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9B89CEF-C0BD-4A6F-A30B-60AF5730EE93}" type="datetimeFigureOut">
              <a:rPr lang="en-US" smtClean="0"/>
              <a:pPr/>
              <a:t>5/2/2020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CB62679-8C65-4E0D-B69D-F5A55E5712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89CEF-C0BD-4A6F-A30B-60AF5730EE9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89CEF-C0BD-4A6F-A30B-60AF5730EE9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9B89CEF-C0BD-4A6F-A30B-60AF5730EE93}" type="datetimeFigureOut">
              <a:rPr lang="en-US" smtClean="0"/>
              <a:pPr/>
              <a:t>5/2/2020</a:t>
            </a:fld>
            <a:endParaRPr lang="en-US"/>
          </a:p>
        </p:txBody>
      </p:sp>
      <p:sp>
        <p:nvSpPr>
          <p:cNvPr id="9" name="Slide Number Placeholder 8"/>
          <p:cNvSpPr>
            <a:spLocks noGrp="1"/>
          </p:cNvSpPr>
          <p:nvPr>
            <p:ph type="sldNum" sz="quarter" idx="15"/>
          </p:nvPr>
        </p:nvSpPr>
        <p:spPr/>
        <p:txBody>
          <a:bodyPr rtlCol="0"/>
          <a:lstStyle/>
          <a:p>
            <a:fld id="{1CB62679-8C65-4E0D-B69D-F5A55E5712D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9B89CEF-C0BD-4A6F-A30B-60AF5730EE93}" type="datetimeFigureOut">
              <a:rPr lang="en-US" smtClean="0"/>
              <a:pPr/>
              <a:t>5/2/2020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CB62679-8C65-4E0D-B69D-F5A55E5712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B89CEF-C0BD-4A6F-A30B-60AF5730EE93}"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62679-8C65-4E0D-B69D-F5A55E5712D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B89CEF-C0BD-4A6F-A30B-60AF5730EE93}"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B62679-8C65-4E0D-B69D-F5A55E5712D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9B89CEF-C0BD-4A6F-A30B-60AF5730EE93}" type="datetimeFigureOut">
              <a:rPr lang="en-US" smtClean="0"/>
              <a:pPr/>
              <a:t>5/2/2020</a:t>
            </a:fld>
            <a:endParaRPr lang="en-US"/>
          </a:p>
        </p:txBody>
      </p:sp>
      <p:sp>
        <p:nvSpPr>
          <p:cNvPr id="7" name="Slide Number Placeholder 6"/>
          <p:cNvSpPr>
            <a:spLocks noGrp="1"/>
          </p:cNvSpPr>
          <p:nvPr>
            <p:ph type="sldNum" sz="quarter" idx="11"/>
          </p:nvPr>
        </p:nvSpPr>
        <p:spPr/>
        <p:txBody>
          <a:bodyPr rtlCol="0"/>
          <a:lstStyle/>
          <a:p>
            <a:fld id="{1CB62679-8C65-4E0D-B69D-F5A55E5712D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89CEF-C0BD-4A6F-A30B-60AF5730EE93}"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9B89CEF-C0BD-4A6F-A30B-60AF5730EE93}" type="datetimeFigureOut">
              <a:rPr lang="en-US" smtClean="0"/>
              <a:pPr/>
              <a:t>5/2/2020</a:t>
            </a:fld>
            <a:endParaRPr lang="en-US"/>
          </a:p>
        </p:txBody>
      </p:sp>
      <p:sp>
        <p:nvSpPr>
          <p:cNvPr id="22" name="Slide Number Placeholder 21"/>
          <p:cNvSpPr>
            <a:spLocks noGrp="1"/>
          </p:cNvSpPr>
          <p:nvPr>
            <p:ph type="sldNum" sz="quarter" idx="15"/>
          </p:nvPr>
        </p:nvSpPr>
        <p:spPr/>
        <p:txBody>
          <a:bodyPr rtlCol="0"/>
          <a:lstStyle/>
          <a:p>
            <a:fld id="{1CB62679-8C65-4E0D-B69D-F5A55E5712D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9B89CEF-C0BD-4A6F-A30B-60AF5730EE93}" type="datetimeFigureOut">
              <a:rPr lang="en-US" smtClean="0"/>
              <a:pPr/>
              <a:t>5/2/2020</a:t>
            </a:fld>
            <a:endParaRPr lang="en-US"/>
          </a:p>
        </p:txBody>
      </p:sp>
      <p:sp>
        <p:nvSpPr>
          <p:cNvPr id="18" name="Slide Number Placeholder 17"/>
          <p:cNvSpPr>
            <a:spLocks noGrp="1"/>
          </p:cNvSpPr>
          <p:nvPr>
            <p:ph type="sldNum" sz="quarter" idx="11"/>
          </p:nvPr>
        </p:nvSpPr>
        <p:spPr/>
        <p:txBody>
          <a:bodyPr rtlCol="0"/>
          <a:lstStyle/>
          <a:p>
            <a:fld id="{1CB62679-8C65-4E0D-B69D-F5A55E5712D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B89CEF-C0BD-4A6F-A30B-60AF5730EE93}" type="datetimeFigureOut">
              <a:rPr lang="en-US" smtClean="0"/>
              <a:pPr/>
              <a:t>5/2/2020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B62679-8C65-4E0D-B69D-F5A55E5712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905000"/>
            <a:ext cx="6172200" cy="1905000"/>
          </a:xfrm>
        </p:spPr>
        <p:txBody>
          <a:bodyPr/>
          <a:lstStyle/>
          <a:p>
            <a:r>
              <a:rPr lang="en-US" dirty="0" smtClean="0">
                <a:latin typeface="Times New Roman" pitchFamily="18" charset="0"/>
                <a:cs typeface="Times New Roman" pitchFamily="18" charset="0"/>
              </a:rPr>
              <a:t>Topic: Trade Policies With Market Imperfections And </a:t>
            </a:r>
            <a:r>
              <a:rPr lang="en-US" dirty="0" smtClean="0">
                <a:latin typeface="Times New Roman" pitchFamily="18" charset="0"/>
                <a:cs typeface="Times New Roman" pitchFamily="18" charset="0"/>
              </a:rPr>
              <a:t>Distortions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2286000" y="4038600"/>
            <a:ext cx="6172200" cy="2336322"/>
          </a:xfrm>
        </p:spPr>
        <p:txBody>
          <a:bodyPr>
            <a:normAutofit/>
          </a:bodyPr>
          <a:lstStyle/>
          <a:p>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q"/>
            </a:pPr>
            <a:r>
              <a:rPr lang="en-US" b="1" dirty="0" smtClean="0">
                <a:latin typeface="Times New Roman" pitchFamily="18" charset="0"/>
                <a:cs typeface="Times New Roman" pitchFamily="18" charset="0"/>
              </a:rPr>
              <a:t> Externality:</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b="1" dirty="0" smtClean="0">
                <a:latin typeface="Times New Roman" pitchFamily="18" charset="0"/>
                <a:cs typeface="Times New Roman" pitchFamily="18" charset="0"/>
              </a:rPr>
              <a:t>Definition:</a:t>
            </a:r>
          </a:p>
          <a:p>
            <a:pPr>
              <a:buFont typeface="Arial" pitchFamily="34" charset="0"/>
              <a:buChar char="•"/>
            </a:pPr>
            <a:r>
              <a:rPr lang="en-US" dirty="0" smtClean="0">
                <a:latin typeface="Times New Roman" pitchFamily="18" charset="0"/>
                <a:cs typeface="Times New Roman" pitchFamily="18" charset="0"/>
              </a:rPr>
              <a:t> Externality are economic actions that have effect   external to the market in which action is taken.</a:t>
            </a:r>
          </a:p>
          <a:p>
            <a:pPr>
              <a:buFont typeface="Arial" pitchFamily="34" charset="0"/>
              <a:buChar char="•"/>
            </a:pPr>
            <a:r>
              <a:rPr lang="en-US" dirty="0" smtClean="0">
                <a:latin typeface="Times New Roman" pitchFamily="18" charset="0"/>
                <a:cs typeface="Times New Roman" pitchFamily="18" charset="0"/>
              </a:rPr>
              <a:t> It can arise from Production processes (+ve,-ve) and Consumption activities (+ve,-ve).</a:t>
            </a:r>
          </a:p>
          <a:p>
            <a:pPr>
              <a:buFont typeface="Courier New" pitchFamily="49" charset="0"/>
              <a:buChar char="o"/>
            </a:pPr>
            <a:r>
              <a:rPr lang="en-US" b="1" dirty="0" smtClean="0">
                <a:latin typeface="Times New Roman" pitchFamily="18" charset="0"/>
                <a:cs typeface="Times New Roman" pitchFamily="18" charset="0"/>
              </a:rPr>
              <a:t>Positive Production Externality:</a:t>
            </a:r>
            <a:r>
              <a:rPr lang="en-US" dirty="0" smtClean="0">
                <a:latin typeface="Times New Roman" pitchFamily="18" charset="0"/>
                <a:cs typeface="Times New Roman" pitchFamily="18" charset="0"/>
              </a:rPr>
              <a:t> occur when production has a beneficial effect in other market in the economy. E.g. learning effect.</a:t>
            </a:r>
          </a:p>
          <a:p>
            <a:pPr>
              <a:buFont typeface="Courier New" pitchFamily="49" charset="0"/>
              <a:buChar char="o"/>
            </a:pPr>
            <a:r>
              <a:rPr lang="en-US" b="1" dirty="0" smtClean="0">
                <a:latin typeface="Times New Roman" pitchFamily="18" charset="0"/>
                <a:cs typeface="Times New Roman" pitchFamily="18" charset="0"/>
              </a:rPr>
              <a:t>Negative Production Externality: </a:t>
            </a:r>
            <a:r>
              <a:rPr lang="en-US" dirty="0" smtClean="0">
                <a:latin typeface="Times New Roman" pitchFamily="18" charset="0"/>
                <a:cs typeface="Times New Roman" pitchFamily="18" charset="0"/>
              </a:rPr>
              <a:t>occur when production has detrimental effect in other market in the economy, felt by others firms and by consumers. E.g. pollution, environmental effects.</a:t>
            </a:r>
          </a:p>
          <a:p>
            <a:pPr>
              <a:buNone/>
            </a:pPr>
            <a:endParaRPr lang="en-US"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b="1" dirty="0" smtClean="0">
                <a:latin typeface="Times New Roman" pitchFamily="18" charset="0"/>
                <a:cs typeface="Times New Roman" pitchFamily="18" charset="0"/>
              </a:rPr>
              <a:t>Positive Consumption Externality: </a:t>
            </a:r>
            <a:r>
              <a:rPr lang="en-US" dirty="0" smtClean="0">
                <a:latin typeface="Times New Roman" pitchFamily="18" charset="0"/>
                <a:cs typeface="Times New Roman" pitchFamily="18" charset="0"/>
              </a:rPr>
              <a:t>occur when consumption has beneficial effects in other markets in the economy. E.g. aesthetic effect .</a:t>
            </a:r>
          </a:p>
          <a:p>
            <a:r>
              <a:rPr lang="en-US" b="1" dirty="0" smtClean="0">
                <a:latin typeface="Times New Roman" pitchFamily="18" charset="0"/>
                <a:cs typeface="Times New Roman" pitchFamily="18" charset="0"/>
              </a:rPr>
              <a:t>Negative Consumption Externality:</a:t>
            </a:r>
            <a:r>
              <a:rPr lang="en-US" dirty="0" smtClean="0">
                <a:latin typeface="Times New Roman" pitchFamily="18" charset="0"/>
                <a:cs typeface="Times New Roman" pitchFamily="18" charset="0"/>
              </a:rPr>
              <a:t> occur when consumption has a detrimental effect in other markets in the economy . E.g. Dangerous behavior.</a:t>
            </a:r>
            <a:endParaRPr lang="en-US"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q"/>
            </a:pPr>
            <a:r>
              <a:rPr lang="en-US" b="1" dirty="0" smtClean="0">
                <a:latin typeface="Times New Roman" pitchFamily="18" charset="0"/>
                <a:cs typeface="Times New Roman" pitchFamily="18" charset="0"/>
              </a:rPr>
              <a:t> Public Good:</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A commodity or service that is provided without profit to all members of a society either by government or by private individual or organization.</a:t>
            </a:r>
          </a:p>
          <a:p>
            <a:r>
              <a:rPr lang="en-US" b="1" dirty="0" smtClean="0">
                <a:latin typeface="Times New Roman" pitchFamily="18" charset="0"/>
                <a:cs typeface="Times New Roman" pitchFamily="18" charset="0"/>
              </a:rPr>
              <a:t>Characteristics:</a:t>
            </a:r>
          </a:p>
          <a:p>
            <a:pPr>
              <a:buNone/>
            </a:pPr>
            <a:r>
              <a:rPr lang="en-US" dirty="0" smtClean="0">
                <a:latin typeface="Times New Roman" pitchFamily="18" charset="0"/>
                <a:cs typeface="Times New Roman" pitchFamily="18" charset="0"/>
              </a:rPr>
              <a:t>  1. Non rivalry           2. Non excludability</a:t>
            </a:r>
          </a:p>
          <a:p>
            <a:pPr>
              <a:buFont typeface="Courier New" pitchFamily="49" charset="0"/>
              <a:buChar char="o"/>
            </a:pPr>
            <a:r>
              <a:rPr lang="en-US" b="1" dirty="0" smtClean="0">
                <a:latin typeface="Times New Roman" pitchFamily="18" charset="0"/>
                <a:cs typeface="Times New Roman" pitchFamily="18" charset="0"/>
              </a:rPr>
              <a:t>Non rivalry: </a:t>
            </a:r>
            <a:r>
              <a:rPr lang="en-US" dirty="0" smtClean="0">
                <a:latin typeface="Times New Roman" pitchFamily="18" charset="0"/>
                <a:cs typeface="Times New Roman" pitchFamily="18" charset="0"/>
              </a:rPr>
              <a:t>it means that the consumption or use of a good by one consumer does not diminishes the usefulness of the good to another.</a:t>
            </a:r>
          </a:p>
          <a:p>
            <a:pPr>
              <a:buFont typeface="Courier New" pitchFamily="49" charset="0"/>
              <a:buChar char="o"/>
            </a:pPr>
            <a:r>
              <a:rPr lang="en-US" b="1" dirty="0" smtClean="0">
                <a:latin typeface="Times New Roman" pitchFamily="18" charset="0"/>
                <a:cs typeface="Times New Roman" pitchFamily="18" charset="0"/>
              </a:rPr>
              <a:t>Non excludability: </a:t>
            </a:r>
            <a:r>
              <a:rPr lang="en-US" dirty="0" smtClean="0">
                <a:latin typeface="Times New Roman" pitchFamily="18" charset="0"/>
                <a:cs typeface="Times New Roman" pitchFamily="18" charset="0"/>
              </a:rPr>
              <a:t>it means that once the good is provided it is exceedingly costly to exclude non paying customers from using it.</a:t>
            </a:r>
            <a:endParaRPr lang="en-US"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r>
              <a:rPr lang="en-US" dirty="0" smtClean="0">
                <a:latin typeface="Times New Roman" pitchFamily="18" charset="0"/>
                <a:cs typeface="Times New Roman" pitchFamily="18" charset="0"/>
              </a:rPr>
              <a:t>The main problem posed by public good is the difficulty of getting people to pay for them in a free market.</a:t>
            </a:r>
          </a:p>
          <a:p>
            <a:pPr>
              <a:buFont typeface="Wingdings" pitchFamily="2" charset="2"/>
              <a:buChar char="q"/>
            </a:pPr>
            <a:r>
              <a:rPr lang="en-US" b="1" dirty="0" smtClean="0">
                <a:latin typeface="Times New Roman" pitchFamily="18" charset="0"/>
                <a:cs typeface="Times New Roman" pitchFamily="18" charset="0"/>
              </a:rPr>
              <a:t>Nonclearing Market: </a:t>
            </a: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A  general assumption in general equilibrium model Is that markets are always clear i,e S=D.</a:t>
            </a:r>
          </a:p>
          <a:p>
            <a:pPr>
              <a:buFont typeface="Arial" pitchFamily="34" charset="0"/>
              <a:buChar char="•"/>
            </a:pPr>
            <a:r>
              <a:rPr lang="en-US" dirty="0" smtClean="0">
                <a:latin typeface="Times New Roman" pitchFamily="18" charset="0"/>
                <a:cs typeface="Times New Roman" pitchFamily="18" charset="0"/>
              </a:rPr>
              <a:t>When markets don’t clear for whatever reason the market is distorted.</a:t>
            </a:r>
          </a:p>
          <a:p>
            <a:pPr>
              <a:buFont typeface="Wingdings" pitchFamily="2" charset="2"/>
              <a:buChar char="q"/>
            </a:pPr>
            <a:r>
              <a:rPr lang="en-US" b="1" dirty="0" smtClean="0">
                <a:latin typeface="Times New Roman" pitchFamily="18" charset="0"/>
                <a:cs typeface="Times New Roman" pitchFamily="18" charset="0"/>
              </a:rPr>
              <a:t>Imperfect information:</a:t>
            </a:r>
          </a:p>
          <a:p>
            <a:pPr>
              <a:buFont typeface="Arial" pitchFamily="34" charset="0"/>
              <a:buChar char="•"/>
            </a:pPr>
            <a:r>
              <a:rPr lang="en-US" dirty="0" smtClean="0">
                <a:latin typeface="Times New Roman" pitchFamily="18" charset="0"/>
                <a:cs typeface="Times New Roman" pitchFamily="18" charset="0"/>
              </a:rPr>
              <a:t>One key assumption often made in perfectly competitive models is that agents have perfect information .</a:t>
            </a:r>
          </a:p>
          <a:p>
            <a:pPr>
              <a:buFont typeface="Arial" pitchFamily="34" charset="0"/>
              <a:buChar char="•"/>
            </a:pPr>
            <a:r>
              <a:rPr lang="en-US" dirty="0" smtClean="0">
                <a:latin typeface="Times New Roman" pitchFamily="18" charset="0"/>
                <a:cs typeface="Times New Roman" pitchFamily="18" charset="0"/>
              </a:rPr>
              <a:t>If some of the participants in the economy do not have full and complete information in order to make decisions, then the market is distorted.</a:t>
            </a:r>
          </a:p>
          <a:p>
            <a:pPr>
              <a:buFont typeface="Arial" pitchFamily="34" charset="0"/>
              <a:buChar char="•"/>
            </a:pPr>
            <a:endParaRPr lang="en-US"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For example, suppose entrepreneurs did not know that firms in an industry were making positive economic profits. Without this information, new firms would not open to force economic profit to zero in the industry. As such, imperfect information can create a distortion in the market.</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US" b="1" dirty="0" smtClean="0">
                <a:latin typeface="Times New Roman" pitchFamily="18" charset="0"/>
                <a:cs typeface="Times New Roman" pitchFamily="18" charset="0"/>
              </a:rPr>
              <a:t> Policy-Imposed Distortions: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Another type of distortion occur when government policies are set in the markets are perfectly competitive and exhibits no other distortion or imperfection.</a:t>
            </a:r>
          </a:p>
          <a:p>
            <a:r>
              <a:rPr lang="en-US" dirty="0" smtClean="0">
                <a:latin typeface="Times New Roman" pitchFamily="18" charset="0"/>
                <a:cs typeface="Times New Roman" pitchFamily="18" charset="0"/>
              </a:rPr>
              <a:t>E.g. suppose the government of a small country sets a trade policy, such as a tariff on imports. In this case, the equilibrium that arises with the tariff in place is a distorted equilibrium.</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US" b="1" dirty="0" smtClean="0">
                <a:latin typeface="Times New Roman" pitchFamily="18" charset="0"/>
                <a:cs typeface="Times New Roman" pitchFamily="18" charset="0"/>
              </a:rPr>
              <a:t>The Theory of Second Best: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r>
              <a:rPr lang="en-US" dirty="0" smtClean="0">
                <a:latin typeface="Times New Roman" pitchFamily="18" charset="0"/>
                <a:cs typeface="Times New Roman" pitchFamily="18" charset="0"/>
              </a:rPr>
              <a:t>Formulated by Richard Lipsey and Kelvin Lancaster in 1956.</a:t>
            </a:r>
          </a:p>
          <a:p>
            <a:r>
              <a:rPr lang="en-US" dirty="0" smtClean="0">
                <a:latin typeface="Times New Roman" pitchFamily="18" charset="0"/>
                <a:cs typeface="Times New Roman" pitchFamily="18" charset="0"/>
              </a:rPr>
              <a:t>Primary focus of the theory is “What happens when the optimum conditions are not satisfied in an economic model.”</a:t>
            </a:r>
          </a:p>
          <a:p>
            <a:r>
              <a:rPr lang="en-US" b="1" dirty="0" smtClean="0">
                <a:latin typeface="Times New Roman" pitchFamily="18" charset="0"/>
                <a:cs typeface="Times New Roman" pitchFamily="18" charset="0"/>
              </a:rPr>
              <a:t>The Second Best:</a:t>
            </a:r>
          </a:p>
          <a:p>
            <a:pPr>
              <a:buFont typeface="Arial" pitchFamily="34" charset="0"/>
              <a:buChar char="•"/>
            </a:pPr>
            <a:r>
              <a:rPr lang="en-US" dirty="0" smtClean="0">
                <a:latin typeface="Times New Roman" pitchFamily="18" charset="0"/>
                <a:cs typeface="Times New Roman" pitchFamily="18" charset="0"/>
              </a:rPr>
              <a:t>  If a requirement for achieving an optimum economic situation is not satisfied, making a concerted attempt to satisfy those requirements that can be met might not be the second best option and may be harmful.</a:t>
            </a:r>
          </a:p>
          <a:p>
            <a:pPr>
              <a:buFont typeface="Arial" pitchFamily="34" charset="0"/>
              <a:buChar char="•"/>
            </a:pPr>
            <a:r>
              <a:rPr lang="en-US" dirty="0" smtClean="0">
                <a:latin typeface="Times New Roman" pitchFamily="18" charset="0"/>
                <a:cs typeface="Times New Roman" pitchFamily="18" charset="0"/>
              </a:rPr>
              <a:t> It provides the theoretical underpinning to explain many reason that trade policy is responsible for welfare enhancing for an economy.</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US" b="1" dirty="0" smtClean="0">
                <a:latin typeface="Times New Roman" pitchFamily="18" charset="0"/>
                <a:cs typeface="Times New Roman" pitchFamily="18" charset="0"/>
              </a:rPr>
              <a:t>First best Vs Second best equlibria:</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Font typeface="Wingdings" pitchFamily="2" charset="2"/>
              <a:buChar char="q"/>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First best equilibria:</a:t>
            </a:r>
          </a:p>
          <a:p>
            <a:pPr>
              <a:buFont typeface="Arial" pitchFamily="34" charset="0"/>
              <a:buChar char="•"/>
            </a:pPr>
            <a:r>
              <a:rPr lang="en-US" dirty="0" smtClean="0">
                <a:latin typeface="Times New Roman" pitchFamily="18" charset="0"/>
                <a:cs typeface="Times New Roman" pitchFamily="18" charset="0"/>
              </a:rPr>
              <a:t>Occur in perfectly competition market ( no imperfection and distortion).</a:t>
            </a:r>
          </a:p>
          <a:p>
            <a:pPr>
              <a:buFont typeface="Arial" pitchFamily="34" charset="0"/>
              <a:buChar char="•"/>
            </a:pPr>
            <a:r>
              <a:rPr lang="en-US" dirty="0" smtClean="0">
                <a:latin typeface="Times New Roman" pitchFamily="18" charset="0"/>
                <a:cs typeface="Times New Roman" pitchFamily="18" charset="0"/>
              </a:rPr>
              <a:t>First best policy improve national welfare to the greatest extend when beginning in a second best equilibrium.</a:t>
            </a:r>
          </a:p>
          <a:p>
            <a:pPr>
              <a:buFont typeface="Arial" pitchFamily="34" charset="0"/>
              <a:buChar char="•"/>
            </a:pPr>
            <a:r>
              <a:rPr lang="en-US" dirty="0" smtClean="0">
                <a:latin typeface="Times New Roman" pitchFamily="18" charset="0"/>
                <a:cs typeface="Times New Roman" pitchFamily="18" charset="0"/>
              </a:rPr>
              <a:t>As a general rule of thumb, the first best policy, that attacks the market imperfection and distortion as directly as possible.</a:t>
            </a:r>
          </a:p>
          <a:p>
            <a:pPr>
              <a:buFont typeface="Arial" pitchFamily="34" charset="0"/>
              <a:buChar char="•"/>
            </a:pPr>
            <a:r>
              <a:rPr lang="en-US" dirty="0" smtClean="0">
                <a:latin typeface="Times New Roman" pitchFamily="18" charset="0"/>
                <a:cs typeface="Times New Roman" pitchFamily="18" charset="0"/>
              </a:rPr>
              <a:t>Domestic policies are usually first best policy choice.</a:t>
            </a:r>
          </a:p>
          <a:p>
            <a:pPr>
              <a:buNone/>
            </a:pP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Font typeface="Wingdings" pitchFamily="2" charset="2"/>
              <a:buChar char="q"/>
            </a:pPr>
            <a:r>
              <a:rPr lang="en-US" b="1" dirty="0" smtClean="0">
                <a:latin typeface="Times New Roman" pitchFamily="18" charset="0"/>
                <a:cs typeface="Times New Roman" pitchFamily="18" charset="0"/>
              </a:rPr>
              <a:t>Second Best Equilibria:</a:t>
            </a:r>
          </a:p>
          <a:p>
            <a:pPr>
              <a:buFont typeface="Arial" pitchFamily="34" charset="0"/>
              <a:buChar char="•"/>
            </a:pPr>
            <a:r>
              <a:rPr lang="en-US" dirty="0" smtClean="0">
                <a:latin typeface="Times New Roman" pitchFamily="18" charset="0"/>
                <a:cs typeface="Times New Roman" pitchFamily="18" charset="0"/>
              </a:rPr>
              <a:t>Occur in imperfect market (more imperfection and distortion).</a:t>
            </a:r>
          </a:p>
          <a:p>
            <a:pPr>
              <a:buFont typeface="Arial" pitchFamily="34" charset="0"/>
              <a:buChar char="•"/>
            </a:pPr>
            <a:r>
              <a:rPr lang="en-US" dirty="0" smtClean="0">
                <a:latin typeface="Times New Roman" pitchFamily="18" charset="0"/>
                <a:cs typeface="Times New Roman" pitchFamily="18" charset="0"/>
              </a:rPr>
              <a:t>Second best policy is one whose best national welfare inferior to a first best policy when beginning in a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best equilibrium.</a:t>
            </a:r>
          </a:p>
          <a:p>
            <a:pPr>
              <a:buFont typeface="Arial" pitchFamily="34" charset="0"/>
              <a:buChar char="•"/>
            </a:pPr>
            <a:r>
              <a:rPr lang="en-US" dirty="0" smtClean="0">
                <a:latin typeface="Times New Roman" pitchFamily="18" charset="0"/>
                <a:cs typeface="Times New Roman" pitchFamily="18" charset="0"/>
              </a:rPr>
              <a:t>Trade policies are usually second best policies.</a:t>
            </a:r>
          </a:p>
          <a:p>
            <a:pPr>
              <a:buFont typeface="Arial" pitchFamily="34" charset="0"/>
              <a:buChar char="•"/>
            </a:pP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US" dirty="0" smtClean="0"/>
              <a:t> </a:t>
            </a:r>
            <a:r>
              <a:rPr lang="en-US" b="1" dirty="0" smtClean="0">
                <a:latin typeface="Times New Roman" pitchFamily="18" charset="0"/>
                <a:cs typeface="Times New Roman" pitchFamily="18" charset="0"/>
              </a:rPr>
              <a:t>Criticism:</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Font typeface="Arial" pitchFamily="34" charset="0"/>
              <a:buChar char="•"/>
            </a:pPr>
            <a:r>
              <a:rPr lang="en-US" dirty="0" smtClean="0">
                <a:latin typeface="Times New Roman" pitchFamily="18" charset="0"/>
                <a:cs typeface="Times New Roman" pitchFamily="18" charset="0"/>
              </a:rPr>
              <a:t>Trade argue the assumption of perfect competition are unrealistic .</a:t>
            </a:r>
          </a:p>
          <a:p>
            <a:pPr>
              <a:buFont typeface="Arial" pitchFamily="34" charset="0"/>
              <a:buChar char="•"/>
            </a:pPr>
            <a:r>
              <a:rPr lang="en-US" dirty="0" smtClean="0">
                <a:latin typeface="Times New Roman" pitchFamily="18" charset="0"/>
                <a:cs typeface="Times New Roman" pitchFamily="18" charset="0"/>
              </a:rPr>
              <a:t>Misses some of the important impact of trade found in the real world.</a:t>
            </a:r>
          </a:p>
          <a:p>
            <a:pPr>
              <a:buFont typeface="Arial" pitchFamily="34" charset="0"/>
              <a:buChar char="•"/>
            </a:pPr>
            <a:r>
              <a:rPr lang="en-US" dirty="0" smtClean="0">
                <a:latin typeface="Times New Roman" pitchFamily="18" charset="0"/>
                <a:cs typeface="Times New Roman" pitchFamily="18" charset="0"/>
              </a:rPr>
              <a:t>Fails to recognize that economic analysis includes many attempt to incorporate market realities.</a:t>
            </a:r>
          </a:p>
          <a:p>
            <a:pPr>
              <a:buFont typeface="Arial" pitchFamily="34" charset="0"/>
              <a:buChar char="•"/>
            </a:pPr>
            <a:r>
              <a:rPr lang="en-US" dirty="0" smtClean="0">
                <a:latin typeface="Times New Roman" pitchFamily="18" charset="0"/>
                <a:cs typeface="Times New Roman" pitchFamily="18" charset="0"/>
              </a:rPr>
              <a:t>It remain difficult to include many complexities simultaneously.</a:t>
            </a:r>
          </a:p>
          <a:p>
            <a:pPr>
              <a:buFont typeface="Arial" pitchFamily="34" charset="0"/>
              <a:buChar char="•"/>
            </a:pP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Contents: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latin typeface="Times New Roman" pitchFamily="18" charset="0"/>
                <a:cs typeface="Times New Roman" pitchFamily="18" charset="0"/>
              </a:rPr>
              <a:t>Definitions.</a:t>
            </a:r>
          </a:p>
          <a:p>
            <a:pPr>
              <a:buFont typeface="Wingdings" pitchFamily="2" charset="2"/>
              <a:buChar char="Ø"/>
            </a:pPr>
            <a:r>
              <a:rPr lang="en-US" dirty="0" smtClean="0">
                <a:latin typeface="Times New Roman" pitchFamily="18" charset="0"/>
                <a:cs typeface="Times New Roman" pitchFamily="18" charset="0"/>
              </a:rPr>
              <a:t>Market Imperfections and Market Distortions.</a:t>
            </a:r>
          </a:p>
          <a:p>
            <a:pPr>
              <a:buFont typeface="Wingdings" pitchFamily="2" charset="2"/>
              <a:buChar char="Ø"/>
            </a:pPr>
            <a:r>
              <a:rPr lang="en-US" dirty="0" smtClean="0">
                <a:latin typeface="Times New Roman" pitchFamily="18" charset="0"/>
                <a:cs typeface="Times New Roman" pitchFamily="18" charset="0"/>
              </a:rPr>
              <a:t>Different types of imperfection and distortion of market.</a:t>
            </a:r>
          </a:p>
          <a:p>
            <a:pPr>
              <a:buFont typeface="Wingdings" pitchFamily="2" charset="2"/>
              <a:buChar char="Ø"/>
            </a:pPr>
            <a:r>
              <a:rPr lang="en-US" dirty="0" smtClean="0">
                <a:latin typeface="Times New Roman" pitchFamily="18" charset="0"/>
                <a:cs typeface="Times New Roman" pitchFamily="18" charset="0"/>
              </a:rPr>
              <a:t>Nonclearing Markets.</a:t>
            </a:r>
          </a:p>
          <a:p>
            <a:pPr>
              <a:buFont typeface="Wingdings" pitchFamily="2" charset="2"/>
              <a:buChar char="Ø"/>
            </a:pPr>
            <a:r>
              <a:rPr lang="en-US" dirty="0" smtClean="0">
                <a:latin typeface="Times New Roman" pitchFamily="18" charset="0"/>
                <a:cs typeface="Times New Roman" pitchFamily="18" charset="0"/>
              </a:rPr>
              <a:t>Imperfect Information.</a:t>
            </a:r>
          </a:p>
          <a:p>
            <a:pPr>
              <a:buFont typeface="Wingdings" pitchFamily="2" charset="2"/>
              <a:buChar char="Ø"/>
            </a:pPr>
            <a:r>
              <a:rPr lang="en-US" dirty="0" smtClean="0">
                <a:latin typeface="Times New Roman" pitchFamily="18" charset="0"/>
                <a:cs typeface="Times New Roman" pitchFamily="18" charset="0"/>
              </a:rPr>
              <a:t>Policy-imposed distortion.</a:t>
            </a:r>
          </a:p>
          <a:p>
            <a:pPr>
              <a:buFont typeface="Wingdings" pitchFamily="2" charset="2"/>
              <a:buChar char="Ø"/>
            </a:pPr>
            <a:r>
              <a:rPr lang="en-US" dirty="0" smtClean="0">
                <a:latin typeface="Times New Roman" pitchFamily="18" charset="0"/>
                <a:cs typeface="Times New Roman" pitchFamily="18" charset="0"/>
              </a:rPr>
              <a:t>Theory of second best.</a:t>
            </a:r>
          </a:p>
          <a:p>
            <a:pPr>
              <a:buFont typeface="Wingdings" pitchFamily="2" charset="2"/>
              <a:buChar char="Ø"/>
            </a:pPr>
            <a:r>
              <a:rPr lang="en-US" dirty="0" smtClean="0">
                <a:latin typeface="Times New Roman" pitchFamily="18" charset="0"/>
                <a:cs typeface="Times New Roman" pitchFamily="18" charset="0"/>
              </a:rPr>
              <a:t>First best Vs Second best Equilibria.</a:t>
            </a:r>
          </a:p>
          <a:p>
            <a:pPr>
              <a:buFont typeface="Wingdings" pitchFamily="2" charset="2"/>
              <a:buChar char="Ø"/>
            </a:pPr>
            <a:r>
              <a:rPr lang="en-US" dirty="0" smtClean="0">
                <a:latin typeface="Times New Roman" pitchFamily="18" charset="0"/>
                <a:cs typeface="Times New Roman" pitchFamily="18" charset="0"/>
              </a:rPr>
              <a:t>Criticism.</a:t>
            </a:r>
          </a:p>
          <a:p>
            <a:pPr>
              <a:buFont typeface="Wingdings" pitchFamily="2" charset="2"/>
              <a:buChar char="Ø"/>
            </a:pPr>
            <a:r>
              <a:rPr lang="en-US" dirty="0" smtClean="0">
                <a:latin typeface="Times New Roman" pitchFamily="18" charset="0"/>
                <a:cs typeface="Times New Roman" pitchFamily="18" charset="0"/>
              </a:rPr>
              <a:t>Conclusion.</a:t>
            </a:r>
          </a:p>
          <a:p>
            <a:pPr>
              <a:buFont typeface="Wingdings" pitchFamily="2" charset="2"/>
              <a:buChar char="Ø"/>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US" b="1" dirty="0" smtClean="0">
                <a:latin typeface="Times New Roman" pitchFamily="18" charset="0"/>
                <a:cs typeface="Times New Roman" pitchFamily="18" charset="0"/>
              </a:rPr>
              <a:t>Conclusion: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Most arguments for protection arises when markets have either imperfection or distortions present. These cases are worthy of study because it is clear that markets rarely satisfy all of the assumption made under perfect competition.</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Definitions: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buFont typeface="Wingdings" pitchFamily="2" charset="2"/>
              <a:buChar char="q"/>
            </a:pPr>
            <a:r>
              <a:rPr lang="en-US" b="1" dirty="0" smtClean="0">
                <a:latin typeface="Times New Roman" pitchFamily="18" charset="0"/>
                <a:cs typeface="Times New Roman" pitchFamily="18" charset="0"/>
              </a:rPr>
              <a:t>Trade Policy:</a:t>
            </a:r>
          </a:p>
          <a:p>
            <a:pPr>
              <a:buNone/>
            </a:pPr>
            <a:r>
              <a:rPr lang="en-US" dirty="0" smtClean="0">
                <a:latin typeface="Times New Roman" pitchFamily="18" charset="0"/>
                <a:cs typeface="Times New Roman" pitchFamily="18" charset="0"/>
              </a:rPr>
              <a:t>    It refers to the regulations and agreements that control imports and exports to foreign countries.</a:t>
            </a:r>
          </a:p>
          <a:p>
            <a:pPr>
              <a:buFont typeface="Wingdings" pitchFamily="2" charset="2"/>
              <a:buChar char="q"/>
            </a:pPr>
            <a:r>
              <a:rPr lang="en-US" b="1" dirty="0" smtClean="0">
                <a:latin typeface="Times New Roman" pitchFamily="18" charset="0"/>
                <a:cs typeface="Times New Roman" pitchFamily="18" charset="0"/>
              </a:rPr>
              <a:t>Market Imperfection:</a:t>
            </a:r>
          </a:p>
          <a:p>
            <a:pPr>
              <a:buNone/>
            </a:pPr>
            <a:r>
              <a:rPr lang="en-US" dirty="0" smtClean="0">
                <a:latin typeface="Times New Roman" pitchFamily="18" charset="0"/>
                <a:cs typeface="Times New Roman" pitchFamily="18" charset="0"/>
              </a:rPr>
              <a:t>    An imperfect market is one in which individuals buyers and sellers can influence prices and production, where there is no full disclosure of information about products and prices.</a:t>
            </a:r>
          </a:p>
          <a:p>
            <a:pPr>
              <a:buFont typeface="Wingdings" pitchFamily="2" charset="2"/>
              <a:buChar char="q"/>
            </a:pPr>
            <a:r>
              <a:rPr lang="en-US" b="1" dirty="0" smtClean="0">
                <a:latin typeface="Times New Roman" pitchFamily="18" charset="0"/>
                <a:cs typeface="Times New Roman" pitchFamily="18" charset="0"/>
              </a:rPr>
              <a:t>Market Distortion:</a:t>
            </a:r>
          </a:p>
          <a:p>
            <a:pPr>
              <a:buNone/>
            </a:pPr>
            <a:r>
              <a:rPr lang="en-US" dirty="0" smtClean="0">
                <a:latin typeface="Times New Roman" pitchFamily="18" charset="0"/>
                <a:cs typeface="Times New Roman" pitchFamily="18" charset="0"/>
              </a:rPr>
              <a:t>    It is an economic scenario that occurs when there is an intervention in a given market by a government body, the information may take the form of tax, subsidies, price ceiling and price floor.</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Ø"/>
            </a:pPr>
            <a:r>
              <a:rPr lang="en-US" b="1" dirty="0" smtClean="0">
                <a:latin typeface="Times New Roman" pitchFamily="18" charset="0"/>
                <a:cs typeface="Times New Roman" pitchFamily="18" charset="0"/>
              </a:rPr>
              <a:t>Market Imperfection And Distortion: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Font typeface="Arial" pitchFamily="34" charset="0"/>
              <a:buChar char="•"/>
            </a:pPr>
            <a:r>
              <a:rPr lang="en-US" dirty="0" smtClean="0">
                <a:latin typeface="Times New Roman" pitchFamily="18" charset="0"/>
                <a:cs typeface="Times New Roman" pitchFamily="18" charset="0"/>
              </a:rPr>
              <a:t>Generally market imperfection and distortion are any deviation from the assumption of perfect competition.</a:t>
            </a:r>
          </a:p>
          <a:p>
            <a:pPr>
              <a:buFont typeface="Arial" pitchFamily="34" charset="0"/>
              <a:buChar char="•"/>
            </a:pPr>
            <a:r>
              <a:rPr lang="en-US" dirty="0" smtClean="0">
                <a:latin typeface="Times New Roman" pitchFamily="18" charset="0"/>
                <a:cs typeface="Times New Roman" pitchFamily="18" charset="0"/>
              </a:rPr>
              <a:t>When imperfection and distortion are present in a trade market, it is usually possible to identify a trade policy that can raise aggregate economic efficiency.</a:t>
            </a:r>
          </a:p>
          <a:p>
            <a:pPr>
              <a:buFont typeface="Arial" pitchFamily="34" charset="0"/>
              <a:buChar char="•"/>
            </a:pPr>
            <a:r>
              <a:rPr lang="en-US" dirty="0" smtClean="0">
                <a:latin typeface="Times New Roman" pitchFamily="18" charset="0"/>
                <a:cs typeface="Times New Roman" pitchFamily="18" charset="0"/>
              </a:rPr>
              <a:t>In the presence of market imperfections and distortion , free trade may no longer be the best policy, even for a small open economy.</a:t>
            </a:r>
          </a:p>
          <a:p>
            <a:pPr>
              <a:buFont typeface="Arial" pitchFamily="34" charset="0"/>
              <a:buChar char="•"/>
            </a:pPr>
            <a:r>
              <a:rPr lang="en-US" dirty="0" smtClean="0">
                <a:latin typeface="Times New Roman" pitchFamily="18" charset="0"/>
                <a:cs typeface="Times New Roman" pitchFamily="18" charset="0"/>
              </a:rPr>
              <a:t>Although trade policies can sometimes generate national welfare improvement .</a:t>
            </a:r>
          </a:p>
          <a:p>
            <a:pPr>
              <a:buFont typeface="Arial" pitchFamily="34" charset="0"/>
              <a:buChar char="•"/>
            </a:pPr>
            <a:r>
              <a:rPr lang="en-US" dirty="0" smtClean="0">
                <a:latin typeface="Times New Roman" pitchFamily="18" charset="0"/>
                <a:cs typeface="Times New Roman" pitchFamily="18" charset="0"/>
              </a:rPr>
              <a:t>Trade policies are often second best policies.</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lstStyle/>
          <a:p>
            <a:pPr>
              <a:buFont typeface="Wingdings" pitchFamily="2" charset="2"/>
              <a:buChar char="Ø"/>
            </a:pPr>
            <a:r>
              <a:rPr lang="en-US" b="1" dirty="0" smtClean="0">
                <a:latin typeface="Times New Roman" pitchFamily="18" charset="0"/>
                <a:cs typeface="Times New Roman" pitchFamily="18" charset="0"/>
              </a:rPr>
              <a:t>Different Types Of Imperfection And      Distortion Of Market: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133600"/>
            <a:ext cx="7467600" cy="4340352"/>
          </a:xfrm>
        </p:spPr>
        <p:txBody>
          <a:bodyPr/>
          <a:lstStyle/>
          <a:p>
            <a:pPr>
              <a:buFont typeface="Wingdings" pitchFamily="2" charset="2"/>
              <a:buChar char="q"/>
            </a:pPr>
            <a:r>
              <a:rPr lang="en-US" dirty="0" smtClean="0">
                <a:latin typeface="Times New Roman" pitchFamily="18" charset="0"/>
                <a:cs typeface="Times New Roman" pitchFamily="18" charset="0"/>
              </a:rPr>
              <a:t>Monopoly</a:t>
            </a:r>
          </a:p>
          <a:p>
            <a:pPr>
              <a:buFont typeface="Wingdings" pitchFamily="2" charset="2"/>
              <a:buChar char="q"/>
            </a:pPr>
            <a:r>
              <a:rPr lang="en-US" dirty="0" smtClean="0">
                <a:latin typeface="Times New Roman" pitchFamily="18" charset="0"/>
                <a:cs typeface="Times New Roman" pitchFamily="18" charset="0"/>
              </a:rPr>
              <a:t>Oligopoly</a:t>
            </a:r>
          </a:p>
          <a:p>
            <a:pPr>
              <a:buFont typeface="Wingdings" pitchFamily="2" charset="2"/>
              <a:buChar char="q"/>
            </a:pPr>
            <a:r>
              <a:rPr lang="en-US" dirty="0" smtClean="0">
                <a:latin typeface="Times New Roman" pitchFamily="18" charset="0"/>
                <a:cs typeface="Times New Roman" pitchFamily="18" charset="0"/>
              </a:rPr>
              <a:t>Duopoly </a:t>
            </a:r>
          </a:p>
          <a:p>
            <a:pPr>
              <a:buFont typeface="Wingdings" pitchFamily="2" charset="2"/>
              <a:buChar char="q"/>
            </a:pPr>
            <a:r>
              <a:rPr lang="en-US" dirty="0" smtClean="0">
                <a:latin typeface="Times New Roman" pitchFamily="18" charset="0"/>
                <a:cs typeface="Times New Roman" pitchFamily="18" charset="0"/>
              </a:rPr>
              <a:t>Externality</a:t>
            </a:r>
          </a:p>
          <a:p>
            <a:pPr>
              <a:buFont typeface="Wingdings" pitchFamily="2" charset="2"/>
              <a:buChar char="q"/>
            </a:pPr>
            <a:r>
              <a:rPr lang="en-US" dirty="0" smtClean="0">
                <a:latin typeface="Times New Roman" pitchFamily="18" charset="0"/>
                <a:cs typeface="Times New Roman" pitchFamily="18" charset="0"/>
              </a:rPr>
              <a:t>Public good</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 most straight forward deviation from perfect competition occurs when there are relatively small no. of firms operating in an industry </a:t>
            </a:r>
          </a:p>
          <a:p>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duopoly</a:t>
            </a:r>
            <a:r>
              <a:rPr lang="en-US" dirty="0" smtClean="0">
                <a:latin typeface="Times New Roman" pitchFamily="18" charset="0"/>
                <a:cs typeface="Times New Roman" pitchFamily="18" charset="0"/>
              </a:rPr>
              <a:t> consist of two firms operating in a market.</a:t>
            </a:r>
          </a:p>
          <a:p>
            <a:r>
              <a:rPr lang="en-US" dirty="0" smtClean="0">
                <a:latin typeface="Times New Roman" pitchFamily="18" charset="0"/>
                <a:cs typeface="Times New Roman" pitchFamily="18" charset="0"/>
              </a:rPr>
              <a:t>An</a:t>
            </a:r>
            <a:r>
              <a:rPr lang="en-US" b="1" dirty="0" smtClean="0">
                <a:latin typeface="Times New Roman" pitchFamily="18" charset="0"/>
                <a:cs typeface="Times New Roman" pitchFamily="18" charset="0"/>
              </a:rPr>
              <a:t> oligopoly </a:t>
            </a:r>
            <a:r>
              <a:rPr lang="en-US" dirty="0" smtClean="0">
                <a:latin typeface="Times New Roman" pitchFamily="18" charset="0"/>
                <a:cs typeface="Times New Roman" pitchFamily="18" charset="0"/>
              </a:rPr>
              <a:t>represents more than two firms in a market but less than the many firms assumed in a perfectly competitive market .</a:t>
            </a:r>
          </a:p>
          <a:p>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monopoly</a:t>
            </a:r>
            <a:r>
              <a:rPr lang="en-US" dirty="0" smtClean="0">
                <a:latin typeface="Times New Roman" pitchFamily="18" charset="0"/>
                <a:cs typeface="Times New Roman" pitchFamily="18" charset="0"/>
              </a:rPr>
              <a:t> represent one firm produce for the entire market. It affect both output and price that prevails in the market.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These imperfectly competitive within the firms generate positive economic profit so in results free entry in response to profit is not possible by assuming relatively high fixed cost that results in increasing returns to scale and create some form of market imperfection.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pPr>
              <a:buFont typeface="Wingdings" pitchFamily="2" charset="2"/>
              <a:buChar char="Ø"/>
            </a:pPr>
            <a:r>
              <a:rPr lang="en-US" b="1" dirty="0" smtClean="0">
                <a:latin typeface="Times New Roman" pitchFamily="18" charset="0"/>
                <a:cs typeface="Times New Roman" pitchFamily="18" charset="0"/>
              </a:rPr>
              <a:t>Large Countries In International Trade:</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Large importing countries and large exporting countries have market imperfection.</a:t>
            </a:r>
          </a:p>
          <a:p>
            <a:r>
              <a:rPr lang="en-US" dirty="0" smtClean="0">
                <a:latin typeface="Times New Roman" pitchFamily="18" charset="0"/>
                <a:cs typeface="Times New Roman" pitchFamily="18" charset="0"/>
              </a:rPr>
              <a:t>Large importing countries are said to have “monopsony power in trade”.</a:t>
            </a:r>
          </a:p>
          <a:p>
            <a:r>
              <a:rPr lang="en-US" dirty="0" smtClean="0">
                <a:latin typeface="Times New Roman" pitchFamily="18" charset="0"/>
                <a:cs typeface="Times New Roman" pitchFamily="18" charset="0"/>
              </a:rPr>
              <a:t>Large exporting countries are said to have “monopoly power in trade”.</a:t>
            </a:r>
          </a:p>
          <a:p>
            <a:r>
              <a:rPr lang="en-US" b="1" dirty="0" smtClean="0">
                <a:latin typeface="Times New Roman" pitchFamily="18" charset="0"/>
                <a:cs typeface="Times New Roman" pitchFamily="18" charset="0"/>
              </a:rPr>
              <a:t>Monopoly power: </a:t>
            </a:r>
            <a:r>
              <a:rPr lang="en-US" dirty="0" smtClean="0">
                <a:latin typeface="Times New Roman" pitchFamily="18" charset="0"/>
                <a:cs typeface="Times New Roman" pitchFamily="18" charset="0"/>
              </a:rPr>
              <a:t>When a large exporting countries implement a trade policy it will affect the world market price for the good. e.g. If a country impose a export tax , the world market price will rise because the exporters will supply less. It increase national welfare due to the presence of positive terms of trade effect.</a:t>
            </a:r>
            <a:endParaRPr lang="en-US"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b="1" dirty="0" smtClean="0">
                <a:latin typeface="Times New Roman" pitchFamily="18" charset="0"/>
                <a:cs typeface="Times New Roman" pitchFamily="18" charset="0"/>
              </a:rPr>
              <a:t>Monopsony Power: </a:t>
            </a:r>
            <a:r>
              <a:rPr lang="en-US" dirty="0" smtClean="0">
                <a:latin typeface="Times New Roman" pitchFamily="18" charset="0"/>
                <a:cs typeface="Times New Roman" pitchFamily="18" charset="0"/>
              </a:rPr>
              <a:t>represent a case in which there is single buyer in a market, when there are many sellers.</a:t>
            </a:r>
          </a:p>
          <a:p>
            <a:r>
              <a:rPr lang="en-US" dirty="0" smtClean="0">
                <a:latin typeface="Times New Roman" pitchFamily="18" charset="0"/>
                <a:cs typeface="Times New Roman" pitchFamily="18" charset="0"/>
              </a:rPr>
              <a:t>It raise its own welfare or utility by restricting its demand and thereby forcing the seller to lower their price.</a:t>
            </a:r>
          </a:p>
          <a:p>
            <a:r>
              <a:rPr lang="en-US" dirty="0" smtClean="0">
                <a:latin typeface="Times New Roman" pitchFamily="18" charset="0"/>
                <a:cs typeface="Times New Roman" pitchFamily="18" charset="0"/>
              </a:rPr>
              <a:t>When it impose a tariff on imports the demand on world market level would falls.</a:t>
            </a:r>
          </a:p>
          <a:p>
            <a:r>
              <a:rPr lang="en-US" dirty="0" smtClean="0">
                <a:latin typeface="Times New Roman" pitchFamily="18" charset="0"/>
                <a:cs typeface="Times New Roman" pitchFamily="18" charset="0"/>
              </a:rPr>
              <a:t>It will increase national welfare level due to positive terms of trade </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169</TotalTime>
  <Words>1331</Words>
  <Application>Microsoft Office PowerPoint</Application>
  <PresentationFormat>On-screen Show (4:3)</PresentationFormat>
  <Paragraphs>102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Topic: Trade Policies With Market Imperfections And Distortions</vt:lpstr>
      <vt:lpstr>Contents:</vt:lpstr>
      <vt:lpstr> Definitions:</vt:lpstr>
      <vt:lpstr>Market Imperfection And Distortion:</vt:lpstr>
      <vt:lpstr>Different Types Of Imperfection And      Distortion Of Market:</vt:lpstr>
      <vt:lpstr>Cont…</vt:lpstr>
      <vt:lpstr>Cont…</vt:lpstr>
      <vt:lpstr>Large Countries In International Trade:</vt:lpstr>
      <vt:lpstr>Cont…</vt:lpstr>
      <vt:lpstr> Externality:</vt:lpstr>
      <vt:lpstr>Cont…</vt:lpstr>
      <vt:lpstr> Public Good:</vt:lpstr>
      <vt:lpstr>Cont…</vt:lpstr>
      <vt:lpstr>Cont…</vt:lpstr>
      <vt:lpstr> Policy-Imposed Distortions:</vt:lpstr>
      <vt:lpstr>The Theory of Second Best:</vt:lpstr>
      <vt:lpstr>First best Vs Second best equlibria:</vt:lpstr>
      <vt:lpstr>Cont…</vt:lpstr>
      <vt:lpstr> Criticism:</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Trade Policies With Market Imperfections And Distortions.</dc:title>
  <dc:creator>Saima</dc:creator>
  <cp:lastModifiedBy>ALLAH BADSHAH</cp:lastModifiedBy>
  <cp:revision>34</cp:revision>
  <dcterms:created xsi:type="dcterms:W3CDTF">2019-11-12T15:47:14Z</dcterms:created>
  <dcterms:modified xsi:type="dcterms:W3CDTF">2020-05-02T20:09:54Z</dcterms:modified>
</cp:coreProperties>
</file>