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handoutMasterIdLst>
    <p:handoutMasterId r:id="rId43"/>
  </p:handoutMasterIdLst>
  <p:sldIdLst>
    <p:sldId id="303" r:id="rId2"/>
    <p:sldId id="30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04" r:id="rId22"/>
    <p:sldId id="280" r:id="rId23"/>
    <p:sldId id="308" r:id="rId24"/>
    <p:sldId id="281" r:id="rId25"/>
    <p:sldId id="282" r:id="rId26"/>
    <p:sldId id="283" r:id="rId27"/>
    <p:sldId id="309" r:id="rId28"/>
    <p:sldId id="306" r:id="rId29"/>
    <p:sldId id="284" r:id="rId30"/>
    <p:sldId id="285" r:id="rId31"/>
    <p:sldId id="286" r:id="rId32"/>
    <p:sldId id="287" r:id="rId33"/>
    <p:sldId id="310" r:id="rId34"/>
    <p:sldId id="288" r:id="rId35"/>
    <p:sldId id="289" r:id="rId36"/>
    <p:sldId id="290" r:id="rId37"/>
    <p:sldId id="291" r:id="rId38"/>
    <p:sldId id="293" r:id="rId39"/>
    <p:sldId id="312" r:id="rId40"/>
    <p:sldId id="295" r:id="rId41"/>
    <p:sldId id="302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orient="horz" pos="2112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pos="240">
          <p15:clr>
            <a:srgbClr val="A4A3A4"/>
          </p15:clr>
        </p15:guide>
        <p15:guide id="5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730A"/>
    <a:srgbClr val="53440D"/>
    <a:srgbClr val="993366"/>
    <a:srgbClr val="D94439"/>
    <a:srgbClr val="000000"/>
    <a:srgbClr val="FFCC99"/>
    <a:srgbClr val="FF99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92" d="100"/>
          <a:sy n="92" d="100"/>
        </p:scale>
        <p:origin x="942" y="66"/>
      </p:cViewPr>
      <p:guideLst>
        <p:guide orient="horz" pos="912"/>
        <p:guide orient="horz" pos="2112"/>
        <p:guide orient="horz" pos="1200"/>
        <p:guide pos="240"/>
        <p:guide pos="3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26" Type="http://schemas.openxmlformats.org/officeDocument/2006/relationships/slide" Target="slides/slide33.xml"/><Relationship Id="rId3" Type="http://schemas.openxmlformats.org/officeDocument/2006/relationships/slide" Target="slides/slide5.xml"/><Relationship Id="rId21" Type="http://schemas.openxmlformats.org/officeDocument/2006/relationships/slide" Target="slides/slide27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5" Type="http://schemas.openxmlformats.org/officeDocument/2006/relationships/slide" Target="slides/slide32.xml"/><Relationship Id="rId33" Type="http://schemas.openxmlformats.org/officeDocument/2006/relationships/slide" Target="slides/slide41.xml"/><Relationship Id="rId2" Type="http://schemas.openxmlformats.org/officeDocument/2006/relationships/slide" Target="slides/slide4.xml"/><Relationship Id="rId16" Type="http://schemas.openxmlformats.org/officeDocument/2006/relationships/slide" Target="slides/slide21.xml"/><Relationship Id="rId20" Type="http://schemas.openxmlformats.org/officeDocument/2006/relationships/slide" Target="slides/slide26.xml"/><Relationship Id="rId29" Type="http://schemas.openxmlformats.org/officeDocument/2006/relationships/slide" Target="slides/slide36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24" Type="http://schemas.openxmlformats.org/officeDocument/2006/relationships/slide" Target="slides/slide31.xml"/><Relationship Id="rId32" Type="http://schemas.openxmlformats.org/officeDocument/2006/relationships/slide" Target="slides/slide40.xml"/><Relationship Id="rId5" Type="http://schemas.openxmlformats.org/officeDocument/2006/relationships/slide" Target="slides/slide7.xml"/><Relationship Id="rId15" Type="http://schemas.openxmlformats.org/officeDocument/2006/relationships/slide" Target="slides/slide20.xml"/><Relationship Id="rId23" Type="http://schemas.openxmlformats.org/officeDocument/2006/relationships/slide" Target="slides/slide30.xml"/><Relationship Id="rId28" Type="http://schemas.openxmlformats.org/officeDocument/2006/relationships/slide" Target="slides/slide35.xml"/><Relationship Id="rId10" Type="http://schemas.openxmlformats.org/officeDocument/2006/relationships/slide" Target="slides/slide13.xml"/><Relationship Id="rId19" Type="http://schemas.openxmlformats.org/officeDocument/2006/relationships/slide" Target="slides/slide25.xml"/><Relationship Id="rId31" Type="http://schemas.openxmlformats.org/officeDocument/2006/relationships/slide" Target="slides/slide39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8.xml"/><Relationship Id="rId22" Type="http://schemas.openxmlformats.org/officeDocument/2006/relationships/slide" Target="slides/slide28.xml"/><Relationship Id="rId27" Type="http://schemas.openxmlformats.org/officeDocument/2006/relationships/slide" Target="slides/slide34.xml"/><Relationship Id="rId30" Type="http://schemas.openxmlformats.org/officeDocument/2006/relationships/slide" Target="slides/slide38.xml"/><Relationship Id="rId8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 kumimoji="1" sz="12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 kumimoji="1" sz="12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 kumimoji="1" sz="12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 kumimoji="1" sz="12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D10B653-6557-4D83-82ED-FF0613387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29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2514600"/>
            <a:ext cx="4495800" cy="2286000"/>
          </a:xfrm>
        </p:spPr>
        <p:txBody>
          <a:bodyPr anchor="t"/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CD203-632D-4616-BAF1-2574838CA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371600" y="609600"/>
            <a:ext cx="64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Discovering </a:t>
            </a: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>        Computers </a:t>
            </a: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2009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1510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EE50-3B8D-45C1-90F7-317EEBE41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4947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0"/>
            <a:ext cx="6296025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EE4E-0079-42DD-8E83-8665A199F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BE58-414D-4F41-892D-9B5AB63E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333CA-A9A9-4897-A174-1650DC14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04670-3F77-4836-8B91-37CC2CFAE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D221-BB50-4E33-B71F-423C6D319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9D9A3-932D-477B-8692-80FA34FEA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D37F-FD75-4BA9-AB47-C6EAB1258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6202-99EB-4044-998A-D48369A99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FFB3-5CA0-4CFB-A11D-972E3F0D8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BE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6019800" y="914400"/>
            <a:ext cx="3124200" cy="5943600"/>
          </a:xfrm>
          <a:prstGeom prst="rect">
            <a:avLst/>
          </a:prstGeom>
          <a:solidFill>
            <a:srgbClr val="E9D793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4940300" y="6061075"/>
            <a:ext cx="4203700" cy="796925"/>
          </a:xfrm>
          <a:prstGeom prst="rect">
            <a:avLst/>
          </a:prstGeom>
          <a:solidFill>
            <a:srgbClr val="000066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0250" y="6248400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fld id="{E76D55B7-779A-41B1-B43E-97313BA3F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0" y="838200"/>
            <a:ext cx="6070600" cy="0"/>
          </a:xfrm>
          <a:prstGeom prst="line">
            <a:avLst/>
          </a:prstGeom>
          <a:noFill/>
          <a:ln w="63500" cmpd="thinThick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90613"/>
            <a:ext cx="8585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85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•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609600" indent="-495300" algn="l" rtl="0" eaLnBrk="0" fontAlgn="base" hangingPunct="0">
        <a:spcBef>
          <a:spcPct val="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kumimoji="1" sz="2600" b="1">
          <a:solidFill>
            <a:srgbClr val="000000"/>
          </a:solidFill>
          <a:latin typeface="+mn-lt"/>
        </a:defRPr>
      </a:lvl2pPr>
      <a:lvl3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kumimoji="1" sz="2400">
          <a:solidFill>
            <a:srgbClr val="000000"/>
          </a:solidFill>
          <a:latin typeface="+mn-lt"/>
        </a:defRPr>
      </a:lvl3pPr>
      <a:lvl4pPr marL="1358900" indent="-381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+mn-lt"/>
        </a:defRPr>
      </a:lvl4pPr>
      <a:lvl5pPr marL="1752600" indent="-381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</a:defRPr>
      </a:lvl5pPr>
      <a:lvl6pPr marL="22098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6pPr>
      <a:lvl7pPr marL="26670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7pPr>
      <a:lvl8pPr marL="31242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8pPr>
      <a:lvl9pPr marL="35814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3581400"/>
            <a:ext cx="4495800" cy="2286000"/>
          </a:xfrm>
        </p:spPr>
        <p:txBody>
          <a:bodyPr/>
          <a:lstStyle/>
          <a:p>
            <a:r>
              <a:rPr lang="en-US" smtClean="0"/>
              <a:t>Chapter 3 </a:t>
            </a:r>
            <a:br>
              <a:rPr lang="en-US" smtClean="0"/>
            </a:br>
            <a:r>
              <a:rPr lang="en-US" smtClean="0"/>
              <a:t>Application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word processing software</a:t>
            </a:r>
            <a:r>
              <a:rPr lang="en-US" smtClean="0"/>
              <a:t>?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422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138 – 139 Fig. 3-5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04800" y="1524000"/>
            <a:ext cx="858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users to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create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and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manipulate text and graphics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Clip art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is a collection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of graphics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that you can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insert in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documents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2299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Text Box 1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12297" name="Rectangle 1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3,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Word Processing Software below Chapter 3</a:t>
              </a:r>
            </a:p>
          </p:txBody>
        </p:sp>
        <p:sp>
          <p:nvSpPr>
            <p:cNvPr id="12298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3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05000"/>
            <a:ext cx="3570723" cy="350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 autoUpdateAnimBg="0" advAuto="1000"/>
      <p:bldP spid="19468" grpId="0" build="p" bldLvl="3" autoUpdateAnimBg="0" advAuto="3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2200"/>
            <a:ext cx="8039100" cy="7493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are popular word processing features?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74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140 Fig. 3-6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3541713" y="1600200"/>
            <a:ext cx="2020887" cy="99695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AutoFormat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1143000" y="16002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AutoCorrect</a:t>
            </a: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5942013" y="1600200"/>
            <a:ext cx="2020887" cy="99695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Collaboration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190500" y="25146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Columns</a:t>
            </a: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6934200" y="25146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Macros</a:t>
            </a: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4686300" y="2514600"/>
            <a:ext cx="2020888" cy="99695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Ink Input</a:t>
            </a: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2438400" y="2514600"/>
            <a:ext cx="2019300" cy="996950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Grammar</a:t>
            </a:r>
            <a:b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Checker</a:t>
            </a: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1143000" y="3497263"/>
            <a:ext cx="2019300" cy="99695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Mail Merge</a:t>
            </a: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5943600" y="3497263"/>
            <a:ext cx="2019300" cy="9985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Research</a:t>
            </a:r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3541713" y="3497263"/>
            <a:ext cx="2020887" cy="996950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Reading</a:t>
            </a:r>
            <a:b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Layout</a:t>
            </a:r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190500" y="44196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Smart Tags</a:t>
            </a: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6934200" y="44196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Thesaurus</a:t>
            </a:r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4686300" y="4419600"/>
            <a:ext cx="2020888" cy="99695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Templates</a:t>
            </a:r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2438400" y="4419600"/>
            <a:ext cx="2019300" cy="9969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Tables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335" name="AutoShape 2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Text Box 2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1536" name="AutoShape 32"/>
          <p:cNvSpPr>
            <a:spLocks noChangeArrowheads="1"/>
          </p:cNvSpPr>
          <p:nvPr/>
        </p:nvSpPr>
        <p:spPr bwMode="auto">
          <a:xfrm>
            <a:off x="3467100" y="5410200"/>
            <a:ext cx="2020888" cy="99695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Voice </a:t>
            </a:r>
            <a:b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Recognition</a:t>
            </a: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068388" y="54102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Tracking</a:t>
            </a:r>
            <a:b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Changes</a:t>
            </a: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5867400" y="5410200"/>
            <a:ext cx="2020888" cy="996950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Web Page</a:t>
            </a:r>
            <a:b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utoUpdateAnimBg="0" advAuto="1000"/>
      <p:bldP spid="21516" grpId="0" animBg="1" autoUpdateAnimBg="0"/>
      <p:bldP spid="21517" grpId="0" animBg="1" autoUpdateAnimBg="0"/>
      <p:bldP spid="21518" grpId="0" animBg="1" autoUpdateAnimBg="0"/>
      <p:bldP spid="21519" grpId="0" animBg="1" autoUpdateAnimBg="0"/>
      <p:bldP spid="21520" grpId="0" animBg="1" autoUpdateAnimBg="0"/>
      <p:bldP spid="21521" grpId="0" animBg="1" autoUpdateAnimBg="0"/>
      <p:bldP spid="21522" grpId="0" animBg="1" autoUpdateAnimBg="0"/>
      <p:bldP spid="21523" grpId="0" animBg="1" autoUpdateAnimBg="0"/>
      <p:bldP spid="21524" grpId="0" animBg="1" autoUpdateAnimBg="0"/>
      <p:bldP spid="21525" grpId="0" animBg="1" autoUpdateAnimBg="0"/>
      <p:bldP spid="21526" grpId="0" animBg="1" autoUpdateAnimBg="0"/>
      <p:bldP spid="21527" grpId="0" animBg="1" autoUpdateAnimBg="0"/>
      <p:bldP spid="21528" grpId="0" animBg="1" autoUpdateAnimBg="0"/>
      <p:bldP spid="21529" grpId="0" animBg="1" autoUpdateAnimBg="0"/>
      <p:bldP spid="21536" grpId="0" animBg="1" autoUpdateAnimBg="0"/>
      <p:bldP spid="21537" grpId="0" animBg="1" autoUpdateAnimBg="0"/>
      <p:bldP spid="2153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font</a:t>
            </a:r>
            <a:r>
              <a:rPr lang="en-US" smtClean="0"/>
              <a:t>?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141 Fig. 3-7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345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Text Box 1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04800" y="1524000"/>
            <a:ext cx="858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name assigned to a specific design of characters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Font size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indicates the size of the characters in a particular font in points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(a single point is about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1/72 of an inch in height)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04800" y="3149600"/>
            <a:ext cx="85852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Font style adds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emphasis to 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font such as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bold, italic,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and underline</a:t>
            </a:r>
          </a:p>
        </p:txBody>
      </p:sp>
      <p:pic>
        <p:nvPicPr>
          <p:cNvPr id="11" name="Picture 10" descr="CFig3-0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352800"/>
            <a:ext cx="5579706" cy="213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5" autoUpdateAnimBg="0" advAuto="1000"/>
      <p:bldP spid="23566" grpId="0" build="p" bldLvl="2" autoUpdateAnimBg="0" advAuto="3000"/>
      <p:bldP spid="23567" grpId="0" build="p" bldLvl="2" autoUpdateAnimBg="0" advAuto="5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429000" y="4419600"/>
            <a:ext cx="2293938" cy="1362075"/>
            <a:chOff x="2160" y="2688"/>
            <a:chExt cx="1445" cy="858"/>
          </a:xfrm>
        </p:grpSpPr>
        <p:sp>
          <p:nvSpPr>
            <p:cNvPr id="15376" name="AutoShape 29"/>
            <p:cNvSpPr>
              <a:spLocks noChangeArrowheads="1"/>
            </p:cNvSpPr>
            <p:nvPr/>
          </p:nvSpPr>
          <p:spPr bwMode="auto">
            <a:xfrm>
              <a:off x="2160" y="2688"/>
              <a:ext cx="1445" cy="85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Text Box 31"/>
            <p:cNvSpPr txBox="1">
              <a:spLocks noChangeArrowheads="1"/>
            </p:cNvSpPr>
            <p:nvPr/>
          </p:nvSpPr>
          <p:spPr bwMode="auto">
            <a:xfrm>
              <a:off x="2267" y="3001"/>
              <a:ext cx="12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= SUM (C12:Y12)</a:t>
              </a:r>
            </a:p>
          </p:txBody>
        </p:sp>
      </p:grp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142 - 144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362200" y="3276600"/>
            <a:ext cx="2293938" cy="1362075"/>
            <a:chOff x="1488" y="2064"/>
            <a:chExt cx="1445" cy="858"/>
          </a:xfrm>
        </p:grpSpPr>
        <p:sp>
          <p:nvSpPr>
            <p:cNvPr id="15374" name="AutoShape 28"/>
            <p:cNvSpPr>
              <a:spLocks noChangeArrowheads="1"/>
            </p:cNvSpPr>
            <p:nvPr/>
          </p:nvSpPr>
          <p:spPr bwMode="auto">
            <a:xfrm>
              <a:off x="1488" y="2064"/>
              <a:ext cx="1445" cy="85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Text Box 30"/>
            <p:cNvSpPr txBox="1">
              <a:spLocks noChangeArrowheads="1"/>
            </p:cNvSpPr>
            <p:nvPr/>
          </p:nvSpPr>
          <p:spPr bwMode="auto">
            <a:xfrm>
              <a:off x="1654" y="2377"/>
              <a:ext cx="11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= A1+B2 (*C12)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572000" y="3352800"/>
            <a:ext cx="2293938" cy="1362075"/>
            <a:chOff x="3216" y="2112"/>
            <a:chExt cx="1445" cy="858"/>
          </a:xfrm>
        </p:grpSpPr>
        <p:sp>
          <p:nvSpPr>
            <p:cNvPr id="15372" name="AutoShape 27"/>
            <p:cNvSpPr>
              <a:spLocks noChangeArrowheads="1"/>
            </p:cNvSpPr>
            <p:nvPr/>
          </p:nvSpPr>
          <p:spPr bwMode="auto">
            <a:xfrm>
              <a:off x="3216" y="2112"/>
              <a:ext cx="1445" cy="85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Text Box 32"/>
            <p:cNvSpPr txBox="1">
              <a:spLocks noChangeArrowheads="1"/>
            </p:cNvSpPr>
            <p:nvPr/>
          </p:nvSpPr>
          <p:spPr bwMode="auto">
            <a:xfrm>
              <a:off x="3390" y="2425"/>
              <a:ext cx="10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= D1+E2 (*F12)</a:t>
              </a:r>
            </a:p>
          </p:txBody>
        </p:sp>
      </p:grp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304800" y="1092200"/>
            <a:ext cx="8585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What is </a:t>
            </a:r>
            <a:r>
              <a:rPr kumimoji="1" lang="en-US" sz="2800" b="1">
                <a:solidFill>
                  <a:srgbClr val="D94439"/>
                </a:solidFill>
                <a:latin typeface="Times New Roman" pitchFamily="18" charset="0"/>
              </a:rPr>
              <a:t>spreadsheet software</a:t>
            </a: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5370" name="AutoShape 5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Text Box 5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304800" y="1549400"/>
            <a:ext cx="8585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Organizes data in rows and columns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Performs calculations and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recalculates when data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2" grpId="0" build="p" autoUpdateAnimBg="0" advAuto="1000"/>
      <p:bldP spid="29753" grpId="0" build="p" bldLvl="2" autoUpdateAnimBg="0" advAuto="3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839200" cy="661987"/>
          </a:xfrm>
        </p:spPr>
        <p:txBody>
          <a:bodyPr/>
          <a:lstStyle/>
          <a:p>
            <a:pPr marL="3881438" indent="-3881438">
              <a:buFont typeface="Monotype Sorts" pitchFamily="2" charset="2"/>
              <a:buNone/>
            </a:pPr>
            <a:r>
              <a:rPr lang="en-US" smtClean="0"/>
              <a:t>How is a spreadsheet organized?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422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142 - 143 Fig. 3-8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6392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Text Box 1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304800" y="1547813"/>
            <a:ext cx="88392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Columns identified by letters</a:t>
            </a:r>
          </a:p>
          <a:p>
            <a:pPr marL="292100" indent="-2921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Rows identified by numbers</a:t>
            </a:r>
          </a:p>
          <a:p>
            <a:pPr marL="292100" indent="-2921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cell is the intersection of a column and row</a:t>
            </a:r>
          </a:p>
        </p:txBody>
      </p:sp>
      <p:pic>
        <p:nvPicPr>
          <p:cNvPr id="10" name="Picture 9" descr="CFig3-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95600"/>
            <a:ext cx="6172200" cy="303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 advAuto="1000"/>
      <p:bldP spid="31764" grpId="0" build="p" autoUpdateAnimBg="0" advAuto="3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function?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143 Fig. 3-9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7416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Text Box 1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04800" y="1547813"/>
            <a:ext cx="42672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predefined formula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that performs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common calculations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=B8+B9+B10+B11+B12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=SUM(B8:B12)</a:t>
            </a:r>
          </a:p>
        </p:txBody>
      </p:sp>
      <p:pic>
        <p:nvPicPr>
          <p:cNvPr id="10" name="Picture 9" descr="CFig3-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90600"/>
            <a:ext cx="3200400" cy="491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5" autoUpdateAnimBg="0" advAuto="1000"/>
      <p:bldP spid="33806" grpId="0" build="p" bldLvl="3" autoUpdateAnimBg="0" advAuto="3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charting?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144 Fig. 3-10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8443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04800" y="15240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you to display spreadsheet data in graphical form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18441" name="Rectangle 20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3,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Spreadsheet Software below Chapter 3</a:t>
              </a:r>
            </a:p>
          </p:txBody>
        </p:sp>
        <p:sp>
          <p:nvSpPr>
            <p:cNvPr id="18442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3-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33600"/>
            <a:ext cx="5906862" cy="370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5" autoUpdateAnimBg="0" advAuto="1000"/>
      <p:bldP spid="35855" grpId="0" build="p" bldLvl="2" autoUpdateAnimBg="0" advAuto="3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database software</a:t>
            </a:r>
            <a:r>
              <a:rPr lang="en-US" smtClean="0"/>
              <a:t>?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145</a:t>
            </a: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1066800" y="2038350"/>
            <a:ext cx="4122738" cy="1800225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Allows you to create, </a:t>
            </a:r>
            <a:b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access, and </a:t>
            </a:r>
            <a:b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manage data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4351338" y="3990975"/>
            <a:ext cx="4122737" cy="1800225"/>
          </a:xfrm>
          <a:prstGeom prst="bevel">
            <a:avLst>
              <a:gd name="adj" fmla="val 12500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Add, change, delete, </a:t>
            </a:r>
            <a:b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sort, and retrieve data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9464" name="AutoShape 2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Text Box 2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5" autoUpdateAnimBg="0" advAuto="1000"/>
      <p:bldP spid="37905" grpId="0" animBg="1" autoUpdateAnimBg="0"/>
      <p:bldP spid="3790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03313"/>
            <a:ext cx="5334000" cy="5730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the parts of a </a:t>
            </a:r>
            <a:r>
              <a:rPr lang="en-US" smtClean="0">
                <a:solidFill>
                  <a:srgbClr val="D94439"/>
                </a:solidFill>
              </a:rPr>
              <a:t>database</a:t>
            </a:r>
            <a:r>
              <a:rPr lang="en-US" smtClean="0"/>
              <a:t>?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145 Fig. 3-11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0488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04800" y="1524000"/>
            <a:ext cx="53340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table contains records</a:t>
            </a:r>
          </a:p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record is a row in 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table that contains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information about 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given person, product,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object, or event</a:t>
            </a:r>
          </a:p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field is a column in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table that contains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specific category of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data within a record</a:t>
            </a:r>
          </a:p>
        </p:txBody>
      </p:sp>
      <p:pic>
        <p:nvPicPr>
          <p:cNvPr id="10" name="Picture 9" descr="CFig3-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286000"/>
            <a:ext cx="4361111" cy="315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5" autoUpdateAnimBg="0" advAuto="1000"/>
      <p:bldP spid="39951" grpId="0" build="p" bldLvl="2" autoUpdateAnimBg="0" advAuto="4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85200" cy="475773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you extract information from a database?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145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3657600" y="2209800"/>
            <a:ext cx="609600" cy="18288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4589463" y="2209800"/>
            <a:ext cx="744537" cy="1828800"/>
          </a:xfrm>
          <a:prstGeom prst="curvedRightArrow">
            <a:avLst>
              <a:gd name="adj1" fmla="val 49126"/>
              <a:gd name="adj2" fmla="val 98252"/>
              <a:gd name="adj3" fmla="val 33333"/>
            </a:avLst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486400" y="2971800"/>
            <a:ext cx="3048000" cy="1752600"/>
            <a:chOff x="3456" y="1872"/>
            <a:chExt cx="1920" cy="1104"/>
          </a:xfrm>
        </p:grpSpPr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3456" y="1872"/>
              <a:ext cx="1920" cy="11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3456" y="2122"/>
              <a:ext cx="19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b="1">
                  <a:solidFill>
                    <a:srgbClr val="000000"/>
                  </a:solidFill>
                  <a:latin typeface="Times New Roman" pitchFamily="18" charset="0"/>
                </a:rPr>
                <a:t>Can be sent as a report to the printer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57200" y="2971800"/>
            <a:ext cx="3048000" cy="1752600"/>
            <a:chOff x="288" y="1872"/>
            <a:chExt cx="1920" cy="1104"/>
          </a:xfrm>
        </p:grpSpPr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288" y="1872"/>
              <a:ext cx="1920" cy="11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7" name="Rectangle 17"/>
            <p:cNvSpPr>
              <a:spLocks noChangeArrowheads="1"/>
            </p:cNvSpPr>
            <p:nvPr/>
          </p:nvSpPr>
          <p:spPr bwMode="auto">
            <a:xfrm>
              <a:off x="288" y="2165"/>
              <a:ext cx="19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b="1">
                  <a:solidFill>
                    <a:srgbClr val="000000"/>
                  </a:solidFill>
                  <a:latin typeface="Times New Roman" pitchFamily="18" charset="0"/>
                </a:rPr>
                <a:t>Run queries to retrieve data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1514" name="AutoShape 2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Text Box 2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 advAuto="1000"/>
      <p:bldP spid="41991" grpId="0" animBg="1"/>
      <p:bldP spid="419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 Objectives</a:t>
            </a:r>
          </a:p>
        </p:txBody>
      </p:sp>
      <p:sp>
        <p:nvSpPr>
          <p:cNvPr id="95235" name="AutoShape 3"/>
          <p:cNvSpPr>
            <a:spLocks noChangeArrowheads="1"/>
          </p:cNvSpPr>
          <p:nvPr/>
        </p:nvSpPr>
        <p:spPr bwMode="auto">
          <a:xfrm>
            <a:off x="192088" y="154781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Identify the categories 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of application software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192088" y="234156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Explain ways software is distributed</a:t>
            </a: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192088" y="313531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Explain how to work 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with application software</a:t>
            </a: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192088" y="392906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Identify the key features of widely 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used business programs</a:t>
            </a:r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190500" y="47244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Identify the key features of widely used graphics and multimedia programs</a:t>
            </a:r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4606925" y="15240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Identify the key features of widely used home, personal, and educational programs</a:t>
            </a:r>
            <a:endParaRPr kumimoji="1" lang="en-US" sz="1800" b="1">
              <a:latin typeface="Times New Roman" pitchFamily="18" charset="0"/>
            </a:endParaRPr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4606925" y="232886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Identify the types of application software used in communications</a:t>
            </a:r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4606925" y="38862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Discuss the advantages of using 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Web-based software</a:t>
            </a:r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>
            <a:off x="4606925" y="469106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Describe the learning aids available 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for application software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10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5256" name="AutoShape 24"/>
          <p:cNvSpPr>
            <a:spLocks noChangeArrowheads="1"/>
          </p:cNvSpPr>
          <p:nvPr/>
        </p:nvSpPr>
        <p:spPr bwMode="auto">
          <a:xfrm>
            <a:off x="4648200" y="31242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Describe the function of several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utility programs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 autoUpdateAnimBg="0"/>
      <p:bldP spid="95236" grpId="0" animBg="1" autoUpdateAnimBg="0"/>
      <p:bldP spid="95237" grpId="0" animBg="1" autoUpdateAnimBg="0"/>
      <p:bldP spid="95238" grpId="0" animBg="1" autoUpdateAnimBg="0"/>
      <p:bldP spid="95242" grpId="0" animBg="1" autoUpdateAnimBg="0"/>
      <p:bldP spid="95245" grpId="0" animBg="1" autoUpdateAnimBg="0"/>
      <p:bldP spid="95246" grpId="0" animBg="1" autoUpdateAnimBg="0"/>
      <p:bldP spid="95247" grpId="0" animBg="1" autoUpdateAnimBg="0"/>
      <p:bldP spid="95248" grpId="0" animBg="1" autoUpdateAnimBg="0"/>
      <p:bldP spid="9525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7056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presentation graphics software</a:t>
            </a:r>
            <a:r>
              <a:rPr lang="en-US" smtClean="0"/>
              <a:t>?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146 Fig. 3-12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2539" name="AutoShape 4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Text Box 4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304800" y="1524000"/>
            <a:ext cx="670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Used to create visual aids for presentations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presentation is sometimes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called a slide show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22537" name="Rectangle 5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3,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Presentation Graphics Software below Chapter 3</a:t>
              </a:r>
            </a:p>
          </p:txBody>
        </p:sp>
        <p:sp>
          <p:nvSpPr>
            <p:cNvPr id="22538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 descr="C:\Documents and Settings\Steve\My Documents\Course Presenters\DC 2009\Figures\Figs_callouts\DC\C6663_Chapter03_callouts\C6663_Chapter03_callouts\CFig3-12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33400"/>
            <a:ext cx="1691747" cy="5417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5" autoUpdateAnimBg="0" advAuto="1000"/>
      <p:bldP spid="44080" grpId="0" build="p" bldLvl="2" autoUpdateAnimBg="0" advAuto="3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029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note taking software</a:t>
            </a:r>
            <a:r>
              <a:rPr lang="en-US" smtClean="0"/>
              <a:t>?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147 Fig. 3-14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3561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304800" y="1676400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Enables users to enter typed text, handwritten comments, drawings, or sketches anywhere on the page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304800" y="3657600"/>
            <a:ext cx="4495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Notes are organized like a notebook</a:t>
            </a:r>
          </a:p>
        </p:txBody>
      </p:sp>
      <p:pic>
        <p:nvPicPr>
          <p:cNvPr id="2050" name="Picture 2" descr="C:\Documents and Settings\Steve\My Documents\Course Presenters\DC 2009\Figures\Figs_callouts\DC\C6663_Chapter03_callouts\C6663_Chapter03_callouts\CFig3-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3815074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5" autoUpdateAnimBg="0" advAuto="1000"/>
      <p:bldP spid="108552" grpId="0" build="p" bldLvl="2" autoUpdateAnimBg="0" advAuto="3000"/>
      <p:bldP spid="108553" grpId="0" build="p" bldLvl="2" autoUpdateAnimBg="0" advAuto="3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0137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Personal Information Manager</a:t>
            </a:r>
            <a:r>
              <a:rPr lang="en-US" smtClean="0">
                <a:solidFill>
                  <a:schemeClr val="bg2"/>
                </a:solidFill>
              </a:rPr>
              <a:t> </a:t>
            </a:r>
            <a:r>
              <a:rPr lang="en-US" smtClean="0"/>
              <a:t>Software?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148 Fig. 3-15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4584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Text Box 1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304800" y="1524000"/>
            <a:ext cx="39624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</a:rPr>
              <a:t>Includes a calendar, address book, notepad, and synchronization with </a:t>
            </a:r>
            <a:br>
              <a:rPr kumimoji="1" lang="en-US" sz="2600" b="1">
                <a:solidFill>
                  <a:srgbClr val="000000"/>
                </a:solidFill>
              </a:rPr>
            </a:br>
            <a:r>
              <a:rPr kumimoji="1" lang="en-US" sz="2600" b="1">
                <a:solidFill>
                  <a:srgbClr val="000000"/>
                </a:solidFill>
              </a:rPr>
              <a:t>desktop computer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</a:rPr>
              <a:t>Most smart phones and PDAs include PIM functionality</a:t>
            </a:r>
          </a:p>
        </p:txBody>
      </p:sp>
      <p:pic>
        <p:nvPicPr>
          <p:cNvPr id="3074" name="Picture 2" descr="C:\Documents and Settings\Steve\My Documents\Course Presenters\DC 2009\Figures\Figs_callouts\DC\C6663_Chapter03_callouts\C6663_Chapter03_callouts\CFig3-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199" y="2057400"/>
            <a:ext cx="4437297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5" autoUpdateAnimBg="0" advAuto="1000"/>
      <p:bldP spid="50192" grpId="0" build="p" bldLvl="3" autoUpdateAnimBg="0" advAuto="3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09" name="AutoShape 25"/>
          <p:cNvSpPr>
            <a:spLocks noChangeArrowheads="1"/>
          </p:cNvSpPr>
          <p:nvPr/>
        </p:nvSpPr>
        <p:spPr bwMode="auto">
          <a:xfrm>
            <a:off x="152400" y="21336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Create documents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and worksheets</a:t>
            </a:r>
          </a:p>
        </p:txBody>
      </p:sp>
      <p:sp>
        <p:nvSpPr>
          <p:cNvPr id="118825" name="AutoShape 41"/>
          <p:cNvSpPr>
            <a:spLocks noChangeArrowheads="1"/>
          </p:cNvSpPr>
          <p:nvPr/>
        </p:nvSpPr>
        <p:spPr bwMode="auto">
          <a:xfrm>
            <a:off x="2362200" y="21336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Manage databases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and lists</a:t>
            </a:r>
          </a:p>
        </p:txBody>
      </p:sp>
      <p:sp>
        <p:nvSpPr>
          <p:cNvPr id="118812" name="AutoShape 28"/>
          <p:cNvSpPr>
            <a:spLocks noChangeArrowheads="1"/>
          </p:cNvSpPr>
          <p:nvPr/>
        </p:nvSpPr>
        <p:spPr bwMode="auto">
          <a:xfrm>
            <a:off x="4572000" y="21336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Create slide shows</a:t>
            </a:r>
          </a:p>
        </p:txBody>
      </p:sp>
      <p:sp>
        <p:nvSpPr>
          <p:cNvPr id="118810" name="AutoShape 26"/>
          <p:cNvSpPr>
            <a:spLocks noChangeArrowheads="1"/>
          </p:cNvSpPr>
          <p:nvPr/>
        </p:nvSpPr>
        <p:spPr bwMode="auto">
          <a:xfrm>
            <a:off x="6781800" y="21336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Take notes</a:t>
            </a: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0137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can you do with Personal Mobile Device business software?</a:t>
            </a:r>
          </a:p>
        </p:txBody>
      </p:sp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148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5617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8813" name="AutoShape 29"/>
          <p:cNvSpPr>
            <a:spLocks noChangeArrowheads="1"/>
          </p:cNvSpPr>
          <p:nvPr/>
        </p:nvSpPr>
        <p:spPr bwMode="auto">
          <a:xfrm>
            <a:off x="1219200" y="35052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Manage budgets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and finances</a:t>
            </a:r>
          </a:p>
        </p:txBody>
      </p:sp>
      <p:sp>
        <p:nvSpPr>
          <p:cNvPr id="118814" name="AutoShape 30"/>
          <p:cNvSpPr>
            <a:spLocks noChangeArrowheads="1"/>
          </p:cNvSpPr>
          <p:nvPr/>
        </p:nvSpPr>
        <p:spPr bwMode="auto">
          <a:xfrm>
            <a:off x="3429000" y="35052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View and edit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photos</a:t>
            </a:r>
          </a:p>
        </p:txBody>
      </p:sp>
      <p:sp>
        <p:nvSpPr>
          <p:cNvPr id="118815" name="AutoShape 31"/>
          <p:cNvSpPr>
            <a:spLocks noChangeArrowheads="1"/>
          </p:cNvSpPr>
          <p:nvPr/>
        </p:nvSpPr>
        <p:spPr bwMode="auto">
          <a:xfrm>
            <a:off x="5638800" y="35052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Read electronic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books</a:t>
            </a:r>
          </a:p>
        </p:txBody>
      </p:sp>
      <p:sp>
        <p:nvSpPr>
          <p:cNvPr id="118816" name="AutoShape 32"/>
          <p:cNvSpPr>
            <a:spLocks noChangeArrowheads="1"/>
          </p:cNvSpPr>
          <p:nvPr/>
        </p:nvSpPr>
        <p:spPr bwMode="auto">
          <a:xfrm>
            <a:off x="228600" y="48768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Plan travel routes</a:t>
            </a:r>
          </a:p>
        </p:txBody>
      </p:sp>
      <p:sp>
        <p:nvSpPr>
          <p:cNvPr id="118817" name="AutoShape 33"/>
          <p:cNvSpPr>
            <a:spLocks noChangeArrowheads="1"/>
          </p:cNvSpPr>
          <p:nvPr/>
        </p:nvSpPr>
        <p:spPr bwMode="auto">
          <a:xfrm>
            <a:off x="2362200" y="48768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Compose and read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e-mail messages</a:t>
            </a:r>
          </a:p>
        </p:txBody>
      </p:sp>
      <p:sp>
        <p:nvSpPr>
          <p:cNvPr id="118818" name="AutoShape 34"/>
          <p:cNvSpPr>
            <a:spLocks noChangeArrowheads="1"/>
          </p:cNvSpPr>
          <p:nvPr/>
        </p:nvSpPr>
        <p:spPr bwMode="auto">
          <a:xfrm>
            <a:off x="4572000" y="48768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Send instant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messages</a:t>
            </a:r>
          </a:p>
        </p:txBody>
      </p:sp>
      <p:sp>
        <p:nvSpPr>
          <p:cNvPr id="118819" name="AutoShape 35"/>
          <p:cNvSpPr>
            <a:spLocks noChangeArrowheads="1"/>
          </p:cNvSpPr>
          <p:nvPr/>
        </p:nvSpPr>
        <p:spPr bwMode="auto">
          <a:xfrm>
            <a:off x="6781800" y="48768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Browse the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9" grpId="0" animBg="1"/>
      <p:bldP spid="118825" grpId="0" animBg="1"/>
      <p:bldP spid="118812" grpId="0" animBg="1"/>
      <p:bldP spid="118810" grpId="0" animBg="1"/>
      <p:bldP spid="118787" grpId="0" build="p" bldLvl="5" autoUpdateAnimBg="0" advAuto="1000"/>
      <p:bldP spid="118813" grpId="0" animBg="1"/>
      <p:bldP spid="118814" grpId="0" animBg="1"/>
      <p:bldP spid="118815" grpId="0" animBg="1"/>
      <p:bldP spid="118816" grpId="0" animBg="1"/>
      <p:bldP spid="118817" grpId="0" animBg="1"/>
      <p:bldP spid="118818" grpId="0" animBg="1"/>
      <p:bldP spid="1188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software suite</a:t>
            </a:r>
            <a:r>
              <a:rPr lang="en-US" smtClean="0"/>
              <a:t>?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148</a:t>
            </a:r>
          </a:p>
        </p:txBody>
      </p:sp>
      <p:sp>
        <p:nvSpPr>
          <p:cNvPr id="52254" name="AutoShape 30"/>
          <p:cNvSpPr>
            <a:spLocks noChangeArrowheads="1"/>
          </p:cNvSpPr>
          <p:nvPr/>
        </p:nvSpPr>
        <p:spPr bwMode="auto">
          <a:xfrm>
            <a:off x="685800" y="2057400"/>
            <a:ext cx="3492500" cy="1727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b="1">
                <a:latin typeface="Times New Roman" pitchFamily="18" charset="0"/>
              </a:rPr>
              <a:t>A collection of individual</a:t>
            </a:r>
            <a:br>
              <a:rPr kumimoji="1" lang="en-US" b="1">
                <a:latin typeface="Times New Roman" pitchFamily="18" charset="0"/>
              </a:rPr>
            </a:br>
            <a:r>
              <a:rPr kumimoji="1" lang="en-US" b="1">
                <a:latin typeface="Times New Roman" pitchFamily="18" charset="0"/>
              </a:rPr>
              <a:t>programs sold as</a:t>
            </a:r>
            <a:br>
              <a:rPr kumimoji="1" lang="en-US" b="1">
                <a:latin typeface="Times New Roman" pitchFamily="18" charset="0"/>
              </a:rPr>
            </a:br>
            <a:r>
              <a:rPr kumimoji="1" lang="en-US" b="1">
                <a:latin typeface="Times New Roman" pitchFamily="18" charset="0"/>
              </a:rPr>
              <a:t>a single package</a:t>
            </a:r>
          </a:p>
        </p:txBody>
      </p:sp>
      <p:sp>
        <p:nvSpPr>
          <p:cNvPr id="52255" name="AutoShape 31"/>
          <p:cNvSpPr>
            <a:spLocks noChangeArrowheads="1"/>
          </p:cNvSpPr>
          <p:nvPr/>
        </p:nvSpPr>
        <p:spPr bwMode="auto">
          <a:xfrm>
            <a:off x="4343400" y="2057400"/>
            <a:ext cx="3492500" cy="1727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b="1">
                <a:latin typeface="Times New Roman" pitchFamily="18" charset="0"/>
              </a:rPr>
              <a:t>Two major advantages: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572000" y="3352800"/>
            <a:ext cx="1984375" cy="1179513"/>
            <a:chOff x="768" y="2784"/>
            <a:chExt cx="1250" cy="743"/>
          </a:xfrm>
        </p:grpSpPr>
        <p:sp>
          <p:nvSpPr>
            <p:cNvPr id="26638" name="AutoShape 25"/>
            <p:cNvSpPr>
              <a:spLocks noChangeArrowheads="1"/>
            </p:cNvSpPr>
            <p:nvPr/>
          </p:nvSpPr>
          <p:spPr bwMode="auto">
            <a:xfrm>
              <a:off x="768" y="2784"/>
              <a:ext cx="1250" cy="743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8"/>
            <p:cNvSpPr>
              <a:spLocks noChangeArrowheads="1"/>
            </p:cNvSpPr>
            <p:nvPr/>
          </p:nvSpPr>
          <p:spPr bwMode="auto">
            <a:xfrm>
              <a:off x="913" y="3030"/>
              <a:ext cx="960" cy="250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>
                  <a:solidFill>
                    <a:srgbClr val="000000"/>
                  </a:solidFill>
                  <a:latin typeface="Times New Roman" pitchFamily="18" charset="0"/>
                </a:rPr>
                <a:t>lower cost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705600" y="3352800"/>
            <a:ext cx="1984375" cy="1179513"/>
            <a:chOff x="1392" y="3408"/>
            <a:chExt cx="1250" cy="743"/>
          </a:xfrm>
        </p:grpSpPr>
        <p:sp>
          <p:nvSpPr>
            <p:cNvPr id="26636" name="AutoShape 24"/>
            <p:cNvSpPr>
              <a:spLocks noChangeArrowheads="1"/>
            </p:cNvSpPr>
            <p:nvPr/>
          </p:nvSpPr>
          <p:spPr bwMode="auto">
            <a:xfrm>
              <a:off x="1392" y="3408"/>
              <a:ext cx="1250" cy="743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Rectangle 10"/>
            <p:cNvSpPr>
              <a:spLocks noChangeArrowheads="1"/>
            </p:cNvSpPr>
            <p:nvPr/>
          </p:nvSpPr>
          <p:spPr bwMode="auto">
            <a:xfrm>
              <a:off x="1537" y="3654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>
                  <a:solidFill>
                    <a:srgbClr val="000000"/>
                  </a:solidFill>
                  <a:latin typeface="Times New Roman" pitchFamily="18" charset="0"/>
                </a:rPr>
                <a:t>ease of use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6634" name="AutoShape 3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Text Box 3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5" autoUpdateAnimBg="0" advAuto="1000"/>
      <p:bldP spid="52254" grpId="0" animBg="1" autoUpdateAnimBg="0"/>
      <p:bldP spid="5225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project management software</a:t>
            </a:r>
            <a:r>
              <a:rPr lang="en-US" smtClean="0"/>
              <a:t>?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149 Fig. 3-16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304800" y="1524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you to plan, schedule, track, and analyze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the events, resources, and costs of a project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7656" name="AutoShape 1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Text Box 1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0" name="Picture 9" descr="CFig3-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38400"/>
            <a:ext cx="6477000" cy="361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5" autoUpdateAnimBg="0" advAuto="1000"/>
      <p:bldP spid="54285" grpId="0" build="p" bldLvl="2" autoUpdateAnimBg="0" advAuto="3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1054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accounting software</a:t>
            </a:r>
            <a:r>
              <a:rPr lang="en-US" smtClean="0"/>
              <a:t>?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149 Fig. 3-17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8680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304800" y="1547813"/>
            <a:ext cx="51054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Helps companies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record and report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their financial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transactions</a:t>
            </a:r>
          </a:p>
        </p:txBody>
      </p:sp>
      <p:pic>
        <p:nvPicPr>
          <p:cNvPr id="10" name="Picture 9" descr="CFig3-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514600"/>
            <a:ext cx="5461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 advAuto="1000"/>
      <p:bldP spid="56335" grpId="0" build="p" bldLvl="2" autoUpdateAnimBg="0" advAuto="3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8707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document management software</a:t>
            </a:r>
            <a:r>
              <a:rPr lang="en-US" smtClean="0"/>
              <a:t>?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150 Fig. 3-18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9707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304800" y="1547813"/>
            <a:ext cx="36576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Provides a means for sharing, distributing, and searching through documents by converting them into a format that can be viewed by any user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29705" name="Rectangle 12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3,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Document Management Software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3</a:t>
              </a:r>
            </a:p>
          </p:txBody>
        </p:sp>
        <p:sp>
          <p:nvSpPr>
            <p:cNvPr id="29706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10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3-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1676400"/>
            <a:ext cx="481502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5" autoUpdateAnimBg="0" advAuto="1000"/>
      <p:bldP spid="119816" grpId="0" build="p" bldLvl="2" autoUpdateAnimBg="0" advAuto="3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2" name="AutoShape 14"/>
          <p:cNvSpPr>
            <a:spLocks noChangeArrowheads="1"/>
          </p:cNvSpPr>
          <p:nvPr/>
        </p:nvSpPr>
        <p:spPr bwMode="auto">
          <a:xfrm>
            <a:off x="1143000" y="4419600"/>
            <a:ext cx="1676400" cy="1066800"/>
          </a:xfrm>
          <a:prstGeom prst="cube">
            <a:avLst>
              <a:gd name="adj" fmla="val 25000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Marketing</a:t>
            </a:r>
          </a:p>
        </p:txBody>
      </p:sp>
      <p:sp>
        <p:nvSpPr>
          <p:cNvPr id="114703" name="AutoShape 15"/>
          <p:cNvSpPr>
            <a:spLocks noChangeArrowheads="1"/>
          </p:cNvSpPr>
          <p:nvPr/>
        </p:nvSpPr>
        <p:spPr bwMode="auto">
          <a:xfrm>
            <a:off x="2514600" y="4419600"/>
            <a:ext cx="1676400" cy="1066800"/>
          </a:xfrm>
          <a:prstGeom prst="cube">
            <a:avLst>
              <a:gd name="adj" fmla="val 2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Sales</a:t>
            </a:r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>
            <a:off x="3886200" y="4419600"/>
            <a:ext cx="1676400" cy="1066800"/>
          </a:xfrm>
          <a:prstGeom prst="cube">
            <a:avLst>
              <a:gd name="adj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Distribution</a:t>
            </a:r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>
            <a:off x="5257800" y="4419600"/>
            <a:ext cx="1676400" cy="1066800"/>
          </a:xfrm>
          <a:prstGeom prst="cube">
            <a:avLst>
              <a:gd name="adj" fmla="val 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Customer</a:t>
            </a:r>
            <a:br>
              <a:rPr lang="en-US" sz="2000"/>
            </a:br>
            <a:r>
              <a:rPr lang="en-US" sz="2000"/>
              <a:t>Service</a:t>
            </a:r>
          </a:p>
        </p:txBody>
      </p:sp>
      <p:sp>
        <p:nvSpPr>
          <p:cNvPr id="114706" name="AutoShape 18"/>
          <p:cNvSpPr>
            <a:spLocks noChangeArrowheads="1"/>
          </p:cNvSpPr>
          <p:nvPr/>
        </p:nvSpPr>
        <p:spPr bwMode="auto">
          <a:xfrm>
            <a:off x="6629400" y="4419600"/>
            <a:ext cx="1676400" cy="10668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IT</a:t>
            </a:r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enterprise computing software?</a:t>
            </a:r>
          </a:p>
        </p:txBody>
      </p:sp>
      <p:sp>
        <p:nvSpPr>
          <p:cNvPr id="30729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150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304800" y="1524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Large organizations require special computing solutions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Each functional unit has specialized software requirements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0736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Text Box 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1905000" y="3581400"/>
            <a:ext cx="1676400" cy="1066800"/>
          </a:xfrm>
          <a:prstGeom prst="cube">
            <a:avLst>
              <a:gd name="adj" fmla="val 25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Human</a:t>
            </a:r>
            <a:br>
              <a:rPr lang="en-US" sz="2000"/>
            </a:br>
            <a:r>
              <a:rPr lang="en-US" sz="2000"/>
              <a:t>Resources</a:t>
            </a:r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>
            <a:off x="3276600" y="3581400"/>
            <a:ext cx="1676400" cy="1066800"/>
          </a:xfrm>
          <a:prstGeom prst="cube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Accounting</a:t>
            </a:r>
          </a:p>
        </p:txBody>
      </p:sp>
      <p:sp>
        <p:nvSpPr>
          <p:cNvPr id="114700" name="AutoShape 12"/>
          <p:cNvSpPr>
            <a:spLocks noChangeArrowheads="1"/>
          </p:cNvSpPr>
          <p:nvPr/>
        </p:nvSpPr>
        <p:spPr bwMode="auto">
          <a:xfrm>
            <a:off x="4648200" y="3581400"/>
            <a:ext cx="1676400" cy="10668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Engineering</a:t>
            </a:r>
          </a:p>
        </p:txBody>
      </p:sp>
      <p:sp>
        <p:nvSpPr>
          <p:cNvPr id="114701" name="AutoShape 13"/>
          <p:cNvSpPr>
            <a:spLocks noChangeArrowheads="1"/>
          </p:cNvSpPr>
          <p:nvPr/>
        </p:nvSpPr>
        <p:spPr bwMode="auto">
          <a:xfrm>
            <a:off x="6019800" y="3581400"/>
            <a:ext cx="1676400" cy="1066800"/>
          </a:xfrm>
          <a:prstGeom prst="cube">
            <a:avLst>
              <a:gd name="adj" fmla="val 25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Manufacturing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691" grpId="0" build="p" bldLvl="5" autoUpdateAnimBg="0" advAuto="1000"/>
      <p:bldP spid="114693" grpId="0" build="p" bldLvl="2" autoUpdateAnimBg="0" advAuto="3000"/>
      <p:bldP spid="114698" grpId="0" animBg="1"/>
      <p:bldP spid="114699" grpId="0" animBg="1"/>
      <p:bldP spid="114700" grpId="0" animBg="1"/>
      <p:bldP spid="11470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2200"/>
            <a:ext cx="3657600" cy="363855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are some popular graphics </a:t>
            </a:r>
            <a:br>
              <a:rPr lang="en-US" smtClean="0"/>
            </a:br>
            <a:r>
              <a:rPr lang="en-US" smtClean="0"/>
              <a:t>and multimedia </a:t>
            </a:r>
            <a:br>
              <a:rPr lang="en-US" smtClean="0"/>
            </a:br>
            <a:r>
              <a:rPr lang="en-US" smtClean="0"/>
              <a:t>software products?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151 Fig. 3-19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1751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Text Box 1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9" name="Picture 8" descr="CFig3-1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1143000"/>
            <a:ext cx="4400908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5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344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application software</a:t>
            </a:r>
            <a:r>
              <a:rPr lang="en-US" smtClean="0"/>
              <a:t>?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1000" y="1581150"/>
            <a:ext cx="7848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Programs designed to make users more productive and/or assist them with personal tasks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77800" y="6400800"/>
            <a:ext cx="1346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134 Fig. 3-1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128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Text Box 1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0" name="Picture 9" descr="CFig3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438400"/>
            <a:ext cx="6477000" cy="386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5" autoUpdateAnimBg="0" advAuto="1000"/>
      <p:bldP spid="512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computer-aided design (CAD)</a:t>
            </a:r>
            <a:r>
              <a:rPr lang="en-US" smtClean="0"/>
              <a:t>?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151 Fig. 3-20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2776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304800" y="1547813"/>
            <a:ext cx="746760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Sophisticated application software that allows you to create engineering, architectural, and scientific designs</a:t>
            </a:r>
          </a:p>
        </p:txBody>
      </p:sp>
      <p:pic>
        <p:nvPicPr>
          <p:cNvPr id="10" name="Picture 9" descr="CFig3-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5135217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 advAuto="1000"/>
      <p:bldP spid="60431" grpId="0" build="p" bldLvl="2" autoUpdateAnimBg="0" advAuto="3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desktop publishing software</a:t>
            </a:r>
            <a:r>
              <a:rPr lang="en-US" smtClean="0"/>
              <a:t>?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152 Fig. 3-21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3800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304800" y="1547813"/>
            <a:ext cx="85852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Enables you to design and produce sophisticated documents that contain text, graphics,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and many colors</a:t>
            </a:r>
          </a:p>
        </p:txBody>
      </p:sp>
      <p:pic>
        <p:nvPicPr>
          <p:cNvPr id="10" name="Picture 9" descr="CFig3-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19400"/>
            <a:ext cx="6067777" cy="348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 advAuto="1000"/>
      <p:bldP spid="62479" grpId="0" build="p" bldLvl="2" autoUpdateAnimBg="0" advAuto="3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paint/image editing software</a:t>
            </a:r>
            <a:r>
              <a:rPr lang="en-US" smtClean="0"/>
              <a:t>?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152 Fig. 3-22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4824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304800" y="1547813"/>
            <a:ext cx="85852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Used to create and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modify graphical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images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Sometimes called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illustration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software</a:t>
            </a:r>
          </a:p>
        </p:txBody>
      </p:sp>
      <p:pic>
        <p:nvPicPr>
          <p:cNvPr id="10" name="Picture 9" descr="CFig3-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905000"/>
            <a:ext cx="4827695" cy="361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7" grpId="0" build="p" bldLvl="2" autoUpdateAnimBg="0" advAuto="3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professional photo editing software</a:t>
            </a:r>
            <a:r>
              <a:rPr lang="en-US" smtClean="0"/>
              <a:t>?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422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152 - 153 Fig. 3-23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584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users to customize digital photos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Save images in a variety of file formats</a:t>
            </a:r>
          </a:p>
        </p:txBody>
      </p:sp>
      <p:pic>
        <p:nvPicPr>
          <p:cNvPr id="10" name="Picture 9" descr="CFig3-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6324600" cy="346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 build="p" bldLvl="2" autoUpdateAnimBg="0" advAuto="3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video and audio editing software</a:t>
            </a:r>
            <a:r>
              <a:rPr lang="en-US" smtClean="0"/>
              <a:t>?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153 Fig. 3-24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6872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304800" y="1547813"/>
            <a:ext cx="85852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Video editing software allows you to modify 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segment of a video, called a clip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Audio editing software allows you to modify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audio clips</a:t>
            </a:r>
          </a:p>
        </p:txBody>
      </p:sp>
      <p:pic>
        <p:nvPicPr>
          <p:cNvPr id="10" name="Picture 9" descr="CFig3-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95600"/>
            <a:ext cx="4354286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5" autoUpdateAnimBg="0" advAuto="1000"/>
      <p:bldP spid="66575" grpId="0" build="p" bldLvl="2" autoUpdateAnimBg="0" advAuto="3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multimedia authoring software</a:t>
            </a:r>
            <a:r>
              <a:rPr lang="en-US" smtClean="0"/>
              <a:t>?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154 Fig. 3-25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7896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304800" y="1547813"/>
            <a:ext cx="85852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you to combine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text, graphics, audio,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video, and animation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in an interactive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application</a:t>
            </a:r>
          </a:p>
        </p:txBody>
      </p:sp>
      <p:pic>
        <p:nvPicPr>
          <p:cNvPr id="10" name="Picture 9" descr="CFig3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057400"/>
            <a:ext cx="493058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5" autoUpdateAnimBg="0" advAuto="1000"/>
      <p:bldP spid="68623" grpId="0" build="p" bldLvl="2" autoUpdateAnimBg="0" advAuto="3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154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241550" y="4343400"/>
            <a:ext cx="1644650" cy="762000"/>
          </a:xfrm>
          <a:prstGeom prst="rect">
            <a:avLst/>
          </a:prstGeom>
          <a:solidFill>
            <a:srgbClr val="8080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animation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2241550" y="3581400"/>
            <a:ext cx="1644650" cy="762000"/>
          </a:xfrm>
          <a:prstGeom prst="rect">
            <a:avLst/>
          </a:prstGeom>
          <a:solidFill>
            <a:srgbClr val="D94439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9443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graphical</a:t>
            </a:r>
            <a:b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images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596900" y="4343400"/>
            <a:ext cx="1644650" cy="7620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audio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596900" y="3581400"/>
            <a:ext cx="1644650" cy="762000"/>
          </a:xfrm>
          <a:prstGeom prst="rect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video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962400" y="3632200"/>
            <a:ext cx="1905000" cy="1600200"/>
            <a:chOff x="2592" y="2288"/>
            <a:chExt cx="1200" cy="1008"/>
          </a:xfrm>
        </p:grpSpPr>
        <p:sp>
          <p:nvSpPr>
            <p:cNvPr id="38927" name="AutoShape 14"/>
            <p:cNvSpPr>
              <a:spLocks noChangeArrowheads="1"/>
            </p:cNvSpPr>
            <p:nvPr/>
          </p:nvSpPr>
          <p:spPr bwMode="auto">
            <a:xfrm rot="5400000" flipV="1">
              <a:off x="2688" y="2192"/>
              <a:ext cx="1008" cy="1200"/>
            </a:xfrm>
            <a:prstGeom prst="downArrow">
              <a:avLst>
                <a:gd name="adj1" fmla="val 49796"/>
                <a:gd name="adj2" fmla="val 39352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2592" y="2544"/>
              <a:ext cx="6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600" b="1">
                  <a:latin typeface="Arial" charset="0"/>
                </a:rPr>
                <a:t>organize</a:t>
              </a:r>
            </a:p>
          </p:txBody>
        </p:sp>
        <p:sp>
          <p:nvSpPr>
            <p:cNvPr id="38929" name="Text Box 22"/>
            <p:cNvSpPr txBox="1">
              <a:spLocks noChangeArrowheads="1"/>
            </p:cNvSpPr>
            <p:nvPr/>
          </p:nvSpPr>
          <p:spPr bwMode="auto">
            <a:xfrm>
              <a:off x="2733" y="2678"/>
              <a:ext cx="5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600" b="1">
                  <a:latin typeface="Arial" charset="0"/>
                </a:rPr>
                <a:t>manage</a:t>
              </a:r>
            </a:p>
          </p:txBody>
        </p:sp>
        <p:sp>
          <p:nvSpPr>
            <p:cNvPr id="38930" name="Text Box 23"/>
            <p:cNvSpPr txBox="1">
              <a:spLocks noChangeArrowheads="1"/>
            </p:cNvSpPr>
            <p:nvPr/>
          </p:nvSpPr>
          <p:spPr bwMode="auto">
            <a:xfrm>
              <a:off x="2880" y="2832"/>
              <a:ext cx="6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600" b="1">
                  <a:latin typeface="Arial" charset="0"/>
                </a:rPr>
                <a:t>maintain</a:t>
              </a:r>
            </a:p>
          </p:txBody>
        </p:sp>
      </p:grp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6084888" y="3962400"/>
            <a:ext cx="2678112" cy="914400"/>
          </a:xfrm>
          <a:prstGeom prst="rect">
            <a:avLst/>
          </a:prstGeom>
          <a:solidFill>
            <a:srgbClr val="99336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Web sites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8925" name="AutoShape 2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Text Box 2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317500" y="1524000"/>
            <a:ext cx="7835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Helps users of all skill levels to create Web pages</a:t>
            </a:r>
          </a:p>
          <a:p>
            <a:pPr marL="1028700" lvl="2" indent="-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Some application software programs include Web page authoring programs</a:t>
            </a:r>
            <a:endParaRPr kumimoji="1" lang="en-US" sz="2200">
              <a:solidFill>
                <a:srgbClr val="34197F"/>
              </a:solidFill>
              <a:latin typeface="Arial Narrow" pitchFamily="34" charset="0"/>
            </a:endParaRP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304800" y="1090613"/>
            <a:ext cx="8585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What is </a:t>
            </a:r>
            <a:r>
              <a:rPr kumimoji="1" lang="en-US" sz="2800" b="1">
                <a:solidFill>
                  <a:srgbClr val="D94439"/>
                </a:solidFill>
                <a:latin typeface="Times New Roman" pitchFamily="18" charset="0"/>
              </a:rPr>
              <a:t>Web page authoring software</a:t>
            </a: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nimBg="1" autoUpdateAnimBg="0"/>
      <p:bldP spid="70667" grpId="0" animBg="1" autoUpdateAnimBg="0"/>
      <p:bldP spid="70668" grpId="0" animBg="1" autoUpdateAnimBg="0"/>
      <p:bldP spid="70669" grpId="0" animBg="1" autoUpdateAnimBg="0"/>
      <p:bldP spid="70681" grpId="0" animBg="1" autoUpdateAnimBg="0"/>
      <p:bldP spid="70685" grpId="0" build="p" bldLvl="3" autoUpdateAnimBg="0" advAuto="3000"/>
      <p:bldP spid="70686" grpId="0" build="p" bldLvl="5" autoUpdateAnimBg="0" advAuto="1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2800" smtClean="0"/>
              <a:t>Software for Home, Personal, and Educational Use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87438"/>
            <a:ext cx="5638800" cy="1828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software products are </a:t>
            </a:r>
            <a:br>
              <a:rPr lang="en-US" smtClean="0"/>
            </a:br>
            <a:r>
              <a:rPr lang="en-US" smtClean="0"/>
              <a:t>available for home, personal,</a:t>
            </a:r>
            <a:br>
              <a:rPr lang="en-US" smtClean="0"/>
            </a:br>
            <a:r>
              <a:rPr lang="en-US" smtClean="0"/>
              <a:t>and educational use?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955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156 - 161 Figs. 3-30–3-39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9970" name="AutoShape 5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Text Box 5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0" y="4191000"/>
            <a:ext cx="1981200" cy="1295400"/>
            <a:chOff x="0" y="3024"/>
            <a:chExt cx="1248" cy="816"/>
          </a:xfrm>
        </p:grpSpPr>
        <p:sp>
          <p:nvSpPr>
            <p:cNvPr id="39968" name="Rectangle 59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3, Click Web Link from left navigation, then click Tax Preparation Software, Personal DTP Software, Travel and Mapping Software, and Reference Software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3</a:t>
              </a:r>
            </a:p>
          </p:txBody>
        </p:sp>
        <p:sp>
          <p:nvSpPr>
            <p:cNvPr id="39969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43000" y="1066800"/>
            <a:ext cx="7696200" cy="5613223"/>
            <a:chOff x="1143000" y="1066800"/>
            <a:chExt cx="7696200" cy="5613223"/>
          </a:xfrm>
        </p:grpSpPr>
        <p:pic>
          <p:nvPicPr>
            <p:cNvPr id="4098" name="Picture 2" descr="C:\Documents and Settings\Steve\My Documents\Course Presenters\DC 2009\Figures\Figs_callouts\DC\C6663_Chapter03_callouts\C6663_Chapter03_callouts\CFig3-30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1" y="1066800"/>
              <a:ext cx="1828800" cy="22167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99" name="Picture 3" descr="C:\Documents and Settings\Steve\My Documents\Course Presenters\DC 2009\Figures\Figs_callouts\DC\C6663_Chapter03_callouts\C6663_Chapter03_callouts\CFig3-32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000" y="2590800"/>
              <a:ext cx="1600200" cy="2018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00" name="Picture 4" descr="C:\Documents and Settings\Steve\My Documents\Course Presenters\DC 2009\Figures\Figs_callouts\DC\C6663_Chapter03_callouts\C6663_Chapter03_callouts\CFig3-34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81800" y="3505200"/>
              <a:ext cx="2057400" cy="2304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01" name="Picture 5" descr="C:\Documents and Settings\Steve\My Documents\Course Presenters\DC 2009\Figures\Figs_callouts\DC\C6663_Chapter03_callouts\C6663_Chapter03_callouts\CFig3-36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3400" y="3429000"/>
              <a:ext cx="1833562" cy="24578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02" name="Picture 6" descr="C:\Documents and Settings\Steve\My Documents\Course Presenters\DC 2009\Figures\Figs_callouts\DC\C6663_Chapter03_callouts\C6663_Chapter03_callouts\CFig3-38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14600" y="4724400"/>
              <a:ext cx="1524000" cy="195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5" autoUpdateAnimBg="0" advAuto="1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Web-based Software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chemeClr val="bg2"/>
                </a:solidFill>
              </a:rPr>
              <a:t>Web application</a:t>
            </a:r>
            <a:r>
              <a:rPr lang="en-US" smtClean="0"/>
              <a:t>?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955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163 Figs. 3-43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4040" name="AutoShape 1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Text Box 1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304800" y="1547813"/>
            <a:ext cx="838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 software application that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obtains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information from the Web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Some Web applications </a:t>
            </a:r>
            <a:r>
              <a:rPr kumimoji="1" lang="en-US" dirty="0" smtClean="0">
                <a:solidFill>
                  <a:srgbClr val="000000"/>
                </a:solidFill>
                <a:latin typeface="Times New Roman" pitchFamily="18" charset="0"/>
              </a:rPr>
              <a:t>store </a:t>
            </a: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your data and </a:t>
            </a:r>
            <a:r>
              <a:rPr kumimoji="1" lang="en-US" dirty="0" smtClean="0">
                <a:solidFill>
                  <a:srgbClr val="000000"/>
                </a:solidFill>
                <a:latin typeface="Times New Roman" pitchFamily="18" charset="0"/>
              </a:rPr>
              <a:t>information </a:t>
            </a: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at their site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Some are free</a:t>
            </a:r>
            <a:endParaRPr kumimoji="1" lang="en-US" sz="1400" dirty="0">
              <a:solidFill>
                <a:srgbClr val="34197F"/>
              </a:solidFill>
              <a:latin typeface="Arial Narrow" pitchFamily="34" charset="0"/>
            </a:endParaRPr>
          </a:p>
        </p:txBody>
      </p:sp>
      <p:pic>
        <p:nvPicPr>
          <p:cNvPr id="10" name="Picture 9" descr="CFig3-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657600"/>
            <a:ext cx="5181600" cy="247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5" autoUpdateAnimBg="0" advAuto="1000"/>
      <p:bldP spid="76817" grpId="0" build="p" bldLvl="3" autoUpdateAnimBg="0" advAuto="4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Web-based Software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Web 2.0?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955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163 - 164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5066" name="AutoShape 1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Text Box 1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304800" y="1547813"/>
            <a:ext cx="48768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Web sites that offer Web-based software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Provide users with 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means to share and/or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store personal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information through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Web-based software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4572000"/>
            <a:ext cx="1981200" cy="1295400"/>
            <a:chOff x="0" y="4572000"/>
            <a:chExt cx="1981200" cy="1295400"/>
          </a:xfrm>
        </p:grpSpPr>
        <p:sp>
          <p:nvSpPr>
            <p:cNvPr id="45064" name="Rectangle 16"/>
            <p:cNvSpPr>
              <a:spLocks noChangeArrowheads="1"/>
            </p:cNvSpPr>
            <p:nvPr/>
          </p:nvSpPr>
          <p:spPr bwMode="auto">
            <a:xfrm>
              <a:off x="0" y="5257800"/>
              <a:ext cx="198120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Chapter 3, 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left navigation, then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Web 2.0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3</a:t>
              </a:r>
            </a:p>
          </p:txBody>
        </p:sp>
        <p:sp>
          <p:nvSpPr>
            <p:cNvPr id="45065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152400" y="4572000"/>
              <a:ext cx="441325" cy="590550"/>
            </a:xfrm>
            <a:custGeom>
              <a:avLst/>
              <a:gdLst>
                <a:gd name="T0" fmla="*/ 44241446 w 21600"/>
                <a:gd name="T1" fmla="*/ 441430607 h 21600"/>
                <a:gd name="T2" fmla="*/ 0 w 21600"/>
                <a:gd name="T3" fmla="*/ 357824505 h 21600"/>
                <a:gd name="T4" fmla="*/ 184233261 w 21600"/>
                <a:gd name="T5" fmla="*/ 0 h 21600"/>
                <a:gd name="T6" fmla="*/ 0 w 21600"/>
                <a:gd name="T7" fmla="*/ 0 h 21600"/>
                <a:gd name="T8" fmla="*/ 92116794 w 21600"/>
                <a:gd name="T9" fmla="*/ 0 h 21600"/>
                <a:gd name="T10" fmla="*/ 184233261 w 21600"/>
                <a:gd name="T11" fmla="*/ 0 h 21600"/>
                <a:gd name="T12" fmla="*/ 184233261 w 21600"/>
                <a:gd name="T13" fmla="*/ 220715303 h 21600"/>
                <a:gd name="T14" fmla="*/ 184233261 w 21600"/>
                <a:gd name="T15" fmla="*/ 441430607 h 21600"/>
                <a:gd name="T16" fmla="*/ 92116794 w 21600"/>
                <a:gd name="T17" fmla="*/ 441430607 h 21600"/>
                <a:gd name="T18" fmla="*/ 0 w 21600"/>
                <a:gd name="T19" fmla="*/ 22071530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55 w 21600"/>
                <a:gd name="T31" fmla="*/ 12829 h 21600"/>
                <a:gd name="T32" fmla="*/ 19814 w 21600"/>
                <a:gd name="T33" fmla="*/ 2074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5" autoUpdateAnimBg="0" advAuto="1000"/>
      <p:bldP spid="76817" grpId="0" build="p" bldLvl="3" autoUpdateAnimBg="0" advAuto="4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is software distributed?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77800" y="6400800"/>
            <a:ext cx="14986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134 - 135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304800" y="1549400"/>
            <a:ext cx="84582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Packaged software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mass-produced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Custom software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performs functions specific to a business or industry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Web-based software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hosted by a Web site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Open source software,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provided for use, modification, and redistribution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Shareware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copyrighted software that is distributed free for trial period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Freeware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copyrighted software provided at no cost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Public-domain software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freeware with no copyright restrictions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151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Text Box 1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 autoUpdateAnimBg="0" advAuto="1000"/>
      <p:bldP spid="7184" grpId="0" build="p" bldLvl="2" autoUpdateAnimBg="0" advAuto="300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48" name="Rectangle 52"/>
          <p:cNvSpPr>
            <a:spLocks noChangeArrowheads="1"/>
          </p:cNvSpPr>
          <p:nvPr/>
        </p:nvSpPr>
        <p:spPr bwMode="auto">
          <a:xfrm>
            <a:off x="304800" y="1547813"/>
            <a:ext cx="61722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Self-directed, self-paced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instruction on a topic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on the Web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Distance learning (DL)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is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the delivery of education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at one location while the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learning takes place at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other locations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smtClean="0"/>
              <a:t>Learning Aids and Support Tools Within an Application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172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Web-based training (WBT)</a:t>
            </a:r>
            <a:r>
              <a:rPr lang="en-US" smtClean="0"/>
              <a:t>?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422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165 - 166 Fig. 3-45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9160" name="AutoShape 5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Text Box 5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0" name="Picture 9" descr="CFig3-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09800"/>
            <a:ext cx="4038600" cy="2741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48" grpId="0" build="p" bldLvl="3" autoUpdateAnimBg="0" advAuto="4000"/>
      <p:bldP spid="80899" grpId="0" build="p" bldLvl="5" autoUpdateAnimBg="0" advAuto="10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Application Software</a:t>
            </a: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192088" y="1905000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Application software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192088" y="2762250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Business software</a:t>
            </a: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192088" y="3563938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Graphics and multimedia software</a:t>
            </a: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152400" y="44196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Software for home, personal, 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and educational use</a:t>
            </a: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4606925" y="19050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Software for communications</a:t>
            </a: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4606925" y="35814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Web-based software</a:t>
            </a: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4606925" y="44196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Learning aids and support tools 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within an application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457200" y="6029325"/>
            <a:ext cx="233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>
                <a:solidFill>
                  <a:srgbClr val="000099"/>
                </a:solidFill>
                <a:latin typeface="Garamond" pitchFamily="18" charset="0"/>
              </a:rPr>
              <a:t>Chapter 3 Complete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4648200" y="27432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Widely used utility programs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 autoUpdateAnimBg="0"/>
      <p:bldP spid="100357" grpId="0" animBg="1" autoUpdateAnimBg="0"/>
      <p:bldP spid="100358" grpId="0" animBg="1" autoUpdateAnimBg="0"/>
      <p:bldP spid="100359" grpId="0" animBg="1" autoUpdateAnimBg="0"/>
      <p:bldP spid="100360" grpId="0" animBg="1" autoUpdateAnimBg="0"/>
      <p:bldP spid="100361" grpId="0" animBg="1" autoUpdateAnimBg="0"/>
      <p:bldP spid="100362" grpId="0" animBg="1" autoUpdateAnimBg="0"/>
      <p:bldP spid="100368" grpId="0" autoUpdateAnimBg="0"/>
      <p:bldP spid="10036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267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system software?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135 Fig. 3-2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176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Text Box 1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04800" y="1524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Serves as the interface between the user, the application software, and the computer’s hardware</a:t>
            </a:r>
          </a:p>
        </p:txBody>
      </p:sp>
      <p:pic>
        <p:nvPicPr>
          <p:cNvPr id="10" name="Picture 9" descr="CFig3-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9200"/>
            <a:ext cx="4038600" cy="458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 autoUpdateAnimBg="0" advAuto="1000"/>
      <p:bldP spid="9236" grpId="0" build="p" bldLvl="2" autoUpdateAnimBg="0" advAuto="4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you start an application?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52400" y="6400800"/>
            <a:ext cx="1727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136 - 137 Fig. 3-3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04800" y="1524000"/>
            <a:ext cx="34290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From the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desktop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click the Start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button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point to All Programs, and click the name of the application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The program’s instructions load into memory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200" name="AutoShape 2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Text Box 2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0" name="Picture 9" descr="CFig3-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00200"/>
            <a:ext cx="520192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 advAuto="1000"/>
      <p:bldP spid="11289" grpId="0" build="p" bldLvl="2" autoUpdateAnimBg="0" advAuto="3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window</a:t>
            </a:r>
            <a:r>
              <a:rPr lang="en-US" smtClean="0"/>
              <a:t>?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346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136 - 137 Fig. 3-3 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04800" y="1524000"/>
            <a:ext cx="8585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 rectangular area of the screen that displays data and information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224" name="AutoShape 2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Text Box 2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9226" name="Picture 10" descr="C:\Documents and Settings\Steve\My Documents\Course Presenters\DC 2009\Figures\Working Art\Ch_03\fig03_03\fig03_03\DC09_ch3_fig_3c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057400"/>
            <a:ext cx="2743200" cy="393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 autoUpdateAnimBg="0" advAuto="1000"/>
      <p:bldP spid="13330" grpId="0" build="p" bldLvl="2" autoUpdateAnimBg="0" advAuto="3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dialog box?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422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136 - 137 Fig. 3-3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248" name="AutoShape 1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Text Box 1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304800" y="1547813"/>
            <a:ext cx="85852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window that provides information, presents available options, or requests a response</a:t>
            </a:r>
          </a:p>
        </p:txBody>
      </p:sp>
      <p:pic>
        <p:nvPicPr>
          <p:cNvPr id="10250" name="Picture 10" descr="C:\Documents and Settings\Steve\My Documents\Course Presenters\DC 2009\Figures\Working Art\Ch_03\fig03_03\fig03_03\DC09_ch3_fig_3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90800"/>
            <a:ext cx="3901592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5" autoUpdateAnimBg="0" advAuto="1000"/>
      <p:bldP spid="15379" grpId="0" build="p" bldLvl="2" autoUpdateAnimBg="0" advAuto="3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2200"/>
            <a:ext cx="4572000" cy="584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business software</a:t>
            </a:r>
            <a:r>
              <a:rPr lang="en-US" smtClean="0"/>
              <a:t>?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138 Fig. 3-4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272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04800" y="15240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Application software that assists people in becoming more effective and efficient</a:t>
            </a:r>
          </a:p>
        </p:txBody>
      </p:sp>
      <p:pic>
        <p:nvPicPr>
          <p:cNvPr id="10" name="Picture 9" descr="CFig3-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14600"/>
            <a:ext cx="4715011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5" autoUpdateAnimBg="0" advAuto="1000"/>
      <p:bldP spid="17423" grpId="0" build="p" bldLvl="2" autoUpdateAnimBg="0" advAuto="3000"/>
    </p:bldLst>
  </p:timing>
</p:sld>
</file>

<file path=ppt/theme/theme1.xml><?xml version="1.0" encoding="utf-8"?>
<a:theme xmlns:a="http://schemas.openxmlformats.org/drawingml/2006/main" name="1_dt2">
  <a:themeElements>
    <a:clrScheme name="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_dt2">
      <a:majorFont>
        <a:latin typeface="Franklin Gothic Dem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dt2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DC2008</Template>
  <TotalTime>1719</TotalTime>
  <Words>1310</Words>
  <Application>Microsoft Office PowerPoint</Application>
  <PresentationFormat>On-screen Show (4:3)</PresentationFormat>
  <Paragraphs>301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Arial Black</vt:lpstr>
      <vt:lpstr>Arial Narrow</vt:lpstr>
      <vt:lpstr>Franklin Gothic Demi</vt:lpstr>
      <vt:lpstr>Garamond</vt:lpstr>
      <vt:lpstr>Monotype Sorts</vt:lpstr>
      <vt:lpstr>Times</vt:lpstr>
      <vt:lpstr>Times New Roman</vt:lpstr>
      <vt:lpstr>Wingdings</vt:lpstr>
      <vt:lpstr>1_dt2</vt:lpstr>
      <vt:lpstr>Chapter 3  Application Software</vt:lpstr>
      <vt:lpstr>Chapter 3 Objectives</vt:lpstr>
      <vt:lpstr>Application Software</vt:lpstr>
      <vt:lpstr>Application Software</vt:lpstr>
      <vt:lpstr>Application Software</vt:lpstr>
      <vt:lpstr>Application Software</vt:lpstr>
      <vt:lpstr>Application Software</vt:lpstr>
      <vt:lpstr>Application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Software for Home, Personal, and Educational Use</vt:lpstr>
      <vt:lpstr>Web-based Software</vt:lpstr>
      <vt:lpstr>Web-based Software</vt:lpstr>
      <vt:lpstr>Learning Aids and Support Tools Within an Application</vt:lpstr>
      <vt:lpstr>Summary of Application Software</vt:lpstr>
    </vt:vector>
  </TitlesOfParts>
  <Company>nSight,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Computers 2009</dc:title>
  <dc:creator>Steven Freund</dc:creator>
  <cp:lastModifiedBy>suleman shahzad</cp:lastModifiedBy>
  <cp:revision>213</cp:revision>
  <dcterms:created xsi:type="dcterms:W3CDTF">2002-10-17T18:55:30Z</dcterms:created>
  <dcterms:modified xsi:type="dcterms:W3CDTF">2018-11-22T05:24:02Z</dcterms:modified>
</cp:coreProperties>
</file>