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00A50-946B-427B-BB80-04414E160534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F1870-6466-46F2-ACE8-1A69164C8B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Virus-Host Interactions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Effects on Plant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Nucleic acids and protein</a:t>
            </a:r>
          </a:p>
          <a:p>
            <a:r>
              <a:rPr lang="en-US" dirty="0" smtClean="0"/>
              <a:t>B. Lipids</a:t>
            </a:r>
          </a:p>
          <a:p>
            <a:r>
              <a:rPr lang="en-US" dirty="0" smtClean="0"/>
              <a:t>C. Carbohydrates</a:t>
            </a:r>
          </a:p>
          <a:p>
            <a:r>
              <a:rPr lang="en-US" dirty="0" smtClean="0"/>
              <a:t>D. Photosynthesis</a:t>
            </a:r>
          </a:p>
          <a:p>
            <a:r>
              <a:rPr lang="en-US" dirty="0" smtClean="0"/>
              <a:t>E. Respiration</a:t>
            </a:r>
          </a:p>
          <a:p>
            <a:r>
              <a:rPr lang="en-US" dirty="0" smtClean="0"/>
              <a:t>F. Transpiration</a:t>
            </a:r>
          </a:p>
          <a:p>
            <a:r>
              <a:rPr lang="en-US" dirty="0" smtClean="0"/>
              <a:t>G. Low molecular weight compounds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A. Nucleic acids and protein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Affect cell DNA synthesis</a:t>
            </a:r>
          </a:p>
          <a:p>
            <a:endParaRPr lang="en-US" dirty="0"/>
          </a:p>
          <a:p>
            <a:r>
              <a:rPr lang="en-US" dirty="0" smtClean="0"/>
              <a:t>B. Lipids</a:t>
            </a:r>
          </a:p>
          <a:p>
            <a:endParaRPr lang="en-US" dirty="0"/>
          </a:p>
          <a:p>
            <a:r>
              <a:rPr lang="en-US" dirty="0" smtClean="0"/>
              <a:t>C. Carbohydrates</a:t>
            </a:r>
          </a:p>
          <a:p>
            <a:pPr algn="just"/>
            <a:r>
              <a:rPr lang="en-US" dirty="0"/>
              <a:t>A rise in glucose, fructose, and sucrose </a:t>
            </a:r>
            <a:r>
              <a:rPr lang="en-US" dirty="0" smtClean="0"/>
              <a:t>in virus-infected leaves.</a:t>
            </a:r>
          </a:p>
          <a:p>
            <a:pPr algn="just"/>
            <a:r>
              <a:rPr lang="en-US" dirty="0"/>
              <a:t>A greater rise in these sugars caused by </a:t>
            </a:r>
            <a:r>
              <a:rPr lang="en-US" dirty="0" smtClean="0"/>
              <a:t>mild strains </a:t>
            </a:r>
            <a:r>
              <a:rPr lang="en-US" dirty="0"/>
              <a:t>of a given virus compared </a:t>
            </a:r>
            <a:r>
              <a:rPr lang="en-US" dirty="0" smtClean="0"/>
              <a:t>with severe strains.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D. 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Photosynthetic activity can be reduced </a:t>
            </a:r>
            <a:r>
              <a:rPr lang="en-US" dirty="0" smtClean="0"/>
              <a:t>by changes </a:t>
            </a:r>
            <a:r>
              <a:rPr lang="en-US" dirty="0"/>
              <a:t>in chloroplast structure, reduced </a:t>
            </a:r>
            <a:r>
              <a:rPr lang="en-US" dirty="0" smtClean="0"/>
              <a:t>content of </a:t>
            </a:r>
            <a:r>
              <a:rPr lang="en-US" dirty="0"/>
              <a:t>photosynthetic pigments or </a:t>
            </a:r>
            <a:r>
              <a:rPr lang="en-US" dirty="0" err="1"/>
              <a:t>rubisco</a:t>
            </a:r>
            <a:r>
              <a:rPr lang="en-US" dirty="0"/>
              <a:t>, </a:t>
            </a:r>
            <a:r>
              <a:rPr lang="en-US" dirty="0" smtClean="0"/>
              <a:t>or reduction </a:t>
            </a:r>
            <a:r>
              <a:rPr lang="en-US" dirty="0"/>
              <a:t>in specific proteins associated </a:t>
            </a:r>
            <a:r>
              <a:rPr lang="en-US" dirty="0" smtClean="0"/>
              <a:t>with the </a:t>
            </a:r>
            <a:r>
              <a:rPr lang="en-US" dirty="0"/>
              <a:t>particles of </a:t>
            </a:r>
            <a:r>
              <a:rPr lang="en-US" dirty="0" err="1"/>
              <a:t>photosystem</a:t>
            </a:r>
            <a:r>
              <a:rPr lang="en-US" dirty="0"/>
              <a:t> II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1. Movement and Final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plant responds </a:t>
            </a:r>
            <a:r>
              <a:rPr lang="en-US" dirty="0" smtClean="0"/>
              <a:t>in many </a:t>
            </a:r>
            <a:r>
              <a:rPr lang="en-US" dirty="0"/>
              <a:t>different ways to the introduction of </a:t>
            </a:r>
            <a:r>
              <a:rPr lang="en-US" dirty="0" smtClean="0"/>
              <a:t>a virus </a:t>
            </a:r>
            <a:r>
              <a:rPr lang="en-US" dirty="0"/>
              <a:t>into the initial cell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local and systemic infection, </a:t>
            </a:r>
            <a:r>
              <a:rPr lang="en-US" dirty="0" smtClean="0"/>
              <a:t>virus movement is </a:t>
            </a:r>
            <a:r>
              <a:rPr lang="en-US" dirty="0"/>
              <a:t>closely coupled with virus </a:t>
            </a:r>
            <a:r>
              <a:rPr lang="en-US" dirty="0" smtClean="0"/>
              <a:t>replication and </a:t>
            </a:r>
            <a:r>
              <a:rPr lang="en-US" dirty="0"/>
              <a:t>is a dynamic regulated cascade of events.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From the initially </a:t>
            </a:r>
            <a:r>
              <a:rPr lang="en-US" dirty="0" smtClean="0"/>
              <a:t>infected cell</a:t>
            </a:r>
            <a:r>
              <a:rPr lang="en-US" dirty="0"/>
              <a:t>, the virus moves locally to adjacent </a:t>
            </a:r>
            <a:r>
              <a:rPr lang="en-US" dirty="0" smtClean="0"/>
              <a:t>cells and </a:t>
            </a:r>
            <a:r>
              <a:rPr lang="en-US" dirty="0"/>
              <a:t>then to </a:t>
            </a:r>
            <a:r>
              <a:rPr lang="en-US" dirty="0" smtClean="0"/>
              <a:t>the vascular </a:t>
            </a:r>
            <a:r>
              <a:rPr lang="en-US" dirty="0"/>
              <a:t>system, enabling </a:t>
            </a:r>
            <a:r>
              <a:rPr lang="en-US" dirty="0" smtClean="0"/>
              <a:t>full systemic </a:t>
            </a:r>
            <a:r>
              <a:rPr lang="en-US" dirty="0"/>
              <a:t>spread to distal parts of the </a:t>
            </a:r>
            <a:r>
              <a:rPr lang="en-US" dirty="0" smtClean="0"/>
              <a:t>plant.</a:t>
            </a:r>
          </a:p>
          <a:p>
            <a:pPr algn="just"/>
            <a:r>
              <a:rPr lang="en-US" dirty="0"/>
              <a:t>An exception to this is that initial </a:t>
            </a:r>
            <a:r>
              <a:rPr lang="en-US" dirty="0" smtClean="0"/>
              <a:t>cell-to cell movement </a:t>
            </a:r>
            <a:r>
              <a:rPr lang="en-US" dirty="0"/>
              <a:t>may be bypassed in </a:t>
            </a:r>
            <a:r>
              <a:rPr lang="en-US" dirty="0" smtClean="0"/>
              <a:t>phloem limited viruses</a:t>
            </a:r>
            <a:r>
              <a:rPr lang="en-US" dirty="0"/>
              <a:t>, which are injected directly </a:t>
            </a:r>
            <a:r>
              <a:rPr lang="en-US" dirty="0" smtClean="0"/>
              <a:t>into the </a:t>
            </a:r>
            <a:r>
              <a:rPr lang="en-US" dirty="0"/>
              <a:t>phloem by their </a:t>
            </a:r>
            <a:r>
              <a:rPr lang="en-US" dirty="0" smtClean="0"/>
              <a:t>vector.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A. Intracellular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dirty="0"/>
              <a:t>complex of viral nucleic acid and </a:t>
            </a:r>
            <a:r>
              <a:rPr lang="en-US" dirty="0" smtClean="0"/>
              <a:t>protein binds </a:t>
            </a:r>
            <a:r>
              <a:rPr lang="en-US" dirty="0"/>
              <a:t>to microtubules and/or </a:t>
            </a:r>
            <a:r>
              <a:rPr lang="en-US" dirty="0" smtClean="0"/>
              <a:t>microfilaments and </a:t>
            </a:r>
            <a:r>
              <a:rPr lang="en-US" dirty="0"/>
              <a:t>is </a:t>
            </a:r>
            <a:r>
              <a:rPr lang="en-US" dirty="0" err="1"/>
              <a:t>translocated</a:t>
            </a:r>
            <a:r>
              <a:rPr lang="en-US" dirty="0"/>
              <a:t> to the </a:t>
            </a:r>
            <a:r>
              <a:rPr lang="en-US" dirty="0" err="1" smtClean="0"/>
              <a:t>plasmodesmata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B. Intercellular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The cell-to-cell (or short-distance) </a:t>
            </a:r>
            <a:r>
              <a:rPr lang="en-US" dirty="0" smtClean="0"/>
              <a:t>movement is </a:t>
            </a:r>
            <a:r>
              <a:rPr lang="en-US" dirty="0"/>
              <a:t>from the initially infected cell(s), which </a:t>
            </a:r>
            <a:r>
              <a:rPr lang="en-US" dirty="0" smtClean="0"/>
              <a:t>are usually </a:t>
            </a:r>
            <a:r>
              <a:rPr lang="en-US" dirty="0"/>
              <a:t>epidermal or </a:t>
            </a:r>
            <a:r>
              <a:rPr lang="en-US" dirty="0" err="1"/>
              <a:t>mesophyll</a:t>
            </a:r>
            <a:r>
              <a:rPr lang="en-US" dirty="0"/>
              <a:t> cells, to </a:t>
            </a:r>
            <a:r>
              <a:rPr lang="en-US" dirty="0" smtClean="0"/>
              <a:t>the vascular </a:t>
            </a:r>
            <a:r>
              <a:rPr lang="en-US" dirty="0"/>
              <a:t>bundle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/>
              <a:t>Epidermal cells</a:t>
            </a:r>
            <a:r>
              <a:rPr lang="en-US" dirty="0"/>
              <a:t> are tightly linked to each other and provide mechanical strength and protection to the plant. The walls of the </a:t>
            </a:r>
            <a:r>
              <a:rPr lang="en-US" b="1" dirty="0"/>
              <a:t>epidermal cells</a:t>
            </a:r>
            <a:r>
              <a:rPr lang="en-US" dirty="0"/>
              <a:t> of the above-ground parts of plants contain </a:t>
            </a:r>
            <a:r>
              <a:rPr lang="en-US" dirty="0" err="1"/>
              <a:t>cutin</a:t>
            </a:r>
            <a:r>
              <a:rPr lang="en-US" dirty="0"/>
              <a:t>, and are covered with a cuticle.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1. </a:t>
            </a:r>
            <a:r>
              <a:rPr lang="en-US" dirty="0" err="1" smtClean="0"/>
              <a:t>Plasmodesmata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Since the virus cannot cross the cell </a:t>
            </a:r>
            <a:r>
              <a:rPr lang="en-US" dirty="0" smtClean="0"/>
              <a:t>wall directly</a:t>
            </a:r>
            <a:r>
              <a:rPr lang="en-US" dirty="0"/>
              <a:t>, it must use </a:t>
            </a:r>
            <a:r>
              <a:rPr lang="en-US" dirty="0" err="1"/>
              <a:t>plasmodesmata</a:t>
            </a:r>
            <a:r>
              <a:rPr lang="en-US" dirty="0"/>
              <a:t>, </a:t>
            </a:r>
            <a:r>
              <a:rPr lang="en-US" dirty="0" smtClean="0"/>
              <a:t>which are </a:t>
            </a:r>
            <a:r>
              <a:rPr lang="en-US" dirty="0" err="1"/>
              <a:t>cytoplasmic</a:t>
            </a:r>
            <a:r>
              <a:rPr lang="en-US" dirty="0"/>
              <a:t> connections between </a:t>
            </a:r>
            <a:r>
              <a:rPr lang="en-US" dirty="0" smtClean="0"/>
              <a:t>adjacent cells.</a:t>
            </a:r>
          </a:p>
          <a:p>
            <a:pPr algn="just"/>
            <a:r>
              <a:rPr lang="en-US" dirty="0"/>
              <a:t>However, plant virus </a:t>
            </a:r>
            <a:r>
              <a:rPr lang="en-US" dirty="0" smtClean="0"/>
              <a:t>particles, or </a:t>
            </a:r>
            <a:r>
              <a:rPr lang="en-US" dirty="0"/>
              <a:t>even free, folded viral nucleic acids, are </a:t>
            </a:r>
            <a:r>
              <a:rPr lang="en-US" dirty="0" smtClean="0"/>
              <a:t>too large </a:t>
            </a:r>
            <a:r>
              <a:rPr lang="en-US" dirty="0"/>
              <a:t>to pass through unmodified </a:t>
            </a:r>
            <a:r>
              <a:rPr lang="en-US" dirty="0" err="1"/>
              <a:t>plasmodesmata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Thus, the </a:t>
            </a:r>
            <a:r>
              <a:rPr lang="en-US" dirty="0" err="1" smtClean="0"/>
              <a:t>plasmodesmatal</a:t>
            </a:r>
            <a:r>
              <a:rPr lang="en-US" dirty="0" smtClean="0"/>
              <a:t> size </a:t>
            </a:r>
            <a:r>
              <a:rPr lang="en-US" dirty="0"/>
              <a:t>exclusion limit (SEL) has to be </a:t>
            </a:r>
            <a:r>
              <a:rPr lang="en-US" dirty="0" smtClean="0"/>
              <a:t>increased, and </a:t>
            </a:r>
            <a:r>
              <a:rPr lang="en-US" dirty="0"/>
              <a:t>viral movement proteins (MPs) </a:t>
            </a:r>
            <a:r>
              <a:rPr lang="en-US" dirty="0" smtClean="0"/>
              <a:t>facilitate this.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Phloem cells to companion cells and then into sieve elements.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2. Movement Proteins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ability to increase SEL</a:t>
            </a:r>
          </a:p>
          <a:p>
            <a:endParaRPr lang="en-US" dirty="0"/>
          </a:p>
          <a:p>
            <a:r>
              <a:rPr lang="en-US" dirty="0" smtClean="0"/>
              <a:t>Have ability to bind </a:t>
            </a:r>
            <a:r>
              <a:rPr lang="en-US" dirty="0" err="1" smtClean="0"/>
              <a:t>ssRNA</a:t>
            </a:r>
            <a:r>
              <a:rPr lang="en-US" dirty="0" smtClean="0"/>
              <a:t> and </a:t>
            </a:r>
            <a:r>
              <a:rPr lang="en-US" dirty="0" err="1" smtClean="0"/>
              <a:t>ssDNA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Ability to transport NA from cell to cell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Steps in systemic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Virus enter from </a:t>
            </a:r>
            <a:r>
              <a:rPr lang="en-US" dirty="0" err="1" smtClean="0"/>
              <a:t>mesophyll</a:t>
            </a:r>
            <a:r>
              <a:rPr lang="en-US" dirty="0" smtClean="0"/>
              <a:t> cells to bundle sheath cells and then into phloem cells.</a:t>
            </a:r>
          </a:p>
          <a:p>
            <a:endParaRPr lang="en-US" dirty="0"/>
          </a:p>
          <a:p>
            <a:r>
              <a:rPr lang="en-US" dirty="0" smtClean="0"/>
              <a:t>After crossing vascular parenchyma it reaches the companion cells.</a:t>
            </a:r>
          </a:p>
          <a:p>
            <a:r>
              <a:rPr lang="en-US" dirty="0" smtClean="0"/>
              <a:t>After penetration into sieve elements it can move throughout whole plant.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430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Virus-Host Interactions</vt:lpstr>
      <vt:lpstr>1. Movement and Final Distribution</vt:lpstr>
      <vt:lpstr>Slide 3</vt:lpstr>
      <vt:lpstr>A. Intracellular Movement</vt:lpstr>
      <vt:lpstr>B. Intercellular Movement</vt:lpstr>
      <vt:lpstr>1. Plasmodesmata</vt:lpstr>
      <vt:lpstr>Slide 7</vt:lpstr>
      <vt:lpstr>2. Movement Proteins</vt:lpstr>
      <vt:lpstr>Steps in systemic movement</vt:lpstr>
      <vt:lpstr>Effects on Plant Metabolism</vt:lpstr>
      <vt:lpstr>A. Nucleic acids and protein</vt:lpstr>
      <vt:lpstr>D. Photosynthesis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Virus-Host Interactions</dc:title>
  <dc:creator>Dr Ahmad</dc:creator>
  <cp:lastModifiedBy>Dr Ahmad</cp:lastModifiedBy>
  <cp:revision>19</cp:revision>
  <dcterms:created xsi:type="dcterms:W3CDTF">2020-11-25T12:55:50Z</dcterms:created>
  <dcterms:modified xsi:type="dcterms:W3CDTF">2020-11-25T15:44:46Z</dcterms:modified>
</cp:coreProperties>
</file>