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7" r:id="rId2"/>
    <p:sldId id="258" r:id="rId3"/>
    <p:sldId id="277" r:id="rId4"/>
    <p:sldId id="278" r:id="rId5"/>
    <p:sldId id="279" r:id="rId6"/>
    <p:sldId id="259" r:id="rId7"/>
    <p:sldId id="260" r:id="rId8"/>
    <p:sldId id="261" r:id="rId9"/>
    <p:sldId id="262" r:id="rId10"/>
    <p:sldId id="263" r:id="rId11"/>
    <p:sldId id="272" r:id="rId12"/>
    <p:sldId id="264" r:id="rId13"/>
    <p:sldId id="265" r:id="rId14"/>
    <p:sldId id="267" r:id="rId15"/>
    <p:sldId id="268" r:id="rId16"/>
    <p:sldId id="266" r:id="rId17"/>
    <p:sldId id="269" r:id="rId18"/>
    <p:sldId id="270" r:id="rId19"/>
    <p:sldId id="271"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EB9C7E-AA83-4070-95E8-BDC9276A4D68}" type="datetimeFigureOut">
              <a:rPr lang="en-US" smtClean="0"/>
              <a:t>2/20/2020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E9B85B-B520-40EB-90F8-D21D038620D7}" type="slidenum">
              <a:rPr lang="en-US" smtClean="0"/>
              <a:t>‹#›</a:t>
            </a:fld>
            <a:endParaRPr lang="en-US"/>
          </a:p>
        </p:txBody>
      </p:sp>
    </p:spTree>
    <p:extLst>
      <p:ext uri="{BB962C8B-B14F-4D97-AF65-F5344CB8AC3E}">
        <p14:creationId xmlns:p14="http://schemas.microsoft.com/office/powerpoint/2010/main" val="460888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035A7-2DEF-4CE3-A9BC-41AAB4B6F9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9C642BB-FB9E-4449-92EA-7E4581909F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982953-DA67-486D-9B24-93640665F199}"/>
              </a:ext>
            </a:extLst>
          </p:cNvPr>
          <p:cNvSpPr>
            <a:spLocks noGrp="1"/>
          </p:cNvSpPr>
          <p:nvPr>
            <p:ph type="dt" sz="half" idx="10"/>
          </p:nvPr>
        </p:nvSpPr>
        <p:spPr/>
        <p:txBody>
          <a:bodyPr/>
          <a:lstStyle/>
          <a:p>
            <a:fld id="{562F5393-4479-461E-8455-FD9A387E0E4A}" type="datetime1">
              <a:rPr lang="en-US" smtClean="0"/>
              <a:t>2/20/2020</a:t>
            </a:fld>
            <a:endParaRPr lang="en-US"/>
          </a:p>
        </p:txBody>
      </p:sp>
      <p:sp>
        <p:nvSpPr>
          <p:cNvPr id="5" name="Footer Placeholder 4">
            <a:extLst>
              <a:ext uri="{FF2B5EF4-FFF2-40B4-BE49-F238E27FC236}">
                <a16:creationId xmlns:a16="http://schemas.microsoft.com/office/drawing/2014/main" id="{425C0B01-BC28-47F2-B41D-79F172AB2864}"/>
              </a:ext>
            </a:extLst>
          </p:cNvPr>
          <p:cNvSpPr>
            <a:spLocks noGrp="1"/>
          </p:cNvSpPr>
          <p:nvPr>
            <p:ph type="ftr" sz="quarter" idx="11"/>
          </p:nvPr>
        </p:nvSpPr>
        <p:spPr/>
        <p:txBody>
          <a:bodyPr/>
          <a:lstStyle/>
          <a:p>
            <a:r>
              <a:rPr lang="en-US"/>
              <a:t>Misbah Hussain</a:t>
            </a:r>
          </a:p>
        </p:txBody>
      </p:sp>
      <p:sp>
        <p:nvSpPr>
          <p:cNvPr id="6" name="Slide Number Placeholder 5">
            <a:extLst>
              <a:ext uri="{FF2B5EF4-FFF2-40B4-BE49-F238E27FC236}">
                <a16:creationId xmlns:a16="http://schemas.microsoft.com/office/drawing/2014/main" id="{7EC677D5-44E7-4387-8E36-9729A995634C}"/>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300083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B851D-DF5D-460E-AF2E-02C3716C746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479E4D-18A4-4482-B2F8-8B59E5F150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EC891-E487-4F2B-BCD1-F9E4B168F768}"/>
              </a:ext>
            </a:extLst>
          </p:cNvPr>
          <p:cNvSpPr>
            <a:spLocks noGrp="1"/>
          </p:cNvSpPr>
          <p:nvPr>
            <p:ph type="dt" sz="half" idx="10"/>
          </p:nvPr>
        </p:nvSpPr>
        <p:spPr/>
        <p:txBody>
          <a:bodyPr/>
          <a:lstStyle/>
          <a:p>
            <a:fld id="{FC7460FF-AEC3-4834-A7A5-CA7857A65600}" type="datetime1">
              <a:rPr lang="en-US" smtClean="0"/>
              <a:t>2/20/2020</a:t>
            </a:fld>
            <a:endParaRPr lang="en-US"/>
          </a:p>
        </p:txBody>
      </p:sp>
      <p:sp>
        <p:nvSpPr>
          <p:cNvPr id="5" name="Footer Placeholder 4">
            <a:extLst>
              <a:ext uri="{FF2B5EF4-FFF2-40B4-BE49-F238E27FC236}">
                <a16:creationId xmlns:a16="http://schemas.microsoft.com/office/drawing/2014/main" id="{80CD3D24-05C5-46C2-B3F8-3EFB4D6F38A1}"/>
              </a:ext>
            </a:extLst>
          </p:cNvPr>
          <p:cNvSpPr>
            <a:spLocks noGrp="1"/>
          </p:cNvSpPr>
          <p:nvPr>
            <p:ph type="ftr" sz="quarter" idx="11"/>
          </p:nvPr>
        </p:nvSpPr>
        <p:spPr/>
        <p:txBody>
          <a:bodyPr/>
          <a:lstStyle/>
          <a:p>
            <a:r>
              <a:rPr lang="en-US"/>
              <a:t>Misbah Hussain</a:t>
            </a:r>
          </a:p>
        </p:txBody>
      </p:sp>
      <p:sp>
        <p:nvSpPr>
          <p:cNvPr id="6" name="Slide Number Placeholder 5">
            <a:extLst>
              <a:ext uri="{FF2B5EF4-FFF2-40B4-BE49-F238E27FC236}">
                <a16:creationId xmlns:a16="http://schemas.microsoft.com/office/drawing/2014/main" id="{B5711372-52AF-46BA-9ABE-4383B109C421}"/>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1084194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0B2FD0-1159-422A-A743-8D56EF5E11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0D5B472-3BF3-4BBB-9A59-24093F8C8F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D3B807-CBF7-4021-A2CD-973043BA9F9E}"/>
              </a:ext>
            </a:extLst>
          </p:cNvPr>
          <p:cNvSpPr>
            <a:spLocks noGrp="1"/>
          </p:cNvSpPr>
          <p:nvPr>
            <p:ph type="dt" sz="half" idx="10"/>
          </p:nvPr>
        </p:nvSpPr>
        <p:spPr/>
        <p:txBody>
          <a:bodyPr/>
          <a:lstStyle/>
          <a:p>
            <a:fld id="{0A74E7FD-135C-4985-9F6B-675D9D6C7817}" type="datetime1">
              <a:rPr lang="en-US" smtClean="0"/>
              <a:t>2/20/2020</a:t>
            </a:fld>
            <a:endParaRPr lang="en-US"/>
          </a:p>
        </p:txBody>
      </p:sp>
      <p:sp>
        <p:nvSpPr>
          <p:cNvPr id="5" name="Footer Placeholder 4">
            <a:extLst>
              <a:ext uri="{FF2B5EF4-FFF2-40B4-BE49-F238E27FC236}">
                <a16:creationId xmlns:a16="http://schemas.microsoft.com/office/drawing/2014/main" id="{124C5525-63F1-49B0-863F-BCFBA15E4E57}"/>
              </a:ext>
            </a:extLst>
          </p:cNvPr>
          <p:cNvSpPr>
            <a:spLocks noGrp="1"/>
          </p:cNvSpPr>
          <p:nvPr>
            <p:ph type="ftr" sz="quarter" idx="11"/>
          </p:nvPr>
        </p:nvSpPr>
        <p:spPr/>
        <p:txBody>
          <a:bodyPr/>
          <a:lstStyle/>
          <a:p>
            <a:r>
              <a:rPr lang="en-US"/>
              <a:t>Misbah Hussain</a:t>
            </a:r>
          </a:p>
        </p:txBody>
      </p:sp>
      <p:sp>
        <p:nvSpPr>
          <p:cNvPr id="6" name="Slide Number Placeholder 5">
            <a:extLst>
              <a:ext uri="{FF2B5EF4-FFF2-40B4-BE49-F238E27FC236}">
                <a16:creationId xmlns:a16="http://schemas.microsoft.com/office/drawing/2014/main" id="{B8454498-6498-4366-9438-3F9052709CFA}"/>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3704831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C5268-19CE-4BBF-AE77-27E936FC47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56E8E7-0C2D-4403-B47F-92D21C4C4E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96D26-8438-4C71-BFE3-8EDA6B3EF75F}"/>
              </a:ext>
            </a:extLst>
          </p:cNvPr>
          <p:cNvSpPr>
            <a:spLocks noGrp="1"/>
          </p:cNvSpPr>
          <p:nvPr>
            <p:ph type="dt" sz="half" idx="10"/>
          </p:nvPr>
        </p:nvSpPr>
        <p:spPr/>
        <p:txBody>
          <a:bodyPr/>
          <a:lstStyle/>
          <a:p>
            <a:fld id="{10839AA1-2644-48B6-8B27-E205826AD674}" type="datetime1">
              <a:rPr lang="en-US" smtClean="0"/>
              <a:t>2/20/2020</a:t>
            </a:fld>
            <a:endParaRPr lang="en-US"/>
          </a:p>
        </p:txBody>
      </p:sp>
      <p:sp>
        <p:nvSpPr>
          <p:cNvPr id="5" name="Footer Placeholder 4">
            <a:extLst>
              <a:ext uri="{FF2B5EF4-FFF2-40B4-BE49-F238E27FC236}">
                <a16:creationId xmlns:a16="http://schemas.microsoft.com/office/drawing/2014/main" id="{6E9D7567-8E94-432F-A7DA-1BB1732D3C49}"/>
              </a:ext>
            </a:extLst>
          </p:cNvPr>
          <p:cNvSpPr>
            <a:spLocks noGrp="1"/>
          </p:cNvSpPr>
          <p:nvPr>
            <p:ph type="ftr" sz="quarter" idx="11"/>
          </p:nvPr>
        </p:nvSpPr>
        <p:spPr/>
        <p:txBody>
          <a:bodyPr/>
          <a:lstStyle/>
          <a:p>
            <a:r>
              <a:rPr lang="en-US"/>
              <a:t>Misbah Hussain</a:t>
            </a:r>
          </a:p>
        </p:txBody>
      </p:sp>
      <p:sp>
        <p:nvSpPr>
          <p:cNvPr id="6" name="Slide Number Placeholder 5">
            <a:extLst>
              <a:ext uri="{FF2B5EF4-FFF2-40B4-BE49-F238E27FC236}">
                <a16:creationId xmlns:a16="http://schemas.microsoft.com/office/drawing/2014/main" id="{C6068674-00AB-4346-B5DA-8AA2BEFC5720}"/>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3512926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784BA-149F-4C10-AB13-F7778AEEC8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5D46267-8D78-4B65-865E-59A7465AEF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21AB34-03F7-495E-9948-4FC5C776A6D1}"/>
              </a:ext>
            </a:extLst>
          </p:cNvPr>
          <p:cNvSpPr>
            <a:spLocks noGrp="1"/>
          </p:cNvSpPr>
          <p:nvPr>
            <p:ph type="dt" sz="half" idx="10"/>
          </p:nvPr>
        </p:nvSpPr>
        <p:spPr/>
        <p:txBody>
          <a:bodyPr/>
          <a:lstStyle/>
          <a:p>
            <a:fld id="{D2763A7B-3C44-4AAD-9B29-68EA3981D48E}" type="datetime1">
              <a:rPr lang="en-US" smtClean="0"/>
              <a:t>2/20/2020</a:t>
            </a:fld>
            <a:endParaRPr lang="en-US"/>
          </a:p>
        </p:txBody>
      </p:sp>
      <p:sp>
        <p:nvSpPr>
          <p:cNvPr id="5" name="Footer Placeholder 4">
            <a:extLst>
              <a:ext uri="{FF2B5EF4-FFF2-40B4-BE49-F238E27FC236}">
                <a16:creationId xmlns:a16="http://schemas.microsoft.com/office/drawing/2014/main" id="{442EB521-547D-4B71-A14D-DE54D0CC26B4}"/>
              </a:ext>
            </a:extLst>
          </p:cNvPr>
          <p:cNvSpPr>
            <a:spLocks noGrp="1"/>
          </p:cNvSpPr>
          <p:nvPr>
            <p:ph type="ftr" sz="quarter" idx="11"/>
          </p:nvPr>
        </p:nvSpPr>
        <p:spPr/>
        <p:txBody>
          <a:bodyPr/>
          <a:lstStyle/>
          <a:p>
            <a:r>
              <a:rPr lang="en-US"/>
              <a:t>Misbah Hussain</a:t>
            </a:r>
          </a:p>
        </p:txBody>
      </p:sp>
      <p:sp>
        <p:nvSpPr>
          <p:cNvPr id="6" name="Slide Number Placeholder 5">
            <a:extLst>
              <a:ext uri="{FF2B5EF4-FFF2-40B4-BE49-F238E27FC236}">
                <a16:creationId xmlns:a16="http://schemas.microsoft.com/office/drawing/2014/main" id="{2783F465-B13B-45DE-8A54-332948668309}"/>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172796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CBDB9-8FE2-4193-AD39-4F1627E752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883FBD-6860-4A06-87F8-BFF2928584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766518-A704-4F1A-BA87-B232F957BC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83AF99-FF56-4F97-86C9-0F458D83C571}"/>
              </a:ext>
            </a:extLst>
          </p:cNvPr>
          <p:cNvSpPr>
            <a:spLocks noGrp="1"/>
          </p:cNvSpPr>
          <p:nvPr>
            <p:ph type="dt" sz="half" idx="10"/>
          </p:nvPr>
        </p:nvSpPr>
        <p:spPr/>
        <p:txBody>
          <a:bodyPr/>
          <a:lstStyle/>
          <a:p>
            <a:fld id="{05C5B2D3-FB64-46F5-B2B5-A78ED8FAE3FB}" type="datetime1">
              <a:rPr lang="en-US" smtClean="0"/>
              <a:t>2/20/2020</a:t>
            </a:fld>
            <a:endParaRPr lang="en-US"/>
          </a:p>
        </p:txBody>
      </p:sp>
      <p:sp>
        <p:nvSpPr>
          <p:cNvPr id="6" name="Footer Placeholder 5">
            <a:extLst>
              <a:ext uri="{FF2B5EF4-FFF2-40B4-BE49-F238E27FC236}">
                <a16:creationId xmlns:a16="http://schemas.microsoft.com/office/drawing/2014/main" id="{0A6FF368-1993-4A42-ACED-DEFF075D5EB1}"/>
              </a:ext>
            </a:extLst>
          </p:cNvPr>
          <p:cNvSpPr>
            <a:spLocks noGrp="1"/>
          </p:cNvSpPr>
          <p:nvPr>
            <p:ph type="ftr" sz="quarter" idx="11"/>
          </p:nvPr>
        </p:nvSpPr>
        <p:spPr/>
        <p:txBody>
          <a:bodyPr/>
          <a:lstStyle/>
          <a:p>
            <a:r>
              <a:rPr lang="en-US"/>
              <a:t>Misbah Hussain</a:t>
            </a:r>
          </a:p>
        </p:txBody>
      </p:sp>
      <p:sp>
        <p:nvSpPr>
          <p:cNvPr id="7" name="Slide Number Placeholder 6">
            <a:extLst>
              <a:ext uri="{FF2B5EF4-FFF2-40B4-BE49-F238E27FC236}">
                <a16:creationId xmlns:a16="http://schemas.microsoft.com/office/drawing/2014/main" id="{180B83C8-1B1C-4FEB-A23B-A6C65097E562}"/>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1475799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EF323-BB7B-4E9F-8200-3BDEB734C80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27F963-CD73-4F49-9F92-BFBAF69504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A489BB-B511-42DF-97C4-3D8A43051B5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AFCDD-1FB5-43EA-AC44-F842334AB8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3F5E5E-C57C-48E7-9BE2-48E6DC2262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07212A-9EDE-49D7-AB6D-87BA2E6FBF2F}"/>
              </a:ext>
            </a:extLst>
          </p:cNvPr>
          <p:cNvSpPr>
            <a:spLocks noGrp="1"/>
          </p:cNvSpPr>
          <p:nvPr>
            <p:ph type="dt" sz="half" idx="10"/>
          </p:nvPr>
        </p:nvSpPr>
        <p:spPr/>
        <p:txBody>
          <a:bodyPr/>
          <a:lstStyle/>
          <a:p>
            <a:fld id="{37BD316D-8188-48E2-9780-CD07163B9E06}" type="datetime1">
              <a:rPr lang="en-US" smtClean="0"/>
              <a:t>2/20/2020</a:t>
            </a:fld>
            <a:endParaRPr lang="en-US"/>
          </a:p>
        </p:txBody>
      </p:sp>
      <p:sp>
        <p:nvSpPr>
          <p:cNvPr id="8" name="Footer Placeholder 7">
            <a:extLst>
              <a:ext uri="{FF2B5EF4-FFF2-40B4-BE49-F238E27FC236}">
                <a16:creationId xmlns:a16="http://schemas.microsoft.com/office/drawing/2014/main" id="{0F748087-776E-4501-81B2-F04BA981F4F4}"/>
              </a:ext>
            </a:extLst>
          </p:cNvPr>
          <p:cNvSpPr>
            <a:spLocks noGrp="1"/>
          </p:cNvSpPr>
          <p:nvPr>
            <p:ph type="ftr" sz="quarter" idx="11"/>
          </p:nvPr>
        </p:nvSpPr>
        <p:spPr/>
        <p:txBody>
          <a:bodyPr/>
          <a:lstStyle/>
          <a:p>
            <a:r>
              <a:rPr lang="en-US"/>
              <a:t>Misbah Hussain</a:t>
            </a:r>
          </a:p>
        </p:txBody>
      </p:sp>
      <p:sp>
        <p:nvSpPr>
          <p:cNvPr id="9" name="Slide Number Placeholder 8">
            <a:extLst>
              <a:ext uri="{FF2B5EF4-FFF2-40B4-BE49-F238E27FC236}">
                <a16:creationId xmlns:a16="http://schemas.microsoft.com/office/drawing/2014/main" id="{E496A52D-9B42-4B21-8DFB-B59BC58DE81D}"/>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1047003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1811D-7D35-4833-8E08-E8DD35BCFA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20C050-60C4-4091-83A4-1CD23C1DCB35}"/>
              </a:ext>
            </a:extLst>
          </p:cNvPr>
          <p:cNvSpPr>
            <a:spLocks noGrp="1"/>
          </p:cNvSpPr>
          <p:nvPr>
            <p:ph type="dt" sz="half" idx="10"/>
          </p:nvPr>
        </p:nvSpPr>
        <p:spPr/>
        <p:txBody>
          <a:bodyPr/>
          <a:lstStyle/>
          <a:p>
            <a:fld id="{672D4AB4-7BC1-4EF6-ACDF-A3807BA97C6F}" type="datetime1">
              <a:rPr lang="en-US" smtClean="0"/>
              <a:t>2/20/2020</a:t>
            </a:fld>
            <a:endParaRPr lang="en-US"/>
          </a:p>
        </p:txBody>
      </p:sp>
      <p:sp>
        <p:nvSpPr>
          <p:cNvPr id="4" name="Footer Placeholder 3">
            <a:extLst>
              <a:ext uri="{FF2B5EF4-FFF2-40B4-BE49-F238E27FC236}">
                <a16:creationId xmlns:a16="http://schemas.microsoft.com/office/drawing/2014/main" id="{410AEF50-6E7B-4427-A450-B3F0C3D309FD}"/>
              </a:ext>
            </a:extLst>
          </p:cNvPr>
          <p:cNvSpPr>
            <a:spLocks noGrp="1"/>
          </p:cNvSpPr>
          <p:nvPr>
            <p:ph type="ftr" sz="quarter" idx="11"/>
          </p:nvPr>
        </p:nvSpPr>
        <p:spPr/>
        <p:txBody>
          <a:bodyPr/>
          <a:lstStyle/>
          <a:p>
            <a:r>
              <a:rPr lang="en-US"/>
              <a:t>Misbah Hussain</a:t>
            </a:r>
          </a:p>
        </p:txBody>
      </p:sp>
      <p:sp>
        <p:nvSpPr>
          <p:cNvPr id="5" name="Slide Number Placeholder 4">
            <a:extLst>
              <a:ext uri="{FF2B5EF4-FFF2-40B4-BE49-F238E27FC236}">
                <a16:creationId xmlns:a16="http://schemas.microsoft.com/office/drawing/2014/main" id="{CE363406-D1A7-45F6-A7AF-AFE29A792BA0}"/>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3599347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5682BA-79CF-4E39-AB65-F63928449D89}"/>
              </a:ext>
            </a:extLst>
          </p:cNvPr>
          <p:cNvSpPr>
            <a:spLocks noGrp="1"/>
          </p:cNvSpPr>
          <p:nvPr>
            <p:ph type="dt" sz="half" idx="10"/>
          </p:nvPr>
        </p:nvSpPr>
        <p:spPr/>
        <p:txBody>
          <a:bodyPr/>
          <a:lstStyle/>
          <a:p>
            <a:fld id="{6FE7ABA8-ED64-463C-BBE2-13AF039EF431}" type="datetime1">
              <a:rPr lang="en-US" smtClean="0"/>
              <a:t>2/20/2020</a:t>
            </a:fld>
            <a:endParaRPr lang="en-US"/>
          </a:p>
        </p:txBody>
      </p:sp>
      <p:sp>
        <p:nvSpPr>
          <p:cNvPr id="3" name="Footer Placeholder 2">
            <a:extLst>
              <a:ext uri="{FF2B5EF4-FFF2-40B4-BE49-F238E27FC236}">
                <a16:creationId xmlns:a16="http://schemas.microsoft.com/office/drawing/2014/main" id="{FC4786E1-EAE2-4C86-B70E-E98E8EADE955}"/>
              </a:ext>
            </a:extLst>
          </p:cNvPr>
          <p:cNvSpPr>
            <a:spLocks noGrp="1"/>
          </p:cNvSpPr>
          <p:nvPr>
            <p:ph type="ftr" sz="quarter" idx="11"/>
          </p:nvPr>
        </p:nvSpPr>
        <p:spPr/>
        <p:txBody>
          <a:bodyPr/>
          <a:lstStyle/>
          <a:p>
            <a:r>
              <a:rPr lang="en-US"/>
              <a:t>Misbah Hussain</a:t>
            </a:r>
          </a:p>
        </p:txBody>
      </p:sp>
      <p:sp>
        <p:nvSpPr>
          <p:cNvPr id="4" name="Slide Number Placeholder 3">
            <a:extLst>
              <a:ext uri="{FF2B5EF4-FFF2-40B4-BE49-F238E27FC236}">
                <a16:creationId xmlns:a16="http://schemas.microsoft.com/office/drawing/2014/main" id="{9A4CE05B-DC3D-4308-A598-006962D22C44}"/>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1021295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8BEEE-3979-44D9-8528-30E5C91504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A43DC8-5595-45D2-A855-C57C8CDA43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1E80862-8BD9-4262-8919-1B1AEF06B2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477C62-6496-422C-BB14-3261FB9EC98F}"/>
              </a:ext>
            </a:extLst>
          </p:cNvPr>
          <p:cNvSpPr>
            <a:spLocks noGrp="1"/>
          </p:cNvSpPr>
          <p:nvPr>
            <p:ph type="dt" sz="half" idx="10"/>
          </p:nvPr>
        </p:nvSpPr>
        <p:spPr/>
        <p:txBody>
          <a:bodyPr/>
          <a:lstStyle/>
          <a:p>
            <a:fld id="{CD33B786-4460-4700-82ED-659C6F2A8EA6}" type="datetime1">
              <a:rPr lang="en-US" smtClean="0"/>
              <a:t>2/20/2020</a:t>
            </a:fld>
            <a:endParaRPr lang="en-US"/>
          </a:p>
        </p:txBody>
      </p:sp>
      <p:sp>
        <p:nvSpPr>
          <p:cNvPr id="6" name="Footer Placeholder 5">
            <a:extLst>
              <a:ext uri="{FF2B5EF4-FFF2-40B4-BE49-F238E27FC236}">
                <a16:creationId xmlns:a16="http://schemas.microsoft.com/office/drawing/2014/main" id="{1F6B98C4-E07E-4DDE-B633-57401821BC3D}"/>
              </a:ext>
            </a:extLst>
          </p:cNvPr>
          <p:cNvSpPr>
            <a:spLocks noGrp="1"/>
          </p:cNvSpPr>
          <p:nvPr>
            <p:ph type="ftr" sz="quarter" idx="11"/>
          </p:nvPr>
        </p:nvSpPr>
        <p:spPr/>
        <p:txBody>
          <a:bodyPr/>
          <a:lstStyle/>
          <a:p>
            <a:r>
              <a:rPr lang="en-US"/>
              <a:t>Misbah Hussain</a:t>
            </a:r>
          </a:p>
        </p:txBody>
      </p:sp>
      <p:sp>
        <p:nvSpPr>
          <p:cNvPr id="7" name="Slide Number Placeholder 6">
            <a:extLst>
              <a:ext uri="{FF2B5EF4-FFF2-40B4-BE49-F238E27FC236}">
                <a16:creationId xmlns:a16="http://schemas.microsoft.com/office/drawing/2014/main" id="{15BC252D-0466-47D8-B19B-B9562366043C}"/>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3031077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61757-D038-443E-A9BC-B1B478FC64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863484-4975-4F0D-85BD-494D2F9B71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E4B07C-4B41-4847-A704-861DBB48D2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4A8E8A-B93B-4415-8782-2C96158438C9}"/>
              </a:ext>
            </a:extLst>
          </p:cNvPr>
          <p:cNvSpPr>
            <a:spLocks noGrp="1"/>
          </p:cNvSpPr>
          <p:nvPr>
            <p:ph type="dt" sz="half" idx="10"/>
          </p:nvPr>
        </p:nvSpPr>
        <p:spPr/>
        <p:txBody>
          <a:bodyPr/>
          <a:lstStyle/>
          <a:p>
            <a:fld id="{8F373C3E-EE33-4C0E-97A2-D44E7C8531D3}" type="datetime1">
              <a:rPr lang="en-US" smtClean="0"/>
              <a:t>2/20/2020</a:t>
            </a:fld>
            <a:endParaRPr lang="en-US"/>
          </a:p>
        </p:txBody>
      </p:sp>
      <p:sp>
        <p:nvSpPr>
          <p:cNvPr id="6" name="Footer Placeholder 5">
            <a:extLst>
              <a:ext uri="{FF2B5EF4-FFF2-40B4-BE49-F238E27FC236}">
                <a16:creationId xmlns:a16="http://schemas.microsoft.com/office/drawing/2014/main" id="{9D86F01A-52FD-4BFD-8BBB-1224AC4B41CC}"/>
              </a:ext>
            </a:extLst>
          </p:cNvPr>
          <p:cNvSpPr>
            <a:spLocks noGrp="1"/>
          </p:cNvSpPr>
          <p:nvPr>
            <p:ph type="ftr" sz="quarter" idx="11"/>
          </p:nvPr>
        </p:nvSpPr>
        <p:spPr/>
        <p:txBody>
          <a:bodyPr/>
          <a:lstStyle/>
          <a:p>
            <a:r>
              <a:rPr lang="en-US"/>
              <a:t>Misbah Hussain</a:t>
            </a:r>
          </a:p>
        </p:txBody>
      </p:sp>
      <p:sp>
        <p:nvSpPr>
          <p:cNvPr id="7" name="Slide Number Placeholder 6">
            <a:extLst>
              <a:ext uri="{FF2B5EF4-FFF2-40B4-BE49-F238E27FC236}">
                <a16:creationId xmlns:a16="http://schemas.microsoft.com/office/drawing/2014/main" id="{E0E6E9B1-D267-48C2-9D0A-FF5C4BF98457}"/>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1990023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74A858-A921-4AC9-9E1B-0021D42C77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E2471A-BB55-4297-901E-A9577E48C7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90A1B9-6972-4D84-9440-DAF7805E0A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AE07B0-6324-4D7B-A453-E2422D3B0B36}" type="datetime1">
              <a:rPr lang="en-US" smtClean="0"/>
              <a:t>2/20/2020</a:t>
            </a:fld>
            <a:endParaRPr lang="en-US"/>
          </a:p>
        </p:txBody>
      </p:sp>
      <p:sp>
        <p:nvSpPr>
          <p:cNvPr id="5" name="Footer Placeholder 4">
            <a:extLst>
              <a:ext uri="{FF2B5EF4-FFF2-40B4-BE49-F238E27FC236}">
                <a16:creationId xmlns:a16="http://schemas.microsoft.com/office/drawing/2014/main" id="{A6DC21DB-F9BD-4DB0-BE77-F9FC11D1E1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Misbah Hussain</a:t>
            </a:r>
          </a:p>
        </p:txBody>
      </p:sp>
      <p:sp>
        <p:nvSpPr>
          <p:cNvPr id="6" name="Slide Number Placeholder 5">
            <a:extLst>
              <a:ext uri="{FF2B5EF4-FFF2-40B4-BE49-F238E27FC236}">
                <a16:creationId xmlns:a16="http://schemas.microsoft.com/office/drawing/2014/main" id="{A5B3C87D-29C5-4E82-931B-A47CA3841A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1CDBDF-1D36-437E-8462-6DF585290363}" type="slidenum">
              <a:rPr lang="en-US" smtClean="0"/>
              <a:t>‹#›</a:t>
            </a:fld>
            <a:endParaRPr lang="en-US"/>
          </a:p>
        </p:txBody>
      </p:sp>
    </p:spTree>
    <p:extLst>
      <p:ext uri="{BB962C8B-B14F-4D97-AF65-F5344CB8AC3E}">
        <p14:creationId xmlns:p14="http://schemas.microsoft.com/office/powerpoint/2010/main" val="2788821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fao.org/wiews-archive/docs/Resolution_8_83.pdf" TargetMode="External"/><Relationship Id="rId2" Type="http://schemas.openxmlformats.org/officeDocument/2006/relationships/hyperlink" Target="http://www.fao.org/nr/cgrfa/cgrfa-home/e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85BA7-1047-440E-818C-559E52BCA578}"/>
              </a:ext>
            </a:extLst>
          </p:cNvPr>
          <p:cNvSpPr>
            <a:spLocks noGrp="1"/>
          </p:cNvSpPr>
          <p:nvPr>
            <p:ph type="ctrTitle"/>
          </p:nvPr>
        </p:nvSpPr>
        <p:spPr/>
        <p:txBody>
          <a:bodyPr/>
          <a:lstStyle/>
          <a:p>
            <a:r>
              <a:rPr lang="en-US" dirty="0"/>
              <a:t>CBD and IT-PGRFA</a:t>
            </a:r>
          </a:p>
        </p:txBody>
      </p:sp>
      <p:sp>
        <p:nvSpPr>
          <p:cNvPr id="3" name="Subtitle 2">
            <a:extLst>
              <a:ext uri="{FF2B5EF4-FFF2-40B4-BE49-F238E27FC236}">
                <a16:creationId xmlns:a16="http://schemas.microsoft.com/office/drawing/2014/main" id="{E002D8D7-6862-45D3-B95C-E852C787ECBC}"/>
              </a:ext>
            </a:extLst>
          </p:cNvPr>
          <p:cNvSpPr>
            <a:spLocks noGrp="1"/>
          </p:cNvSpPr>
          <p:nvPr>
            <p:ph type="subTitle" idx="1"/>
          </p:nvPr>
        </p:nvSpPr>
        <p:spPr/>
        <p:txBody>
          <a:bodyPr/>
          <a:lstStyle/>
          <a:p>
            <a:r>
              <a:rPr lang="en-US" dirty="0"/>
              <a:t>Genetic resources and conservation</a:t>
            </a:r>
          </a:p>
          <a:p>
            <a:r>
              <a:rPr lang="en-US" dirty="0"/>
              <a:t>BS Biotechnology (6</a:t>
            </a:r>
            <a:r>
              <a:rPr lang="en-US" baseline="30000" dirty="0"/>
              <a:t>th</a:t>
            </a:r>
            <a:r>
              <a:rPr lang="en-US" dirty="0"/>
              <a:t> Semester)</a:t>
            </a:r>
          </a:p>
          <a:p>
            <a:r>
              <a:rPr lang="en-US" dirty="0"/>
              <a:t>University of Sargodha</a:t>
            </a:r>
          </a:p>
          <a:p>
            <a:endParaRPr lang="en-US" dirty="0"/>
          </a:p>
        </p:txBody>
      </p:sp>
    </p:spTree>
    <p:extLst>
      <p:ext uri="{BB962C8B-B14F-4D97-AF65-F5344CB8AC3E}">
        <p14:creationId xmlns:p14="http://schemas.microsoft.com/office/powerpoint/2010/main" val="4147650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F4427-86C6-45CC-AE84-0792C6F14699}"/>
              </a:ext>
            </a:extLst>
          </p:cNvPr>
          <p:cNvSpPr>
            <a:spLocks noGrp="1"/>
          </p:cNvSpPr>
          <p:nvPr>
            <p:ph type="title"/>
          </p:nvPr>
        </p:nvSpPr>
        <p:spPr/>
        <p:txBody>
          <a:bodyPr/>
          <a:lstStyle/>
          <a:p>
            <a:r>
              <a:rPr lang="en-US" b="1" dirty="0">
                <a:solidFill>
                  <a:srgbClr val="FF0000"/>
                </a:solidFill>
              </a:rPr>
              <a:t>Global action plan for conservation and sustainable use of PGRFA</a:t>
            </a:r>
          </a:p>
        </p:txBody>
      </p:sp>
      <p:sp>
        <p:nvSpPr>
          <p:cNvPr id="3" name="Content Placeholder 2">
            <a:extLst>
              <a:ext uri="{FF2B5EF4-FFF2-40B4-BE49-F238E27FC236}">
                <a16:creationId xmlns:a16="http://schemas.microsoft.com/office/drawing/2014/main" id="{8EEFA32B-6113-4838-9358-748FD7DB1CF4}"/>
              </a:ext>
            </a:extLst>
          </p:cNvPr>
          <p:cNvSpPr>
            <a:spLocks noGrp="1"/>
          </p:cNvSpPr>
          <p:nvPr>
            <p:ph idx="1"/>
          </p:nvPr>
        </p:nvSpPr>
        <p:spPr/>
        <p:txBody>
          <a:bodyPr/>
          <a:lstStyle/>
          <a:p>
            <a:pPr algn="just"/>
            <a:r>
              <a:rPr lang="en-US" b="1" dirty="0"/>
              <a:t>Ensure</a:t>
            </a:r>
            <a:r>
              <a:rPr lang="en-US" dirty="0"/>
              <a:t> the conservation of PGRFA as the basis for food security</a:t>
            </a:r>
          </a:p>
          <a:p>
            <a:pPr algn="just"/>
            <a:r>
              <a:rPr lang="en-US" b="1" dirty="0"/>
              <a:t>Promote</a:t>
            </a:r>
            <a:r>
              <a:rPr lang="en-US" dirty="0"/>
              <a:t> sustainable use of plant genetic resources to foster development and reduce hunger and poverty</a:t>
            </a:r>
          </a:p>
          <a:p>
            <a:pPr algn="just"/>
            <a:r>
              <a:rPr lang="en-US" b="1" dirty="0"/>
              <a:t>Promote</a:t>
            </a:r>
            <a:r>
              <a:rPr lang="en-US" dirty="0"/>
              <a:t> fair and equitable sharing of the benefits arising from the use of plant genetic resources</a:t>
            </a:r>
          </a:p>
          <a:p>
            <a:pPr algn="just"/>
            <a:r>
              <a:rPr lang="en-US" b="1" dirty="0"/>
              <a:t>Assist</a:t>
            </a:r>
            <a:r>
              <a:rPr lang="en-US" dirty="0"/>
              <a:t> countries and institutions to identify priorities for action</a:t>
            </a:r>
          </a:p>
          <a:p>
            <a:pPr algn="just"/>
            <a:r>
              <a:rPr lang="en-US" b="1" dirty="0"/>
              <a:t>Strengthen</a:t>
            </a:r>
            <a:r>
              <a:rPr lang="en-US" dirty="0"/>
              <a:t> existing programs and enhance institutional capacity </a:t>
            </a:r>
          </a:p>
        </p:txBody>
      </p:sp>
      <p:sp>
        <p:nvSpPr>
          <p:cNvPr id="4" name="Footer Placeholder 3">
            <a:extLst>
              <a:ext uri="{FF2B5EF4-FFF2-40B4-BE49-F238E27FC236}">
                <a16:creationId xmlns:a16="http://schemas.microsoft.com/office/drawing/2014/main" id="{4BDFB592-6920-4753-B930-679B7B532528}"/>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2968665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BE4E69-766E-4493-A7C5-AD3B3201165D}"/>
              </a:ext>
            </a:extLst>
          </p:cNvPr>
          <p:cNvSpPr>
            <a:spLocks noGrp="1"/>
          </p:cNvSpPr>
          <p:nvPr>
            <p:ph idx="1"/>
          </p:nvPr>
        </p:nvSpPr>
        <p:spPr/>
        <p:txBody>
          <a:bodyPr/>
          <a:lstStyle/>
          <a:p>
            <a:pPr algn="just"/>
            <a:r>
              <a:rPr lang="en-GB" dirty="0"/>
              <a:t>recognizing the enormous contribution of farmers to the diversity of crops that feed the world;</a:t>
            </a:r>
          </a:p>
          <a:p>
            <a:pPr algn="just"/>
            <a:r>
              <a:rPr lang="en-GB" dirty="0"/>
              <a:t>establishing a global system to provide farmers, plant breeders and scientists with access to plant genetic materials;</a:t>
            </a:r>
          </a:p>
          <a:p>
            <a:pPr algn="just"/>
            <a:r>
              <a:rPr lang="en-GB" dirty="0"/>
              <a:t>ensuring that recipients share benefits they derive from the use of these genetic materials with the countries where they have been originated.</a:t>
            </a:r>
          </a:p>
          <a:p>
            <a:pPr algn="just"/>
            <a:endParaRPr lang="en-US" dirty="0"/>
          </a:p>
        </p:txBody>
      </p:sp>
      <p:sp>
        <p:nvSpPr>
          <p:cNvPr id="4" name="Title 1">
            <a:extLst>
              <a:ext uri="{FF2B5EF4-FFF2-40B4-BE49-F238E27FC236}">
                <a16:creationId xmlns:a16="http://schemas.microsoft.com/office/drawing/2014/main" id="{468455A0-9D73-47B4-9377-DBE29AFEC5E0}"/>
              </a:ext>
            </a:extLst>
          </p:cNvPr>
          <p:cNvSpPr>
            <a:spLocks noGrp="1"/>
          </p:cNvSpPr>
          <p:nvPr>
            <p:ph type="title"/>
          </p:nvPr>
        </p:nvSpPr>
        <p:spPr>
          <a:xfrm>
            <a:off x="838200" y="365125"/>
            <a:ext cx="10515600" cy="1325563"/>
          </a:xfrm>
        </p:spPr>
        <p:txBody>
          <a:bodyPr/>
          <a:lstStyle/>
          <a:p>
            <a:r>
              <a:rPr lang="en-US" b="1" dirty="0">
                <a:solidFill>
                  <a:srgbClr val="FF0000"/>
                </a:solidFill>
              </a:rPr>
              <a:t>Main focus of IT-PGRFA</a:t>
            </a:r>
          </a:p>
        </p:txBody>
      </p:sp>
      <p:sp>
        <p:nvSpPr>
          <p:cNvPr id="2" name="Footer Placeholder 1">
            <a:extLst>
              <a:ext uri="{FF2B5EF4-FFF2-40B4-BE49-F238E27FC236}">
                <a16:creationId xmlns:a16="http://schemas.microsoft.com/office/drawing/2014/main" id="{D6B76DA8-0CCE-4EFA-BC67-CBFA37D64B4C}"/>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1768242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1EAEF-37D7-454E-A77B-792CD0B90DE1}"/>
              </a:ext>
            </a:extLst>
          </p:cNvPr>
          <p:cNvSpPr>
            <a:spLocks noGrp="1"/>
          </p:cNvSpPr>
          <p:nvPr>
            <p:ph type="title"/>
          </p:nvPr>
        </p:nvSpPr>
        <p:spPr/>
        <p:txBody>
          <a:bodyPr/>
          <a:lstStyle/>
          <a:p>
            <a:r>
              <a:rPr lang="en-US" b="1" dirty="0">
                <a:solidFill>
                  <a:srgbClr val="FF0000"/>
                </a:solidFill>
              </a:rPr>
              <a:t>Main elements of the Treaty</a:t>
            </a:r>
          </a:p>
        </p:txBody>
      </p:sp>
      <p:sp>
        <p:nvSpPr>
          <p:cNvPr id="3" name="Content Placeholder 2">
            <a:extLst>
              <a:ext uri="{FF2B5EF4-FFF2-40B4-BE49-F238E27FC236}">
                <a16:creationId xmlns:a16="http://schemas.microsoft.com/office/drawing/2014/main" id="{9EB2FAEC-51D0-4EEB-BE0C-510D6B91A1B2}"/>
              </a:ext>
            </a:extLst>
          </p:cNvPr>
          <p:cNvSpPr>
            <a:spLocks noGrp="1"/>
          </p:cNvSpPr>
          <p:nvPr>
            <p:ph idx="1"/>
          </p:nvPr>
        </p:nvSpPr>
        <p:spPr/>
        <p:txBody>
          <a:bodyPr/>
          <a:lstStyle/>
          <a:p>
            <a:r>
              <a:rPr lang="en-US" dirty="0"/>
              <a:t>The treaty applies to all PGRFA</a:t>
            </a:r>
          </a:p>
          <a:p>
            <a:r>
              <a:rPr lang="en-US" dirty="0"/>
              <a:t>The treaty sets out general provisions regarding the conservation and sustainable use of PGRFA.</a:t>
            </a:r>
          </a:p>
          <a:p>
            <a:r>
              <a:rPr lang="en-US" dirty="0"/>
              <a:t>The main provisions of treaty includes</a:t>
            </a:r>
          </a:p>
          <a:p>
            <a:pPr lvl="1"/>
            <a:r>
              <a:rPr lang="en-US" dirty="0"/>
              <a:t>Multilateral system (MLS)</a:t>
            </a:r>
          </a:p>
          <a:p>
            <a:pPr lvl="1"/>
            <a:r>
              <a:rPr lang="en-US" dirty="0"/>
              <a:t>Access and benefit sharing</a:t>
            </a:r>
          </a:p>
          <a:p>
            <a:pPr lvl="1"/>
            <a:r>
              <a:rPr lang="en-US" dirty="0"/>
              <a:t>Farmer’s rights</a:t>
            </a:r>
          </a:p>
          <a:p>
            <a:pPr lvl="1"/>
            <a:r>
              <a:rPr lang="en-US" dirty="0"/>
              <a:t>Sustainable use</a:t>
            </a:r>
          </a:p>
        </p:txBody>
      </p:sp>
      <p:sp>
        <p:nvSpPr>
          <p:cNvPr id="4" name="Footer Placeholder 3">
            <a:extLst>
              <a:ext uri="{FF2B5EF4-FFF2-40B4-BE49-F238E27FC236}">
                <a16:creationId xmlns:a16="http://schemas.microsoft.com/office/drawing/2014/main" id="{1CAA49C0-E402-4CD8-9B03-6835F25F385F}"/>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3419053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289A9-AAB3-4B47-9B59-6E9569A78B56}"/>
              </a:ext>
            </a:extLst>
          </p:cNvPr>
          <p:cNvSpPr>
            <a:spLocks noGrp="1"/>
          </p:cNvSpPr>
          <p:nvPr>
            <p:ph type="title"/>
          </p:nvPr>
        </p:nvSpPr>
        <p:spPr/>
        <p:txBody>
          <a:bodyPr/>
          <a:lstStyle/>
          <a:p>
            <a:r>
              <a:rPr lang="en-US" b="1" dirty="0">
                <a:solidFill>
                  <a:srgbClr val="00B050"/>
                </a:solidFill>
              </a:rPr>
              <a:t>Multilateral system (MLS)</a:t>
            </a:r>
          </a:p>
        </p:txBody>
      </p:sp>
      <p:sp>
        <p:nvSpPr>
          <p:cNvPr id="3" name="Content Placeholder 2">
            <a:extLst>
              <a:ext uri="{FF2B5EF4-FFF2-40B4-BE49-F238E27FC236}">
                <a16:creationId xmlns:a16="http://schemas.microsoft.com/office/drawing/2014/main" id="{C7A065EA-CB90-4693-9C7F-D19EBB5CD58B}"/>
              </a:ext>
            </a:extLst>
          </p:cNvPr>
          <p:cNvSpPr>
            <a:spLocks noGrp="1"/>
          </p:cNvSpPr>
          <p:nvPr>
            <p:ph idx="1"/>
          </p:nvPr>
        </p:nvSpPr>
        <p:spPr>
          <a:xfrm>
            <a:off x="838200" y="1564849"/>
            <a:ext cx="10515600" cy="4612114"/>
          </a:xfrm>
        </p:spPr>
        <p:txBody>
          <a:bodyPr>
            <a:normAutofit/>
          </a:bodyPr>
          <a:lstStyle/>
          <a:p>
            <a:pPr algn="just"/>
            <a:r>
              <a:rPr lang="en-GB" sz="2600" dirty="0"/>
              <a:t>The Treaty’s truly innovative solution to access and benefit sharing is the development of the Multilateral System(MLS).</a:t>
            </a:r>
          </a:p>
          <a:p>
            <a:pPr algn="just"/>
            <a:r>
              <a:rPr lang="en-GB" sz="2600" dirty="0"/>
              <a:t>On ratifying the treaty, countries agree to make their genetic diversity and related information  about the crops stored in their gene banks available to all through the Multilateral system.</a:t>
            </a:r>
          </a:p>
          <a:p>
            <a:pPr algn="just"/>
            <a:r>
              <a:rPr lang="en-GB" sz="2600" dirty="0"/>
              <a:t> Put the data of 64 of our most important crops (which account for 80 percent of the food we derive from plants) into an easily accessible global pool of genetic resources that is freely available to potential users in the Treaty’s ratifying nations for some uses. </a:t>
            </a:r>
            <a:endParaRPr lang="en-US" sz="2600" dirty="0"/>
          </a:p>
        </p:txBody>
      </p:sp>
      <p:sp>
        <p:nvSpPr>
          <p:cNvPr id="4" name="Footer Placeholder 3">
            <a:extLst>
              <a:ext uri="{FF2B5EF4-FFF2-40B4-BE49-F238E27FC236}">
                <a16:creationId xmlns:a16="http://schemas.microsoft.com/office/drawing/2014/main" id="{69F3B69D-4FE3-42B3-BF86-5FBB9ED9787E}"/>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3055343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5149B-2ACC-4D33-89EB-7C3E5B8F80B8}"/>
              </a:ext>
            </a:extLst>
          </p:cNvPr>
          <p:cNvSpPr>
            <a:spLocks noGrp="1"/>
          </p:cNvSpPr>
          <p:nvPr>
            <p:ph type="title"/>
          </p:nvPr>
        </p:nvSpPr>
        <p:spPr/>
        <p:txBody>
          <a:bodyPr/>
          <a:lstStyle/>
          <a:p>
            <a:r>
              <a:rPr lang="en-US" b="1" dirty="0">
                <a:solidFill>
                  <a:srgbClr val="00B050"/>
                </a:solidFill>
              </a:rPr>
              <a:t>Farmer’s rights</a:t>
            </a:r>
          </a:p>
        </p:txBody>
      </p:sp>
      <p:sp>
        <p:nvSpPr>
          <p:cNvPr id="3" name="Content Placeholder 2">
            <a:extLst>
              <a:ext uri="{FF2B5EF4-FFF2-40B4-BE49-F238E27FC236}">
                <a16:creationId xmlns:a16="http://schemas.microsoft.com/office/drawing/2014/main" id="{99A0A2C0-6A3C-40E1-B75A-6DA5C47260BE}"/>
              </a:ext>
            </a:extLst>
          </p:cNvPr>
          <p:cNvSpPr>
            <a:spLocks noGrp="1"/>
          </p:cNvSpPr>
          <p:nvPr>
            <p:ph idx="1"/>
          </p:nvPr>
        </p:nvSpPr>
        <p:spPr>
          <a:xfrm>
            <a:off x="838200" y="1863332"/>
            <a:ext cx="10515600" cy="4351338"/>
          </a:xfrm>
        </p:spPr>
        <p:txBody>
          <a:bodyPr/>
          <a:lstStyle/>
          <a:p>
            <a:pPr marL="0" indent="0" algn="just">
              <a:buNone/>
            </a:pPr>
            <a:r>
              <a:rPr lang="en-GB" dirty="0"/>
              <a:t>The Treaty recognizes the enormous contribution farmers have made to the ongoing development of the world’s wealth of plant genetic resources. It calls for protecting the traditional knowledge of these farmers, increasing their participation in national decision-making processes and ensuring that they share in the benefits from the use of these resources</a:t>
            </a:r>
            <a:endParaRPr lang="en-US" dirty="0"/>
          </a:p>
        </p:txBody>
      </p:sp>
      <p:sp>
        <p:nvSpPr>
          <p:cNvPr id="4" name="Footer Placeholder 3">
            <a:extLst>
              <a:ext uri="{FF2B5EF4-FFF2-40B4-BE49-F238E27FC236}">
                <a16:creationId xmlns:a16="http://schemas.microsoft.com/office/drawing/2014/main" id="{565FDEB9-3ADE-4BD7-9ACA-1D73BF2A13C1}"/>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3124599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393F0-1831-44E5-849F-FE0927523B10}"/>
              </a:ext>
            </a:extLst>
          </p:cNvPr>
          <p:cNvSpPr>
            <a:spLocks noGrp="1"/>
          </p:cNvSpPr>
          <p:nvPr>
            <p:ph type="title"/>
          </p:nvPr>
        </p:nvSpPr>
        <p:spPr/>
        <p:txBody>
          <a:bodyPr/>
          <a:lstStyle/>
          <a:p>
            <a:r>
              <a:rPr lang="en-US" b="1" dirty="0">
                <a:solidFill>
                  <a:srgbClr val="00B050"/>
                </a:solidFill>
              </a:rPr>
              <a:t>Sustainable use</a:t>
            </a:r>
          </a:p>
        </p:txBody>
      </p:sp>
      <p:sp>
        <p:nvSpPr>
          <p:cNvPr id="3" name="Content Placeholder 2">
            <a:extLst>
              <a:ext uri="{FF2B5EF4-FFF2-40B4-BE49-F238E27FC236}">
                <a16:creationId xmlns:a16="http://schemas.microsoft.com/office/drawing/2014/main" id="{2C2C1A01-A72C-4666-B296-E90A8A5DE2A8}"/>
              </a:ext>
            </a:extLst>
          </p:cNvPr>
          <p:cNvSpPr>
            <a:spLocks noGrp="1"/>
          </p:cNvSpPr>
          <p:nvPr>
            <p:ph idx="1"/>
          </p:nvPr>
        </p:nvSpPr>
        <p:spPr/>
        <p:txBody>
          <a:bodyPr/>
          <a:lstStyle/>
          <a:p>
            <a:pPr marL="0" indent="0" algn="just">
              <a:buNone/>
            </a:pPr>
            <a:r>
              <a:rPr lang="en-GB" dirty="0"/>
              <a:t>Most of the world’s food comes from four main crops – rice, wheat, maize and potatoes. However, local crops, not among the main four, are a major food source for hundreds of millions of people and have potential to provide nutrition to countless others. The Treaty helps maximize the use and breeding of all crops and promotes development and maintenance of diverse farming systems.</a:t>
            </a:r>
            <a:endParaRPr lang="en-US" dirty="0"/>
          </a:p>
        </p:txBody>
      </p:sp>
      <p:sp>
        <p:nvSpPr>
          <p:cNvPr id="4" name="Footer Placeholder 3">
            <a:extLst>
              <a:ext uri="{FF2B5EF4-FFF2-40B4-BE49-F238E27FC236}">
                <a16:creationId xmlns:a16="http://schemas.microsoft.com/office/drawing/2014/main" id="{E5B267C4-A9CD-4DC2-B67A-C0948BBD777D}"/>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3537507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46FAD-6C21-42AD-94DC-6AD458F5F49F}"/>
              </a:ext>
            </a:extLst>
          </p:cNvPr>
          <p:cNvSpPr>
            <a:spLocks noGrp="1"/>
          </p:cNvSpPr>
          <p:nvPr>
            <p:ph type="title"/>
          </p:nvPr>
        </p:nvSpPr>
        <p:spPr/>
        <p:txBody>
          <a:bodyPr/>
          <a:lstStyle/>
          <a:p>
            <a:r>
              <a:rPr lang="en-US" b="1" dirty="0">
                <a:solidFill>
                  <a:srgbClr val="00B050"/>
                </a:solidFill>
              </a:rPr>
              <a:t>Access and benefit sharing</a:t>
            </a:r>
          </a:p>
        </p:txBody>
      </p:sp>
      <p:sp>
        <p:nvSpPr>
          <p:cNvPr id="3" name="Content Placeholder 2">
            <a:extLst>
              <a:ext uri="{FF2B5EF4-FFF2-40B4-BE49-F238E27FC236}">
                <a16:creationId xmlns:a16="http://schemas.microsoft.com/office/drawing/2014/main" id="{C04B3F10-20A3-4A38-8F9C-D9C015AD8F32}"/>
              </a:ext>
            </a:extLst>
          </p:cNvPr>
          <p:cNvSpPr>
            <a:spLocks noGrp="1"/>
          </p:cNvSpPr>
          <p:nvPr>
            <p:ph idx="1"/>
          </p:nvPr>
        </p:nvSpPr>
        <p:spPr>
          <a:xfrm>
            <a:off x="838200" y="1536569"/>
            <a:ext cx="10515600" cy="4640394"/>
          </a:xfrm>
        </p:spPr>
        <p:txBody>
          <a:bodyPr>
            <a:normAutofit fontScale="92500" lnSpcReduction="10000"/>
          </a:bodyPr>
          <a:lstStyle/>
          <a:p>
            <a:pPr algn="just"/>
            <a:r>
              <a:rPr lang="en-GB" dirty="0"/>
              <a:t>The Treaty facilitates access to the genetic materials of the 64 crops in the Multilateral System for research, breeding and training for food and agriculture. Those who access the materials must be from the Treaty’s ratifying nations and they must agree to use the materials totally for research, breeding and training for food and agriculture. The Treaty prevents the recipients of genetic resources from claiming intellectual property rights over those resources in the form in which they received them, and ensures that access to genetic resources already protected by international property rights is consistent with international and national laws. </a:t>
            </a:r>
          </a:p>
          <a:p>
            <a:pPr algn="just"/>
            <a:r>
              <a:rPr lang="en-GB" dirty="0"/>
              <a:t>Those who access genetic materials through the Multilateral System agree to share any benefits from their use through four benefit-sharing mechanisms established by the Treaty</a:t>
            </a:r>
          </a:p>
          <a:p>
            <a:pPr algn="just"/>
            <a:endParaRPr lang="en-US" dirty="0"/>
          </a:p>
        </p:txBody>
      </p:sp>
      <p:sp>
        <p:nvSpPr>
          <p:cNvPr id="4" name="Footer Placeholder 3">
            <a:extLst>
              <a:ext uri="{FF2B5EF4-FFF2-40B4-BE49-F238E27FC236}">
                <a16:creationId xmlns:a16="http://schemas.microsoft.com/office/drawing/2014/main" id="{DF037AE4-3F83-4E9C-BF44-2BAE94F8C15E}"/>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1740613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FAD77-249E-4262-9372-69B8A1F6A433}"/>
              </a:ext>
            </a:extLst>
          </p:cNvPr>
          <p:cNvSpPr>
            <a:spLocks noGrp="1"/>
          </p:cNvSpPr>
          <p:nvPr>
            <p:ph type="title"/>
          </p:nvPr>
        </p:nvSpPr>
        <p:spPr/>
        <p:txBody>
          <a:bodyPr/>
          <a:lstStyle/>
          <a:p>
            <a:r>
              <a:rPr lang="en-US" b="1" dirty="0">
                <a:solidFill>
                  <a:schemeClr val="accent5">
                    <a:lumMod val="75000"/>
                  </a:schemeClr>
                </a:solidFill>
              </a:rPr>
              <a:t>Benefit sharing</a:t>
            </a:r>
          </a:p>
        </p:txBody>
      </p:sp>
      <p:sp>
        <p:nvSpPr>
          <p:cNvPr id="3" name="Content Placeholder 2">
            <a:extLst>
              <a:ext uri="{FF2B5EF4-FFF2-40B4-BE49-F238E27FC236}">
                <a16:creationId xmlns:a16="http://schemas.microsoft.com/office/drawing/2014/main" id="{761986AE-E78B-4FF7-82A6-B87DBCD51BFE}"/>
              </a:ext>
            </a:extLst>
          </p:cNvPr>
          <p:cNvSpPr>
            <a:spLocks noGrp="1"/>
          </p:cNvSpPr>
          <p:nvPr>
            <p:ph idx="1"/>
          </p:nvPr>
        </p:nvSpPr>
        <p:spPr/>
        <p:txBody>
          <a:bodyPr/>
          <a:lstStyle/>
          <a:p>
            <a:r>
              <a:rPr lang="en-US" dirty="0"/>
              <a:t>Facilitated access</a:t>
            </a:r>
          </a:p>
          <a:p>
            <a:r>
              <a:rPr lang="en-US" dirty="0"/>
              <a:t>Exchange of information</a:t>
            </a:r>
          </a:p>
          <a:p>
            <a:r>
              <a:rPr lang="en-US" dirty="0"/>
              <a:t>Access to technology and transfer of technology</a:t>
            </a:r>
          </a:p>
          <a:p>
            <a:r>
              <a:rPr lang="en-US" dirty="0"/>
              <a:t>Capacity building</a:t>
            </a:r>
          </a:p>
          <a:p>
            <a:r>
              <a:rPr lang="en-US" dirty="0"/>
              <a:t>The sharing of monetary and other benefits of commercialization</a:t>
            </a:r>
          </a:p>
        </p:txBody>
      </p:sp>
      <p:sp>
        <p:nvSpPr>
          <p:cNvPr id="4" name="Footer Placeholder 3">
            <a:extLst>
              <a:ext uri="{FF2B5EF4-FFF2-40B4-BE49-F238E27FC236}">
                <a16:creationId xmlns:a16="http://schemas.microsoft.com/office/drawing/2014/main" id="{DCAF11FB-FE53-495A-BDD9-A158E3328E45}"/>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12133575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CC890-6045-40D3-BCBC-F342C5FBAA90}"/>
              </a:ext>
            </a:extLst>
          </p:cNvPr>
          <p:cNvSpPr>
            <a:spLocks noGrp="1"/>
          </p:cNvSpPr>
          <p:nvPr>
            <p:ph type="title"/>
          </p:nvPr>
        </p:nvSpPr>
        <p:spPr/>
        <p:txBody>
          <a:bodyPr/>
          <a:lstStyle/>
          <a:p>
            <a:r>
              <a:rPr lang="en-US" b="1" dirty="0">
                <a:solidFill>
                  <a:schemeClr val="accent5">
                    <a:lumMod val="75000"/>
                  </a:schemeClr>
                </a:solidFill>
              </a:rPr>
              <a:t>Benefit sharing</a:t>
            </a:r>
          </a:p>
        </p:txBody>
      </p:sp>
      <p:sp>
        <p:nvSpPr>
          <p:cNvPr id="3" name="Content Placeholder 2">
            <a:extLst>
              <a:ext uri="{FF2B5EF4-FFF2-40B4-BE49-F238E27FC236}">
                <a16:creationId xmlns:a16="http://schemas.microsoft.com/office/drawing/2014/main" id="{9C5938A1-4CF4-41A4-9DD9-5668156B6250}"/>
              </a:ext>
            </a:extLst>
          </p:cNvPr>
          <p:cNvSpPr>
            <a:spLocks noGrp="1"/>
          </p:cNvSpPr>
          <p:nvPr>
            <p:ph idx="1"/>
          </p:nvPr>
        </p:nvSpPr>
        <p:spPr/>
        <p:txBody>
          <a:bodyPr>
            <a:normAutofit/>
          </a:bodyPr>
          <a:lstStyle/>
          <a:p>
            <a:pPr marL="0" indent="0" algn="just">
              <a:buNone/>
            </a:pPr>
            <a:r>
              <a:rPr lang="en-US" b="1" dirty="0"/>
              <a:t>Monetary benefits</a:t>
            </a:r>
            <a:r>
              <a:rPr lang="en-US" dirty="0"/>
              <a:t>: Recipient pay an equitable share of the financial benefits (in terms of money) into the Treaty’s benefit-sharing fund whenever a commercialized product resulting from material obtained from the multilateral system is not freely available for further research and breeding. </a:t>
            </a:r>
          </a:p>
          <a:p>
            <a:pPr marL="0" indent="0" algn="just">
              <a:buNone/>
            </a:pPr>
            <a:r>
              <a:rPr lang="en-US" dirty="0"/>
              <a:t>The funds are complemented with voluntary contributions from countries, international foundations and the private sector. </a:t>
            </a:r>
          </a:p>
          <a:p>
            <a:pPr marL="0" indent="0" algn="just">
              <a:buNone/>
            </a:pPr>
            <a:r>
              <a:rPr lang="en-US" dirty="0"/>
              <a:t>The funds that accumulate in the benefit-sharing fund flow primarily to the farmers in the developing countries who use and conserve crop diversity.  </a:t>
            </a:r>
          </a:p>
          <a:p>
            <a:pPr algn="just"/>
            <a:endParaRPr lang="en-US" dirty="0"/>
          </a:p>
        </p:txBody>
      </p:sp>
      <p:sp>
        <p:nvSpPr>
          <p:cNvPr id="4" name="Footer Placeholder 3">
            <a:extLst>
              <a:ext uri="{FF2B5EF4-FFF2-40B4-BE49-F238E27FC236}">
                <a16:creationId xmlns:a16="http://schemas.microsoft.com/office/drawing/2014/main" id="{CD04312A-D419-4184-BBD7-C29F42737F5C}"/>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4222776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9E2E2-085E-4CD6-81D0-EE34033424E2}"/>
              </a:ext>
            </a:extLst>
          </p:cNvPr>
          <p:cNvSpPr>
            <a:spLocks noGrp="1"/>
          </p:cNvSpPr>
          <p:nvPr>
            <p:ph type="title"/>
          </p:nvPr>
        </p:nvSpPr>
        <p:spPr/>
        <p:txBody>
          <a:bodyPr/>
          <a:lstStyle/>
          <a:p>
            <a:r>
              <a:rPr lang="en-US" b="1" dirty="0">
                <a:solidFill>
                  <a:schemeClr val="accent5">
                    <a:lumMod val="75000"/>
                  </a:schemeClr>
                </a:solidFill>
              </a:rPr>
              <a:t>Benefit sharing</a:t>
            </a:r>
          </a:p>
        </p:txBody>
      </p:sp>
      <p:sp>
        <p:nvSpPr>
          <p:cNvPr id="3" name="Content Placeholder 2">
            <a:extLst>
              <a:ext uri="{FF2B5EF4-FFF2-40B4-BE49-F238E27FC236}">
                <a16:creationId xmlns:a16="http://schemas.microsoft.com/office/drawing/2014/main" id="{80E87E14-36A5-4BB3-B99D-D0A40517E84E}"/>
              </a:ext>
            </a:extLst>
          </p:cNvPr>
          <p:cNvSpPr>
            <a:spLocks noGrp="1"/>
          </p:cNvSpPr>
          <p:nvPr>
            <p:ph idx="1"/>
          </p:nvPr>
        </p:nvSpPr>
        <p:spPr>
          <a:xfrm>
            <a:off x="649664" y="1503689"/>
            <a:ext cx="10515600" cy="4989186"/>
          </a:xfrm>
        </p:spPr>
        <p:txBody>
          <a:bodyPr>
            <a:normAutofit/>
          </a:bodyPr>
          <a:lstStyle/>
          <a:p>
            <a:pPr marL="0" indent="0" algn="just">
              <a:buNone/>
            </a:pPr>
            <a:r>
              <a:rPr lang="en-US" sz="3100" b="1" dirty="0"/>
              <a:t>Non-monetary benefits</a:t>
            </a:r>
            <a:r>
              <a:rPr lang="en-US" sz="3100" dirty="0"/>
              <a:t>: These benefits do not involve money. However, these are in the form of </a:t>
            </a:r>
          </a:p>
          <a:p>
            <a:pPr marL="457200" lvl="1" indent="0" algn="just">
              <a:buNone/>
            </a:pPr>
            <a:r>
              <a:rPr lang="en-US" dirty="0"/>
              <a:t>1- Exchange of information</a:t>
            </a:r>
          </a:p>
          <a:p>
            <a:pPr marL="457200" lvl="1" indent="0" algn="just">
              <a:buNone/>
            </a:pPr>
            <a:r>
              <a:rPr lang="en-US" dirty="0"/>
              <a:t>2- Making available information such as catalogues and inventories of crop diversity and results of technical, scientific and socio-economic research.</a:t>
            </a:r>
          </a:p>
          <a:p>
            <a:pPr marL="457200" lvl="1" indent="0" algn="just">
              <a:buNone/>
            </a:pPr>
            <a:r>
              <a:rPr lang="en-US" dirty="0"/>
              <a:t>3- Technology transfer for the conservation, characterization, evaluation and use of crop diversity</a:t>
            </a:r>
          </a:p>
          <a:p>
            <a:pPr marL="457200" lvl="1" indent="0" algn="just">
              <a:buNone/>
            </a:pPr>
            <a:r>
              <a:rPr lang="en-US" dirty="0"/>
              <a:t>4-Treaty encourages all types of partnerships in research and development and in commercial joint venture. </a:t>
            </a:r>
          </a:p>
          <a:p>
            <a:pPr marL="457200" lvl="1" indent="0" algn="just">
              <a:buNone/>
            </a:pPr>
            <a:r>
              <a:rPr lang="en-US" dirty="0"/>
              <a:t>5-support Capacity building through programs of scientific and technical education and training. </a:t>
            </a:r>
          </a:p>
          <a:p>
            <a:pPr marL="457200" lvl="1" indent="0" algn="just">
              <a:buNone/>
            </a:pPr>
            <a:r>
              <a:rPr lang="en-US" dirty="0"/>
              <a:t>6- Provide research facilities in developing countries in cooperation with national institutions. </a:t>
            </a:r>
          </a:p>
          <a:p>
            <a:pPr algn="just"/>
            <a:endParaRPr lang="en-US" dirty="0"/>
          </a:p>
        </p:txBody>
      </p:sp>
      <p:sp>
        <p:nvSpPr>
          <p:cNvPr id="4" name="Footer Placeholder 3">
            <a:extLst>
              <a:ext uri="{FF2B5EF4-FFF2-40B4-BE49-F238E27FC236}">
                <a16:creationId xmlns:a16="http://schemas.microsoft.com/office/drawing/2014/main" id="{C675F18F-1111-43B1-85B2-87BE0124B9E2}"/>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2833626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8F23C6D-8BC2-45AF-9EAD-4AAA974F0C0B}"/>
              </a:ext>
            </a:extLst>
          </p:cNvPr>
          <p:cNvPicPr>
            <a:picLocks noChangeAspect="1"/>
          </p:cNvPicPr>
          <p:nvPr/>
        </p:nvPicPr>
        <p:blipFill>
          <a:blip r:embed="rId2"/>
          <a:stretch>
            <a:fillRect/>
          </a:stretch>
        </p:blipFill>
        <p:spPr>
          <a:xfrm>
            <a:off x="7353497" y="5015060"/>
            <a:ext cx="4095422" cy="1842940"/>
          </a:xfrm>
          <a:prstGeom prst="rect">
            <a:avLst/>
          </a:prstGeom>
        </p:spPr>
      </p:pic>
      <p:sp>
        <p:nvSpPr>
          <p:cNvPr id="2" name="Title 1">
            <a:extLst>
              <a:ext uri="{FF2B5EF4-FFF2-40B4-BE49-F238E27FC236}">
                <a16:creationId xmlns:a16="http://schemas.microsoft.com/office/drawing/2014/main" id="{1A22D6D0-7548-4868-AE4E-59B76BC8C6FC}"/>
              </a:ext>
            </a:extLst>
          </p:cNvPr>
          <p:cNvSpPr>
            <a:spLocks noGrp="1"/>
          </p:cNvSpPr>
          <p:nvPr>
            <p:ph type="title"/>
          </p:nvPr>
        </p:nvSpPr>
        <p:spPr/>
        <p:txBody>
          <a:bodyPr/>
          <a:lstStyle/>
          <a:p>
            <a:r>
              <a:rPr lang="en-US" b="1" dirty="0">
                <a:solidFill>
                  <a:srgbClr val="FF0000"/>
                </a:solidFill>
              </a:rPr>
              <a:t>Convention on biological diversity (CBD) </a:t>
            </a:r>
          </a:p>
        </p:txBody>
      </p:sp>
      <p:sp>
        <p:nvSpPr>
          <p:cNvPr id="3" name="Content Placeholder 2">
            <a:extLst>
              <a:ext uri="{FF2B5EF4-FFF2-40B4-BE49-F238E27FC236}">
                <a16:creationId xmlns:a16="http://schemas.microsoft.com/office/drawing/2014/main" id="{CBDB7F26-3156-4ECD-9688-2613AD7FDB03}"/>
              </a:ext>
            </a:extLst>
          </p:cNvPr>
          <p:cNvSpPr>
            <a:spLocks noGrp="1"/>
          </p:cNvSpPr>
          <p:nvPr>
            <p:ph idx="1"/>
          </p:nvPr>
        </p:nvSpPr>
        <p:spPr/>
        <p:txBody>
          <a:bodyPr/>
          <a:lstStyle/>
          <a:p>
            <a:pPr algn="just"/>
            <a:r>
              <a:rPr lang="en-US" dirty="0"/>
              <a:t>CBD was opened for signature at Earth Summit held in Brazil in 1992.</a:t>
            </a:r>
          </a:p>
          <a:p>
            <a:pPr algn="just"/>
            <a:r>
              <a:rPr lang="en-US" dirty="0"/>
              <a:t>CBD came into effect in 1993. </a:t>
            </a:r>
          </a:p>
          <a:p>
            <a:pPr algn="just"/>
            <a:endParaRPr lang="en-US" dirty="0"/>
          </a:p>
          <a:p>
            <a:pPr algn="just"/>
            <a:endParaRPr lang="en-US" dirty="0"/>
          </a:p>
          <a:p>
            <a:pPr algn="just"/>
            <a:r>
              <a:rPr lang="en-US" dirty="0"/>
              <a:t>Biological diversity has become a global asset of tremendous value to present and future generation. So, for conservation of biological diversity and sustainable use of its components convention was created.</a:t>
            </a:r>
          </a:p>
          <a:p>
            <a:pPr algn="just"/>
            <a:endParaRPr lang="en-US" dirty="0"/>
          </a:p>
        </p:txBody>
      </p:sp>
      <p:sp>
        <p:nvSpPr>
          <p:cNvPr id="6" name="Title 1">
            <a:extLst>
              <a:ext uri="{FF2B5EF4-FFF2-40B4-BE49-F238E27FC236}">
                <a16:creationId xmlns:a16="http://schemas.microsoft.com/office/drawing/2014/main" id="{58C345F1-5DFE-4712-8B03-491DE08445B8}"/>
              </a:ext>
            </a:extLst>
          </p:cNvPr>
          <p:cNvSpPr txBox="1">
            <a:spLocks/>
          </p:cNvSpPr>
          <p:nvPr/>
        </p:nvSpPr>
        <p:spPr>
          <a:xfrm>
            <a:off x="838200" y="267573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0000"/>
                </a:solidFill>
              </a:rPr>
              <a:t>Why was convention on biodiversity created?</a:t>
            </a:r>
          </a:p>
        </p:txBody>
      </p:sp>
      <p:sp>
        <p:nvSpPr>
          <p:cNvPr id="4" name="Footer Placeholder 3">
            <a:extLst>
              <a:ext uri="{FF2B5EF4-FFF2-40B4-BE49-F238E27FC236}">
                <a16:creationId xmlns:a16="http://schemas.microsoft.com/office/drawing/2014/main" id="{C117CA8B-555C-49E5-94AB-4A60BEEB4395}"/>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3079423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2D13C-8C1A-4D25-9A7A-BF717F23F28F}"/>
              </a:ext>
            </a:extLst>
          </p:cNvPr>
          <p:cNvSpPr>
            <a:spLocks noGrp="1"/>
          </p:cNvSpPr>
          <p:nvPr>
            <p:ph type="title"/>
          </p:nvPr>
        </p:nvSpPr>
        <p:spPr/>
        <p:txBody>
          <a:bodyPr/>
          <a:lstStyle/>
          <a:p>
            <a:r>
              <a:rPr lang="en-US" b="1" dirty="0">
                <a:solidFill>
                  <a:schemeClr val="accent2">
                    <a:lumMod val="75000"/>
                  </a:schemeClr>
                </a:solidFill>
              </a:rPr>
              <a:t>The standard material transfer agreement (SMTA)</a:t>
            </a:r>
          </a:p>
        </p:txBody>
      </p:sp>
      <p:sp>
        <p:nvSpPr>
          <p:cNvPr id="3" name="Content Placeholder 2">
            <a:extLst>
              <a:ext uri="{FF2B5EF4-FFF2-40B4-BE49-F238E27FC236}">
                <a16:creationId xmlns:a16="http://schemas.microsoft.com/office/drawing/2014/main" id="{F7217FBA-EAD4-4ACC-8514-57A8D11F5153}"/>
              </a:ext>
            </a:extLst>
          </p:cNvPr>
          <p:cNvSpPr>
            <a:spLocks noGrp="1"/>
          </p:cNvSpPr>
          <p:nvPr>
            <p:ph idx="1"/>
          </p:nvPr>
        </p:nvSpPr>
        <p:spPr/>
        <p:txBody>
          <a:bodyPr/>
          <a:lstStyle/>
          <a:p>
            <a:pPr algn="just"/>
            <a:r>
              <a:rPr lang="en-US" dirty="0"/>
              <a:t>A material transfer agreement (MTA) is the legal contract between a provider and a recipient that sets out the terms and conditions under which plant genetic resources are transferred. </a:t>
            </a:r>
          </a:p>
          <a:p>
            <a:pPr algn="just"/>
            <a:r>
              <a:rPr lang="en-US" dirty="0"/>
              <a:t>A SMTA is a commercial contract drafted through international negotiations. </a:t>
            </a:r>
          </a:p>
        </p:txBody>
      </p:sp>
      <p:sp>
        <p:nvSpPr>
          <p:cNvPr id="4" name="Footer Placeholder 3">
            <a:extLst>
              <a:ext uri="{FF2B5EF4-FFF2-40B4-BE49-F238E27FC236}">
                <a16:creationId xmlns:a16="http://schemas.microsoft.com/office/drawing/2014/main" id="{02EA5545-E242-46AE-A1B3-F34D6A3E2939}"/>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3726162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51DED-496C-4FCA-A0F2-C8AAF23EDDB8}"/>
              </a:ext>
            </a:extLst>
          </p:cNvPr>
          <p:cNvSpPr>
            <a:spLocks noGrp="1"/>
          </p:cNvSpPr>
          <p:nvPr>
            <p:ph type="title"/>
          </p:nvPr>
        </p:nvSpPr>
        <p:spPr/>
        <p:txBody>
          <a:bodyPr/>
          <a:lstStyle/>
          <a:p>
            <a:r>
              <a:rPr lang="en-US" b="1" dirty="0">
                <a:solidFill>
                  <a:schemeClr val="accent2">
                    <a:lumMod val="75000"/>
                  </a:schemeClr>
                </a:solidFill>
              </a:rPr>
              <a:t>Obligations of the provider</a:t>
            </a:r>
          </a:p>
        </p:txBody>
      </p:sp>
      <p:sp>
        <p:nvSpPr>
          <p:cNvPr id="3" name="Content Placeholder 2">
            <a:extLst>
              <a:ext uri="{FF2B5EF4-FFF2-40B4-BE49-F238E27FC236}">
                <a16:creationId xmlns:a16="http://schemas.microsoft.com/office/drawing/2014/main" id="{E3B44F0F-BA3C-4088-A1E6-BD11008DEAB4}"/>
              </a:ext>
            </a:extLst>
          </p:cNvPr>
          <p:cNvSpPr>
            <a:spLocks noGrp="1"/>
          </p:cNvSpPr>
          <p:nvPr>
            <p:ph idx="1"/>
          </p:nvPr>
        </p:nvSpPr>
        <p:spPr/>
        <p:txBody>
          <a:bodyPr/>
          <a:lstStyle/>
          <a:p>
            <a:pPr algn="just"/>
            <a:r>
              <a:rPr lang="en-US" dirty="0"/>
              <a:t>To make material under the MLS available expeditiously and free of charge. </a:t>
            </a:r>
          </a:p>
          <a:p>
            <a:pPr algn="just"/>
            <a:r>
              <a:rPr lang="en-US" dirty="0"/>
              <a:t>To do so under the SMTA</a:t>
            </a:r>
          </a:p>
          <a:p>
            <a:pPr algn="just"/>
            <a:r>
              <a:rPr lang="en-US" dirty="0"/>
              <a:t>To list the material provided in the SMTA annex</a:t>
            </a:r>
          </a:p>
          <a:p>
            <a:pPr algn="just"/>
            <a:r>
              <a:rPr lang="en-US" dirty="0"/>
              <a:t>To inform the Treaty’s governing body about the SMTAs entered into:</a:t>
            </a:r>
          </a:p>
          <a:p>
            <a:pPr lvl="1" algn="just"/>
            <a:r>
              <a:rPr lang="en-US" dirty="0"/>
              <a:t>The governing body has adopted a schedule and requirements for reporting</a:t>
            </a:r>
          </a:p>
          <a:p>
            <a:pPr lvl="1" algn="just"/>
            <a:r>
              <a:rPr lang="en-US" dirty="0"/>
              <a:t>Secretariat has provided a website to facilitate reporting on SMTAs. </a:t>
            </a:r>
          </a:p>
        </p:txBody>
      </p:sp>
      <p:sp>
        <p:nvSpPr>
          <p:cNvPr id="4" name="Footer Placeholder 3">
            <a:extLst>
              <a:ext uri="{FF2B5EF4-FFF2-40B4-BE49-F238E27FC236}">
                <a16:creationId xmlns:a16="http://schemas.microsoft.com/office/drawing/2014/main" id="{3E944489-C31A-4F31-9914-544F0D7DDB8B}"/>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3863474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9741B-5FDE-4B5B-9FAE-CD348B276177}"/>
              </a:ext>
            </a:extLst>
          </p:cNvPr>
          <p:cNvSpPr>
            <a:spLocks noGrp="1"/>
          </p:cNvSpPr>
          <p:nvPr>
            <p:ph type="title"/>
          </p:nvPr>
        </p:nvSpPr>
        <p:spPr/>
        <p:txBody>
          <a:bodyPr/>
          <a:lstStyle/>
          <a:p>
            <a:r>
              <a:rPr lang="en-US" b="1" dirty="0">
                <a:solidFill>
                  <a:schemeClr val="accent2">
                    <a:lumMod val="75000"/>
                  </a:schemeClr>
                </a:solidFill>
              </a:rPr>
              <a:t>Rights of the recipient</a:t>
            </a:r>
          </a:p>
        </p:txBody>
      </p:sp>
      <p:sp>
        <p:nvSpPr>
          <p:cNvPr id="3" name="Content Placeholder 2">
            <a:extLst>
              <a:ext uri="{FF2B5EF4-FFF2-40B4-BE49-F238E27FC236}">
                <a16:creationId xmlns:a16="http://schemas.microsoft.com/office/drawing/2014/main" id="{8DCDF811-A086-4A04-BD08-82EB769B2F7E}"/>
              </a:ext>
            </a:extLst>
          </p:cNvPr>
          <p:cNvSpPr>
            <a:spLocks noGrp="1"/>
          </p:cNvSpPr>
          <p:nvPr>
            <p:ph idx="1"/>
          </p:nvPr>
        </p:nvSpPr>
        <p:spPr/>
        <p:txBody>
          <a:bodyPr/>
          <a:lstStyle/>
          <a:p>
            <a:pPr algn="just"/>
            <a:r>
              <a:rPr lang="en-US" dirty="0"/>
              <a:t>Recipient can use the material for research, or for breeding or training</a:t>
            </a:r>
          </a:p>
          <a:p>
            <a:pPr algn="just"/>
            <a:r>
              <a:rPr lang="en-US" dirty="0"/>
              <a:t>Recipient can develop new PGRFA products from the material and can protect them and commercialize them. But recipient cannot use the material for other purposes or for uses outside food and agriculture. </a:t>
            </a:r>
          </a:p>
        </p:txBody>
      </p:sp>
      <p:sp>
        <p:nvSpPr>
          <p:cNvPr id="4" name="Footer Placeholder 3">
            <a:extLst>
              <a:ext uri="{FF2B5EF4-FFF2-40B4-BE49-F238E27FC236}">
                <a16:creationId xmlns:a16="http://schemas.microsoft.com/office/drawing/2014/main" id="{43DA6D2A-7D54-4E6D-86E7-A02B62A054FE}"/>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1364864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A4F7D-6240-40F2-9421-EFF33C8BFB64}"/>
              </a:ext>
            </a:extLst>
          </p:cNvPr>
          <p:cNvSpPr>
            <a:spLocks noGrp="1"/>
          </p:cNvSpPr>
          <p:nvPr>
            <p:ph type="title"/>
          </p:nvPr>
        </p:nvSpPr>
        <p:spPr/>
        <p:txBody>
          <a:bodyPr/>
          <a:lstStyle/>
          <a:p>
            <a:r>
              <a:rPr lang="en-US" b="1" dirty="0">
                <a:solidFill>
                  <a:schemeClr val="accent2">
                    <a:lumMod val="75000"/>
                  </a:schemeClr>
                </a:solidFill>
              </a:rPr>
              <a:t>Obligations of the recipient</a:t>
            </a:r>
          </a:p>
        </p:txBody>
      </p:sp>
      <p:sp>
        <p:nvSpPr>
          <p:cNvPr id="3" name="Content Placeholder 2">
            <a:extLst>
              <a:ext uri="{FF2B5EF4-FFF2-40B4-BE49-F238E27FC236}">
                <a16:creationId xmlns:a16="http://schemas.microsoft.com/office/drawing/2014/main" id="{2AA080E9-483E-4BE9-B62E-2DECA43131AB}"/>
              </a:ext>
            </a:extLst>
          </p:cNvPr>
          <p:cNvSpPr>
            <a:spLocks noGrp="1"/>
          </p:cNvSpPr>
          <p:nvPr>
            <p:ph idx="1"/>
          </p:nvPr>
        </p:nvSpPr>
        <p:spPr/>
        <p:txBody>
          <a:bodyPr>
            <a:normAutofit lnSpcReduction="10000"/>
          </a:bodyPr>
          <a:lstStyle/>
          <a:p>
            <a:pPr algn="just"/>
            <a:r>
              <a:rPr lang="en-US" dirty="0"/>
              <a:t>No to take out intellectual property rights over the material accessed from the multilateral system that restrict its availability to others</a:t>
            </a:r>
          </a:p>
          <a:p>
            <a:pPr algn="just"/>
            <a:r>
              <a:rPr lang="en-US" dirty="0"/>
              <a:t>To make available to the MLS non-confidential information resulting from research and development on the material</a:t>
            </a:r>
          </a:p>
          <a:p>
            <a:pPr algn="just"/>
            <a:r>
              <a:rPr lang="en-US" dirty="0"/>
              <a:t>To make a mandatory payment to the multilateral system if the recipient</a:t>
            </a:r>
          </a:p>
          <a:p>
            <a:pPr lvl="1" algn="just"/>
            <a:r>
              <a:rPr lang="en-US" dirty="0"/>
              <a:t>Develop new PGRFA product derived from the material</a:t>
            </a:r>
          </a:p>
          <a:p>
            <a:pPr lvl="1" algn="just"/>
            <a:r>
              <a:rPr lang="en-US" dirty="0"/>
              <a:t>Commercializes the new products</a:t>
            </a:r>
          </a:p>
          <a:p>
            <a:pPr lvl="1" algn="just"/>
            <a:r>
              <a:rPr lang="en-US" dirty="0"/>
              <a:t>Restrict the availability of the new products to others for further research or breeding</a:t>
            </a:r>
          </a:p>
          <a:p>
            <a:pPr lvl="1" algn="just"/>
            <a:r>
              <a:rPr lang="en-US" dirty="0"/>
              <a:t>If further availability is not restricted, then payment is voluntary. </a:t>
            </a:r>
          </a:p>
        </p:txBody>
      </p:sp>
      <p:sp>
        <p:nvSpPr>
          <p:cNvPr id="4" name="Footer Placeholder 3">
            <a:extLst>
              <a:ext uri="{FF2B5EF4-FFF2-40B4-BE49-F238E27FC236}">
                <a16:creationId xmlns:a16="http://schemas.microsoft.com/office/drawing/2014/main" id="{8F244099-9D62-41ED-8E5D-7ECF97FFB22F}"/>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2003313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DCC14-7CD1-4470-8C60-D3E2A54EB666}"/>
              </a:ext>
            </a:extLst>
          </p:cNvPr>
          <p:cNvSpPr>
            <a:spLocks noGrp="1"/>
          </p:cNvSpPr>
          <p:nvPr>
            <p:ph type="title"/>
          </p:nvPr>
        </p:nvSpPr>
        <p:spPr/>
        <p:txBody>
          <a:bodyPr/>
          <a:lstStyle/>
          <a:p>
            <a:r>
              <a:rPr lang="en-US" b="1" dirty="0">
                <a:solidFill>
                  <a:srgbClr val="FF0000"/>
                </a:solidFill>
              </a:rPr>
              <a:t>Objectives of CBD</a:t>
            </a:r>
          </a:p>
        </p:txBody>
      </p:sp>
      <p:sp>
        <p:nvSpPr>
          <p:cNvPr id="3" name="Content Placeholder 2">
            <a:extLst>
              <a:ext uri="{FF2B5EF4-FFF2-40B4-BE49-F238E27FC236}">
                <a16:creationId xmlns:a16="http://schemas.microsoft.com/office/drawing/2014/main" id="{8863972B-AD9B-4370-9CFB-249355092F39}"/>
              </a:ext>
            </a:extLst>
          </p:cNvPr>
          <p:cNvSpPr>
            <a:spLocks noGrp="1"/>
          </p:cNvSpPr>
          <p:nvPr>
            <p:ph idx="1"/>
          </p:nvPr>
        </p:nvSpPr>
        <p:spPr/>
        <p:txBody>
          <a:bodyPr>
            <a:normAutofit lnSpcReduction="10000"/>
          </a:bodyPr>
          <a:lstStyle/>
          <a:p>
            <a:pPr marL="0" indent="0" algn="just">
              <a:buNone/>
            </a:pPr>
            <a:r>
              <a:rPr lang="en-US" dirty="0"/>
              <a:t>1-Conservation of biodiversity</a:t>
            </a:r>
          </a:p>
          <a:p>
            <a:pPr marL="0" indent="0" algn="just">
              <a:buNone/>
            </a:pPr>
            <a:r>
              <a:rPr lang="en-US" dirty="0"/>
              <a:t>2- Sustainable use of the components of biodiversity</a:t>
            </a:r>
          </a:p>
          <a:p>
            <a:pPr lvl="1" algn="just"/>
            <a:r>
              <a:rPr lang="en-US" dirty="0"/>
              <a:t>Integrate consideration of the conservation and sustainable use of biological resources into national decision making</a:t>
            </a:r>
          </a:p>
          <a:p>
            <a:pPr lvl="1" algn="just"/>
            <a:r>
              <a:rPr lang="en-US" dirty="0"/>
              <a:t>Encourage cooperation between authorities and its private sector in developing methods for sustainable use of biological resources</a:t>
            </a:r>
          </a:p>
          <a:p>
            <a:pPr marL="0" indent="0" algn="just">
              <a:buNone/>
            </a:pPr>
            <a:r>
              <a:rPr lang="en-US" dirty="0"/>
              <a:t>3- The fair and equitable sharing of the benefits arising out of the utilization of genetic resources</a:t>
            </a:r>
          </a:p>
          <a:p>
            <a:pPr lvl="1" algn="just"/>
            <a:r>
              <a:rPr lang="en-US" dirty="0"/>
              <a:t>An appropriate access to genetic resources</a:t>
            </a:r>
          </a:p>
          <a:p>
            <a:pPr lvl="1" algn="just"/>
            <a:r>
              <a:rPr lang="en-US" dirty="0"/>
              <a:t>An appropriate transfer of relevant technologies</a:t>
            </a:r>
          </a:p>
          <a:p>
            <a:pPr lvl="1" algn="just"/>
            <a:r>
              <a:rPr lang="en-US" dirty="0"/>
              <a:t>An appropriate funding</a:t>
            </a:r>
          </a:p>
        </p:txBody>
      </p:sp>
      <p:pic>
        <p:nvPicPr>
          <p:cNvPr id="4" name="Picture 3">
            <a:extLst>
              <a:ext uri="{FF2B5EF4-FFF2-40B4-BE49-F238E27FC236}">
                <a16:creationId xmlns:a16="http://schemas.microsoft.com/office/drawing/2014/main" id="{C81E8019-62D9-493B-B261-F7B545048F49}"/>
              </a:ext>
            </a:extLst>
          </p:cNvPr>
          <p:cNvPicPr>
            <a:picLocks noChangeAspect="1"/>
          </p:cNvPicPr>
          <p:nvPr/>
        </p:nvPicPr>
        <p:blipFill>
          <a:blip r:embed="rId2"/>
          <a:stretch>
            <a:fillRect/>
          </a:stretch>
        </p:blipFill>
        <p:spPr>
          <a:xfrm>
            <a:off x="6919863" y="389216"/>
            <a:ext cx="3591023" cy="1436409"/>
          </a:xfrm>
          <a:prstGeom prst="rect">
            <a:avLst/>
          </a:prstGeom>
        </p:spPr>
      </p:pic>
      <p:sp>
        <p:nvSpPr>
          <p:cNvPr id="5" name="Footer Placeholder 4">
            <a:extLst>
              <a:ext uri="{FF2B5EF4-FFF2-40B4-BE49-F238E27FC236}">
                <a16:creationId xmlns:a16="http://schemas.microsoft.com/office/drawing/2014/main" id="{07D7E146-E1DF-474F-85A0-75AF2C24D287}"/>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445963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C99B0-D80C-43A7-B638-87E98E33E4FB}"/>
              </a:ext>
            </a:extLst>
          </p:cNvPr>
          <p:cNvSpPr>
            <a:spLocks noGrp="1"/>
          </p:cNvSpPr>
          <p:nvPr>
            <p:ph type="title"/>
          </p:nvPr>
        </p:nvSpPr>
        <p:spPr/>
        <p:txBody>
          <a:bodyPr/>
          <a:lstStyle/>
          <a:p>
            <a:r>
              <a:rPr lang="en-US" b="1" dirty="0">
                <a:solidFill>
                  <a:srgbClr val="FF0000"/>
                </a:solidFill>
              </a:rPr>
              <a:t>Implementation mechanisms of the CBD </a:t>
            </a:r>
          </a:p>
        </p:txBody>
      </p:sp>
      <p:sp>
        <p:nvSpPr>
          <p:cNvPr id="3" name="Content Placeholder 2">
            <a:extLst>
              <a:ext uri="{FF2B5EF4-FFF2-40B4-BE49-F238E27FC236}">
                <a16:creationId xmlns:a16="http://schemas.microsoft.com/office/drawing/2014/main" id="{91054988-AD19-4A14-84D5-3C4C8F5C8A0D}"/>
              </a:ext>
            </a:extLst>
          </p:cNvPr>
          <p:cNvSpPr>
            <a:spLocks noGrp="1"/>
          </p:cNvSpPr>
          <p:nvPr>
            <p:ph idx="1"/>
          </p:nvPr>
        </p:nvSpPr>
        <p:spPr/>
        <p:txBody>
          <a:bodyPr/>
          <a:lstStyle/>
          <a:p>
            <a:pPr marL="0" indent="0" algn="just">
              <a:buNone/>
            </a:pPr>
            <a:r>
              <a:rPr lang="en-US" dirty="0"/>
              <a:t>The Convention on General Measures state that each contracting party shall, in accordance with its particular conditions and capabilities do the following: </a:t>
            </a:r>
          </a:p>
          <a:p>
            <a:pPr lvl="1" algn="just"/>
            <a:r>
              <a:rPr lang="en-US" dirty="0"/>
              <a:t>Develop national strategies, plans or programs for the conservation and sustainable use of biological diversity</a:t>
            </a:r>
          </a:p>
          <a:p>
            <a:pPr lvl="1" algn="just"/>
            <a:endParaRPr lang="en-US" dirty="0"/>
          </a:p>
          <a:p>
            <a:pPr lvl="1" algn="just"/>
            <a:r>
              <a:rPr lang="en-US" dirty="0"/>
              <a:t>Integrate, as far as possible and as appropriate, the conservation and sustainable use of biological diversity into relevant sectoral or cross-sectoral plans, programs and policies</a:t>
            </a:r>
          </a:p>
        </p:txBody>
      </p:sp>
      <p:sp>
        <p:nvSpPr>
          <p:cNvPr id="4" name="Footer Placeholder 3">
            <a:extLst>
              <a:ext uri="{FF2B5EF4-FFF2-40B4-BE49-F238E27FC236}">
                <a16:creationId xmlns:a16="http://schemas.microsoft.com/office/drawing/2014/main" id="{D16714D4-DE10-454A-B2EF-5F752F8DB9A3}"/>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2918537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24A69-F287-4E02-80ED-85F55071EDCD}"/>
              </a:ext>
            </a:extLst>
          </p:cNvPr>
          <p:cNvSpPr>
            <a:spLocks noGrp="1"/>
          </p:cNvSpPr>
          <p:nvPr>
            <p:ph type="title"/>
          </p:nvPr>
        </p:nvSpPr>
        <p:spPr/>
        <p:txBody>
          <a:bodyPr/>
          <a:lstStyle/>
          <a:p>
            <a:r>
              <a:rPr lang="en-US" b="1" dirty="0">
                <a:solidFill>
                  <a:srgbClr val="FF0000"/>
                </a:solidFill>
              </a:rPr>
              <a:t>What was unique about this convention </a:t>
            </a:r>
          </a:p>
        </p:txBody>
      </p:sp>
      <p:sp>
        <p:nvSpPr>
          <p:cNvPr id="3" name="Content Placeholder 2">
            <a:extLst>
              <a:ext uri="{FF2B5EF4-FFF2-40B4-BE49-F238E27FC236}">
                <a16:creationId xmlns:a16="http://schemas.microsoft.com/office/drawing/2014/main" id="{CA554F25-028D-4ED6-A0B8-F940B3ADB4E7}"/>
              </a:ext>
            </a:extLst>
          </p:cNvPr>
          <p:cNvSpPr>
            <a:spLocks noGrp="1"/>
          </p:cNvSpPr>
          <p:nvPr>
            <p:ph idx="1"/>
          </p:nvPr>
        </p:nvSpPr>
        <p:spPr/>
        <p:txBody>
          <a:bodyPr>
            <a:normAutofit/>
          </a:bodyPr>
          <a:lstStyle/>
          <a:p>
            <a:r>
              <a:rPr lang="en-US" dirty="0"/>
              <a:t>A framework for action</a:t>
            </a:r>
          </a:p>
          <a:p>
            <a:r>
              <a:rPr lang="en-US" dirty="0"/>
              <a:t>Decisions at national level</a:t>
            </a:r>
          </a:p>
          <a:p>
            <a:r>
              <a:rPr lang="en-US" dirty="0"/>
              <a:t>Recognition that biodiversity is not </a:t>
            </a:r>
          </a:p>
          <a:p>
            <a:pPr marL="0" indent="0">
              <a:buNone/>
            </a:pPr>
            <a:r>
              <a:rPr lang="en-US" dirty="0"/>
              <a:t>equally distributed</a:t>
            </a:r>
          </a:p>
          <a:p>
            <a:r>
              <a:rPr lang="en-US" dirty="0"/>
              <a:t>Benefit sharing</a:t>
            </a:r>
          </a:p>
        </p:txBody>
      </p:sp>
      <p:pic>
        <p:nvPicPr>
          <p:cNvPr id="5" name="Picture 4">
            <a:extLst>
              <a:ext uri="{FF2B5EF4-FFF2-40B4-BE49-F238E27FC236}">
                <a16:creationId xmlns:a16="http://schemas.microsoft.com/office/drawing/2014/main" id="{E5E59C91-2135-4F12-B7F1-C3C635A8805C}"/>
              </a:ext>
            </a:extLst>
          </p:cNvPr>
          <p:cNvPicPr>
            <a:picLocks noChangeAspect="1"/>
          </p:cNvPicPr>
          <p:nvPr/>
        </p:nvPicPr>
        <p:blipFill>
          <a:blip r:embed="rId2"/>
          <a:stretch>
            <a:fillRect/>
          </a:stretch>
        </p:blipFill>
        <p:spPr>
          <a:xfrm>
            <a:off x="6372520" y="1457543"/>
            <a:ext cx="5318914" cy="4638588"/>
          </a:xfrm>
          <a:prstGeom prst="rect">
            <a:avLst/>
          </a:prstGeom>
        </p:spPr>
      </p:pic>
      <p:sp>
        <p:nvSpPr>
          <p:cNvPr id="6" name="TextBox 5">
            <a:extLst>
              <a:ext uri="{FF2B5EF4-FFF2-40B4-BE49-F238E27FC236}">
                <a16:creationId xmlns:a16="http://schemas.microsoft.com/office/drawing/2014/main" id="{A88D7E42-6761-48CA-9BD5-E1E366396EB0}"/>
              </a:ext>
            </a:extLst>
          </p:cNvPr>
          <p:cNvSpPr txBox="1"/>
          <p:nvPr/>
        </p:nvSpPr>
        <p:spPr>
          <a:xfrm>
            <a:off x="7711125" y="6096131"/>
            <a:ext cx="2894029" cy="461665"/>
          </a:xfrm>
          <a:prstGeom prst="rect">
            <a:avLst/>
          </a:prstGeom>
          <a:noFill/>
        </p:spPr>
        <p:txBody>
          <a:bodyPr wrap="square" rtlCol="0">
            <a:spAutoFit/>
          </a:bodyPr>
          <a:lstStyle/>
          <a:p>
            <a:r>
              <a:rPr lang="en-US" sz="2400" b="1" dirty="0"/>
              <a:t>Framework of action</a:t>
            </a:r>
          </a:p>
        </p:txBody>
      </p:sp>
      <p:sp>
        <p:nvSpPr>
          <p:cNvPr id="7" name="Footer Placeholder 6">
            <a:extLst>
              <a:ext uri="{FF2B5EF4-FFF2-40B4-BE49-F238E27FC236}">
                <a16:creationId xmlns:a16="http://schemas.microsoft.com/office/drawing/2014/main" id="{0A20CCA5-D04A-4B57-A45B-8719DE4F9CFA}"/>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2232439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A3758-CBB1-458E-B2F5-DA1233F0D1F7}"/>
              </a:ext>
            </a:extLst>
          </p:cNvPr>
          <p:cNvSpPr>
            <a:spLocks noGrp="1"/>
          </p:cNvSpPr>
          <p:nvPr>
            <p:ph type="title"/>
          </p:nvPr>
        </p:nvSpPr>
        <p:spPr/>
        <p:txBody>
          <a:bodyPr/>
          <a:lstStyle/>
          <a:p>
            <a:r>
              <a:rPr lang="en-US" b="1" dirty="0">
                <a:solidFill>
                  <a:srgbClr val="FF0000"/>
                </a:solidFill>
              </a:rPr>
              <a:t>The international treaty on plant genetic resources for food and agriculture (IT-PGRFA)</a:t>
            </a:r>
          </a:p>
        </p:txBody>
      </p:sp>
      <p:sp>
        <p:nvSpPr>
          <p:cNvPr id="3" name="Content Placeholder 2">
            <a:extLst>
              <a:ext uri="{FF2B5EF4-FFF2-40B4-BE49-F238E27FC236}">
                <a16:creationId xmlns:a16="http://schemas.microsoft.com/office/drawing/2014/main" id="{36929314-15EC-4FE4-9F98-66F22682305F}"/>
              </a:ext>
            </a:extLst>
          </p:cNvPr>
          <p:cNvSpPr>
            <a:spLocks noGrp="1"/>
          </p:cNvSpPr>
          <p:nvPr>
            <p:ph idx="1"/>
          </p:nvPr>
        </p:nvSpPr>
        <p:spPr/>
        <p:txBody>
          <a:bodyPr>
            <a:normAutofit/>
          </a:bodyPr>
          <a:lstStyle/>
          <a:p>
            <a:pPr algn="just"/>
            <a:r>
              <a:rPr lang="en-GB" sz="2600" dirty="0"/>
              <a:t>The conservation and sustainable use of plant genetic resources for food and agriculture are key to ensuring that the world will produce enough food to feed its growing population in the future. In 1983, the </a:t>
            </a:r>
            <a:r>
              <a:rPr lang="en-GB" sz="2600" dirty="0">
                <a:hlinkClick r:id="rId2">
                  <a:extLst>
                    <a:ext uri="{A12FA001-AC4F-418D-AE19-62706E023703}">
                      <ahyp:hlinkClr xmlns:ahyp="http://schemas.microsoft.com/office/drawing/2018/hyperlinkcolor" val="tx"/>
                    </a:ext>
                  </a:extLst>
                </a:hlinkClick>
              </a:rPr>
              <a:t>Commission on Genetic Resources for Food and Agriculture</a:t>
            </a:r>
            <a:r>
              <a:rPr lang="en-GB" sz="2600" dirty="0"/>
              <a:t> was established, and the voluntary </a:t>
            </a:r>
            <a:r>
              <a:rPr lang="en-GB" sz="2600" dirty="0">
                <a:hlinkClick r:id="rId3" tooltip="Opens external link in new window">
                  <a:extLst>
                    <a:ext uri="{A12FA001-AC4F-418D-AE19-62706E023703}">
                      <ahyp:hlinkClr xmlns:ahyp="http://schemas.microsoft.com/office/drawing/2018/hyperlinkcolor" val="tx"/>
                    </a:ext>
                  </a:extLst>
                </a:hlinkClick>
              </a:rPr>
              <a:t>International Undertaking on Plant Genetic Resources</a:t>
            </a:r>
            <a:r>
              <a:rPr lang="en-GB" sz="2600" dirty="0"/>
              <a:t> was adopted. </a:t>
            </a:r>
          </a:p>
          <a:p>
            <a:pPr algn="just"/>
            <a:r>
              <a:rPr lang="en-GB" sz="2600" b="1" dirty="0"/>
              <a:t>The International Treaty on Plant Genetic Resources for Food and Agriculture</a:t>
            </a:r>
            <a:r>
              <a:rPr lang="en-GB" sz="2600" dirty="0"/>
              <a:t> (IT-PGRFA) was adopted by the Thirty-First Session of the Conference of the Food and Agriculture Organization of the United Nations on 3 November 2001. The Treaty entered into force on 29 June 2004</a:t>
            </a:r>
            <a:endParaRPr lang="en-US" sz="2600" dirty="0"/>
          </a:p>
        </p:txBody>
      </p:sp>
      <p:sp>
        <p:nvSpPr>
          <p:cNvPr id="4" name="Footer Placeholder 3">
            <a:extLst>
              <a:ext uri="{FF2B5EF4-FFF2-40B4-BE49-F238E27FC236}">
                <a16:creationId xmlns:a16="http://schemas.microsoft.com/office/drawing/2014/main" id="{26D0AA09-BCA7-4E82-BD13-A71E80F60D18}"/>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491450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6AB80-8BD7-45C1-A3D3-AB6C52D132AD}"/>
              </a:ext>
            </a:extLst>
          </p:cNvPr>
          <p:cNvSpPr>
            <a:spLocks noGrp="1"/>
          </p:cNvSpPr>
          <p:nvPr>
            <p:ph type="title"/>
          </p:nvPr>
        </p:nvSpPr>
        <p:spPr/>
        <p:txBody>
          <a:bodyPr/>
          <a:lstStyle/>
          <a:p>
            <a:r>
              <a:rPr lang="en-US" b="1" dirty="0">
                <a:solidFill>
                  <a:srgbClr val="FF0000"/>
                </a:solidFill>
              </a:rPr>
              <a:t>What makes PGRFA different?</a:t>
            </a:r>
          </a:p>
        </p:txBody>
      </p:sp>
      <p:sp>
        <p:nvSpPr>
          <p:cNvPr id="3" name="Content Placeholder 2">
            <a:extLst>
              <a:ext uri="{FF2B5EF4-FFF2-40B4-BE49-F238E27FC236}">
                <a16:creationId xmlns:a16="http://schemas.microsoft.com/office/drawing/2014/main" id="{923CABEB-A1CD-44CD-9523-79C44AB75DE8}"/>
              </a:ext>
            </a:extLst>
          </p:cNvPr>
          <p:cNvSpPr>
            <a:spLocks noGrp="1"/>
          </p:cNvSpPr>
          <p:nvPr>
            <p:ph idx="1"/>
          </p:nvPr>
        </p:nvSpPr>
        <p:spPr/>
        <p:txBody>
          <a:bodyPr/>
          <a:lstStyle/>
          <a:p>
            <a:r>
              <a:rPr lang="en-US" dirty="0"/>
              <a:t>Special nature of Plant genetic resources for food and agriculture (PGRFA)</a:t>
            </a:r>
          </a:p>
          <a:p>
            <a:r>
              <a:rPr lang="en-US" dirty="0"/>
              <a:t>Importance of PGRFA </a:t>
            </a:r>
            <a:r>
              <a:rPr lang="en-US" u="sng" dirty="0"/>
              <a:t>food security</a:t>
            </a:r>
          </a:p>
          <a:p>
            <a:r>
              <a:rPr lang="en-US" dirty="0"/>
              <a:t>Importance of PGRFA for breeding</a:t>
            </a:r>
          </a:p>
          <a:p>
            <a:r>
              <a:rPr lang="en-US" dirty="0"/>
              <a:t>Interdependence of countries on PGRFA</a:t>
            </a:r>
          </a:p>
        </p:txBody>
      </p:sp>
      <p:sp>
        <p:nvSpPr>
          <p:cNvPr id="4" name="TextBox 3">
            <a:extLst>
              <a:ext uri="{FF2B5EF4-FFF2-40B4-BE49-F238E27FC236}">
                <a16:creationId xmlns:a16="http://schemas.microsoft.com/office/drawing/2014/main" id="{DA275F8E-95DA-4ADD-B756-3A5D2C67269A}"/>
              </a:ext>
            </a:extLst>
          </p:cNvPr>
          <p:cNvSpPr txBox="1"/>
          <p:nvPr/>
        </p:nvSpPr>
        <p:spPr>
          <a:xfrm>
            <a:off x="7177725" y="2545237"/>
            <a:ext cx="4615205" cy="3139321"/>
          </a:xfrm>
          <a:prstGeom prst="rect">
            <a:avLst/>
          </a:prstGeom>
          <a:noFill/>
          <a:ln>
            <a:solidFill>
              <a:schemeClr val="tx1"/>
            </a:solidFill>
          </a:ln>
        </p:spPr>
        <p:txBody>
          <a:bodyPr wrap="square" rtlCol="0">
            <a:spAutoFit/>
          </a:bodyPr>
          <a:lstStyle/>
          <a:p>
            <a:pPr algn="just"/>
            <a:r>
              <a:rPr lang="en-US" sz="2000" b="1" dirty="0"/>
              <a:t>Food security</a:t>
            </a:r>
            <a:r>
              <a:rPr lang="en-GB" sz="2000" dirty="0"/>
              <a:t> means that all people, at all times, have physical, social, and economic access to sufficient, safe, and nutritious food that meets their food preferences and dietary needs for an active and healthy life</a:t>
            </a:r>
          </a:p>
          <a:p>
            <a:pPr algn="just"/>
            <a:endParaRPr lang="en-GB" sz="2000" dirty="0"/>
          </a:p>
          <a:p>
            <a:pPr algn="r"/>
            <a:r>
              <a:rPr lang="en-GB" dirty="0"/>
              <a:t>United Nations’ Committee on World Food Security</a:t>
            </a:r>
            <a:endParaRPr lang="en-US" dirty="0"/>
          </a:p>
          <a:p>
            <a:pPr algn="just"/>
            <a:endParaRPr lang="en-US" dirty="0"/>
          </a:p>
        </p:txBody>
      </p:sp>
      <p:sp>
        <p:nvSpPr>
          <p:cNvPr id="5" name="Footer Placeholder 4">
            <a:extLst>
              <a:ext uri="{FF2B5EF4-FFF2-40B4-BE49-F238E27FC236}">
                <a16:creationId xmlns:a16="http://schemas.microsoft.com/office/drawing/2014/main" id="{F0F84CAA-2AB9-4201-BB77-C8519B9ED758}"/>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431423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1EC2F-957D-4209-B6E9-C1A79B68B99F}"/>
              </a:ext>
            </a:extLst>
          </p:cNvPr>
          <p:cNvSpPr>
            <a:spLocks noGrp="1"/>
          </p:cNvSpPr>
          <p:nvPr>
            <p:ph type="title"/>
          </p:nvPr>
        </p:nvSpPr>
        <p:spPr/>
        <p:txBody>
          <a:bodyPr/>
          <a:lstStyle/>
          <a:p>
            <a:r>
              <a:rPr lang="en-US" b="1" dirty="0">
                <a:solidFill>
                  <a:srgbClr val="FF0000"/>
                </a:solidFill>
              </a:rPr>
              <a:t>Exchange of PGRFA is essential for agriculture</a:t>
            </a:r>
          </a:p>
        </p:txBody>
      </p:sp>
      <p:sp>
        <p:nvSpPr>
          <p:cNvPr id="3" name="Content Placeholder 2">
            <a:extLst>
              <a:ext uri="{FF2B5EF4-FFF2-40B4-BE49-F238E27FC236}">
                <a16:creationId xmlns:a16="http://schemas.microsoft.com/office/drawing/2014/main" id="{DD050E4C-A29A-434B-B3A8-5B9CC461A88D}"/>
              </a:ext>
            </a:extLst>
          </p:cNvPr>
          <p:cNvSpPr>
            <a:spLocks noGrp="1"/>
          </p:cNvSpPr>
          <p:nvPr>
            <p:ph idx="1"/>
          </p:nvPr>
        </p:nvSpPr>
        <p:spPr>
          <a:xfrm>
            <a:off x="838200" y="1919893"/>
            <a:ext cx="10515600" cy="4351338"/>
          </a:xfrm>
        </p:spPr>
        <p:txBody>
          <a:bodyPr/>
          <a:lstStyle/>
          <a:p>
            <a:r>
              <a:rPr lang="en-US" dirty="0"/>
              <a:t>It require special need to access PGRFA</a:t>
            </a:r>
          </a:p>
          <a:p>
            <a:r>
              <a:rPr lang="en-US" dirty="0"/>
              <a:t>Needs to allow continuous exchange of PGRFA</a:t>
            </a:r>
          </a:p>
          <a:p>
            <a:r>
              <a:rPr lang="en-US" dirty="0"/>
              <a:t>Access to PGRFA in center of origin</a:t>
            </a:r>
          </a:p>
          <a:p>
            <a:r>
              <a:rPr lang="en-US" dirty="0"/>
              <a:t>Reduction in transaction cost</a:t>
            </a:r>
          </a:p>
          <a:p>
            <a:r>
              <a:rPr lang="en-US" dirty="0"/>
              <a:t>Easy, efficient and equitable system of benefit sharing</a:t>
            </a:r>
          </a:p>
        </p:txBody>
      </p:sp>
      <p:sp>
        <p:nvSpPr>
          <p:cNvPr id="4" name="Footer Placeholder 3">
            <a:extLst>
              <a:ext uri="{FF2B5EF4-FFF2-40B4-BE49-F238E27FC236}">
                <a16:creationId xmlns:a16="http://schemas.microsoft.com/office/drawing/2014/main" id="{0930F58E-5EFC-4FA1-B3AE-411C54DD654E}"/>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2184168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494E15-E3F1-4591-9FEF-DB78024A68DE}"/>
              </a:ext>
            </a:extLst>
          </p:cNvPr>
          <p:cNvSpPr>
            <a:spLocks noGrp="1"/>
          </p:cNvSpPr>
          <p:nvPr>
            <p:ph idx="1"/>
          </p:nvPr>
        </p:nvSpPr>
        <p:spPr>
          <a:xfrm>
            <a:off x="838200" y="1382565"/>
            <a:ext cx="10515600" cy="4351338"/>
          </a:xfrm>
        </p:spPr>
        <p:txBody>
          <a:bodyPr>
            <a:normAutofit/>
          </a:bodyPr>
          <a:lstStyle/>
          <a:p>
            <a:pPr algn="just"/>
            <a:r>
              <a:rPr lang="en-US" dirty="0"/>
              <a:t>Conservation and sustainable use of all PGRFA</a:t>
            </a:r>
          </a:p>
          <a:p>
            <a:pPr algn="just"/>
            <a:r>
              <a:rPr lang="en-US" dirty="0"/>
              <a:t>Fair and equitable sharing of benefits arising from their use, in hormney with CBD, for sustainable food and agriculture security</a:t>
            </a:r>
          </a:p>
        </p:txBody>
      </p:sp>
      <p:sp>
        <p:nvSpPr>
          <p:cNvPr id="4" name="Title 1">
            <a:extLst>
              <a:ext uri="{FF2B5EF4-FFF2-40B4-BE49-F238E27FC236}">
                <a16:creationId xmlns:a16="http://schemas.microsoft.com/office/drawing/2014/main" id="{68D938F9-D466-4117-9BD9-913482B549C5}"/>
              </a:ext>
            </a:extLst>
          </p:cNvPr>
          <p:cNvSpPr txBox="1">
            <a:spLocks/>
          </p:cNvSpPr>
          <p:nvPr/>
        </p:nvSpPr>
        <p:spPr>
          <a:xfrm>
            <a:off x="941895" y="14847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0000"/>
                </a:solidFill>
              </a:rPr>
              <a:t>Objectives of IT-PGRFA</a:t>
            </a:r>
          </a:p>
        </p:txBody>
      </p:sp>
      <p:sp>
        <p:nvSpPr>
          <p:cNvPr id="2" name="Footer Placeholder 1">
            <a:extLst>
              <a:ext uri="{FF2B5EF4-FFF2-40B4-BE49-F238E27FC236}">
                <a16:creationId xmlns:a16="http://schemas.microsoft.com/office/drawing/2014/main" id="{034E3322-C578-40B7-8125-85F9DDAC1729}"/>
              </a:ext>
            </a:extLst>
          </p:cNvPr>
          <p:cNvSpPr>
            <a:spLocks noGrp="1"/>
          </p:cNvSpPr>
          <p:nvPr>
            <p:ph type="ftr" sz="quarter" idx="11"/>
          </p:nvPr>
        </p:nvSpPr>
        <p:spPr/>
        <p:txBody>
          <a:bodyPr/>
          <a:lstStyle/>
          <a:p>
            <a:r>
              <a:rPr lang="en-US"/>
              <a:t>Misbah Hussain</a:t>
            </a:r>
          </a:p>
        </p:txBody>
      </p:sp>
    </p:spTree>
    <p:extLst>
      <p:ext uri="{BB962C8B-B14F-4D97-AF65-F5344CB8AC3E}">
        <p14:creationId xmlns:p14="http://schemas.microsoft.com/office/powerpoint/2010/main" val="1920474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1427</TotalTime>
  <Words>1601</Words>
  <Application>Microsoft Office PowerPoint</Application>
  <PresentationFormat>Widescreen</PresentationFormat>
  <Paragraphs>142</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CBD and IT-PGRFA</vt:lpstr>
      <vt:lpstr>Convention on biological diversity (CBD) </vt:lpstr>
      <vt:lpstr>Objectives of CBD</vt:lpstr>
      <vt:lpstr>Implementation mechanisms of the CBD </vt:lpstr>
      <vt:lpstr>What was unique about this convention </vt:lpstr>
      <vt:lpstr>The international treaty on plant genetic resources for food and agriculture (IT-PGRFA)</vt:lpstr>
      <vt:lpstr>What makes PGRFA different?</vt:lpstr>
      <vt:lpstr>Exchange of PGRFA is essential for agriculture</vt:lpstr>
      <vt:lpstr>PowerPoint Presentation</vt:lpstr>
      <vt:lpstr>Global action plan for conservation and sustainable use of PGRFA</vt:lpstr>
      <vt:lpstr>Main focus of IT-PGRFA</vt:lpstr>
      <vt:lpstr>Main elements of the Treaty</vt:lpstr>
      <vt:lpstr>Multilateral system (MLS)</vt:lpstr>
      <vt:lpstr>Farmer’s rights</vt:lpstr>
      <vt:lpstr>Sustainable use</vt:lpstr>
      <vt:lpstr>Access and benefit sharing</vt:lpstr>
      <vt:lpstr>Benefit sharing</vt:lpstr>
      <vt:lpstr>Benefit sharing</vt:lpstr>
      <vt:lpstr>Benefit sharing</vt:lpstr>
      <vt:lpstr>The standard material transfer agreement (SMTA)</vt:lpstr>
      <vt:lpstr>Obligations of the provider</vt:lpstr>
      <vt:lpstr>Rights of the recipient</vt:lpstr>
      <vt:lpstr>Obligations of the recipient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 genetic resources</dc:title>
  <dc:creator>ALLAH HO</dc:creator>
  <cp:lastModifiedBy>ALLAH HO</cp:lastModifiedBy>
  <cp:revision>50</cp:revision>
  <dcterms:created xsi:type="dcterms:W3CDTF">2020-01-29T17:46:57Z</dcterms:created>
  <dcterms:modified xsi:type="dcterms:W3CDTF">2020-02-20T17:05:05Z</dcterms:modified>
</cp:coreProperties>
</file>