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86C8DFC0-0D2B-4306-B7E1-C3D74D284D8D}" type="datetimeFigureOut">
              <a:rPr lang="en-US" smtClean="0"/>
              <a:pPr/>
              <a:t>6/15/2021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8C38F5B-92A1-4415-9252-DF891AC770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C8DFC0-0D2B-4306-B7E1-C3D74D284D8D}"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38F5B-92A1-4415-9252-DF891AC770A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C8DFC0-0D2B-4306-B7E1-C3D74D284D8D}"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38F5B-92A1-4415-9252-DF891AC770A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6C8DFC0-0D2B-4306-B7E1-C3D74D284D8D}"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38F5B-92A1-4415-9252-DF891AC770A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6C8DFC0-0D2B-4306-B7E1-C3D74D284D8D}" type="datetimeFigureOut">
              <a:rPr lang="en-US" smtClean="0"/>
              <a:pPr/>
              <a:t>6/15/2021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C38F5B-92A1-4415-9252-DF891AC770A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C8DFC0-0D2B-4306-B7E1-C3D74D284D8D}" type="datetimeFigureOut">
              <a:rPr lang="en-US" smtClean="0"/>
              <a:pPr/>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38F5B-92A1-4415-9252-DF891AC770A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86C8DFC0-0D2B-4306-B7E1-C3D74D284D8D}" type="datetimeFigureOut">
              <a:rPr lang="en-US" smtClean="0"/>
              <a:pPr/>
              <a:t>6/15/2021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C38F5B-92A1-4415-9252-DF891AC770A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6C8DFC0-0D2B-4306-B7E1-C3D74D284D8D}" type="datetimeFigureOut">
              <a:rPr lang="en-US" smtClean="0"/>
              <a:pPr/>
              <a:t>6/15/2021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C38F5B-92A1-4415-9252-DF891AC770A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C8DFC0-0D2B-4306-B7E1-C3D74D284D8D}" type="datetimeFigureOut">
              <a:rPr lang="en-US" smtClean="0"/>
              <a:pPr/>
              <a:t>6/15/2021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C38F5B-92A1-4415-9252-DF891AC770A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6C8DFC0-0D2B-4306-B7E1-C3D74D284D8D}" type="datetimeFigureOut">
              <a:rPr lang="en-US" smtClean="0"/>
              <a:pPr/>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C38F5B-92A1-4415-9252-DF891AC770A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6C8DFC0-0D2B-4306-B7E1-C3D74D284D8D}" type="datetimeFigureOut">
              <a:rPr lang="en-US" smtClean="0"/>
              <a:pPr/>
              <a:t>6/15/2021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8C38F5B-92A1-4415-9252-DF891AC770AD}"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6C8DFC0-0D2B-4306-B7E1-C3D74D284D8D}" type="datetimeFigureOut">
              <a:rPr lang="en-US" smtClean="0"/>
              <a:pPr/>
              <a:t>6/15/2021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8C38F5B-92A1-4415-9252-DF891AC770AD}"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3200" dirty="0" smtClean="0"/>
              <a:t>C</a:t>
            </a:r>
            <a:r>
              <a:rPr lang="en-US" sz="3200" dirty="0" smtClean="0"/>
              <a:t>onsumption </a:t>
            </a:r>
            <a:r>
              <a:rPr lang="en-US" sz="3200" dirty="0" smtClean="0"/>
              <a:t>and </a:t>
            </a:r>
            <a:r>
              <a:rPr lang="en-US" sz="3200" dirty="0" smtClean="0"/>
              <a:t>A</a:t>
            </a:r>
            <a:r>
              <a:rPr lang="en-US" sz="3200" dirty="0" smtClean="0"/>
              <a:t>ging</a:t>
            </a:r>
            <a:r>
              <a:rPr lang="en-US" sz="3200" dirty="0" smtClean="0"/>
              <a:t/>
            </a:r>
            <a:br>
              <a:rPr lang="en-US" sz="3200" dirty="0" smtClean="0"/>
            </a:br>
            <a:endParaRPr lang="en-US" sz="3200" dirty="0"/>
          </a:p>
        </p:txBody>
      </p:sp>
      <p:sp>
        <p:nvSpPr>
          <p:cNvPr id="3" name="Subtitle 2"/>
          <p:cNvSpPr>
            <a:spLocks noGrp="1"/>
          </p:cNvSpPr>
          <p:nvPr>
            <p:ph type="subTitle" idx="1"/>
          </p:nvPr>
        </p:nvSpPr>
        <p:spPr>
          <a:xfrm>
            <a:off x="4572000" y="4953000"/>
            <a:ext cx="4572000" cy="1676400"/>
          </a:xfrm>
        </p:spPr>
        <p:txBody>
          <a:bodyPr/>
          <a:lstStyle/>
          <a:p>
            <a:r>
              <a:rPr lang="en-US" dirty="0" smtClean="0"/>
              <a:t>Sociology of Aging</a:t>
            </a:r>
            <a:endParaRPr lang="en-US" dirty="0"/>
          </a:p>
        </p:txBody>
      </p:sp>
    </p:spTree>
    <p:extLst>
      <p:ext uri="{BB962C8B-B14F-4D97-AF65-F5344CB8AC3E}">
        <p14:creationId xmlns="" xmlns:p14="http://schemas.microsoft.com/office/powerpoint/2010/main" val="7286000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3600" dirty="0"/>
              <a:t>Household Consumption Expenditure in Later Life</a:t>
            </a:r>
          </a:p>
        </p:txBody>
      </p:sp>
      <p:sp>
        <p:nvSpPr>
          <p:cNvPr id="3" name="Subtitle 2"/>
          <p:cNvSpPr>
            <a:spLocks noGrp="1"/>
          </p:cNvSpPr>
          <p:nvPr>
            <p:ph type="subTitle" idx="1"/>
          </p:nvPr>
        </p:nvSpPr>
        <p:spPr>
          <a:xfrm>
            <a:off x="533400" y="3228536"/>
            <a:ext cx="7854696" cy="3477064"/>
          </a:xfrm>
        </p:spPr>
        <p:txBody>
          <a:bodyPr>
            <a:normAutofit fontScale="92500" lnSpcReduction="10000"/>
          </a:bodyPr>
          <a:lstStyle/>
          <a:p>
            <a:pPr marL="457200" indent="-457200" algn="l">
              <a:buFont typeface="Arial" pitchFamily="34" charset="0"/>
              <a:buChar char="•"/>
            </a:pPr>
            <a:r>
              <a:rPr lang="en-US" dirty="0"/>
              <a:t>Most nation states in the prosperous parts of the world conduct regular surveys of household expenditure as part of their processes for determining rates of inflation. </a:t>
            </a:r>
            <a:endParaRPr lang="en-US" dirty="0" smtClean="0"/>
          </a:p>
          <a:p>
            <a:pPr marL="457200" indent="-457200" algn="l">
              <a:buFont typeface="Arial" pitchFamily="34" charset="0"/>
              <a:buChar char="•"/>
            </a:pPr>
            <a:r>
              <a:rPr lang="en-US" dirty="0"/>
              <a:t> the use of such surveys to calculate overall consumer expenditure, the nature of household expenditure can also be used to provide a broad distinction between expenditure on basic household welfare directed at supplying necessities such as clothing, food, housing, and fuel/energy </a:t>
            </a:r>
          </a:p>
        </p:txBody>
      </p:sp>
    </p:spTree>
    <p:extLst>
      <p:ext uri="{BB962C8B-B14F-4D97-AF65-F5344CB8AC3E}">
        <p14:creationId xmlns="" xmlns:p14="http://schemas.microsoft.com/office/powerpoint/2010/main" val="1449432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simple </a:t>
            </a:r>
            <a:r>
              <a:rPr lang="en-US" dirty="0"/>
              <a:t>vs. </a:t>
            </a:r>
            <a:r>
              <a:rPr lang="en-US" dirty="0" smtClean="0"/>
              <a:t>complex consumption  </a:t>
            </a:r>
            <a:endParaRPr lang="en-US" dirty="0"/>
          </a:p>
        </p:txBody>
      </p:sp>
      <p:sp>
        <p:nvSpPr>
          <p:cNvPr id="3" name="Subtitle 2"/>
          <p:cNvSpPr>
            <a:spLocks noGrp="1"/>
          </p:cNvSpPr>
          <p:nvPr>
            <p:ph type="subTitle" idx="1"/>
          </p:nvPr>
        </p:nvSpPr>
        <p:spPr>
          <a:xfrm>
            <a:off x="533400" y="3228536"/>
            <a:ext cx="7854696" cy="2638864"/>
          </a:xfrm>
        </p:spPr>
        <p:txBody>
          <a:bodyPr>
            <a:normAutofit fontScale="77500" lnSpcReduction="20000"/>
          </a:bodyPr>
          <a:lstStyle/>
          <a:p>
            <a:pPr algn="l"/>
            <a:r>
              <a:rPr lang="en-US" dirty="0"/>
              <a:t>Simple consumption; </a:t>
            </a:r>
            <a:endParaRPr lang="en-US" dirty="0" smtClean="0"/>
          </a:p>
          <a:p>
            <a:pPr algn="l"/>
            <a:r>
              <a:rPr lang="en-US" dirty="0" smtClean="0"/>
              <a:t>The </a:t>
            </a:r>
            <a:r>
              <a:rPr lang="en-US" dirty="0"/>
              <a:t>proportion of household expenditure devoted to simple consumption (spending on housing, fuel, energy, food, and clothing) by people aged 65–74 years has remained relatively constant (compared to the average U.S. household) </a:t>
            </a:r>
            <a:endParaRPr lang="en-US" dirty="0" smtClean="0"/>
          </a:p>
          <a:p>
            <a:pPr algn="l"/>
            <a:r>
              <a:rPr lang="en-US" dirty="0" smtClean="0"/>
              <a:t>Complex consumption</a:t>
            </a:r>
          </a:p>
          <a:p>
            <a:pPr algn="l"/>
            <a:r>
              <a:rPr lang="en-US" dirty="0"/>
              <a:t>while the proportion spent on complex consumption (entertainment, leisure, personal care products, and services) has risen from two thirds to nearly 90% of the national average</a:t>
            </a:r>
          </a:p>
        </p:txBody>
      </p:sp>
    </p:spTree>
    <p:extLst>
      <p:ext uri="{BB962C8B-B14F-4D97-AF65-F5344CB8AC3E}">
        <p14:creationId xmlns="" xmlns:p14="http://schemas.microsoft.com/office/powerpoint/2010/main" val="30338197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Market Segmentation and the Dissolution of Old </a:t>
            </a:r>
            <a:r>
              <a:rPr lang="en-US" dirty="0" smtClean="0"/>
              <a:t>Age</a:t>
            </a:r>
            <a:br>
              <a:rPr lang="en-US" dirty="0" smtClean="0"/>
            </a:br>
            <a:endParaRPr lang="en-US" dirty="0"/>
          </a:p>
        </p:txBody>
      </p:sp>
      <p:sp>
        <p:nvSpPr>
          <p:cNvPr id="3" name="Subtitle 2"/>
          <p:cNvSpPr>
            <a:spLocks noGrp="1"/>
          </p:cNvSpPr>
          <p:nvPr>
            <p:ph type="subTitle" idx="1"/>
          </p:nvPr>
        </p:nvSpPr>
        <p:spPr>
          <a:xfrm>
            <a:off x="457200" y="3505200"/>
            <a:ext cx="8083296" cy="1856936"/>
          </a:xfrm>
        </p:spPr>
        <p:txBody>
          <a:bodyPr>
            <a:noAutofit/>
          </a:bodyPr>
          <a:lstStyle/>
          <a:p>
            <a:pPr marL="457200" indent="-457200" algn="l">
              <a:buFont typeface="Arial" pitchFamily="34" charset="0"/>
              <a:buChar char="•"/>
            </a:pPr>
            <a:r>
              <a:rPr lang="en-US" sz="1800" dirty="0"/>
              <a:t>Of course, inequalities in consumption are not the same as differences and distinctions in consumer behavior. Since the universalization of retirement and the expansion of compulsory education, older people (those over age 60) have gained more “free” time with which to engage in consumption than all other age groups</a:t>
            </a:r>
            <a:r>
              <a:rPr lang="en-US" sz="1800" dirty="0" smtClean="0"/>
              <a:t>.</a:t>
            </a:r>
          </a:p>
          <a:p>
            <a:pPr marL="457200" indent="-457200" algn="l">
              <a:buFont typeface="Arial" pitchFamily="34" charset="0"/>
              <a:buChar char="•"/>
            </a:pPr>
            <a:r>
              <a:rPr lang="en-US" sz="1800" dirty="0" smtClean="0"/>
              <a:t>But </a:t>
            </a:r>
            <a:r>
              <a:rPr lang="en-US" sz="1800" dirty="0"/>
              <a:t>until relatively recently, members of this age group have not enjoyed an equivalent increase in levels of disposable income to realize the opportunity to do so</a:t>
            </a:r>
            <a:r>
              <a:rPr lang="en-US" sz="1800" dirty="0" smtClean="0"/>
              <a:t>.</a:t>
            </a:r>
          </a:p>
          <a:p>
            <a:pPr marL="457200" indent="-457200" algn="l">
              <a:buFont typeface="Arial" pitchFamily="34" charset="0"/>
              <a:buChar char="•"/>
            </a:pPr>
            <a:r>
              <a:rPr lang="en-US" sz="1800" dirty="0"/>
              <a:t>  Despite the growing significance of older households as sites of “complex consumption” the sociological analysis of older people as consumers remains extremely limited </a:t>
            </a:r>
          </a:p>
        </p:txBody>
      </p:sp>
    </p:spTree>
    <p:extLst>
      <p:ext uri="{BB962C8B-B14F-4D97-AF65-F5344CB8AC3E}">
        <p14:creationId xmlns="" xmlns:p14="http://schemas.microsoft.com/office/powerpoint/2010/main" val="2919772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Lifestyle and Identity Among Senior Citizen Consumers</a:t>
            </a:r>
            <a:br>
              <a:rPr lang="en-US" dirty="0"/>
            </a:br>
            <a:endParaRPr lang="en-US" dirty="0"/>
          </a:p>
        </p:txBody>
      </p:sp>
      <p:sp>
        <p:nvSpPr>
          <p:cNvPr id="3" name="Subtitle 2"/>
          <p:cNvSpPr>
            <a:spLocks noGrp="1"/>
          </p:cNvSpPr>
          <p:nvPr>
            <p:ph type="subTitle" idx="1"/>
          </p:nvPr>
        </p:nvSpPr>
        <p:spPr/>
        <p:txBody>
          <a:bodyPr>
            <a:normAutofit fontScale="85000" lnSpcReduction="10000"/>
          </a:bodyPr>
          <a:lstStyle/>
          <a:p>
            <a:pPr algn="l"/>
            <a:r>
              <a:rPr lang="en-US" dirty="0" smtClean="0"/>
              <a:t> generational marketing strategies have focused upon the significance of cohort and life stage for consumer behavior and consumer choice in later life, other studies have examined consumption as a significant element in maintaining identity, lifestyle, and social differentiation in later life. </a:t>
            </a:r>
          </a:p>
          <a:p>
            <a:pPr algn="l"/>
            <a:endParaRPr lang="en-US" dirty="0" smtClean="0"/>
          </a:p>
          <a:p>
            <a:pPr algn="l"/>
            <a:endParaRPr lang="en-US" dirty="0"/>
          </a:p>
        </p:txBody>
      </p:sp>
    </p:spTree>
    <p:extLst>
      <p:ext uri="{BB962C8B-B14F-4D97-AF65-F5344CB8AC3E}">
        <p14:creationId xmlns="" xmlns:p14="http://schemas.microsoft.com/office/powerpoint/2010/main" val="35222652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normAutofit fontScale="70000" lnSpcReduction="20000"/>
          </a:bodyPr>
          <a:lstStyle/>
          <a:p>
            <a:pPr marL="457200" indent="-457200" algn="l">
              <a:buFont typeface="Arial" pitchFamily="34" charset="0"/>
              <a:buChar char="•"/>
            </a:pPr>
            <a:r>
              <a:rPr lang="en-US" dirty="0"/>
              <a:t> the objects of consumption are embedded within a network of signs that are created, manipulated, or reframed through the media, through advertisements and marketing</a:t>
            </a:r>
            <a:r>
              <a:rPr lang="en-US" dirty="0" smtClean="0"/>
              <a:t>.</a:t>
            </a:r>
          </a:p>
          <a:p>
            <a:pPr marL="457200" indent="-457200" algn="l">
              <a:buFont typeface="Arial" pitchFamily="34" charset="0"/>
              <a:buChar char="•"/>
            </a:pPr>
            <a:r>
              <a:rPr lang="en-US" dirty="0"/>
              <a:t>  They convey a message and a meaning that is shaped by the market, the media, and the social and cultural contexts within which individuals spend their time and money. Traditionally, older people have been considered to be preoccupied with simple, necessary consumption </a:t>
            </a:r>
          </a:p>
        </p:txBody>
      </p:sp>
    </p:spTree>
    <p:extLst>
      <p:ext uri="{BB962C8B-B14F-4D97-AF65-F5344CB8AC3E}">
        <p14:creationId xmlns="" xmlns:p14="http://schemas.microsoft.com/office/powerpoint/2010/main" val="19489898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normAutofit fontScale="77500" lnSpcReduction="20000"/>
          </a:bodyPr>
          <a:lstStyle/>
          <a:p>
            <a:pPr algn="l"/>
            <a:r>
              <a:rPr lang="en-US" dirty="0"/>
              <a:t>Older people’s “complex consumption” is not confined to purchasing leisure goods and services. A broad array of financial services have become available such as reverse mortgages, long term care insurance, investment portfolios, and so forth – many of which address later life income security </a:t>
            </a:r>
            <a:r>
              <a:rPr lang="en-US" dirty="0" smtClean="0"/>
              <a:t> </a:t>
            </a:r>
            <a:r>
              <a:rPr lang="en-US" dirty="0"/>
              <a:t>have explored the role of retirement financial planning advertisements in shaping the meaning(s) of retirement.</a:t>
            </a:r>
          </a:p>
        </p:txBody>
      </p:sp>
    </p:spTree>
    <p:extLst>
      <p:ext uri="{BB962C8B-B14F-4D97-AF65-F5344CB8AC3E}">
        <p14:creationId xmlns="" xmlns:p14="http://schemas.microsoft.com/office/powerpoint/2010/main" val="5229467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4000" dirty="0"/>
              <a:t>Older People as Marginalized Consumers</a:t>
            </a:r>
          </a:p>
        </p:txBody>
      </p:sp>
      <p:sp>
        <p:nvSpPr>
          <p:cNvPr id="3" name="Subtitle 2"/>
          <p:cNvSpPr>
            <a:spLocks noGrp="1"/>
          </p:cNvSpPr>
          <p:nvPr>
            <p:ph type="subTitle" idx="1"/>
          </p:nvPr>
        </p:nvSpPr>
        <p:spPr/>
        <p:txBody>
          <a:bodyPr>
            <a:noAutofit/>
          </a:bodyPr>
          <a:lstStyle/>
          <a:p>
            <a:pPr algn="l"/>
            <a:r>
              <a:rPr lang="en-US" sz="1800" dirty="0"/>
              <a:t>Older people’s access to consumption opportunities is limited, as is that of disabled people, by the physical structure of retailing. Out of town supermarkets effectively discriminate against </a:t>
            </a:r>
            <a:r>
              <a:rPr lang="en-US" sz="1800" dirty="0" smtClean="0"/>
              <a:t>non car </a:t>
            </a:r>
            <a:r>
              <a:rPr lang="en-US" sz="1800" dirty="0"/>
              <a:t>users. Not only are older people less likely to drive or to have a car; but the alternative outlets, the corner shops and city center stores are being driven out by competition. There are other retail outlets in addition to shops. Mail order and telephone shopping, for example, can facilitate consumption choices by older consumers. However, these remote systems lose much of the valued social contact which local shopping can facilitate, and older people tend to have less access to the latest communications technologies </a:t>
            </a:r>
          </a:p>
        </p:txBody>
      </p:sp>
    </p:spTree>
    <p:extLst>
      <p:ext uri="{BB962C8B-B14F-4D97-AF65-F5344CB8AC3E}">
        <p14:creationId xmlns="" xmlns:p14="http://schemas.microsoft.com/office/powerpoint/2010/main" val="4645501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normAutofit fontScale="92500"/>
          </a:bodyPr>
          <a:lstStyle/>
          <a:p>
            <a:pPr algn="l"/>
            <a:r>
              <a:rPr lang="en-US" dirty="0"/>
              <a:t>. In one study conducted in two London, England shopping centers particular focus was given to those groups of elderly persons “stranded in council estates” and displaying signs of “disability, poverty, and loneliness” </a:t>
            </a:r>
          </a:p>
        </p:txBody>
      </p:sp>
    </p:spTree>
    <p:extLst>
      <p:ext uri="{BB962C8B-B14F-4D97-AF65-F5344CB8AC3E}">
        <p14:creationId xmlns="" xmlns:p14="http://schemas.microsoft.com/office/powerpoint/2010/main" val="2415098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sz="4400" dirty="0"/>
              <a:t>Difference, Diversity, and Inequality Among Older Consumers</a:t>
            </a:r>
            <a:r>
              <a:rPr lang="en-US" dirty="0"/>
              <a:t/>
            </a:r>
            <a:br>
              <a:rPr lang="en-US" dirty="0"/>
            </a:br>
            <a:endParaRPr lang="en-US" dirty="0"/>
          </a:p>
        </p:txBody>
      </p:sp>
      <p:sp>
        <p:nvSpPr>
          <p:cNvPr id="3" name="Subtitle 2"/>
          <p:cNvSpPr>
            <a:spLocks noGrp="1"/>
          </p:cNvSpPr>
          <p:nvPr>
            <p:ph type="subTitle" idx="1"/>
          </p:nvPr>
        </p:nvSpPr>
        <p:spPr/>
        <p:txBody>
          <a:bodyPr>
            <a:normAutofit fontScale="70000" lnSpcReduction="20000"/>
          </a:bodyPr>
          <a:lstStyle/>
          <a:p>
            <a:pPr marL="457200" indent="-457200" algn="l">
              <a:buFont typeface="Arial" pitchFamily="34" charset="0"/>
              <a:buChar char="•"/>
            </a:pPr>
            <a:r>
              <a:rPr lang="en-US" dirty="0"/>
              <a:t> age group, differences in late life income and resources create different constraints on people’s capacity to consume and exercise active consumer </a:t>
            </a:r>
            <a:r>
              <a:rPr lang="en-US" dirty="0" smtClean="0"/>
              <a:t>choice</a:t>
            </a:r>
          </a:p>
          <a:p>
            <a:pPr marL="457200" indent="-457200" algn="l">
              <a:buFont typeface="Arial" pitchFamily="34" charset="0"/>
              <a:buChar char="•"/>
            </a:pPr>
            <a:r>
              <a:rPr lang="en-US" dirty="0"/>
              <a:t> Some reflect continuing inequalities associated with education, ethnicity, and gender that persist over the life course while others reflect discontinuities arising from the contingencies of life in late modernity</a:t>
            </a:r>
          </a:p>
        </p:txBody>
      </p:sp>
    </p:spTree>
    <p:extLst>
      <p:ext uri="{BB962C8B-B14F-4D97-AF65-F5344CB8AC3E}">
        <p14:creationId xmlns="" xmlns:p14="http://schemas.microsoft.com/office/powerpoint/2010/main" val="5618872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447800"/>
            <a:ext cx="7851648" cy="1828800"/>
          </a:xfrm>
        </p:spPr>
        <p:txBody>
          <a:bodyPr>
            <a:normAutofit fontScale="90000"/>
          </a:bodyPr>
          <a:lstStyle/>
          <a:p>
            <a:r>
              <a:rPr lang="en-US" dirty="0"/>
              <a:t>New Directions for the Study of Aging and Consumption</a:t>
            </a:r>
            <a:br>
              <a:rPr lang="en-US" dirty="0"/>
            </a:br>
            <a:endParaRPr lang="en-US" dirty="0"/>
          </a:p>
        </p:txBody>
      </p:sp>
      <p:sp>
        <p:nvSpPr>
          <p:cNvPr id="3" name="Subtitle 2"/>
          <p:cNvSpPr>
            <a:spLocks noGrp="1"/>
          </p:cNvSpPr>
          <p:nvPr>
            <p:ph type="subTitle" idx="1"/>
          </p:nvPr>
        </p:nvSpPr>
        <p:spPr>
          <a:xfrm>
            <a:off x="762000" y="2971800"/>
            <a:ext cx="7854696" cy="2362200"/>
          </a:xfrm>
        </p:spPr>
        <p:txBody>
          <a:bodyPr>
            <a:normAutofit fontScale="77500" lnSpcReduction="20000"/>
          </a:bodyPr>
          <a:lstStyle/>
          <a:p>
            <a:pPr marL="457200" indent="-457200" algn="l">
              <a:buFont typeface="Arial" pitchFamily="34" charset="0"/>
              <a:buChar char="•"/>
            </a:pPr>
            <a:r>
              <a:rPr lang="en-US" dirty="0" smtClean="0"/>
              <a:t>in </a:t>
            </a:r>
            <a:r>
              <a:rPr lang="en-US" dirty="0"/>
              <a:t>the future older people would play a more significant role as “important consumers.” Our conclusion is that older people have indeed become more active participants in consumption and consumerism, moving in the words of one recent book “from passive to active consumers” </a:t>
            </a:r>
            <a:endParaRPr lang="en-US" dirty="0" smtClean="0"/>
          </a:p>
          <a:p>
            <a:pPr marL="457200" indent="-457200" algn="l">
              <a:buFont typeface="Arial" pitchFamily="34" charset="0"/>
              <a:buChar char="•"/>
            </a:pPr>
            <a:r>
              <a:rPr lang="en-US" dirty="0"/>
              <a:t>A focus on the cultures of consumption in later life can also develop a unique perspective in relation to the contradictory representations of agedness in what is, in many parts of the world, a very age sensitive and in some ways “ageist” society. </a:t>
            </a:r>
          </a:p>
        </p:txBody>
      </p:sp>
    </p:spTree>
    <p:extLst>
      <p:ext uri="{BB962C8B-B14F-4D97-AF65-F5344CB8AC3E}">
        <p14:creationId xmlns="" xmlns:p14="http://schemas.microsoft.com/office/powerpoint/2010/main" val="3645388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a:t>What is aging?</a:t>
            </a:r>
          </a:p>
        </p:txBody>
      </p:sp>
      <p:sp>
        <p:nvSpPr>
          <p:cNvPr id="3" name="Subtitle 2"/>
          <p:cNvSpPr>
            <a:spLocks noGrp="1"/>
          </p:cNvSpPr>
          <p:nvPr>
            <p:ph type="subTitle" idx="1"/>
          </p:nvPr>
        </p:nvSpPr>
        <p:spPr/>
        <p:txBody>
          <a:bodyPr>
            <a:normAutofit fontScale="92500" lnSpcReduction="10000"/>
          </a:bodyPr>
          <a:lstStyle/>
          <a:p>
            <a:pPr algn="l"/>
            <a:r>
              <a:rPr lang="en-US" dirty="0"/>
              <a:t>Aging can be sociologically defined as the combination of biological, psychological and social processes that affect people, as they grow older. ... Gerontology is studying the aging and the elderly in the population. It is derived from the Greek word </a:t>
            </a:r>
            <a:r>
              <a:rPr lang="en-US" dirty="0" err="1"/>
              <a:t>geron</a:t>
            </a:r>
            <a:r>
              <a:rPr lang="en-US" dirty="0"/>
              <a:t>, meaning "old person</a:t>
            </a:r>
          </a:p>
        </p:txBody>
      </p:sp>
    </p:spTree>
    <p:extLst>
      <p:ext uri="{BB962C8B-B14F-4D97-AF65-F5344CB8AC3E}">
        <p14:creationId xmlns="" xmlns:p14="http://schemas.microsoft.com/office/powerpoint/2010/main" val="29106922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a:xfrm>
            <a:off x="533400" y="3228536"/>
            <a:ext cx="7854696" cy="2486464"/>
          </a:xfrm>
        </p:spPr>
        <p:txBody>
          <a:bodyPr>
            <a:normAutofit fontScale="85000" lnSpcReduction="20000"/>
          </a:bodyPr>
          <a:lstStyle/>
          <a:p>
            <a:pPr marL="457200" indent="-457200" algn="l">
              <a:buFont typeface="Arial" pitchFamily="34" charset="0"/>
              <a:buChar char="•"/>
            </a:pPr>
            <a:r>
              <a:rPr lang="en-US" dirty="0" smtClean="0"/>
              <a:t> Any development in the field of consumption and later life must take into consideration the historical emergence of this new consumerist habitus within earlier youth-oriented cohorts and their various subcultures.</a:t>
            </a:r>
          </a:p>
          <a:p>
            <a:pPr marL="457200" indent="-457200" algn="l">
              <a:buFont typeface="Arial" pitchFamily="34" charset="0"/>
              <a:buChar char="•"/>
            </a:pPr>
            <a:r>
              <a:rPr lang="en-US" dirty="0"/>
              <a:t> As noted earlier, market research has made clear that agedness does not attract sales. Resistance to old age is more common, and consumer products that offer such age-proofing sell.</a:t>
            </a:r>
            <a:endParaRPr lang="en-US" dirty="0" smtClean="0"/>
          </a:p>
          <a:p>
            <a:pPr algn="l"/>
            <a:endParaRPr lang="en-US" dirty="0" smtClean="0"/>
          </a:p>
          <a:p>
            <a:pPr algn="l"/>
            <a:endParaRPr lang="en-US" dirty="0"/>
          </a:p>
        </p:txBody>
      </p:sp>
    </p:spTree>
    <p:extLst>
      <p:ext uri="{BB962C8B-B14F-4D97-AF65-F5344CB8AC3E}">
        <p14:creationId xmlns="" xmlns:p14="http://schemas.microsoft.com/office/powerpoint/2010/main" val="4078139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a:t>What is consumption?</a:t>
            </a:r>
          </a:p>
        </p:txBody>
      </p:sp>
      <p:sp>
        <p:nvSpPr>
          <p:cNvPr id="3" name="Subtitle 2"/>
          <p:cNvSpPr>
            <a:spLocks noGrp="1"/>
          </p:cNvSpPr>
          <p:nvPr>
            <p:ph type="subTitle" idx="1"/>
          </p:nvPr>
        </p:nvSpPr>
        <p:spPr/>
        <p:txBody>
          <a:bodyPr/>
          <a:lstStyle/>
          <a:p>
            <a:pPr algn="l"/>
            <a:r>
              <a:rPr lang="en-US" dirty="0"/>
              <a:t>Consumption emphasizes the purchase and use of goods or services, noting that the point of expenditure on such items and the instant of their usage constitute the act of consumption. </a:t>
            </a:r>
          </a:p>
        </p:txBody>
      </p:sp>
    </p:spTree>
    <p:extLst>
      <p:ext uri="{BB962C8B-B14F-4D97-AF65-F5344CB8AC3E}">
        <p14:creationId xmlns="" xmlns:p14="http://schemas.microsoft.com/office/powerpoint/2010/main" val="3931988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a:t>Consumption and </a:t>
            </a:r>
            <a:r>
              <a:rPr lang="en-US" dirty="0" smtClean="0"/>
              <a:t>Age</a:t>
            </a:r>
            <a:endParaRPr lang="en-US" dirty="0"/>
          </a:p>
        </p:txBody>
      </p:sp>
      <p:sp>
        <p:nvSpPr>
          <p:cNvPr id="3" name="Subtitle 2"/>
          <p:cNvSpPr>
            <a:spLocks noGrp="1"/>
          </p:cNvSpPr>
          <p:nvPr>
            <p:ph type="subTitle" idx="1"/>
          </p:nvPr>
        </p:nvSpPr>
        <p:spPr>
          <a:xfrm>
            <a:off x="533400" y="3200400"/>
            <a:ext cx="7854696" cy="2819400"/>
          </a:xfrm>
        </p:spPr>
        <p:txBody>
          <a:bodyPr>
            <a:normAutofit fontScale="70000" lnSpcReduction="20000"/>
          </a:bodyPr>
          <a:lstStyle/>
          <a:p>
            <a:pPr marL="457200" indent="-457200" algn="l">
              <a:buFont typeface="Arial" pitchFamily="34" charset="0"/>
              <a:buChar char="•"/>
            </a:pPr>
            <a:r>
              <a:rPr lang="en-US" dirty="0"/>
              <a:t>Simply put, consumption is a household expenditure on consumer goods and services.  However, the user can also be described as the satisfaction of consumers with the use of goods and services</a:t>
            </a:r>
            <a:r>
              <a:rPr lang="en-US" dirty="0" smtClean="0"/>
              <a:t>.</a:t>
            </a:r>
          </a:p>
          <a:p>
            <a:pPr marL="457200" indent="-457200" algn="l">
              <a:buFont typeface="Arial" pitchFamily="34" charset="0"/>
              <a:buChar char="•"/>
            </a:pPr>
            <a:endParaRPr lang="en-US" dirty="0" smtClean="0"/>
          </a:p>
          <a:p>
            <a:pPr marL="457200" indent="-457200" algn="l">
              <a:buFont typeface="Arial" pitchFamily="34" charset="0"/>
              <a:buChar char="•"/>
            </a:pPr>
            <a:r>
              <a:rPr lang="en-US" dirty="0"/>
              <a:t> The stage of a person's life is generally considered to be the most important predictor of consumption.  Youth-led households generally spend less than average on products and services because their households are smaller and their incomes are lower.  In middle age, expenses reach a maximum as family size increases and incomes rise.  Spending later in old age decreases with decreasing household size and income.</a:t>
            </a:r>
          </a:p>
        </p:txBody>
      </p:sp>
    </p:spTree>
    <p:extLst>
      <p:ext uri="{BB962C8B-B14F-4D97-AF65-F5344CB8AC3E}">
        <p14:creationId xmlns="" xmlns:p14="http://schemas.microsoft.com/office/powerpoint/2010/main" val="32891405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3600" dirty="0" smtClean="0"/>
              <a:t>The </a:t>
            </a:r>
            <a:r>
              <a:rPr lang="en-US" sz="3600" dirty="0"/>
              <a:t>principal phenomena of consumption</a:t>
            </a:r>
          </a:p>
        </p:txBody>
      </p:sp>
      <p:sp>
        <p:nvSpPr>
          <p:cNvPr id="3" name="Subtitle 2"/>
          <p:cNvSpPr>
            <a:spLocks noGrp="1"/>
          </p:cNvSpPr>
          <p:nvPr>
            <p:ph type="subTitle" idx="1"/>
          </p:nvPr>
        </p:nvSpPr>
        <p:spPr>
          <a:xfrm>
            <a:off x="762000" y="3200400"/>
            <a:ext cx="7854696" cy="3352800"/>
          </a:xfrm>
        </p:spPr>
        <p:txBody>
          <a:bodyPr>
            <a:normAutofit fontScale="92500" lnSpcReduction="10000"/>
          </a:bodyPr>
          <a:lstStyle/>
          <a:p>
            <a:pPr algn="l"/>
            <a:r>
              <a:rPr lang="en-US" dirty="0"/>
              <a:t>Four terms are commonly used to encompass the principal phenomena of consumption. </a:t>
            </a:r>
            <a:endParaRPr lang="en-US" dirty="0" smtClean="0"/>
          </a:p>
          <a:p>
            <a:pPr marL="514350" indent="-514350" algn="l">
              <a:buFont typeface="+mj-lt"/>
              <a:buAutoNum type="arabicParenR"/>
            </a:pPr>
            <a:r>
              <a:rPr lang="en-US" dirty="0"/>
              <a:t>Consumer behavior focuses on how and why people consume</a:t>
            </a:r>
            <a:r>
              <a:rPr lang="en-US" dirty="0" smtClean="0"/>
              <a:t>, </a:t>
            </a:r>
            <a:r>
              <a:rPr lang="en-US" dirty="0"/>
              <a:t>focusing upon individual acts of consumption. </a:t>
            </a:r>
          </a:p>
          <a:p>
            <a:pPr marL="514350" indent="-514350" algn="l">
              <a:buFont typeface="+mj-lt"/>
              <a:buAutoNum type="arabicParenR"/>
            </a:pPr>
            <a:r>
              <a:rPr lang="en-US" dirty="0"/>
              <a:t> Consumption expenditure addresses the question of what and how much households and householders spend their money on, focusing upon aggregate or collective consumption. </a:t>
            </a:r>
            <a:endParaRPr lang="en-US" dirty="0" smtClean="0"/>
          </a:p>
          <a:p>
            <a:pPr marL="514350" indent="-514350" algn="l">
              <a:buFont typeface="+mj-lt"/>
              <a:buAutoNum type="arabicParenR"/>
            </a:pPr>
            <a:endParaRPr lang="en-US" dirty="0"/>
          </a:p>
        </p:txBody>
      </p:sp>
    </p:spTree>
    <p:extLst>
      <p:ext uri="{BB962C8B-B14F-4D97-AF65-F5344CB8AC3E}">
        <p14:creationId xmlns="" xmlns:p14="http://schemas.microsoft.com/office/powerpoint/2010/main" val="2168393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a:xfrm>
            <a:off x="533400" y="3228536"/>
            <a:ext cx="7854696" cy="2638864"/>
          </a:xfrm>
        </p:spPr>
        <p:txBody>
          <a:bodyPr>
            <a:normAutofit fontScale="92500" lnSpcReduction="10000"/>
          </a:bodyPr>
          <a:lstStyle/>
          <a:p>
            <a:pPr algn="l"/>
            <a:r>
              <a:rPr lang="en-US" dirty="0"/>
              <a:t>3) </a:t>
            </a:r>
            <a:r>
              <a:rPr lang="en-US" dirty="0" smtClean="0"/>
              <a:t>Consumer </a:t>
            </a:r>
            <a:r>
              <a:rPr lang="en-US" dirty="0"/>
              <a:t>society and consumer culture are concerned with the social and cultural dimensions of consumption and consumer practices. </a:t>
            </a:r>
            <a:endParaRPr lang="en-US" dirty="0" smtClean="0"/>
          </a:p>
          <a:p>
            <a:pPr algn="l"/>
            <a:r>
              <a:rPr lang="en-US" dirty="0"/>
              <a:t>4) These latter terms can be interpreted as constituting “an institutional field, i.e. a set of interconnected economic and cultural institutions centered on the production of commodities for individual demand” </a:t>
            </a:r>
            <a:endParaRPr lang="en-US" dirty="0" smtClean="0"/>
          </a:p>
          <a:p>
            <a:pPr algn="l"/>
            <a:endParaRPr lang="en-US" dirty="0"/>
          </a:p>
          <a:p>
            <a:pPr algn="l"/>
            <a:endParaRPr lang="en-US" dirty="0" smtClean="0"/>
          </a:p>
          <a:p>
            <a:pPr algn="l"/>
            <a:endParaRPr lang="en-US" dirty="0"/>
          </a:p>
          <a:p>
            <a:pPr algn="l"/>
            <a:endParaRPr lang="en-US" dirty="0" smtClean="0"/>
          </a:p>
          <a:p>
            <a:pPr algn="l"/>
            <a:endParaRPr lang="en-US" dirty="0"/>
          </a:p>
        </p:txBody>
      </p:sp>
    </p:spTree>
    <p:extLst>
      <p:ext uri="{BB962C8B-B14F-4D97-AF65-F5344CB8AC3E}">
        <p14:creationId xmlns="" xmlns:p14="http://schemas.microsoft.com/office/powerpoint/2010/main" val="3272979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dirty="0" smtClean="0"/>
              <a:t>Since the 1960s</a:t>
            </a:r>
            <a:endParaRPr lang="en-US" dirty="0"/>
          </a:p>
        </p:txBody>
      </p:sp>
      <p:sp>
        <p:nvSpPr>
          <p:cNvPr id="3" name="Subtitle 2"/>
          <p:cNvSpPr>
            <a:spLocks noGrp="1"/>
          </p:cNvSpPr>
          <p:nvPr>
            <p:ph type="subTitle" idx="1"/>
          </p:nvPr>
        </p:nvSpPr>
        <p:spPr>
          <a:xfrm>
            <a:off x="533400" y="3228536"/>
            <a:ext cx="7854696" cy="2410264"/>
          </a:xfrm>
        </p:spPr>
        <p:txBody>
          <a:bodyPr>
            <a:normAutofit fontScale="77500" lnSpcReduction="20000"/>
          </a:bodyPr>
          <a:lstStyle/>
          <a:p>
            <a:pPr algn="l"/>
            <a:r>
              <a:rPr lang="en-US" dirty="0" smtClean="0"/>
              <a:t>Since </a:t>
            </a:r>
            <a:r>
              <a:rPr lang="en-US" dirty="0"/>
              <a:t>the 1960s, there has been a growing sociological interest in the study of consumption, consumerism, and consumer “lifestyles,” often providing an explicit contrast to the earlier dominance of educational and occupational stratification in understanding and analyzing society. This “cultural turn” linked together consumption, lifestyle, and leisure and provided some tentative bridges between business and the social </a:t>
            </a:r>
            <a:r>
              <a:rPr lang="en-US" dirty="0" smtClean="0"/>
              <a:t>sciences. </a:t>
            </a:r>
            <a:r>
              <a:rPr lang="en-US" dirty="0"/>
              <a:t>It also saw the identification of consumption and consumer society as ways of explaining the social whole </a:t>
            </a:r>
            <a:r>
              <a:rPr lang="en-US" dirty="0" smtClean="0"/>
              <a:t>and </a:t>
            </a:r>
            <a:r>
              <a:rPr lang="en-US" dirty="0"/>
              <a:t>of understanding the practices of social distinction through culture </a:t>
            </a:r>
            <a:r>
              <a:rPr lang="en-US" dirty="0" smtClean="0"/>
              <a:t> </a:t>
            </a:r>
            <a:r>
              <a:rPr lang="en-US" dirty="0"/>
              <a:t>and fashion .</a:t>
            </a:r>
          </a:p>
        </p:txBody>
      </p:sp>
    </p:spTree>
    <p:extLst>
      <p:ext uri="{BB962C8B-B14F-4D97-AF65-F5344CB8AC3E}">
        <p14:creationId xmlns="" xmlns:p14="http://schemas.microsoft.com/office/powerpoint/2010/main" val="616332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l"/>
            <a:r>
              <a:rPr lang="en-US" sz="4000" dirty="0"/>
              <a:t>Consumption and Later Life: Some Early Starts</a:t>
            </a:r>
            <a:br>
              <a:rPr lang="en-US" sz="4000" dirty="0"/>
            </a:br>
            <a:endParaRPr lang="en-US" sz="4000" dirty="0"/>
          </a:p>
        </p:txBody>
      </p:sp>
      <p:sp>
        <p:nvSpPr>
          <p:cNvPr id="3" name="Subtitle 2"/>
          <p:cNvSpPr>
            <a:spLocks noGrp="1"/>
          </p:cNvSpPr>
          <p:nvPr>
            <p:ph type="subTitle" idx="1"/>
          </p:nvPr>
        </p:nvSpPr>
        <p:spPr>
          <a:xfrm>
            <a:off x="685800" y="3200400"/>
            <a:ext cx="7854696" cy="2161736"/>
          </a:xfrm>
        </p:spPr>
        <p:txBody>
          <a:bodyPr>
            <a:normAutofit fontScale="92500" lnSpcReduction="10000"/>
          </a:bodyPr>
          <a:lstStyle/>
          <a:p>
            <a:pPr marL="457200" indent="-457200" algn="l">
              <a:buFont typeface="Arial" pitchFamily="34" charset="0"/>
              <a:buChar char="•"/>
            </a:pPr>
            <a:r>
              <a:rPr lang="en-US" dirty="0"/>
              <a:t>Consumption and the study of later life began to be linked quite early in the post-Second World War development of American sociology. </a:t>
            </a:r>
            <a:endParaRPr lang="en-US" dirty="0" smtClean="0"/>
          </a:p>
          <a:p>
            <a:pPr marL="457200" indent="-457200" algn="l">
              <a:buFont typeface="Arial" pitchFamily="34" charset="0"/>
              <a:buChar char="•"/>
            </a:pPr>
            <a:r>
              <a:rPr lang="en-US" dirty="0" smtClean="0"/>
              <a:t>The </a:t>
            </a:r>
            <a:r>
              <a:rPr lang="en-US" dirty="0"/>
              <a:t>increase in the numbers of people retiring led some sociologists to suggest that a new “leisure class” was appearing in American society </a:t>
            </a:r>
          </a:p>
        </p:txBody>
      </p:sp>
    </p:spTree>
    <p:extLst>
      <p:ext uri="{BB962C8B-B14F-4D97-AF65-F5344CB8AC3E}">
        <p14:creationId xmlns="" xmlns:p14="http://schemas.microsoft.com/office/powerpoint/2010/main" val="39975165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pPr algn="l"/>
            <a:r>
              <a:rPr lang="en-US" dirty="0"/>
              <a:t>As one researcher noted, throughout the 1950s and 1960s “the aged segment of the market” continued to allocate “their limited resources </a:t>
            </a:r>
            <a:r>
              <a:rPr lang="en-US" dirty="0" smtClean="0"/>
              <a:t>to </a:t>
            </a:r>
            <a:r>
              <a:rPr lang="en-US" dirty="0"/>
              <a:t>the point of view of survival (food, housing and medical care)” </a:t>
            </a:r>
          </a:p>
        </p:txBody>
      </p:sp>
    </p:spTree>
    <p:extLst>
      <p:ext uri="{BB962C8B-B14F-4D97-AF65-F5344CB8AC3E}">
        <p14:creationId xmlns="" xmlns:p14="http://schemas.microsoft.com/office/powerpoint/2010/main" val="33974892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223</TotalTime>
  <Words>1405</Words>
  <Application>Microsoft Office PowerPoint</Application>
  <PresentationFormat>On-screen Show (4:3)</PresentationFormat>
  <Paragraphs>53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Flow</vt:lpstr>
      <vt:lpstr>Consumption and Aging </vt:lpstr>
      <vt:lpstr>What is aging?</vt:lpstr>
      <vt:lpstr>What is consumption?</vt:lpstr>
      <vt:lpstr>Consumption and Age</vt:lpstr>
      <vt:lpstr>The principal phenomena of consumption</vt:lpstr>
      <vt:lpstr>Slide 6</vt:lpstr>
      <vt:lpstr>Since the 1960s</vt:lpstr>
      <vt:lpstr>Consumption and Later Life: Some Early Starts </vt:lpstr>
      <vt:lpstr>Slide 9</vt:lpstr>
      <vt:lpstr>Household Consumption Expenditure in Later Life</vt:lpstr>
      <vt:lpstr>simple vs. complex consumption  </vt:lpstr>
      <vt:lpstr>Market Segmentation and the Dissolution of Old Age </vt:lpstr>
      <vt:lpstr>Lifestyle and Identity Among Senior Citizen Consumers </vt:lpstr>
      <vt:lpstr>Slide 14</vt:lpstr>
      <vt:lpstr>Slide 15</vt:lpstr>
      <vt:lpstr>Older People as Marginalized Consumers</vt:lpstr>
      <vt:lpstr>Slide 17</vt:lpstr>
      <vt:lpstr>Difference, Diversity, and Inequality Among Older Consumers </vt:lpstr>
      <vt:lpstr>New Directions for the Study of Aging and Consumption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no ,23 topic name ; consumption and aging</dc:title>
  <dc:creator>jahangir hussain</dc:creator>
  <cp:lastModifiedBy>DELL 3542</cp:lastModifiedBy>
  <cp:revision>20</cp:revision>
  <dcterms:created xsi:type="dcterms:W3CDTF">2021-05-25T07:28:17Z</dcterms:created>
  <dcterms:modified xsi:type="dcterms:W3CDTF">2021-06-15T03:15:57Z</dcterms:modified>
</cp:coreProperties>
</file>