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9"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27031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3376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6941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315635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65106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069340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860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750310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183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83BE7-C89E-442C-974D-FCBD537836AD}"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86638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61491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283BE7-C89E-442C-974D-FCBD537836AD}"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415575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283BE7-C89E-442C-974D-FCBD537836AD}"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577759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83BE7-C89E-442C-974D-FCBD537836AD}"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3427012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124051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83BE7-C89E-442C-974D-FCBD537836AD}"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AFDEDA-290E-441A-BE3E-3BA24647B15D}" type="slidenum">
              <a:rPr lang="en-US" smtClean="0"/>
              <a:pPr/>
              <a:t>‹#›</a:t>
            </a:fld>
            <a:endParaRPr lang="en-US"/>
          </a:p>
        </p:txBody>
      </p:sp>
    </p:spTree>
    <p:extLst>
      <p:ext uri="{BB962C8B-B14F-4D97-AF65-F5344CB8AC3E}">
        <p14:creationId xmlns:p14="http://schemas.microsoft.com/office/powerpoint/2010/main" val="2163698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283BE7-C89E-442C-974D-FCBD537836AD}" type="datetimeFigureOut">
              <a:rPr lang="en-US" smtClean="0"/>
              <a:pPr/>
              <a:t>5/4/2020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AFDEDA-290E-441A-BE3E-3BA24647B15D}" type="slidenum">
              <a:rPr lang="en-US" smtClean="0"/>
              <a:pPr/>
              <a:t>‹#›</a:t>
            </a:fld>
            <a:endParaRPr lang="en-US"/>
          </a:p>
        </p:txBody>
      </p:sp>
    </p:spTree>
    <p:extLst>
      <p:ext uri="{BB962C8B-B14F-4D97-AF65-F5344CB8AC3E}">
        <p14:creationId xmlns:p14="http://schemas.microsoft.com/office/powerpoint/2010/main" val="12528993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17431"/>
            <a:ext cx="7766936" cy="3033405"/>
          </a:xfrm>
        </p:spPr>
        <p:txBody>
          <a:bodyPr/>
          <a:lstStyle/>
          <a:p>
            <a:pPr algn="ctr"/>
            <a:r>
              <a:rPr lang="en-US" sz="4400" dirty="0" smtClean="0"/>
              <a:t>POISION DECONTAMINATION METHODS</a:t>
            </a:r>
            <a:endParaRPr lang="en-US" sz="4400" dirty="0"/>
          </a:p>
        </p:txBody>
      </p:sp>
    </p:spTree>
    <p:extLst>
      <p:ext uri="{BB962C8B-B14F-4D97-AF65-F5344CB8AC3E}">
        <p14:creationId xmlns:p14="http://schemas.microsoft.com/office/powerpoint/2010/main" val="147800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EFFICACY </a:t>
            </a:r>
            <a:br>
              <a:rPr lang="en-US" dirty="0"/>
            </a:br>
            <a:endParaRPr lang="en-US" dirty="0"/>
          </a:p>
        </p:txBody>
      </p:sp>
      <p:sp>
        <p:nvSpPr>
          <p:cNvPr id="3" name="Content Placeholder 2"/>
          <p:cNvSpPr>
            <a:spLocks noGrp="1"/>
          </p:cNvSpPr>
          <p:nvPr>
            <p:ph idx="1"/>
          </p:nvPr>
        </p:nvSpPr>
        <p:spPr>
          <a:xfrm>
            <a:off x="677334" y="1490887"/>
            <a:ext cx="8596668" cy="4974307"/>
          </a:xfrm>
        </p:spPr>
        <p:txBody>
          <a:bodyPr>
            <a:noAutofit/>
          </a:bodyPr>
          <a:lstStyle/>
          <a:p>
            <a:r>
              <a:rPr lang="en-US" sz="2800" dirty="0" smtClean="0"/>
              <a:t>One </a:t>
            </a:r>
            <a:r>
              <a:rPr lang="en-US" sz="2800" dirty="0"/>
              <a:t>human volunteer study found that a mixture of activated charcoal with sorbitol resulted in significantly shorter GI transit times than when charcoal was mixed with water (0.9 versus 23.5 hours</a:t>
            </a:r>
            <a:r>
              <a:rPr lang="en-US" sz="2800" dirty="0" smtClean="0"/>
              <a:t>).</a:t>
            </a:r>
          </a:p>
          <a:p>
            <a:r>
              <a:rPr lang="en-US" sz="2800" dirty="0" smtClean="0"/>
              <a:t> </a:t>
            </a:r>
            <a:r>
              <a:rPr lang="en-US" sz="2800" dirty="0"/>
              <a:t>However, cathartics have not been conclusively shown to reduce drug absorption, morbidity, mortality, or duration of hospitalization when used alone or in combination with activated charcoal</a:t>
            </a:r>
          </a:p>
        </p:txBody>
      </p:sp>
    </p:spTree>
    <p:extLst>
      <p:ext uri="{BB962C8B-B14F-4D97-AF65-F5344CB8AC3E}">
        <p14:creationId xmlns:p14="http://schemas.microsoft.com/office/powerpoint/2010/main" val="121616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a:xfrm>
            <a:off x="574303" y="1362099"/>
            <a:ext cx="8596668" cy="5283400"/>
          </a:xfrm>
        </p:spPr>
        <p:txBody>
          <a:bodyPr>
            <a:normAutofit/>
          </a:bodyPr>
          <a:lstStyle/>
          <a:p>
            <a:pPr marL="0" indent="0">
              <a:buNone/>
            </a:pPr>
            <a:endParaRPr lang="en-US" dirty="0"/>
          </a:p>
          <a:p>
            <a:r>
              <a:rPr lang="en-US" sz="2400" dirty="0"/>
              <a:t> Cathartics are recommended only as an adjunct to activated charcoal to prevent constipation and enhance elimination of the charcoal-poison complex. </a:t>
            </a:r>
            <a:endParaRPr lang="en-US" sz="2400" dirty="0" smtClean="0"/>
          </a:p>
          <a:p>
            <a:r>
              <a:rPr lang="en-US" sz="2400" dirty="0" smtClean="0"/>
              <a:t>The </a:t>
            </a:r>
            <a:r>
              <a:rPr lang="en-US" sz="2400" dirty="0"/>
              <a:t>American Academy of Clinical Toxicologists and the European Association of Poisons Centers and Clinical Toxicologists advised against use of cathartics as single agent therapy following ingestion in 2004</a:t>
            </a:r>
            <a:r>
              <a:rPr lang="en-US" sz="2400" dirty="0" smtClean="0"/>
              <a:t>.</a:t>
            </a:r>
          </a:p>
          <a:p>
            <a:r>
              <a:rPr lang="en-US" sz="2400" dirty="0" smtClean="0"/>
              <a:t> </a:t>
            </a:r>
            <a:r>
              <a:rPr lang="en-US" sz="2400" dirty="0"/>
              <a:t>In addition, they recommend that the combination of a cathartic and activated charcoal should be used sparingly, if at all and that only a single dose of a cathartic should be given to any patient. </a:t>
            </a:r>
          </a:p>
        </p:txBody>
      </p:sp>
    </p:spTree>
    <p:extLst>
      <p:ext uri="{BB962C8B-B14F-4D97-AF65-F5344CB8AC3E}">
        <p14:creationId xmlns:p14="http://schemas.microsoft.com/office/powerpoint/2010/main" val="3913460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a:t>
            </a:r>
          </a:p>
        </p:txBody>
      </p:sp>
      <p:sp>
        <p:nvSpPr>
          <p:cNvPr id="3" name="Content Placeholder 2"/>
          <p:cNvSpPr>
            <a:spLocks noGrp="1"/>
          </p:cNvSpPr>
          <p:nvPr>
            <p:ph idx="1"/>
          </p:nvPr>
        </p:nvSpPr>
        <p:spPr>
          <a:xfrm>
            <a:off x="677334" y="1532587"/>
            <a:ext cx="8596668" cy="4508776"/>
          </a:xfrm>
        </p:spPr>
        <p:txBody>
          <a:bodyPr/>
          <a:lstStyle/>
          <a:p>
            <a:pPr marL="0" indent="0">
              <a:buNone/>
            </a:pPr>
            <a:endParaRPr lang="en-US" dirty="0"/>
          </a:p>
          <a:p>
            <a:r>
              <a:rPr lang="en-US" dirty="0"/>
              <a:t> </a:t>
            </a:r>
            <a:r>
              <a:rPr lang="en-US" sz="2800" dirty="0"/>
              <a:t>Cathartics are contraindicated for use in patients with intestinal obstruction, perforation, ileus, electrolyte imbalances, and </a:t>
            </a:r>
            <a:r>
              <a:rPr lang="en-US" sz="2800" dirty="0" smtClean="0"/>
              <a:t>hypotension.</a:t>
            </a:r>
          </a:p>
          <a:p>
            <a:r>
              <a:rPr lang="en-US" sz="2800" dirty="0" smtClean="0"/>
              <a:t>Magnesium </a:t>
            </a:r>
            <a:r>
              <a:rPr lang="en-US" sz="2800" dirty="0"/>
              <a:t>cathartics should not be administered to patients with renal failure. </a:t>
            </a:r>
          </a:p>
        </p:txBody>
      </p:sp>
    </p:spTree>
    <p:extLst>
      <p:ext uri="{BB962C8B-B14F-4D97-AF65-F5344CB8AC3E}">
        <p14:creationId xmlns:p14="http://schemas.microsoft.com/office/powerpoint/2010/main" val="444545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     </a:t>
            </a:r>
            <a:br>
              <a:rPr lang="en-US" dirty="0"/>
            </a:br>
            <a:endParaRPr lang="en-US" dirty="0"/>
          </a:p>
        </p:txBody>
      </p:sp>
      <p:sp>
        <p:nvSpPr>
          <p:cNvPr id="3" name="Content Placeholder 2"/>
          <p:cNvSpPr>
            <a:spLocks noGrp="1"/>
          </p:cNvSpPr>
          <p:nvPr>
            <p:ph idx="1"/>
          </p:nvPr>
        </p:nvSpPr>
        <p:spPr/>
        <p:txBody>
          <a:bodyPr>
            <a:normAutofit/>
          </a:bodyPr>
          <a:lstStyle/>
          <a:p>
            <a:r>
              <a:rPr lang="en-US" sz="2800" dirty="0" smtClean="0"/>
              <a:t>Cathartic </a:t>
            </a:r>
            <a:r>
              <a:rPr lang="en-US" sz="2800" dirty="0"/>
              <a:t>use has been associated with abdominal cramps, nausea, vomiting, excessive diarrhea, dehydration, hypotension, hypernatremia, and </a:t>
            </a:r>
            <a:r>
              <a:rPr lang="en-US" sz="2800" dirty="0" err="1"/>
              <a:t>hypermagnesemia</a:t>
            </a:r>
            <a:r>
              <a:rPr lang="en-US" sz="2800" dirty="0"/>
              <a:t> (with magnesium cathartics).</a:t>
            </a:r>
          </a:p>
        </p:txBody>
      </p:sp>
    </p:spTree>
    <p:extLst>
      <p:ext uri="{BB962C8B-B14F-4D97-AF65-F5344CB8AC3E}">
        <p14:creationId xmlns:p14="http://schemas.microsoft.com/office/powerpoint/2010/main" val="2368440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6.ENDOSCOPY/SURGERY</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Endoscopic </a:t>
            </a:r>
            <a:r>
              <a:rPr lang="en-US" sz="2800" dirty="0"/>
              <a:t>or surgical removal of poisons may be indicated when a life- threatening intoxicant has been ingested which cannot be effectively removed by less invasive means but can be safely removed by these methods. </a:t>
            </a:r>
            <a:endParaRPr lang="en-US" sz="2800" dirty="0" smtClean="0"/>
          </a:p>
          <a:p>
            <a:r>
              <a:rPr lang="en-US" sz="2800" dirty="0" smtClean="0"/>
              <a:t>Examples </a:t>
            </a:r>
            <a:r>
              <a:rPr lang="en-US" sz="2800" dirty="0"/>
              <a:t>include the presence of lethal amounts of heavy metals, which can be visualized on abdominal radiograph, refractory to WBI or lavage. </a:t>
            </a:r>
          </a:p>
        </p:txBody>
      </p:sp>
    </p:spTree>
    <p:extLst>
      <p:ext uri="{BB962C8B-B14F-4D97-AF65-F5344CB8AC3E}">
        <p14:creationId xmlns:p14="http://schemas.microsoft.com/office/powerpoint/2010/main" val="2534470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dirty="0"/>
              <a:t> DILUTION</a:t>
            </a:r>
            <a:br>
              <a:rPr lang="en-US" dirty="0"/>
            </a:br>
            <a:endParaRPr lang="en-US" dirty="0"/>
          </a:p>
        </p:txBody>
      </p:sp>
      <p:sp>
        <p:nvSpPr>
          <p:cNvPr id="3" name="Content Placeholder 2"/>
          <p:cNvSpPr>
            <a:spLocks noGrp="1"/>
          </p:cNvSpPr>
          <p:nvPr>
            <p:ph idx="1"/>
          </p:nvPr>
        </p:nvSpPr>
        <p:spPr>
          <a:xfrm>
            <a:off x="677334" y="1426493"/>
            <a:ext cx="8596668" cy="5431507"/>
          </a:xfrm>
        </p:spPr>
        <p:txBody>
          <a:bodyPr>
            <a:noAutofit/>
          </a:bodyPr>
          <a:lstStyle/>
          <a:p>
            <a:r>
              <a:rPr lang="en-US" sz="2800" dirty="0" smtClean="0"/>
              <a:t>Dilution </a:t>
            </a:r>
            <a:r>
              <a:rPr lang="en-US" sz="2800" dirty="0"/>
              <a:t>is recommended following the ingestion of acidic or alkaline corrosives to decrease the concentration and, thus, the tissue damage from the ingestion. Dilution must be performed within minutes of exposure to be effective and does not prevent the absorption of poison. </a:t>
            </a:r>
            <a:endParaRPr lang="en-US" sz="2800" dirty="0" smtClean="0"/>
          </a:p>
          <a:p>
            <a:r>
              <a:rPr lang="en-US" sz="2800" dirty="0" smtClean="0"/>
              <a:t>The </a:t>
            </a:r>
            <a:r>
              <a:rPr lang="en-US" sz="2800" dirty="0"/>
              <a:t>recommended volume for adults is up to 5 mL/kg or 250 mL of water or milk. Larger volumes may precipitate vomiting and worsen toxicity. Water is the best diluent. Generally, 100 - 200 ml is administered to children and 200 - 400 ml to adults.</a:t>
            </a:r>
          </a:p>
        </p:txBody>
      </p:sp>
    </p:spTree>
    <p:extLst>
      <p:ext uri="{BB962C8B-B14F-4D97-AF65-F5344CB8AC3E}">
        <p14:creationId xmlns:p14="http://schemas.microsoft.com/office/powerpoint/2010/main" val="918629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a:t>
            </a:r>
            <a:r>
              <a:rPr lang="en-US" dirty="0"/>
              <a:t> MISCELLANEOUS ADSORBENTS</a:t>
            </a:r>
            <a:br>
              <a:rPr lang="en-US" dirty="0"/>
            </a:br>
            <a:endParaRPr lang="en-US" dirty="0"/>
          </a:p>
        </p:txBody>
      </p:sp>
      <p:sp>
        <p:nvSpPr>
          <p:cNvPr id="3" name="Content Placeholder 2"/>
          <p:cNvSpPr>
            <a:spLocks noGrp="1"/>
          </p:cNvSpPr>
          <p:nvPr>
            <p:ph idx="1"/>
          </p:nvPr>
        </p:nvSpPr>
        <p:spPr>
          <a:xfrm>
            <a:off x="677334" y="1429555"/>
            <a:ext cx="8596668" cy="5428445"/>
          </a:xfrm>
        </p:spPr>
        <p:txBody>
          <a:bodyPr>
            <a:noAutofit/>
          </a:bodyPr>
          <a:lstStyle/>
          <a:p>
            <a:r>
              <a:rPr lang="en-US" sz="2800" dirty="0" smtClean="0"/>
              <a:t>Several </a:t>
            </a:r>
            <a:r>
              <a:rPr lang="en-US" sz="2800" dirty="0"/>
              <a:t>miscellaneous adsorbents may be useful in select situations. Administration of sodium polystyrene </a:t>
            </a:r>
            <a:r>
              <a:rPr lang="en-US" sz="2800" dirty="0" smtClean="0"/>
              <a:t>sulfonate, </a:t>
            </a:r>
            <a:r>
              <a:rPr lang="en-US" sz="2800" dirty="0"/>
              <a:t>may be a useful GI decontamination technique for lithium poisoning, but large doses are necessary to prevent significant absorption</a:t>
            </a:r>
            <a:r>
              <a:rPr lang="en-US" sz="2800" dirty="0" smtClean="0"/>
              <a:t>.</a:t>
            </a:r>
          </a:p>
          <a:p>
            <a:r>
              <a:rPr lang="en-US" sz="2800" dirty="0" smtClean="0"/>
              <a:t> </a:t>
            </a:r>
            <a:r>
              <a:rPr lang="en-US" sz="2800" dirty="0"/>
              <a:t>Cholestyramine is effective in enhancing the elimination of </a:t>
            </a:r>
            <a:r>
              <a:rPr lang="en-US" sz="2800" dirty="0" err="1"/>
              <a:t>organochlorine</a:t>
            </a:r>
            <a:r>
              <a:rPr lang="en-US" sz="2800" dirty="0"/>
              <a:t> pesticides (e.g. </a:t>
            </a:r>
            <a:r>
              <a:rPr lang="en-US" sz="2800" dirty="0" err="1"/>
              <a:t>chlordecone</a:t>
            </a:r>
            <a:r>
              <a:rPr lang="en-US" sz="2800" dirty="0"/>
              <a:t>) and digoxin, and may prevent absorption and increase elimination of other ingested lipophilic toxins. </a:t>
            </a:r>
          </a:p>
        </p:txBody>
      </p:sp>
    </p:spTree>
    <p:extLst>
      <p:ext uri="{BB962C8B-B14F-4D97-AF65-F5344CB8AC3E}">
        <p14:creationId xmlns:p14="http://schemas.microsoft.com/office/powerpoint/2010/main" val="4084396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r>
              <a:rPr lang="en-US" dirty="0"/>
              <a:t> WHOLE BOWEL IRRIGATION</a:t>
            </a:r>
            <a:br>
              <a:rPr lang="en-US" dirty="0"/>
            </a:br>
            <a:endParaRPr lang="en-US" dirty="0"/>
          </a:p>
        </p:txBody>
      </p:sp>
      <p:sp>
        <p:nvSpPr>
          <p:cNvPr id="3" name="Content Placeholder 2"/>
          <p:cNvSpPr>
            <a:spLocks noGrp="1"/>
          </p:cNvSpPr>
          <p:nvPr>
            <p:ph idx="1"/>
          </p:nvPr>
        </p:nvSpPr>
        <p:spPr>
          <a:xfrm>
            <a:off x="677334" y="1493949"/>
            <a:ext cx="8596668" cy="4547413"/>
          </a:xfrm>
        </p:spPr>
        <p:txBody>
          <a:bodyPr>
            <a:noAutofit/>
          </a:bodyPr>
          <a:lstStyle/>
          <a:p>
            <a:r>
              <a:rPr lang="en-US" sz="2800" dirty="0" smtClean="0"/>
              <a:t>Whole </a:t>
            </a:r>
            <a:r>
              <a:rPr lang="en-US" sz="2800" dirty="0"/>
              <a:t>bowel irrigation (WBI) refers to the enteral administration of a polyethylene glycol balanced electrolyte solution (PEG-ELS) in order to rapidly cleanse the GI tract of its contents and prevent intoxicant absorption</a:t>
            </a:r>
            <a:r>
              <a:rPr lang="en-US" sz="2800" dirty="0" smtClean="0"/>
              <a:t>.</a:t>
            </a:r>
          </a:p>
          <a:p>
            <a:r>
              <a:rPr lang="en-US" sz="2800" dirty="0" smtClean="0"/>
              <a:t> </a:t>
            </a:r>
            <a:r>
              <a:rPr lang="en-US" sz="2800" dirty="0"/>
              <a:t>WBI provides an effective means of GI decontamination following ingestion of drug packets, sustained-release or enteric-coated preparations, or agents not well adsorbed by activated charcoal</a:t>
            </a:r>
          </a:p>
        </p:txBody>
      </p:sp>
    </p:spTree>
    <p:extLst>
      <p:ext uri="{BB962C8B-B14F-4D97-AF65-F5344CB8AC3E}">
        <p14:creationId xmlns:p14="http://schemas.microsoft.com/office/powerpoint/2010/main" val="1559405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a:t>
            </a:r>
          </a:p>
        </p:txBody>
      </p:sp>
      <p:sp>
        <p:nvSpPr>
          <p:cNvPr id="3" name="Content Placeholder 2"/>
          <p:cNvSpPr>
            <a:spLocks noGrp="1"/>
          </p:cNvSpPr>
          <p:nvPr>
            <p:ph idx="1"/>
          </p:nvPr>
        </p:nvSpPr>
        <p:spPr>
          <a:xfrm>
            <a:off x="677334" y="1416677"/>
            <a:ext cx="8596668" cy="4624686"/>
          </a:xfrm>
        </p:spPr>
        <p:txBody>
          <a:bodyPr/>
          <a:lstStyle/>
          <a:p>
            <a:pPr marL="0" indent="0">
              <a:buNone/>
            </a:pPr>
            <a:r>
              <a:rPr lang="en-US" dirty="0" smtClean="0"/>
              <a:t>    </a:t>
            </a:r>
            <a:endParaRPr lang="en-US" dirty="0"/>
          </a:p>
          <a:p>
            <a:r>
              <a:rPr lang="en-US" dirty="0"/>
              <a:t> </a:t>
            </a:r>
            <a:r>
              <a:rPr lang="en-US" sz="2800" dirty="0"/>
              <a:t>Isosmotic high molecular weight polyethylene glycol (PEG-3350) electrolyte lavage solution is administered by mouth or nasogastric tube at a rate of 2 liters per hour in adults until the rectal effluent is clear; volumes required to accomplish this vary from 5 to 50 liters. Fluid and electrolyte abnormalities generally do not occur.</a:t>
            </a:r>
          </a:p>
        </p:txBody>
      </p:sp>
    </p:spTree>
    <p:extLst>
      <p:ext uri="{BB962C8B-B14F-4D97-AF65-F5344CB8AC3E}">
        <p14:creationId xmlns:p14="http://schemas.microsoft.com/office/powerpoint/2010/main" val="312111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EFFICACY</a:t>
            </a:r>
            <a:br>
              <a:rPr lang="en-US" dirty="0"/>
            </a:br>
            <a:endParaRPr lang="en-US" dirty="0"/>
          </a:p>
        </p:txBody>
      </p:sp>
      <p:sp>
        <p:nvSpPr>
          <p:cNvPr id="3" name="Content Placeholder 2"/>
          <p:cNvSpPr>
            <a:spLocks noGrp="1"/>
          </p:cNvSpPr>
          <p:nvPr>
            <p:ph idx="1"/>
          </p:nvPr>
        </p:nvSpPr>
        <p:spPr/>
        <p:txBody>
          <a:bodyPr>
            <a:normAutofit/>
          </a:bodyPr>
          <a:lstStyle/>
          <a:p>
            <a:r>
              <a:rPr lang="en-US" sz="2800" dirty="0" smtClean="0"/>
              <a:t>Overall</a:t>
            </a:r>
            <a:r>
              <a:rPr lang="en-US" sz="2800" dirty="0"/>
              <a:t>, WBI is probably more effective than gastric lavage or ipecac but probably less effective than activated charcoal in preventing poison absorption when the intoxicant can be bound by activated charcoal. </a:t>
            </a:r>
            <a:endParaRPr lang="en-US" sz="2800" dirty="0" smtClean="0"/>
          </a:p>
          <a:p>
            <a:r>
              <a:rPr lang="en-US" sz="2800" dirty="0" smtClean="0"/>
              <a:t>Concurrent </a:t>
            </a:r>
            <a:r>
              <a:rPr lang="en-US" sz="2800" dirty="0"/>
              <a:t>administration of PEG- ELS and activated charcoal may reduce the binding capacity of activated charcoal</a:t>
            </a:r>
          </a:p>
        </p:txBody>
      </p:sp>
    </p:spTree>
    <p:extLst>
      <p:ext uri="{BB962C8B-B14F-4D97-AF65-F5344CB8AC3E}">
        <p14:creationId xmlns:p14="http://schemas.microsoft.com/office/powerpoint/2010/main" val="295563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idx="1"/>
          </p:nvPr>
        </p:nvSpPr>
        <p:spPr>
          <a:xfrm>
            <a:off x="677334" y="1362098"/>
            <a:ext cx="8596668" cy="5399310"/>
          </a:xfrm>
        </p:spPr>
        <p:txBody>
          <a:bodyPr>
            <a:noAutofit/>
          </a:bodyPr>
          <a:lstStyle/>
          <a:p>
            <a:pPr marL="0" indent="0">
              <a:buNone/>
            </a:pPr>
            <a:r>
              <a:rPr lang="en-US" sz="2400" dirty="0" smtClean="0"/>
              <a:t>  </a:t>
            </a:r>
          </a:p>
          <a:p>
            <a:r>
              <a:rPr lang="en-US" sz="2400" dirty="0" smtClean="0"/>
              <a:t>Case </a:t>
            </a:r>
            <a:r>
              <a:rPr lang="en-US" sz="2400" dirty="0"/>
              <a:t>reports suggest that WBI is effective following the ingestion of ; </a:t>
            </a:r>
            <a:endParaRPr lang="en-US" sz="2400" dirty="0" smtClean="0"/>
          </a:p>
          <a:p>
            <a:r>
              <a:rPr lang="en-US" sz="2400" dirty="0" smtClean="0"/>
              <a:t>Iron</a:t>
            </a:r>
            <a:r>
              <a:rPr lang="en-US" sz="2400" dirty="0"/>
              <a:t>. lead, • arsenic, • Zinc sulfate. </a:t>
            </a:r>
            <a:endParaRPr lang="en-US" sz="2400" dirty="0" smtClean="0"/>
          </a:p>
          <a:p>
            <a:r>
              <a:rPr lang="en-US" sz="2400" dirty="0" smtClean="0"/>
              <a:t> </a:t>
            </a:r>
            <a:r>
              <a:rPr lang="en-US" sz="2400" dirty="0"/>
              <a:t>Sustained-release verapamil. </a:t>
            </a:r>
            <a:r>
              <a:rPr lang="en-US" sz="2400" dirty="0" smtClean="0"/>
              <a:t> </a:t>
            </a:r>
          </a:p>
          <a:p>
            <a:r>
              <a:rPr lang="en-US" sz="2400" dirty="0" smtClean="0"/>
              <a:t>latex </a:t>
            </a:r>
            <a:r>
              <a:rPr lang="en-US" sz="2400" dirty="0"/>
              <a:t>packets of </a:t>
            </a:r>
            <a:r>
              <a:rPr lang="en-US" sz="2400" dirty="0" smtClean="0"/>
              <a:t>cocaine</a:t>
            </a:r>
            <a:endParaRPr lang="en-US" sz="2400" dirty="0"/>
          </a:p>
          <a:p>
            <a:r>
              <a:rPr lang="en-US" sz="2400" dirty="0" smtClean="0"/>
              <a:t> </a:t>
            </a:r>
            <a:r>
              <a:rPr lang="en-US" sz="2400" dirty="0"/>
              <a:t>WBI may be advantageous for patients who have ingested toxic foreign bodies (e.g. disc </a:t>
            </a:r>
            <a:r>
              <a:rPr lang="en-US" sz="2400" dirty="0" smtClean="0"/>
              <a:t>batteries)</a:t>
            </a:r>
          </a:p>
          <a:p>
            <a:r>
              <a:rPr lang="en-US" sz="2400" dirty="0" smtClean="0"/>
              <a:t>toxic </a:t>
            </a:r>
            <a:r>
              <a:rPr lang="en-US" sz="2400" dirty="0"/>
              <a:t>amounts of substances not bound by activated charcoal (e.g. iron, arsenic, lithium</a:t>
            </a:r>
            <a:r>
              <a:rPr lang="en-US" sz="2400" dirty="0" smtClean="0"/>
              <a:t>)</a:t>
            </a:r>
          </a:p>
          <a:p>
            <a:r>
              <a:rPr lang="en-US" sz="2400" dirty="0" smtClean="0"/>
              <a:t>And </a:t>
            </a:r>
            <a:r>
              <a:rPr lang="en-US" sz="2400" dirty="0"/>
              <a:t>sustained-release or enteric-coated pharmaceuticals.</a:t>
            </a:r>
          </a:p>
        </p:txBody>
      </p:sp>
    </p:spTree>
    <p:extLst>
      <p:ext uri="{BB962C8B-B14F-4D97-AF65-F5344CB8AC3E}">
        <p14:creationId xmlns:p14="http://schemas.microsoft.com/office/powerpoint/2010/main" val="2347767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 </a:t>
            </a:r>
            <a:br>
              <a:rPr lang="en-US" dirty="0"/>
            </a:br>
            <a:endParaRPr lang="en-US" dirty="0"/>
          </a:p>
        </p:txBody>
      </p:sp>
      <p:sp>
        <p:nvSpPr>
          <p:cNvPr id="3" name="Content Placeholder 2"/>
          <p:cNvSpPr>
            <a:spLocks noGrp="1"/>
          </p:cNvSpPr>
          <p:nvPr>
            <p:ph idx="1"/>
          </p:nvPr>
        </p:nvSpPr>
        <p:spPr/>
        <p:txBody>
          <a:bodyPr>
            <a:normAutofit/>
          </a:bodyPr>
          <a:lstStyle/>
          <a:p>
            <a:r>
              <a:rPr lang="en-US" sz="2800" dirty="0" smtClean="0"/>
              <a:t>WBI </a:t>
            </a:r>
            <a:r>
              <a:rPr lang="en-US" sz="2800" dirty="0"/>
              <a:t>is contraindicated in patients with; </a:t>
            </a:r>
            <a:endParaRPr lang="en-US" sz="2800" dirty="0" smtClean="0"/>
          </a:p>
          <a:p>
            <a:r>
              <a:rPr lang="en-US" sz="2800" dirty="0" smtClean="0"/>
              <a:t> </a:t>
            </a:r>
            <a:r>
              <a:rPr lang="en-US" sz="2800" dirty="0"/>
              <a:t>Bowel obstruction, ileus, perforation, or significant GI bleeding. </a:t>
            </a:r>
            <a:endParaRPr lang="en-US" sz="2800" dirty="0" smtClean="0"/>
          </a:p>
          <a:p>
            <a:r>
              <a:rPr lang="en-US" sz="2800" dirty="0" smtClean="0"/>
              <a:t> </a:t>
            </a:r>
            <a:r>
              <a:rPr lang="en-US" sz="2800" dirty="0"/>
              <a:t>The procedure should not be performed in a patient with a significantly depressed mental status until after endotracheal intubation. </a:t>
            </a:r>
          </a:p>
        </p:txBody>
      </p:sp>
    </p:spTree>
    <p:extLst>
      <p:ext uri="{BB962C8B-B14F-4D97-AF65-F5344CB8AC3E}">
        <p14:creationId xmlns:p14="http://schemas.microsoft.com/office/powerpoint/2010/main" val="246634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lstStyle/>
          <a:p>
            <a:pPr marL="0" indent="0">
              <a:buNone/>
            </a:pPr>
            <a:endParaRPr lang="en-US" dirty="0"/>
          </a:p>
          <a:p>
            <a:r>
              <a:rPr lang="en-US" sz="3200" dirty="0"/>
              <a:t> Abdominal cramps, bloating, nausea, vomiting, and aspiration pneumonitis are all potential complications of WBI. The incidence of these complications is not well documented. </a:t>
            </a:r>
          </a:p>
          <a:p>
            <a:endParaRPr lang="en-US" dirty="0"/>
          </a:p>
        </p:txBody>
      </p:sp>
    </p:spTree>
    <p:extLst>
      <p:ext uri="{BB962C8B-B14F-4D97-AF65-F5344CB8AC3E}">
        <p14:creationId xmlns:p14="http://schemas.microsoft.com/office/powerpoint/2010/main" val="1468925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5.CATHARTICS</a:t>
            </a:r>
            <a:r>
              <a:rPr lang="en-US" dirty="0"/>
              <a:t/>
            </a:r>
            <a:br>
              <a:rPr lang="en-US" dirty="0"/>
            </a:br>
            <a:endParaRPr lang="en-US" dirty="0"/>
          </a:p>
        </p:txBody>
      </p:sp>
      <p:sp>
        <p:nvSpPr>
          <p:cNvPr id="3" name="Content Placeholder 2"/>
          <p:cNvSpPr>
            <a:spLocks noGrp="1"/>
          </p:cNvSpPr>
          <p:nvPr>
            <p:ph idx="1"/>
          </p:nvPr>
        </p:nvSpPr>
        <p:spPr>
          <a:xfrm>
            <a:off x="677334" y="1270000"/>
            <a:ext cx="8596668" cy="5388377"/>
          </a:xfrm>
        </p:spPr>
        <p:txBody>
          <a:bodyPr>
            <a:noAutofit/>
          </a:bodyPr>
          <a:lstStyle/>
          <a:p>
            <a:r>
              <a:rPr lang="en-US" sz="2800" dirty="0" smtClean="0"/>
              <a:t>Cathartics </a:t>
            </a:r>
            <a:r>
              <a:rPr lang="en-US" sz="2800" dirty="0"/>
              <a:t>are intended to decrease poison absorption by enhancing rectal evacuation of the poison-activated charcoal complex</a:t>
            </a:r>
            <a:r>
              <a:rPr lang="en-US" sz="2800" dirty="0" smtClean="0"/>
              <a:t>.</a:t>
            </a:r>
          </a:p>
          <a:p>
            <a:r>
              <a:rPr lang="en-US" sz="2800" dirty="0" smtClean="0"/>
              <a:t> </a:t>
            </a:r>
            <a:r>
              <a:rPr lang="en-US" sz="2800" dirty="0"/>
              <a:t>Two types of osmotic cathartics are used to treat poisoned patients: </a:t>
            </a:r>
            <a:endParaRPr lang="en-US" sz="2800" dirty="0" smtClean="0"/>
          </a:p>
          <a:p>
            <a:r>
              <a:rPr lang="en-US" sz="2800" dirty="0" smtClean="0"/>
              <a:t>1</a:t>
            </a:r>
            <a:r>
              <a:rPr lang="en-US" sz="2800" dirty="0"/>
              <a:t>. saline cathartics (e.g. magnesium citrate, magnesium sulfate, sodium sulfate) </a:t>
            </a:r>
            <a:endParaRPr lang="en-US" sz="2800" dirty="0" smtClean="0"/>
          </a:p>
          <a:p>
            <a:r>
              <a:rPr lang="en-US" sz="2800" dirty="0" smtClean="0"/>
              <a:t>2</a:t>
            </a:r>
            <a:r>
              <a:rPr lang="en-US" sz="2800" dirty="0"/>
              <a:t>. Saccharine cathartics (e.g. sorbitol, </a:t>
            </a:r>
            <a:r>
              <a:rPr lang="en-US" sz="2800" dirty="0" err="1"/>
              <a:t>mannitol</a:t>
            </a:r>
            <a:r>
              <a:rPr lang="en-US" sz="2800" dirty="0"/>
              <a:t>). </a:t>
            </a:r>
            <a:endParaRPr lang="en-US" sz="2800" dirty="0" smtClean="0"/>
          </a:p>
          <a:p>
            <a:r>
              <a:rPr lang="en-US" sz="2800" dirty="0" smtClean="0"/>
              <a:t>The </a:t>
            </a:r>
            <a:r>
              <a:rPr lang="en-US" sz="2800" dirty="0"/>
              <a:t>osmotic retention of fluid within the GI tract stimulates bowel motility and enhances expulsion of contents</a:t>
            </a:r>
          </a:p>
        </p:txBody>
      </p:sp>
    </p:spTree>
    <p:extLst>
      <p:ext uri="{BB962C8B-B14F-4D97-AF65-F5344CB8AC3E}">
        <p14:creationId xmlns:p14="http://schemas.microsoft.com/office/powerpoint/2010/main" val="2651851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Dose</a:t>
            </a:r>
            <a:endParaRPr lang="en-US" dirty="0"/>
          </a:p>
        </p:txBody>
      </p:sp>
      <p:sp>
        <p:nvSpPr>
          <p:cNvPr id="3" name="Content Placeholder 2"/>
          <p:cNvSpPr>
            <a:spLocks noGrp="1"/>
          </p:cNvSpPr>
          <p:nvPr>
            <p:ph idx="1"/>
          </p:nvPr>
        </p:nvSpPr>
        <p:spPr>
          <a:xfrm>
            <a:off x="471272" y="1270000"/>
            <a:ext cx="8596668" cy="5182315"/>
          </a:xfrm>
        </p:spPr>
        <p:txBody>
          <a:bodyPr>
            <a:normAutofit/>
          </a:bodyPr>
          <a:lstStyle/>
          <a:p>
            <a:pPr marL="0" indent="0">
              <a:buNone/>
            </a:pPr>
            <a:endParaRPr lang="en-US" dirty="0"/>
          </a:p>
          <a:p>
            <a:r>
              <a:rPr lang="en-US" dirty="0"/>
              <a:t> </a:t>
            </a:r>
            <a:r>
              <a:rPr lang="en-US" sz="2800" dirty="0"/>
              <a:t>Sorbitol is the preferred agent due to its greater efficacy and palatability versus saline cathartics. </a:t>
            </a:r>
            <a:endParaRPr lang="en-US" sz="2800" dirty="0" smtClean="0"/>
          </a:p>
          <a:p>
            <a:r>
              <a:rPr lang="en-US" sz="2800" dirty="0" smtClean="0"/>
              <a:t>Use </a:t>
            </a:r>
            <a:r>
              <a:rPr lang="en-US" sz="2800" dirty="0"/>
              <a:t>of cathartics should be limited to a single initial dose because repetitive dosing may result in adverse effects</a:t>
            </a:r>
            <a:r>
              <a:rPr lang="en-US" sz="2800" dirty="0" smtClean="0"/>
              <a:t>.</a:t>
            </a:r>
          </a:p>
          <a:p>
            <a:r>
              <a:rPr lang="en-US" sz="2800" dirty="0" smtClean="0"/>
              <a:t> </a:t>
            </a:r>
            <a:r>
              <a:rPr lang="en-US" sz="2800" dirty="0"/>
              <a:t>Recommended adult doses of commonly used agents are: • 1 g/kg (1 to 2 mL/kg) of 70 percent sorbitol (0.9 g/mL) • 4 mL/kg or 250 mL of magnesium citrate • 250 mg/kg or 15 to 20 g of magnesium sulfate .</a:t>
            </a:r>
          </a:p>
        </p:txBody>
      </p:sp>
    </p:spTree>
    <p:extLst>
      <p:ext uri="{BB962C8B-B14F-4D97-AF65-F5344CB8AC3E}">
        <p14:creationId xmlns:p14="http://schemas.microsoft.com/office/powerpoint/2010/main" val="356914560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751</TotalTime>
  <Words>949</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Trebuchet MS</vt:lpstr>
      <vt:lpstr>Wingdings 3</vt:lpstr>
      <vt:lpstr>Facet</vt:lpstr>
      <vt:lpstr>POISION DECONTAMINATION METHODS</vt:lpstr>
      <vt:lpstr>4. WHOLE BOWEL IRRIGATION </vt:lpstr>
      <vt:lpstr>TECHNIQUE</vt:lpstr>
      <vt:lpstr>EFFICACY </vt:lpstr>
      <vt:lpstr>INDICATIONS</vt:lpstr>
      <vt:lpstr>CONTRAINDICATIONS  </vt:lpstr>
      <vt:lpstr>COMPLICATIONS</vt:lpstr>
      <vt:lpstr>5.CATHARTICS </vt:lpstr>
      <vt:lpstr>Dose</vt:lpstr>
      <vt:lpstr>EFFICACY  </vt:lpstr>
      <vt:lpstr>Indications</vt:lpstr>
      <vt:lpstr>CONTRAINDICATIONS</vt:lpstr>
      <vt:lpstr>COMPLICATIONS      </vt:lpstr>
      <vt:lpstr>6.ENDOSCOPY/SURGERY</vt:lpstr>
      <vt:lpstr>7. DILUTION </vt:lpstr>
      <vt:lpstr>8. MISCELLANEOUS ADSORBENTS </vt:lpstr>
    </vt:vector>
  </TitlesOfParts>
  <Company>CtrlSoft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TOXICOLOGY </dc:title>
  <dc:creator>AB</dc:creator>
  <cp:lastModifiedBy>Rashid</cp:lastModifiedBy>
  <cp:revision>157</cp:revision>
  <dcterms:created xsi:type="dcterms:W3CDTF">2020-04-01T06:13:17Z</dcterms:created>
  <dcterms:modified xsi:type="dcterms:W3CDTF">2020-05-04T04:34:52Z</dcterms:modified>
</cp:coreProperties>
</file>