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56" r:id="rId2"/>
    <p:sldId id="285" r:id="rId3"/>
    <p:sldId id="286" r:id="rId4"/>
    <p:sldId id="293" r:id="rId5"/>
    <p:sldId id="290" r:id="rId6"/>
    <p:sldId id="287" r:id="rId7"/>
    <p:sldId id="288" r:id="rId8"/>
    <p:sldId id="289" r:id="rId9"/>
    <p:sldId id="304" r:id="rId10"/>
    <p:sldId id="305" r:id="rId11"/>
    <p:sldId id="303" r:id="rId12"/>
    <p:sldId id="302" r:id="rId13"/>
    <p:sldId id="300" r:id="rId14"/>
    <p:sldId id="301" r:id="rId15"/>
    <p:sldId id="312" r:id="rId16"/>
    <p:sldId id="257" r:id="rId17"/>
    <p:sldId id="258" r:id="rId18"/>
    <p:sldId id="259" r:id="rId19"/>
    <p:sldId id="307" r:id="rId20"/>
    <p:sldId id="260" r:id="rId21"/>
    <p:sldId id="261" r:id="rId22"/>
    <p:sldId id="308" r:id="rId23"/>
    <p:sldId id="263" r:id="rId24"/>
    <p:sldId id="309" r:id="rId25"/>
    <p:sldId id="264" r:id="rId26"/>
    <p:sldId id="310" r:id="rId27"/>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hammad Fahad" initials="MF" lastIdx="5" clrIdx="0">
    <p:extLst>
      <p:ext uri="{19B8F6BF-5375-455C-9EA6-DF929625EA0E}">
        <p15:presenceInfo xmlns:p15="http://schemas.microsoft.com/office/powerpoint/2012/main" userId="750535509e7f3a5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E93D2"/>
    <a:srgbClr val="5195D3"/>
    <a:srgbClr val="3B87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192" autoAdjust="0"/>
  </p:normalViewPr>
  <p:slideViewPr>
    <p:cSldViewPr snapToGrid="0">
      <p:cViewPr varScale="1">
        <p:scale>
          <a:sx n="58" d="100"/>
          <a:sy n="58" d="100"/>
        </p:scale>
        <p:origin x="91" y="13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1"/>
            <a:ext cx="4028440" cy="351737"/>
          </a:xfrm>
          <a:prstGeom prst="rect">
            <a:avLst/>
          </a:prstGeom>
        </p:spPr>
        <p:txBody>
          <a:bodyPr vert="horz" lIns="93177" tIns="46589" rIns="93177" bIns="46589" rtlCol="0"/>
          <a:lstStyle>
            <a:lvl1pPr algn="r">
              <a:defRPr sz="1200"/>
            </a:lvl1pPr>
          </a:lstStyle>
          <a:p>
            <a:fld id="{662D060A-3B73-43F0-BE2E-7CE0A8E5F7B4}" type="datetimeFigureOut">
              <a:rPr lang="en-US" smtClean="0"/>
              <a:t>11/13/2020</a:t>
            </a:fld>
            <a:endParaRPr lang="en-US"/>
          </a:p>
        </p:txBody>
      </p:sp>
      <p:sp>
        <p:nvSpPr>
          <p:cNvPr id="4" name="Footer Placeholder 3"/>
          <p:cNvSpPr>
            <a:spLocks noGrp="1"/>
          </p:cNvSpPr>
          <p:nvPr>
            <p:ph type="ftr" sz="quarter" idx="2"/>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1736"/>
          </a:xfrm>
          <a:prstGeom prst="rect">
            <a:avLst/>
          </a:prstGeom>
        </p:spPr>
        <p:txBody>
          <a:bodyPr vert="horz" lIns="93177" tIns="46589" rIns="93177" bIns="46589" rtlCol="0" anchor="b"/>
          <a:lstStyle>
            <a:lvl1pPr algn="r">
              <a:defRPr sz="1200"/>
            </a:lvl1pPr>
          </a:lstStyle>
          <a:p>
            <a:fld id="{A20DB4C7-FA3C-45C6-A884-BCF298394049}" type="slidenum">
              <a:rPr lang="en-US" smtClean="0"/>
              <a:t>‹#›</a:t>
            </a:fld>
            <a:endParaRPr lang="en-US"/>
          </a:p>
        </p:txBody>
      </p:sp>
    </p:spTree>
    <p:extLst>
      <p:ext uri="{BB962C8B-B14F-4D97-AF65-F5344CB8AC3E}">
        <p14:creationId xmlns:p14="http://schemas.microsoft.com/office/powerpoint/2010/main" val="14384416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1"/>
            <a:ext cx="4028440" cy="351737"/>
          </a:xfrm>
          <a:prstGeom prst="rect">
            <a:avLst/>
          </a:prstGeom>
        </p:spPr>
        <p:txBody>
          <a:bodyPr vert="horz" lIns="93177" tIns="46589" rIns="93177" bIns="46589" rtlCol="0"/>
          <a:lstStyle>
            <a:lvl1pPr algn="r">
              <a:defRPr sz="1200"/>
            </a:lvl1pPr>
          </a:lstStyle>
          <a:p>
            <a:fld id="{72366588-B0A5-472E-B9B9-17E0A482C143}" type="datetimeFigureOut">
              <a:rPr lang="en-US" smtClean="0"/>
              <a:t>11/13/2020</a:t>
            </a:fld>
            <a:endParaRPr lang="en-US"/>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73754"/>
            <a:ext cx="7437120" cy="2760346"/>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1736"/>
          </a:xfrm>
          <a:prstGeom prst="rect">
            <a:avLst/>
          </a:prstGeom>
        </p:spPr>
        <p:txBody>
          <a:bodyPr vert="horz" lIns="93177" tIns="46589" rIns="93177" bIns="46589" rtlCol="0" anchor="b"/>
          <a:lstStyle>
            <a:lvl1pPr algn="r">
              <a:defRPr sz="1200"/>
            </a:lvl1pPr>
          </a:lstStyle>
          <a:p>
            <a:fld id="{EFA383C7-79F1-4A3C-BB63-E7E1901983D0}" type="slidenum">
              <a:rPr lang="en-US" smtClean="0"/>
              <a:t>‹#›</a:t>
            </a:fld>
            <a:endParaRPr lang="en-US"/>
          </a:p>
        </p:txBody>
      </p:sp>
    </p:spTree>
    <p:extLst>
      <p:ext uri="{BB962C8B-B14F-4D97-AF65-F5344CB8AC3E}">
        <p14:creationId xmlns:p14="http://schemas.microsoft.com/office/powerpoint/2010/main" val="3399603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A383C7-79F1-4A3C-BB63-E7E1901983D0}" type="slidenum">
              <a:rPr lang="en-US" smtClean="0"/>
              <a:t>1</a:t>
            </a:fld>
            <a:endParaRPr lang="en-US"/>
          </a:p>
        </p:txBody>
      </p:sp>
    </p:spTree>
    <p:extLst>
      <p:ext uri="{BB962C8B-B14F-4D97-AF65-F5344CB8AC3E}">
        <p14:creationId xmlns:p14="http://schemas.microsoft.com/office/powerpoint/2010/main" val="18973895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virtual private database or VPD masks data in a larger database so that only a subset of the data appears to exist, without actually segregating data into different tables, schemas or databases.</a:t>
            </a:r>
            <a:endParaRPr lang="en-PK" dirty="0"/>
          </a:p>
        </p:txBody>
      </p:sp>
      <p:sp>
        <p:nvSpPr>
          <p:cNvPr id="4" name="Slide Number Placeholder 3"/>
          <p:cNvSpPr>
            <a:spLocks noGrp="1"/>
          </p:cNvSpPr>
          <p:nvPr>
            <p:ph type="sldNum" sz="quarter" idx="5"/>
          </p:nvPr>
        </p:nvSpPr>
        <p:spPr/>
        <p:txBody>
          <a:bodyPr/>
          <a:lstStyle/>
          <a:p>
            <a:fld id="{EFA383C7-79F1-4A3C-BB63-E7E1901983D0}" type="slidenum">
              <a:rPr lang="en-US" smtClean="0"/>
              <a:t>14</a:t>
            </a:fld>
            <a:endParaRPr lang="en-US"/>
          </a:p>
        </p:txBody>
      </p:sp>
    </p:spTree>
    <p:extLst>
      <p:ext uri="{BB962C8B-B14F-4D97-AF65-F5344CB8AC3E}">
        <p14:creationId xmlns:p14="http://schemas.microsoft.com/office/powerpoint/2010/main" val="2824418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dirty="0"/>
          </a:p>
        </p:txBody>
      </p:sp>
      <p:sp>
        <p:nvSpPr>
          <p:cNvPr id="4" name="Slide Number Placeholder 3"/>
          <p:cNvSpPr>
            <a:spLocks noGrp="1"/>
          </p:cNvSpPr>
          <p:nvPr>
            <p:ph type="sldNum" sz="quarter" idx="5"/>
          </p:nvPr>
        </p:nvSpPr>
        <p:spPr/>
        <p:txBody>
          <a:bodyPr/>
          <a:lstStyle/>
          <a:p>
            <a:fld id="{EFA383C7-79F1-4A3C-BB63-E7E1901983D0}" type="slidenum">
              <a:rPr lang="en-US" smtClean="0"/>
              <a:t>19</a:t>
            </a:fld>
            <a:endParaRPr lang="en-US"/>
          </a:p>
        </p:txBody>
      </p:sp>
    </p:spTree>
    <p:extLst>
      <p:ext uri="{BB962C8B-B14F-4D97-AF65-F5344CB8AC3E}">
        <p14:creationId xmlns:p14="http://schemas.microsoft.com/office/powerpoint/2010/main" val="16717539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Multitenancy is a reference to the mode of operation of software where multiple independent instances of one or multiple applications operate in a shared environment. The instances (tenants) are logically isolated, but physically integrated.</a:t>
            </a:r>
            <a:endParaRPr lang="en-PK" dirty="0"/>
          </a:p>
        </p:txBody>
      </p:sp>
      <p:sp>
        <p:nvSpPr>
          <p:cNvPr id="4" name="Slide Number Placeholder 3"/>
          <p:cNvSpPr>
            <a:spLocks noGrp="1"/>
          </p:cNvSpPr>
          <p:nvPr>
            <p:ph type="sldNum" sz="quarter" idx="5"/>
          </p:nvPr>
        </p:nvSpPr>
        <p:spPr/>
        <p:txBody>
          <a:bodyPr/>
          <a:lstStyle/>
          <a:p>
            <a:fld id="{EFA383C7-79F1-4A3C-BB63-E7E1901983D0}" type="slidenum">
              <a:rPr lang="en-US" smtClean="0"/>
              <a:t>24</a:t>
            </a:fld>
            <a:endParaRPr lang="en-US"/>
          </a:p>
        </p:txBody>
      </p:sp>
    </p:spTree>
    <p:extLst>
      <p:ext uri="{BB962C8B-B14F-4D97-AF65-F5344CB8AC3E}">
        <p14:creationId xmlns:p14="http://schemas.microsoft.com/office/powerpoint/2010/main" val="1783390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u="none" strike="noStrike" baseline="0" dirty="0">
                <a:latin typeface="MinionPro-Regular" panose="02040503050306020203" pitchFamily="18" charset="0"/>
              </a:rPr>
              <a:t>A working group found in 1965 published specifications of CODASYL database model, data model, DML, DDL, and many basic concepts of database terminology.</a:t>
            </a:r>
          </a:p>
          <a:p>
            <a:pPr algn="l"/>
            <a:r>
              <a:rPr lang="en-US" sz="1800" b="0" i="0" u="none" strike="noStrike" baseline="0" dirty="0">
                <a:latin typeface="MinionPro-Regular" panose="02040503050306020203" pitchFamily="18" charset="0"/>
              </a:rPr>
              <a:t>NAA - North American Aviation’s Space Division</a:t>
            </a:r>
          </a:p>
          <a:p>
            <a:pPr algn="l"/>
            <a:r>
              <a:rPr lang="en-US" sz="1800" b="0" i="0" u="none" strike="noStrike" baseline="0" dirty="0">
                <a:latin typeface="MinionPro-Regular" panose="02040503050306020203" pitchFamily="18" charset="0"/>
              </a:rPr>
              <a:t>Ease of access combined with improved flexibility to change data models to adapt to changing business</a:t>
            </a:r>
          </a:p>
          <a:p>
            <a:pPr algn="l"/>
            <a:r>
              <a:rPr lang="en-US" sz="1800" b="0" i="0" u="none" strike="noStrike" baseline="0" dirty="0">
                <a:latin typeface="MinionPro-Regular" panose="02040503050306020203" pitchFamily="18" charset="0"/>
              </a:rPr>
              <a:t>needs and helped popularize the relational model.</a:t>
            </a:r>
            <a:endParaRPr lang="en-PK" dirty="0"/>
          </a:p>
        </p:txBody>
      </p:sp>
      <p:sp>
        <p:nvSpPr>
          <p:cNvPr id="4" name="Slide Number Placeholder 3"/>
          <p:cNvSpPr>
            <a:spLocks noGrp="1"/>
          </p:cNvSpPr>
          <p:nvPr>
            <p:ph type="sldNum" sz="quarter" idx="5"/>
          </p:nvPr>
        </p:nvSpPr>
        <p:spPr/>
        <p:txBody>
          <a:bodyPr/>
          <a:lstStyle/>
          <a:p>
            <a:fld id="{EFA383C7-79F1-4A3C-BB63-E7E1901983D0}" type="slidenum">
              <a:rPr lang="en-US" smtClean="0"/>
              <a:t>2</a:t>
            </a:fld>
            <a:endParaRPr lang="en-US"/>
          </a:p>
        </p:txBody>
      </p:sp>
    </p:spTree>
    <p:extLst>
      <p:ext uri="{BB962C8B-B14F-4D97-AF65-F5344CB8AC3E}">
        <p14:creationId xmlns:p14="http://schemas.microsoft.com/office/powerpoint/2010/main" val="7717062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dirty="0"/>
          </a:p>
        </p:txBody>
      </p:sp>
      <p:sp>
        <p:nvSpPr>
          <p:cNvPr id="4" name="Slide Number Placeholder 3"/>
          <p:cNvSpPr>
            <a:spLocks noGrp="1"/>
          </p:cNvSpPr>
          <p:nvPr>
            <p:ph type="sldNum" sz="quarter" idx="5"/>
          </p:nvPr>
        </p:nvSpPr>
        <p:spPr/>
        <p:txBody>
          <a:bodyPr/>
          <a:lstStyle/>
          <a:p>
            <a:fld id="{EFA383C7-79F1-4A3C-BB63-E7E1901983D0}" type="slidenum">
              <a:rPr lang="en-US" smtClean="0"/>
              <a:t>4</a:t>
            </a:fld>
            <a:endParaRPr lang="en-US"/>
          </a:p>
        </p:txBody>
      </p:sp>
    </p:spTree>
    <p:extLst>
      <p:ext uri="{BB962C8B-B14F-4D97-AF65-F5344CB8AC3E}">
        <p14:creationId xmlns:p14="http://schemas.microsoft.com/office/powerpoint/2010/main" val="2859942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 database link is a connection between two physical database servers that allows a client to access them as one logical database.</a:t>
            </a:r>
            <a:endParaRPr lang="en-PK" dirty="0"/>
          </a:p>
        </p:txBody>
      </p:sp>
      <p:sp>
        <p:nvSpPr>
          <p:cNvPr id="4" name="Slide Number Placeholder 3"/>
          <p:cNvSpPr>
            <a:spLocks noGrp="1"/>
          </p:cNvSpPr>
          <p:nvPr>
            <p:ph type="sldNum" sz="quarter" idx="5"/>
          </p:nvPr>
        </p:nvSpPr>
        <p:spPr/>
        <p:txBody>
          <a:bodyPr/>
          <a:lstStyle/>
          <a:p>
            <a:fld id="{EFA383C7-79F1-4A3C-BB63-E7E1901983D0}" type="slidenum">
              <a:rPr lang="en-US" smtClean="0"/>
              <a:t>5</a:t>
            </a:fld>
            <a:endParaRPr lang="en-US"/>
          </a:p>
        </p:txBody>
      </p:sp>
    </p:spTree>
    <p:extLst>
      <p:ext uri="{BB962C8B-B14F-4D97-AF65-F5344CB8AC3E}">
        <p14:creationId xmlns:p14="http://schemas.microsoft.com/office/powerpoint/2010/main" val="40279101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Oracle Exadata is a pre-configured combination of hardware and software that provides an infrastructure for running Oracle Database</a:t>
            </a:r>
            <a:endParaRPr lang="en-PK" dirty="0"/>
          </a:p>
        </p:txBody>
      </p:sp>
      <p:sp>
        <p:nvSpPr>
          <p:cNvPr id="4" name="Slide Number Placeholder 3"/>
          <p:cNvSpPr>
            <a:spLocks noGrp="1"/>
          </p:cNvSpPr>
          <p:nvPr>
            <p:ph type="sldNum" sz="quarter" idx="5"/>
          </p:nvPr>
        </p:nvSpPr>
        <p:spPr/>
        <p:txBody>
          <a:bodyPr/>
          <a:lstStyle/>
          <a:p>
            <a:fld id="{EFA383C7-79F1-4A3C-BB63-E7E1901983D0}" type="slidenum">
              <a:rPr lang="en-US" smtClean="0"/>
              <a:t>6</a:t>
            </a:fld>
            <a:endParaRPr lang="en-US"/>
          </a:p>
        </p:txBody>
      </p:sp>
    </p:spTree>
    <p:extLst>
      <p:ext uri="{BB962C8B-B14F-4D97-AF65-F5344CB8AC3E}">
        <p14:creationId xmlns:p14="http://schemas.microsoft.com/office/powerpoint/2010/main" val="35386297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dirty="0"/>
          </a:p>
        </p:txBody>
      </p:sp>
      <p:sp>
        <p:nvSpPr>
          <p:cNvPr id="4" name="Slide Number Placeholder 3"/>
          <p:cNvSpPr>
            <a:spLocks noGrp="1"/>
          </p:cNvSpPr>
          <p:nvPr>
            <p:ph type="sldNum" sz="quarter" idx="5"/>
          </p:nvPr>
        </p:nvSpPr>
        <p:spPr/>
        <p:txBody>
          <a:bodyPr/>
          <a:lstStyle/>
          <a:p>
            <a:fld id="{EFA383C7-79F1-4A3C-BB63-E7E1901983D0}" type="slidenum">
              <a:rPr lang="en-US" smtClean="0"/>
              <a:t>7</a:t>
            </a:fld>
            <a:endParaRPr lang="en-US"/>
          </a:p>
        </p:txBody>
      </p:sp>
    </p:spTree>
    <p:extLst>
      <p:ext uri="{BB962C8B-B14F-4D97-AF65-F5344CB8AC3E}">
        <p14:creationId xmlns:p14="http://schemas.microsoft.com/office/powerpoint/2010/main" val="68048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dirty="0"/>
          </a:p>
        </p:txBody>
      </p:sp>
      <p:sp>
        <p:nvSpPr>
          <p:cNvPr id="4" name="Slide Number Placeholder 3"/>
          <p:cNvSpPr>
            <a:spLocks noGrp="1"/>
          </p:cNvSpPr>
          <p:nvPr>
            <p:ph type="sldNum" sz="quarter" idx="5"/>
          </p:nvPr>
        </p:nvSpPr>
        <p:spPr/>
        <p:txBody>
          <a:bodyPr/>
          <a:lstStyle/>
          <a:p>
            <a:fld id="{EFA383C7-79F1-4A3C-BB63-E7E1901983D0}" type="slidenum">
              <a:rPr lang="en-US" smtClean="0"/>
              <a:t>9</a:t>
            </a:fld>
            <a:endParaRPr lang="en-US"/>
          </a:p>
        </p:txBody>
      </p:sp>
    </p:spTree>
    <p:extLst>
      <p:ext uri="{BB962C8B-B14F-4D97-AF65-F5344CB8AC3E}">
        <p14:creationId xmlns:p14="http://schemas.microsoft.com/office/powerpoint/2010/main" val="5953483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dirty="0"/>
          </a:p>
        </p:txBody>
      </p:sp>
      <p:sp>
        <p:nvSpPr>
          <p:cNvPr id="4" name="Slide Number Placeholder 3"/>
          <p:cNvSpPr>
            <a:spLocks noGrp="1"/>
          </p:cNvSpPr>
          <p:nvPr>
            <p:ph type="sldNum" sz="quarter" idx="5"/>
          </p:nvPr>
        </p:nvSpPr>
        <p:spPr/>
        <p:txBody>
          <a:bodyPr/>
          <a:lstStyle/>
          <a:p>
            <a:fld id="{EFA383C7-79F1-4A3C-BB63-E7E1901983D0}" type="slidenum">
              <a:rPr lang="en-US" smtClean="0"/>
              <a:t>10</a:t>
            </a:fld>
            <a:endParaRPr lang="en-US"/>
          </a:p>
        </p:txBody>
      </p:sp>
    </p:spTree>
    <p:extLst>
      <p:ext uri="{BB962C8B-B14F-4D97-AF65-F5344CB8AC3E}">
        <p14:creationId xmlns:p14="http://schemas.microsoft.com/office/powerpoint/2010/main" val="35656105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Enterprise Manager is a framework used for managing the database, but it is also used for managing Fusion Middleware, Oracle’s Applications, Oracle’s engineered systems, Cloud-based infrastructure, and more. The framework consists of management services, monitoring, configuration management, task automation, security, and plug-ins for the managed platforms supported.</a:t>
            </a:r>
            <a:endParaRPr lang="en-PK" dirty="0"/>
          </a:p>
        </p:txBody>
      </p:sp>
      <p:sp>
        <p:nvSpPr>
          <p:cNvPr id="4" name="Slide Number Placeholder 3"/>
          <p:cNvSpPr>
            <a:spLocks noGrp="1"/>
          </p:cNvSpPr>
          <p:nvPr>
            <p:ph type="sldNum" sz="quarter" idx="5"/>
          </p:nvPr>
        </p:nvSpPr>
        <p:spPr/>
        <p:txBody>
          <a:bodyPr/>
          <a:lstStyle/>
          <a:p>
            <a:fld id="{EFA383C7-79F1-4A3C-BB63-E7E1901983D0}" type="slidenum">
              <a:rPr lang="en-US" smtClean="0"/>
              <a:t>13</a:t>
            </a:fld>
            <a:endParaRPr lang="en-US"/>
          </a:p>
        </p:txBody>
      </p:sp>
    </p:spTree>
    <p:extLst>
      <p:ext uri="{BB962C8B-B14F-4D97-AF65-F5344CB8AC3E}">
        <p14:creationId xmlns:p14="http://schemas.microsoft.com/office/powerpoint/2010/main" val="470938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97871"/>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83680"/>
            <a:ext cx="9144000" cy="1655762"/>
          </a:xfrm>
        </p:spPr>
        <p:txBody>
          <a:bodyPr/>
          <a:lstStyle>
            <a:lvl1pPr marL="0" indent="0" algn="ctr">
              <a:buNone/>
              <a:defRPr sz="240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8794E75-353D-442E-BDEA-2D1BE4A45A3F}" type="datetimeFigureOut">
              <a:rPr lang="en-US" smtClean="0"/>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D1DC9-C721-4D5F-A7A1-DF55DAF8C7D9}" type="slidenum">
              <a:rPr lang="en-US" smtClean="0"/>
              <a:t>‹#›</a:t>
            </a:fld>
            <a:endParaRPr lang="en-US"/>
          </a:p>
        </p:txBody>
      </p:sp>
      <p:sp>
        <p:nvSpPr>
          <p:cNvPr id="7" name="Rectangle 6"/>
          <p:cNvSpPr/>
          <p:nvPr userDrawn="1"/>
        </p:nvSpPr>
        <p:spPr>
          <a:xfrm flipV="1">
            <a:off x="1524000" y="3533141"/>
            <a:ext cx="9144000" cy="182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9365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794E75-353D-442E-BDEA-2D1BE4A45A3F}" type="datetimeFigureOut">
              <a:rPr lang="en-US" smtClean="0"/>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3317926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794E75-353D-442E-BDEA-2D1BE4A45A3F}" type="datetimeFigureOut">
              <a:rPr lang="en-US" smtClean="0"/>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3354244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6045" y="128411"/>
            <a:ext cx="11279909" cy="1075749"/>
          </a:xfrm>
        </p:spPr>
        <p:txBody>
          <a:bodyPr>
            <a:normAutofit/>
          </a:bodyPr>
          <a:lstStyle>
            <a:lvl1pPr>
              <a:defRPr sz="4000">
                <a:latin typeface="Gotham Narrow Book" pitchFamily="50" charset="0"/>
              </a:defRPr>
            </a:lvl1pPr>
          </a:lstStyle>
          <a:p>
            <a:r>
              <a:rPr lang="en-US" dirty="0"/>
              <a:t>Click to edit Master title style</a:t>
            </a:r>
          </a:p>
        </p:txBody>
      </p:sp>
      <p:sp>
        <p:nvSpPr>
          <p:cNvPr id="3" name="Content Placeholder 2"/>
          <p:cNvSpPr>
            <a:spLocks noGrp="1"/>
          </p:cNvSpPr>
          <p:nvPr>
            <p:ph idx="1"/>
          </p:nvPr>
        </p:nvSpPr>
        <p:spPr>
          <a:xfrm>
            <a:off x="456045" y="1301675"/>
            <a:ext cx="11279909" cy="4875288"/>
          </a:xfrm>
        </p:spPr>
        <p:txBody>
          <a:bodyPr/>
          <a:lstStyle>
            <a:lvl1pPr>
              <a:buClr>
                <a:schemeClr val="accent1">
                  <a:lumMod val="75000"/>
                </a:schemeClr>
              </a:buClr>
              <a:defRPr sz="3000">
                <a:solidFill>
                  <a:schemeClr val="tx1"/>
                </a:solidFill>
                <a:latin typeface="Gotham Narrow Book" pitchFamily="50" charset="0"/>
              </a:defRPr>
            </a:lvl1pPr>
            <a:lvl2pPr>
              <a:buClr>
                <a:schemeClr val="accent1">
                  <a:lumMod val="75000"/>
                </a:schemeClr>
              </a:buClr>
              <a:defRPr>
                <a:solidFill>
                  <a:schemeClr val="tx1"/>
                </a:solidFill>
                <a:latin typeface="Gotham Narrow Book" pitchFamily="50" charset="0"/>
              </a:defRPr>
            </a:lvl2pPr>
            <a:lvl3pPr>
              <a:buClr>
                <a:schemeClr val="accent1">
                  <a:lumMod val="75000"/>
                </a:schemeClr>
              </a:buClr>
              <a:defRPr>
                <a:solidFill>
                  <a:schemeClr val="tx1"/>
                </a:solidFill>
                <a:latin typeface="Gotham Narrow Book" pitchFamily="50" charset="0"/>
              </a:defRPr>
            </a:lvl3pPr>
            <a:lvl4pPr>
              <a:buClr>
                <a:schemeClr val="accent1">
                  <a:lumMod val="75000"/>
                </a:schemeClr>
              </a:buClr>
              <a:defRPr>
                <a:solidFill>
                  <a:schemeClr val="tx1"/>
                </a:solidFill>
                <a:latin typeface="Gotham Narrow Book" pitchFamily="50" charset="0"/>
              </a:defRPr>
            </a:lvl4pPr>
            <a:lvl5pPr>
              <a:buClr>
                <a:schemeClr val="accent1">
                  <a:lumMod val="75000"/>
                </a:schemeClr>
              </a:buClr>
              <a:defRPr>
                <a:solidFill>
                  <a:schemeClr val="tx1"/>
                </a:solidFill>
                <a:latin typeface="Gotham Narrow Book"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8794E75-353D-442E-BDEA-2D1BE4A45A3F}" type="datetimeFigureOut">
              <a:rPr lang="en-US" smtClean="0"/>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D1DC9-C721-4D5F-A7A1-DF55DAF8C7D9}" type="slidenum">
              <a:rPr lang="en-US" smtClean="0"/>
              <a:t>‹#›</a:t>
            </a:fld>
            <a:endParaRPr lang="en-US"/>
          </a:p>
        </p:txBody>
      </p:sp>
      <p:sp>
        <p:nvSpPr>
          <p:cNvPr id="7" name="Isosceles Triangle 6"/>
          <p:cNvSpPr/>
          <p:nvPr userDrawn="1"/>
        </p:nvSpPr>
        <p:spPr>
          <a:xfrm rot="5400000">
            <a:off x="-314326" y="446056"/>
            <a:ext cx="1004207" cy="375557"/>
          </a:xfrm>
          <a:prstGeom prst="triangle">
            <a:avLst/>
          </a:prstGeom>
          <a:gradFill>
            <a:gsLst>
              <a:gs pos="0">
                <a:srgbClr val="5195D3"/>
              </a:gs>
              <a:gs pos="58000">
                <a:srgbClr val="4E93D2"/>
              </a:gs>
              <a:gs pos="100000">
                <a:srgbClr val="3B87CD"/>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456045" y="1207490"/>
            <a:ext cx="11279909" cy="0"/>
          </a:xfrm>
          <a:prstGeom prst="line">
            <a:avLst/>
          </a:prstGeom>
          <a:ln w="95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4605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794E75-353D-442E-BDEA-2D1BE4A45A3F}" type="datetimeFigureOut">
              <a:rPr lang="en-US" smtClean="0"/>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3109938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8794E75-353D-442E-BDEA-2D1BE4A45A3F}" type="datetimeFigureOut">
              <a:rPr lang="en-US" smtClean="0"/>
              <a:t>11/13/2020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3456404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794E75-353D-442E-BDEA-2D1BE4A45A3F}" type="datetimeFigureOut">
              <a:rPr lang="en-US" smtClean="0"/>
              <a:t>11/13/2020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1848458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794E75-353D-442E-BDEA-2D1BE4A45A3F}" type="datetimeFigureOut">
              <a:rPr lang="en-US" smtClean="0"/>
              <a:t>11/13/2020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2934820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794E75-353D-442E-BDEA-2D1BE4A45A3F}" type="datetimeFigureOut">
              <a:rPr lang="en-US" smtClean="0"/>
              <a:t>11/13/2020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1960782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794E75-353D-442E-BDEA-2D1BE4A45A3F}" type="datetimeFigureOut">
              <a:rPr lang="en-US" smtClean="0"/>
              <a:t>11/13/2020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1803988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794E75-353D-442E-BDEA-2D1BE4A45A3F}" type="datetimeFigureOut">
              <a:rPr lang="en-US" smtClean="0"/>
              <a:t>11/13/2020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4264893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6045" y="365124"/>
            <a:ext cx="11279909" cy="107574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6045" y="1698171"/>
            <a:ext cx="11279909" cy="447879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6046" y="6356348"/>
            <a:ext cx="2743200" cy="365125"/>
          </a:xfrm>
          <a:prstGeom prst="rect">
            <a:avLst/>
          </a:prstGeom>
        </p:spPr>
        <p:txBody>
          <a:bodyPr vert="horz" lIns="91440" tIns="45720" rIns="91440" bIns="45720" rtlCol="0" anchor="ctr"/>
          <a:lstStyle>
            <a:lvl1pPr algn="l">
              <a:defRPr sz="1200">
                <a:solidFill>
                  <a:schemeClr val="tx1">
                    <a:tint val="75000"/>
                  </a:schemeClr>
                </a:solidFill>
                <a:latin typeface="Gotham Narrow Medium" pitchFamily="50" charset="0"/>
              </a:defRPr>
            </a:lvl1pPr>
          </a:lstStyle>
          <a:p>
            <a:fld id="{C8794E75-353D-442E-BDEA-2D1BE4A45A3F}" type="datetimeFigureOut">
              <a:rPr lang="en-US" smtClean="0"/>
              <a:pPr/>
              <a:t>11/13/2020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992754" y="6356349"/>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6D1DC9-C721-4D5F-A7A1-DF55DAF8C7D9}" type="slidenum">
              <a:rPr lang="en-US" smtClean="0"/>
              <a:t>‹#›</a:t>
            </a:fld>
            <a:endParaRPr lang="en-US" dirty="0"/>
          </a:p>
        </p:txBody>
      </p:sp>
    </p:spTree>
    <p:extLst>
      <p:ext uri="{BB962C8B-B14F-4D97-AF65-F5344CB8AC3E}">
        <p14:creationId xmlns:p14="http://schemas.microsoft.com/office/powerpoint/2010/main" val="3059438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Gotham Narrow Book" pitchFamily="50" charset="0"/>
          <a:ea typeface="Adobe Fan Heiti Std B" panose="020B0700000000000000" pitchFamily="34" charset="-128"/>
          <a:cs typeface="+mj-cs"/>
        </a:defRPr>
      </a:lvl1pPr>
    </p:titleStyle>
    <p:bodyStyle>
      <a:lvl1pPr marL="228600" indent="-228600" algn="l" defTabSz="914400" rtl="0" eaLnBrk="1" latinLnBrk="0" hangingPunct="1">
        <a:lnSpc>
          <a:spcPct val="90000"/>
        </a:lnSpc>
        <a:spcBef>
          <a:spcPts val="1000"/>
        </a:spcBef>
        <a:buClr>
          <a:schemeClr val="accent1">
            <a:lumMod val="75000"/>
          </a:schemeClr>
        </a:buClr>
        <a:buFont typeface="Wingdings" panose="05000000000000000000" pitchFamily="2" charset="2"/>
        <a:buChar char="§"/>
        <a:defRPr sz="3200" kern="1200">
          <a:solidFill>
            <a:schemeClr val="tx1"/>
          </a:solidFill>
          <a:latin typeface="Gotham Narrow Book" pitchFamily="50" charset="0"/>
          <a:ea typeface="+mn-ea"/>
          <a:cs typeface="+mn-cs"/>
        </a:defRPr>
      </a:lvl1pPr>
      <a:lvl2pPr marL="685800" indent="-228600" algn="l" defTabSz="914400" rtl="0" eaLnBrk="1" latinLnBrk="0" hangingPunct="1">
        <a:lnSpc>
          <a:spcPct val="90000"/>
        </a:lnSpc>
        <a:spcBef>
          <a:spcPts val="500"/>
        </a:spcBef>
        <a:buClr>
          <a:schemeClr val="accent1">
            <a:lumMod val="75000"/>
          </a:schemeClr>
        </a:buClr>
        <a:buFont typeface="Arial" panose="020B0604020202020204" pitchFamily="34" charset="0"/>
        <a:buChar char="•"/>
        <a:defRPr sz="2800" kern="1200">
          <a:solidFill>
            <a:schemeClr val="tx1"/>
          </a:solidFill>
          <a:latin typeface="Gotham Narrow Book" pitchFamily="50" charset="0"/>
          <a:ea typeface="+mn-ea"/>
          <a:cs typeface="+mn-cs"/>
        </a:defRPr>
      </a:lvl2pPr>
      <a:lvl3pPr marL="1143000" indent="-228600" algn="l" defTabSz="914400" rtl="0" eaLnBrk="1" latinLnBrk="0" hangingPunct="1">
        <a:lnSpc>
          <a:spcPct val="90000"/>
        </a:lnSpc>
        <a:spcBef>
          <a:spcPts val="500"/>
        </a:spcBef>
        <a:buClr>
          <a:schemeClr val="accent1">
            <a:lumMod val="75000"/>
          </a:schemeClr>
        </a:buClr>
        <a:buFont typeface="Gotham Narrow Medium" pitchFamily="50" charset="0"/>
        <a:buChar char="–"/>
        <a:defRPr sz="2400" kern="1200">
          <a:solidFill>
            <a:schemeClr val="tx1"/>
          </a:solidFill>
          <a:latin typeface="Gotham Narrow Book" pitchFamily="50" charset="0"/>
          <a:ea typeface="+mn-ea"/>
          <a:cs typeface="+mn-cs"/>
        </a:defRPr>
      </a:lvl3pPr>
      <a:lvl4pPr marL="1600200" indent="-228600" algn="l" defTabSz="914400" rtl="0" eaLnBrk="1" latinLnBrk="0" hangingPunct="1">
        <a:lnSpc>
          <a:spcPct val="90000"/>
        </a:lnSpc>
        <a:spcBef>
          <a:spcPts val="500"/>
        </a:spcBef>
        <a:buClr>
          <a:schemeClr val="accent1">
            <a:lumMod val="75000"/>
          </a:schemeClr>
        </a:buClr>
        <a:buFont typeface="Gotham Narrow Medium" pitchFamily="50" charset="0"/>
        <a:buChar char="–"/>
        <a:defRPr sz="1800" kern="1200">
          <a:solidFill>
            <a:schemeClr val="tx1"/>
          </a:solidFill>
          <a:latin typeface="Gotham Narrow Book" pitchFamily="50" charset="0"/>
          <a:ea typeface="+mn-ea"/>
          <a:cs typeface="+mn-cs"/>
        </a:defRPr>
      </a:lvl4pPr>
      <a:lvl5pPr marL="2057400" indent="-228600" algn="l" defTabSz="914400" rtl="0" eaLnBrk="1" latinLnBrk="0" hangingPunct="1">
        <a:lnSpc>
          <a:spcPct val="90000"/>
        </a:lnSpc>
        <a:spcBef>
          <a:spcPts val="500"/>
        </a:spcBef>
        <a:buClr>
          <a:schemeClr val="accent1">
            <a:lumMod val="75000"/>
          </a:schemeClr>
        </a:buClr>
        <a:buFont typeface="Arial" panose="020B0604020202020204" pitchFamily="34" charset="0"/>
        <a:buChar char="•"/>
        <a:defRPr sz="1800" kern="1200">
          <a:solidFill>
            <a:schemeClr val="tx1"/>
          </a:solidFill>
          <a:latin typeface="Gotham Narrow Book"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87360"/>
            <a:ext cx="9144000" cy="1833565"/>
          </a:xfrm>
        </p:spPr>
        <p:txBody>
          <a:bodyPr>
            <a:normAutofit/>
          </a:bodyPr>
          <a:lstStyle/>
          <a:p>
            <a:r>
              <a:rPr lang="en-US" dirty="0"/>
              <a:t>Database Administration &amp; Management</a:t>
            </a:r>
          </a:p>
        </p:txBody>
      </p:sp>
      <p:sp>
        <p:nvSpPr>
          <p:cNvPr id="4" name="Slide Number Placeholder 3"/>
          <p:cNvSpPr>
            <a:spLocks noGrp="1"/>
          </p:cNvSpPr>
          <p:nvPr>
            <p:ph type="sldNum" sz="quarter" idx="12"/>
          </p:nvPr>
        </p:nvSpPr>
        <p:spPr/>
        <p:txBody>
          <a:bodyPr/>
          <a:lstStyle/>
          <a:p>
            <a:fld id="{FA6D1DC9-C721-4D5F-A7A1-DF55DAF8C7D9}" type="slidenum">
              <a:rPr lang="en-US" smtClean="0"/>
              <a:t>1</a:t>
            </a:fld>
            <a:endParaRPr lang="en-US"/>
          </a:p>
        </p:txBody>
      </p:sp>
      <p:sp>
        <p:nvSpPr>
          <p:cNvPr id="5" name="Subtitle 2">
            <a:extLst>
              <a:ext uri="{FF2B5EF4-FFF2-40B4-BE49-F238E27FC236}">
                <a16:creationId xmlns:a16="http://schemas.microsoft.com/office/drawing/2014/main" id="{28690CEE-119E-45B5-9374-D4A7564C757D}"/>
              </a:ext>
            </a:extLst>
          </p:cNvPr>
          <p:cNvSpPr txBox="1">
            <a:spLocks/>
          </p:cNvSpPr>
          <p:nvPr/>
        </p:nvSpPr>
        <p:spPr>
          <a:xfrm>
            <a:off x="1524000" y="3850470"/>
            <a:ext cx="9144000" cy="207633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Clr>
                <a:schemeClr val="accent1">
                  <a:lumMod val="75000"/>
                </a:schemeClr>
              </a:buClr>
              <a:buFont typeface="Wingdings" panose="05000000000000000000" pitchFamily="2" charset="2"/>
              <a:buNone/>
              <a:defRPr sz="2400" kern="1200">
                <a:solidFill>
                  <a:schemeClr val="accent1">
                    <a:lumMod val="75000"/>
                  </a:schemeClr>
                </a:solidFill>
                <a:latin typeface="Gotham Narrow Book" pitchFamily="50" charset="0"/>
                <a:ea typeface="+mn-ea"/>
                <a:cs typeface="+mn-cs"/>
              </a:defRPr>
            </a:lvl1pPr>
            <a:lvl2pPr marL="457200" indent="0" algn="ctr" defTabSz="914400" rtl="0" eaLnBrk="1" latinLnBrk="0" hangingPunct="1">
              <a:lnSpc>
                <a:spcPct val="90000"/>
              </a:lnSpc>
              <a:spcBef>
                <a:spcPts val="500"/>
              </a:spcBef>
              <a:buClr>
                <a:schemeClr val="accent1">
                  <a:lumMod val="75000"/>
                </a:schemeClr>
              </a:buClr>
              <a:buFont typeface="Arial" panose="020B0604020202020204" pitchFamily="34" charset="0"/>
              <a:buNone/>
              <a:defRPr sz="2000" kern="1200">
                <a:solidFill>
                  <a:schemeClr val="tx1"/>
                </a:solidFill>
                <a:latin typeface="Gotham Narrow Book" pitchFamily="50" charset="0"/>
                <a:ea typeface="+mn-ea"/>
                <a:cs typeface="+mn-cs"/>
              </a:defRPr>
            </a:lvl2pPr>
            <a:lvl3pPr marL="914400" indent="0" algn="ctr" defTabSz="914400" rtl="0" eaLnBrk="1" latinLnBrk="0" hangingPunct="1">
              <a:lnSpc>
                <a:spcPct val="90000"/>
              </a:lnSpc>
              <a:spcBef>
                <a:spcPts val="500"/>
              </a:spcBef>
              <a:buClr>
                <a:schemeClr val="accent1">
                  <a:lumMod val="75000"/>
                </a:schemeClr>
              </a:buClr>
              <a:buFont typeface="Gotham Narrow Medium" pitchFamily="50" charset="0"/>
              <a:buNone/>
              <a:defRPr sz="1800" kern="1200">
                <a:solidFill>
                  <a:schemeClr val="tx1"/>
                </a:solidFill>
                <a:latin typeface="Gotham Narrow Book" pitchFamily="50" charset="0"/>
                <a:ea typeface="+mn-ea"/>
                <a:cs typeface="+mn-cs"/>
              </a:defRPr>
            </a:lvl3pPr>
            <a:lvl4pPr marL="1371600" indent="0" algn="ctr" defTabSz="914400" rtl="0" eaLnBrk="1" latinLnBrk="0" hangingPunct="1">
              <a:lnSpc>
                <a:spcPct val="90000"/>
              </a:lnSpc>
              <a:spcBef>
                <a:spcPts val="500"/>
              </a:spcBef>
              <a:buClr>
                <a:schemeClr val="accent1">
                  <a:lumMod val="75000"/>
                </a:schemeClr>
              </a:buClr>
              <a:buFont typeface="Gotham Narrow Medium" pitchFamily="50" charset="0"/>
              <a:buNone/>
              <a:defRPr sz="1600" kern="1200">
                <a:solidFill>
                  <a:schemeClr val="tx1"/>
                </a:solidFill>
                <a:latin typeface="Gotham Narrow Book" pitchFamily="50" charset="0"/>
                <a:ea typeface="+mn-ea"/>
                <a:cs typeface="+mn-cs"/>
              </a:defRPr>
            </a:lvl4pPr>
            <a:lvl5pPr marL="1828800" indent="0" algn="ctr" defTabSz="914400" rtl="0" eaLnBrk="1" latinLnBrk="0" hangingPunct="1">
              <a:lnSpc>
                <a:spcPct val="90000"/>
              </a:lnSpc>
              <a:spcBef>
                <a:spcPts val="500"/>
              </a:spcBef>
              <a:buClr>
                <a:schemeClr val="accent1">
                  <a:lumMod val="75000"/>
                </a:schemeClr>
              </a:buClr>
              <a:buFont typeface="Arial" panose="020B0604020202020204" pitchFamily="34" charset="0"/>
              <a:buNone/>
              <a:defRPr sz="1600" kern="1200">
                <a:solidFill>
                  <a:schemeClr val="tx1"/>
                </a:solidFill>
                <a:latin typeface="Gotham Narrow Book" pitchFamily="50" charset="0"/>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t>Chapter 1 – Introduction</a:t>
            </a:r>
          </a:p>
          <a:p>
            <a:r>
              <a:rPr lang="en-US" dirty="0"/>
              <a:t>Chapter 2 – Oracle Architecture</a:t>
            </a:r>
          </a:p>
          <a:p>
            <a:endParaRPr lang="en-US" dirty="0"/>
          </a:p>
        </p:txBody>
      </p:sp>
    </p:spTree>
    <p:extLst>
      <p:ext uri="{BB962C8B-B14F-4D97-AF65-F5344CB8AC3E}">
        <p14:creationId xmlns:p14="http://schemas.microsoft.com/office/powerpoint/2010/main" val="42905521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A29E5-158D-46B4-92EF-623AFE44CCF1}"/>
              </a:ext>
            </a:extLst>
          </p:cNvPr>
          <p:cNvSpPr>
            <a:spLocks noGrp="1"/>
          </p:cNvSpPr>
          <p:nvPr>
            <p:ph type="title"/>
          </p:nvPr>
        </p:nvSpPr>
        <p:spPr/>
        <p:txBody>
          <a:bodyPr>
            <a:noAutofit/>
          </a:bodyPr>
          <a:lstStyle/>
          <a:p>
            <a:r>
              <a:rPr lang="en-US" sz="3200" dirty="0"/>
              <a:t>Figure 1-3. Concentrators with Connection Managers for a large number of users</a:t>
            </a:r>
            <a:endParaRPr lang="en-PK" sz="3200" dirty="0"/>
          </a:p>
        </p:txBody>
      </p:sp>
      <p:pic>
        <p:nvPicPr>
          <p:cNvPr id="5" name="Content Placeholder 4">
            <a:extLst>
              <a:ext uri="{FF2B5EF4-FFF2-40B4-BE49-F238E27FC236}">
                <a16:creationId xmlns:a16="http://schemas.microsoft.com/office/drawing/2014/main" id="{DE521A86-290B-4774-8D09-C8556214A1B5}"/>
              </a:ext>
            </a:extLst>
          </p:cNvPr>
          <p:cNvPicPr>
            <a:picLocks noGrp="1" noChangeAspect="1"/>
          </p:cNvPicPr>
          <p:nvPr>
            <p:ph idx="1"/>
          </p:nvPr>
        </p:nvPicPr>
        <p:blipFill>
          <a:blip r:embed="rId3"/>
          <a:stretch>
            <a:fillRect/>
          </a:stretch>
        </p:blipFill>
        <p:spPr>
          <a:xfrm>
            <a:off x="3346139" y="1301750"/>
            <a:ext cx="5499723" cy="4875213"/>
          </a:xfrm>
          <a:prstGeom prst="rect">
            <a:avLst/>
          </a:prstGeom>
        </p:spPr>
      </p:pic>
      <p:sp>
        <p:nvSpPr>
          <p:cNvPr id="4" name="Slide Number Placeholder 3">
            <a:extLst>
              <a:ext uri="{FF2B5EF4-FFF2-40B4-BE49-F238E27FC236}">
                <a16:creationId xmlns:a16="http://schemas.microsoft.com/office/drawing/2014/main" id="{60460ACF-0E01-467E-8C8C-72A5EEB26635}"/>
              </a:ext>
            </a:extLst>
          </p:cNvPr>
          <p:cNvSpPr>
            <a:spLocks noGrp="1"/>
          </p:cNvSpPr>
          <p:nvPr>
            <p:ph type="sldNum" sz="quarter" idx="12"/>
          </p:nvPr>
        </p:nvSpPr>
        <p:spPr/>
        <p:txBody>
          <a:bodyPr/>
          <a:lstStyle/>
          <a:p>
            <a:fld id="{FA6D1DC9-C721-4D5F-A7A1-DF55DAF8C7D9}" type="slidenum">
              <a:rPr lang="en-US" smtClean="0"/>
              <a:t>10</a:t>
            </a:fld>
            <a:endParaRPr lang="en-US"/>
          </a:p>
        </p:txBody>
      </p:sp>
    </p:spTree>
    <p:extLst>
      <p:ext uri="{BB962C8B-B14F-4D97-AF65-F5344CB8AC3E}">
        <p14:creationId xmlns:p14="http://schemas.microsoft.com/office/powerpoint/2010/main" val="381801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98E72-02B3-403F-ABA8-DCE488FACAFD}"/>
              </a:ext>
            </a:extLst>
          </p:cNvPr>
          <p:cNvSpPr>
            <a:spLocks noGrp="1"/>
          </p:cNvSpPr>
          <p:nvPr>
            <p:ph type="title"/>
          </p:nvPr>
        </p:nvSpPr>
        <p:spPr/>
        <p:txBody>
          <a:bodyPr/>
          <a:lstStyle/>
          <a:p>
            <a:r>
              <a:rPr lang="en-US" dirty="0"/>
              <a:t>Summary of Oracle Database Features</a:t>
            </a:r>
            <a:endParaRPr lang="en-PK" dirty="0"/>
          </a:p>
        </p:txBody>
      </p:sp>
      <p:sp>
        <p:nvSpPr>
          <p:cNvPr id="3" name="Content Placeholder 2">
            <a:extLst>
              <a:ext uri="{FF2B5EF4-FFF2-40B4-BE49-F238E27FC236}">
                <a16:creationId xmlns:a16="http://schemas.microsoft.com/office/drawing/2014/main" id="{E63B9269-6D94-4BC6-9735-12F99C4631ED}"/>
              </a:ext>
            </a:extLst>
          </p:cNvPr>
          <p:cNvSpPr>
            <a:spLocks noGrp="1"/>
          </p:cNvSpPr>
          <p:nvPr>
            <p:ph idx="1"/>
          </p:nvPr>
        </p:nvSpPr>
        <p:spPr/>
        <p:txBody>
          <a:bodyPr>
            <a:normAutofit/>
          </a:bodyPr>
          <a:lstStyle/>
          <a:p>
            <a:r>
              <a:rPr lang="en-US" dirty="0"/>
              <a:t>The role of Oracle Fusion Middleware</a:t>
            </a:r>
          </a:p>
          <a:p>
            <a:pPr lvl="1"/>
            <a:r>
              <a:rPr lang="en-US" dirty="0"/>
              <a:t>The growing popularity of Internet has led to a change in deployment from client/server to a three-tier architecture.</a:t>
            </a:r>
          </a:p>
          <a:p>
            <a:pPr lvl="1"/>
            <a:r>
              <a:rPr lang="en-US" dirty="0"/>
              <a:t>Oracle’s WebLogic Server enables deployment of the middle tier in a three-tier solution for web-based applications, component-based applications, and enterprise application integration. </a:t>
            </a:r>
          </a:p>
          <a:p>
            <a:pPr lvl="1"/>
            <a:r>
              <a:rPr lang="en-US" dirty="0"/>
              <a:t>Oracle WebLogic Server is a key part of Oracle’s Fusion Middleware.</a:t>
            </a:r>
          </a:p>
          <a:p>
            <a:pPr lvl="1"/>
            <a:r>
              <a:rPr lang="en-US" dirty="0"/>
              <a:t>Other Fusion Middleware components address transaction management, data integration, business process management, business intelligence, identity management, service-oriented architectures (SOA).</a:t>
            </a:r>
          </a:p>
        </p:txBody>
      </p:sp>
      <p:sp>
        <p:nvSpPr>
          <p:cNvPr id="4" name="Slide Number Placeholder 3">
            <a:extLst>
              <a:ext uri="{FF2B5EF4-FFF2-40B4-BE49-F238E27FC236}">
                <a16:creationId xmlns:a16="http://schemas.microsoft.com/office/drawing/2014/main" id="{C249AF1E-960A-441B-AD39-32F1D43913F2}"/>
              </a:ext>
            </a:extLst>
          </p:cNvPr>
          <p:cNvSpPr>
            <a:spLocks noGrp="1"/>
          </p:cNvSpPr>
          <p:nvPr>
            <p:ph type="sldNum" sz="quarter" idx="12"/>
          </p:nvPr>
        </p:nvSpPr>
        <p:spPr/>
        <p:txBody>
          <a:bodyPr/>
          <a:lstStyle/>
          <a:p>
            <a:fld id="{FA6D1DC9-C721-4D5F-A7A1-DF55DAF8C7D9}" type="slidenum">
              <a:rPr lang="en-US" smtClean="0"/>
              <a:t>11</a:t>
            </a:fld>
            <a:endParaRPr lang="en-US"/>
          </a:p>
        </p:txBody>
      </p:sp>
    </p:spTree>
    <p:extLst>
      <p:ext uri="{BB962C8B-B14F-4D97-AF65-F5344CB8AC3E}">
        <p14:creationId xmlns:p14="http://schemas.microsoft.com/office/powerpoint/2010/main" val="821311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98E72-02B3-403F-ABA8-DCE488FACAFD}"/>
              </a:ext>
            </a:extLst>
          </p:cNvPr>
          <p:cNvSpPr>
            <a:spLocks noGrp="1"/>
          </p:cNvSpPr>
          <p:nvPr>
            <p:ph type="title"/>
          </p:nvPr>
        </p:nvSpPr>
        <p:spPr/>
        <p:txBody>
          <a:bodyPr/>
          <a:lstStyle/>
          <a:p>
            <a:r>
              <a:rPr lang="en-US" dirty="0"/>
              <a:t>Summary of Oracle Database Features</a:t>
            </a:r>
            <a:endParaRPr lang="en-PK" dirty="0"/>
          </a:p>
        </p:txBody>
      </p:sp>
      <p:sp>
        <p:nvSpPr>
          <p:cNvPr id="3" name="Content Placeholder 2">
            <a:extLst>
              <a:ext uri="{FF2B5EF4-FFF2-40B4-BE49-F238E27FC236}">
                <a16:creationId xmlns:a16="http://schemas.microsoft.com/office/drawing/2014/main" id="{E63B9269-6D94-4BC6-9735-12F99C4631ED}"/>
              </a:ext>
            </a:extLst>
          </p:cNvPr>
          <p:cNvSpPr>
            <a:spLocks noGrp="1"/>
          </p:cNvSpPr>
          <p:nvPr>
            <p:ph idx="1"/>
          </p:nvPr>
        </p:nvSpPr>
        <p:spPr/>
        <p:txBody>
          <a:bodyPr/>
          <a:lstStyle/>
          <a:p>
            <a:r>
              <a:rPr lang="en-US" dirty="0"/>
              <a:t>Distributed database features</a:t>
            </a:r>
          </a:p>
          <a:p>
            <a:pPr lvl="1"/>
            <a:r>
              <a:rPr lang="en-US" dirty="0"/>
              <a:t>Distributed Queries and Transactions – retrieve data from multiple databases</a:t>
            </a:r>
          </a:p>
          <a:p>
            <a:pPr lvl="1"/>
            <a:r>
              <a:rPr lang="en-US" dirty="0"/>
              <a:t>Heterogeneous Services - allows non-Oracle data and services to be accessed from an Oracle Database through generic connectivity</a:t>
            </a:r>
          </a:p>
          <a:p>
            <a:r>
              <a:rPr lang="en-US" dirty="0"/>
              <a:t>Data movement features</a:t>
            </a:r>
          </a:p>
          <a:p>
            <a:pPr lvl="1"/>
            <a:r>
              <a:rPr lang="en-US" dirty="0"/>
              <a:t>Transportable Tablespaces – move or copy tablespace from one database to another</a:t>
            </a:r>
          </a:p>
          <a:p>
            <a:pPr lvl="1"/>
            <a:r>
              <a:rPr lang="en-US" dirty="0"/>
              <a:t>Advanced Queuing and Oracle Streams – uses to asynchronously send messages from one Oracle database to another</a:t>
            </a:r>
          </a:p>
        </p:txBody>
      </p:sp>
      <p:sp>
        <p:nvSpPr>
          <p:cNvPr id="4" name="Slide Number Placeholder 3">
            <a:extLst>
              <a:ext uri="{FF2B5EF4-FFF2-40B4-BE49-F238E27FC236}">
                <a16:creationId xmlns:a16="http://schemas.microsoft.com/office/drawing/2014/main" id="{C249AF1E-960A-441B-AD39-32F1D43913F2}"/>
              </a:ext>
            </a:extLst>
          </p:cNvPr>
          <p:cNvSpPr>
            <a:spLocks noGrp="1"/>
          </p:cNvSpPr>
          <p:nvPr>
            <p:ph type="sldNum" sz="quarter" idx="12"/>
          </p:nvPr>
        </p:nvSpPr>
        <p:spPr/>
        <p:txBody>
          <a:bodyPr/>
          <a:lstStyle/>
          <a:p>
            <a:fld id="{FA6D1DC9-C721-4D5F-A7A1-DF55DAF8C7D9}" type="slidenum">
              <a:rPr lang="en-US" smtClean="0"/>
              <a:t>12</a:t>
            </a:fld>
            <a:endParaRPr lang="en-US"/>
          </a:p>
        </p:txBody>
      </p:sp>
    </p:spTree>
    <p:extLst>
      <p:ext uri="{BB962C8B-B14F-4D97-AF65-F5344CB8AC3E}">
        <p14:creationId xmlns:p14="http://schemas.microsoft.com/office/powerpoint/2010/main" val="2604509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98E72-02B3-403F-ABA8-DCE488FACAFD}"/>
              </a:ext>
            </a:extLst>
          </p:cNvPr>
          <p:cNvSpPr>
            <a:spLocks noGrp="1"/>
          </p:cNvSpPr>
          <p:nvPr>
            <p:ph type="title"/>
          </p:nvPr>
        </p:nvSpPr>
        <p:spPr/>
        <p:txBody>
          <a:bodyPr/>
          <a:lstStyle/>
          <a:p>
            <a:r>
              <a:rPr lang="en-US" dirty="0"/>
              <a:t>Summary of Oracle Database Features</a:t>
            </a:r>
            <a:endParaRPr lang="en-PK" dirty="0"/>
          </a:p>
        </p:txBody>
      </p:sp>
      <p:sp>
        <p:nvSpPr>
          <p:cNvPr id="3" name="Content Placeholder 2">
            <a:extLst>
              <a:ext uri="{FF2B5EF4-FFF2-40B4-BE49-F238E27FC236}">
                <a16:creationId xmlns:a16="http://schemas.microsoft.com/office/drawing/2014/main" id="{E63B9269-6D94-4BC6-9735-12F99C4631ED}"/>
              </a:ext>
            </a:extLst>
          </p:cNvPr>
          <p:cNvSpPr>
            <a:spLocks noGrp="1"/>
          </p:cNvSpPr>
          <p:nvPr>
            <p:ph idx="1"/>
          </p:nvPr>
        </p:nvSpPr>
        <p:spPr>
          <a:xfrm>
            <a:off x="456045" y="1301674"/>
            <a:ext cx="11279909" cy="5324594"/>
          </a:xfrm>
        </p:spPr>
        <p:txBody>
          <a:bodyPr>
            <a:normAutofit lnSpcReduction="10000"/>
          </a:bodyPr>
          <a:lstStyle/>
          <a:p>
            <a:r>
              <a:rPr lang="en-US" dirty="0"/>
              <a:t>Database performance features</a:t>
            </a:r>
          </a:p>
          <a:p>
            <a:pPr lvl="1"/>
            <a:r>
              <a:rPr lang="en-US" dirty="0"/>
              <a:t>Database Parallelization</a:t>
            </a:r>
          </a:p>
          <a:p>
            <a:pPr lvl="2"/>
            <a:r>
              <a:rPr lang="en-US" dirty="0"/>
              <a:t>database tasks are implemented in parallel to speed the querying, tuning, and maintenance of the database.</a:t>
            </a:r>
          </a:p>
          <a:p>
            <a:pPr lvl="1"/>
            <a:r>
              <a:rPr lang="en-US" dirty="0"/>
              <a:t>Data Warehousing</a:t>
            </a:r>
          </a:p>
          <a:p>
            <a:pPr lvl="2"/>
            <a:r>
              <a:rPr lang="en-US" dirty="0"/>
              <a:t>performance enhancements for business intelligence applications.</a:t>
            </a:r>
          </a:p>
          <a:p>
            <a:r>
              <a:rPr lang="en-US" dirty="0"/>
              <a:t>Managing the Oracle Database</a:t>
            </a:r>
          </a:p>
          <a:p>
            <a:pPr lvl="1"/>
            <a:r>
              <a:rPr lang="en-US" dirty="0"/>
              <a:t>Self-tuning and self-managing features that make the database easier to manage.</a:t>
            </a:r>
          </a:p>
          <a:p>
            <a:pPr lvl="2"/>
            <a:r>
              <a:rPr lang="en-US" dirty="0"/>
              <a:t>Automatic Workload Repository (AWR)</a:t>
            </a:r>
          </a:p>
          <a:p>
            <a:pPr lvl="2"/>
            <a:r>
              <a:rPr lang="it-IT" dirty="0"/>
              <a:t>Automatic Database Diagnostic Monitor (ADDM)</a:t>
            </a:r>
          </a:p>
          <a:p>
            <a:pPr lvl="2"/>
            <a:r>
              <a:rPr lang="en-US" dirty="0"/>
              <a:t>Automatic Memory Management (AMM)</a:t>
            </a:r>
          </a:p>
          <a:p>
            <a:pPr lvl="2"/>
            <a:r>
              <a:rPr lang="en-US" dirty="0"/>
              <a:t>Automatic Storage Management (ASM)</a:t>
            </a:r>
          </a:p>
          <a:p>
            <a:pPr lvl="2"/>
            <a:r>
              <a:rPr lang="en-US" dirty="0"/>
              <a:t>Oracle Enterprise Manager (EM)</a:t>
            </a:r>
            <a:endParaRPr lang="en-PK" dirty="0"/>
          </a:p>
        </p:txBody>
      </p:sp>
      <p:sp>
        <p:nvSpPr>
          <p:cNvPr id="4" name="Slide Number Placeholder 3">
            <a:extLst>
              <a:ext uri="{FF2B5EF4-FFF2-40B4-BE49-F238E27FC236}">
                <a16:creationId xmlns:a16="http://schemas.microsoft.com/office/drawing/2014/main" id="{C249AF1E-960A-441B-AD39-32F1D43913F2}"/>
              </a:ext>
            </a:extLst>
          </p:cNvPr>
          <p:cNvSpPr>
            <a:spLocks noGrp="1"/>
          </p:cNvSpPr>
          <p:nvPr>
            <p:ph type="sldNum" sz="quarter" idx="12"/>
          </p:nvPr>
        </p:nvSpPr>
        <p:spPr/>
        <p:txBody>
          <a:bodyPr/>
          <a:lstStyle/>
          <a:p>
            <a:fld id="{FA6D1DC9-C721-4D5F-A7A1-DF55DAF8C7D9}" type="slidenum">
              <a:rPr lang="en-US" smtClean="0"/>
              <a:t>13</a:t>
            </a:fld>
            <a:endParaRPr lang="en-US"/>
          </a:p>
        </p:txBody>
      </p:sp>
    </p:spTree>
    <p:extLst>
      <p:ext uri="{BB962C8B-B14F-4D97-AF65-F5344CB8AC3E}">
        <p14:creationId xmlns:p14="http://schemas.microsoft.com/office/powerpoint/2010/main" val="354497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98E72-02B3-403F-ABA8-DCE488FACAFD}"/>
              </a:ext>
            </a:extLst>
          </p:cNvPr>
          <p:cNvSpPr>
            <a:spLocks noGrp="1"/>
          </p:cNvSpPr>
          <p:nvPr>
            <p:ph type="title"/>
          </p:nvPr>
        </p:nvSpPr>
        <p:spPr/>
        <p:txBody>
          <a:bodyPr/>
          <a:lstStyle/>
          <a:p>
            <a:r>
              <a:rPr lang="en-US" dirty="0"/>
              <a:t>Summary of Oracle Database Features</a:t>
            </a:r>
            <a:endParaRPr lang="en-PK" dirty="0"/>
          </a:p>
        </p:txBody>
      </p:sp>
      <p:sp>
        <p:nvSpPr>
          <p:cNvPr id="3" name="Content Placeholder 2">
            <a:extLst>
              <a:ext uri="{FF2B5EF4-FFF2-40B4-BE49-F238E27FC236}">
                <a16:creationId xmlns:a16="http://schemas.microsoft.com/office/drawing/2014/main" id="{E63B9269-6D94-4BC6-9735-12F99C4631ED}"/>
              </a:ext>
            </a:extLst>
          </p:cNvPr>
          <p:cNvSpPr>
            <a:spLocks noGrp="1"/>
          </p:cNvSpPr>
          <p:nvPr>
            <p:ph idx="1"/>
          </p:nvPr>
        </p:nvSpPr>
        <p:spPr/>
        <p:txBody>
          <a:bodyPr>
            <a:normAutofit lnSpcReduction="10000"/>
          </a:bodyPr>
          <a:lstStyle/>
          <a:p>
            <a:r>
              <a:rPr lang="en-US" dirty="0"/>
              <a:t>Database security features</a:t>
            </a:r>
          </a:p>
          <a:p>
            <a:pPr lvl="1"/>
            <a:r>
              <a:rPr lang="en-US" dirty="0"/>
              <a:t>Oracle includes basic security for managing user access through roles and privileges.</a:t>
            </a:r>
          </a:p>
          <a:p>
            <a:pPr lvl="1"/>
            <a:r>
              <a:rPr lang="en-US" dirty="0"/>
              <a:t>Virtual Private Database (VPD)</a:t>
            </a:r>
          </a:p>
          <a:p>
            <a:pPr lvl="1"/>
            <a:r>
              <a:rPr lang="en-US" dirty="0"/>
              <a:t>Advanced Security Option (ASO)</a:t>
            </a:r>
          </a:p>
          <a:p>
            <a:r>
              <a:rPr lang="en-US" dirty="0"/>
              <a:t>Database development tools</a:t>
            </a:r>
          </a:p>
          <a:p>
            <a:pPr lvl="1"/>
            <a:r>
              <a:rPr lang="en-US" dirty="0"/>
              <a:t>Oracle SQL Developer</a:t>
            </a:r>
          </a:p>
          <a:p>
            <a:pPr lvl="2"/>
            <a:r>
              <a:rPr lang="en-US" dirty="0"/>
              <a:t>IDE to create connections to Oracle Databases, browse database objects, create and modify database objects, query and update data, export data and DDL, import data, process commands, and run and create reports.</a:t>
            </a:r>
          </a:p>
          <a:p>
            <a:pPr lvl="1"/>
            <a:r>
              <a:rPr lang="en-US" dirty="0"/>
              <a:t>Oracle Application Express (APEX)</a:t>
            </a:r>
          </a:p>
          <a:p>
            <a:pPr lvl="2"/>
            <a:r>
              <a:rPr lang="en-US" dirty="0"/>
              <a:t>A web-based rapid application development tool.</a:t>
            </a:r>
          </a:p>
          <a:p>
            <a:pPr lvl="1"/>
            <a:endParaRPr lang="en-PK" dirty="0"/>
          </a:p>
        </p:txBody>
      </p:sp>
      <p:sp>
        <p:nvSpPr>
          <p:cNvPr id="4" name="Slide Number Placeholder 3">
            <a:extLst>
              <a:ext uri="{FF2B5EF4-FFF2-40B4-BE49-F238E27FC236}">
                <a16:creationId xmlns:a16="http://schemas.microsoft.com/office/drawing/2014/main" id="{C249AF1E-960A-441B-AD39-32F1D43913F2}"/>
              </a:ext>
            </a:extLst>
          </p:cNvPr>
          <p:cNvSpPr>
            <a:spLocks noGrp="1"/>
          </p:cNvSpPr>
          <p:nvPr>
            <p:ph type="sldNum" sz="quarter" idx="12"/>
          </p:nvPr>
        </p:nvSpPr>
        <p:spPr/>
        <p:txBody>
          <a:bodyPr/>
          <a:lstStyle/>
          <a:p>
            <a:fld id="{FA6D1DC9-C721-4D5F-A7A1-DF55DAF8C7D9}" type="slidenum">
              <a:rPr lang="en-US" smtClean="0"/>
              <a:t>14</a:t>
            </a:fld>
            <a:endParaRPr lang="en-US"/>
          </a:p>
        </p:txBody>
      </p:sp>
    </p:spTree>
    <p:extLst>
      <p:ext uri="{BB962C8B-B14F-4D97-AF65-F5344CB8AC3E}">
        <p14:creationId xmlns:p14="http://schemas.microsoft.com/office/powerpoint/2010/main" val="37529554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E1D3561-AB70-4A94-A9FD-98C5854D2C91}"/>
              </a:ext>
            </a:extLst>
          </p:cNvPr>
          <p:cNvSpPr>
            <a:spLocks noGrp="1"/>
          </p:cNvSpPr>
          <p:nvPr>
            <p:ph type="sldNum" sz="quarter" idx="12"/>
          </p:nvPr>
        </p:nvSpPr>
        <p:spPr/>
        <p:txBody>
          <a:bodyPr/>
          <a:lstStyle/>
          <a:p>
            <a:fld id="{FA6D1DC9-C721-4D5F-A7A1-DF55DAF8C7D9}" type="slidenum">
              <a:rPr lang="en-US" smtClean="0"/>
              <a:t>15</a:t>
            </a:fld>
            <a:endParaRPr lang="en-US"/>
          </a:p>
        </p:txBody>
      </p:sp>
      <p:sp>
        <p:nvSpPr>
          <p:cNvPr id="3" name="TextBox 2">
            <a:extLst>
              <a:ext uri="{FF2B5EF4-FFF2-40B4-BE49-F238E27FC236}">
                <a16:creationId xmlns:a16="http://schemas.microsoft.com/office/drawing/2014/main" id="{DD13A482-16E8-4A45-9478-BBEA29F3330B}"/>
              </a:ext>
            </a:extLst>
          </p:cNvPr>
          <p:cNvSpPr txBox="1"/>
          <p:nvPr/>
        </p:nvSpPr>
        <p:spPr>
          <a:xfrm>
            <a:off x="2229678" y="3075057"/>
            <a:ext cx="7732644" cy="707886"/>
          </a:xfrm>
          <a:prstGeom prst="rect">
            <a:avLst/>
          </a:prstGeom>
          <a:noFill/>
        </p:spPr>
        <p:txBody>
          <a:bodyPr wrap="square" rtlCol="0">
            <a:spAutoFit/>
          </a:bodyPr>
          <a:lstStyle/>
          <a:p>
            <a:pPr algn="ctr"/>
            <a:r>
              <a:rPr lang="en-US" sz="4000" dirty="0">
                <a:latin typeface="Gotham Narrow Book" pitchFamily="50" charset="0"/>
                <a:ea typeface="Adobe Fan Heiti Std B" panose="020B0700000000000000" pitchFamily="34" charset="-128"/>
                <a:cs typeface="+mj-cs"/>
              </a:rPr>
              <a:t>Chapter 2 - Oracle Architecture</a:t>
            </a:r>
            <a:endParaRPr lang="en-PK" sz="4000" dirty="0">
              <a:latin typeface="Gotham Narrow Book" pitchFamily="50" charset="0"/>
              <a:ea typeface="Adobe Fan Heiti Std B" panose="020B0700000000000000" pitchFamily="34" charset="-128"/>
              <a:cs typeface="+mj-cs"/>
            </a:endParaRPr>
          </a:p>
        </p:txBody>
      </p:sp>
    </p:spTree>
    <p:extLst>
      <p:ext uri="{BB962C8B-B14F-4D97-AF65-F5344CB8AC3E}">
        <p14:creationId xmlns:p14="http://schemas.microsoft.com/office/powerpoint/2010/main" val="2506288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E1316-BF7A-4AC4-806A-D84CFAADFC3F}"/>
              </a:ext>
            </a:extLst>
          </p:cNvPr>
          <p:cNvSpPr>
            <a:spLocks noGrp="1"/>
          </p:cNvSpPr>
          <p:nvPr>
            <p:ph type="title"/>
          </p:nvPr>
        </p:nvSpPr>
        <p:spPr/>
        <p:txBody>
          <a:bodyPr>
            <a:normAutofit/>
          </a:bodyPr>
          <a:lstStyle/>
          <a:p>
            <a:r>
              <a:rPr lang="en-US" dirty="0"/>
              <a:t>Databases and Instances</a:t>
            </a:r>
          </a:p>
        </p:txBody>
      </p:sp>
      <p:sp>
        <p:nvSpPr>
          <p:cNvPr id="3" name="Content Placeholder 2">
            <a:extLst>
              <a:ext uri="{FF2B5EF4-FFF2-40B4-BE49-F238E27FC236}">
                <a16:creationId xmlns:a16="http://schemas.microsoft.com/office/drawing/2014/main" id="{60AC4F34-CFD0-49AA-812E-48DBB1C3D2A2}"/>
              </a:ext>
            </a:extLst>
          </p:cNvPr>
          <p:cNvSpPr>
            <a:spLocks noGrp="1"/>
          </p:cNvSpPr>
          <p:nvPr>
            <p:ph idx="1"/>
          </p:nvPr>
        </p:nvSpPr>
        <p:spPr>
          <a:xfrm>
            <a:off x="456045" y="1349298"/>
            <a:ext cx="11279909" cy="5248547"/>
          </a:xfrm>
        </p:spPr>
        <p:txBody>
          <a:bodyPr>
            <a:normAutofit lnSpcReduction="10000"/>
          </a:bodyPr>
          <a:lstStyle/>
          <a:p>
            <a:r>
              <a:rPr lang="en-US" dirty="0"/>
              <a:t>Database</a:t>
            </a:r>
          </a:p>
          <a:p>
            <a:pPr lvl="1"/>
            <a:r>
              <a:rPr lang="en-US" dirty="0"/>
              <a:t>Physical - files stored on disk attached to the server</a:t>
            </a:r>
          </a:p>
          <a:p>
            <a:pPr lvl="1"/>
            <a:r>
              <a:rPr lang="en-US" dirty="0"/>
              <a:t>Can last forever (as long as maintained)</a:t>
            </a:r>
          </a:p>
          <a:p>
            <a:r>
              <a:rPr lang="en-US" dirty="0"/>
              <a:t>Instance</a:t>
            </a:r>
          </a:p>
          <a:p>
            <a:pPr lvl="1"/>
            <a:r>
              <a:rPr lang="en-US" dirty="0"/>
              <a:t>Runs on server</a:t>
            </a:r>
          </a:p>
          <a:p>
            <a:pPr lvl="2"/>
            <a:r>
              <a:rPr lang="en-US" dirty="0"/>
              <a:t>Software executing on the server that provides access to the information in the  database and the resources that software uses.</a:t>
            </a:r>
          </a:p>
          <a:p>
            <a:pPr lvl="1"/>
            <a:r>
              <a:rPr lang="en-US" dirty="0"/>
              <a:t>Logical – consists of in-memory structures and processes on the server</a:t>
            </a:r>
          </a:p>
          <a:p>
            <a:pPr lvl="1"/>
            <a:r>
              <a:rPr lang="en-PK" dirty="0"/>
              <a:t>T</a:t>
            </a:r>
            <a:r>
              <a:rPr lang="en-GB" dirty="0" err="1"/>
              <a:t>i</a:t>
            </a:r>
            <a:r>
              <a:rPr lang="en-PK" dirty="0"/>
              <a:t>m</a:t>
            </a:r>
            <a:r>
              <a:rPr lang="en-GB" dirty="0"/>
              <a:t>e</a:t>
            </a:r>
            <a:r>
              <a:rPr lang="en-PK" dirty="0"/>
              <a:t>-related</a:t>
            </a:r>
            <a:endParaRPr lang="en-US" dirty="0"/>
          </a:p>
          <a:p>
            <a:pPr lvl="1"/>
            <a:r>
              <a:rPr lang="en-US" dirty="0"/>
              <a:t>A bridge to the database</a:t>
            </a:r>
          </a:p>
          <a:p>
            <a:pPr lvl="2"/>
            <a:r>
              <a:rPr lang="en-US" dirty="0"/>
              <a:t>An instance can access only one database and multiple instances can be part of the same database</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70BF0B2B-4CFC-4B07-B312-09C97BCDF4F9}"/>
              </a:ext>
            </a:extLst>
          </p:cNvPr>
          <p:cNvSpPr>
            <a:spLocks noGrp="1"/>
          </p:cNvSpPr>
          <p:nvPr>
            <p:ph type="sldNum" sz="quarter" idx="12"/>
          </p:nvPr>
        </p:nvSpPr>
        <p:spPr/>
        <p:txBody>
          <a:bodyPr/>
          <a:lstStyle/>
          <a:p>
            <a:fld id="{FA6D1DC9-C721-4D5F-A7A1-DF55DAF8C7D9}" type="slidenum">
              <a:rPr lang="en-US" smtClean="0"/>
              <a:t>16</a:t>
            </a:fld>
            <a:endParaRPr lang="en-US"/>
          </a:p>
        </p:txBody>
      </p:sp>
    </p:spTree>
    <p:extLst>
      <p:ext uri="{BB962C8B-B14F-4D97-AF65-F5344CB8AC3E}">
        <p14:creationId xmlns:p14="http://schemas.microsoft.com/office/powerpoint/2010/main" val="16054319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CE9D4-E90A-45D9-A320-05E6332D56C6}"/>
              </a:ext>
            </a:extLst>
          </p:cNvPr>
          <p:cNvSpPr>
            <a:spLocks noGrp="1"/>
          </p:cNvSpPr>
          <p:nvPr>
            <p:ph type="title"/>
          </p:nvPr>
        </p:nvSpPr>
        <p:spPr/>
        <p:txBody>
          <a:bodyPr/>
          <a:lstStyle/>
          <a:p>
            <a:r>
              <a:rPr lang="en-US" dirty="0"/>
              <a:t>Figure 2-1. An Instance and a Database</a:t>
            </a:r>
          </a:p>
        </p:txBody>
      </p:sp>
      <p:sp>
        <p:nvSpPr>
          <p:cNvPr id="4" name="Slide Number Placeholder 3">
            <a:extLst>
              <a:ext uri="{FF2B5EF4-FFF2-40B4-BE49-F238E27FC236}">
                <a16:creationId xmlns:a16="http://schemas.microsoft.com/office/drawing/2014/main" id="{D69EF37C-BB3F-44EC-AD40-5C0B53FF19B3}"/>
              </a:ext>
            </a:extLst>
          </p:cNvPr>
          <p:cNvSpPr>
            <a:spLocks noGrp="1"/>
          </p:cNvSpPr>
          <p:nvPr>
            <p:ph type="sldNum" sz="quarter" idx="12"/>
          </p:nvPr>
        </p:nvSpPr>
        <p:spPr/>
        <p:txBody>
          <a:bodyPr/>
          <a:lstStyle/>
          <a:p>
            <a:fld id="{FA6D1DC9-C721-4D5F-A7A1-DF55DAF8C7D9}" type="slidenum">
              <a:rPr lang="en-US" smtClean="0"/>
              <a:t>17</a:t>
            </a:fld>
            <a:endParaRPr lang="en-US"/>
          </a:p>
        </p:txBody>
      </p:sp>
      <p:pic>
        <p:nvPicPr>
          <p:cNvPr id="9" name="Content Placeholder 8">
            <a:extLst>
              <a:ext uri="{FF2B5EF4-FFF2-40B4-BE49-F238E27FC236}">
                <a16:creationId xmlns:a16="http://schemas.microsoft.com/office/drawing/2014/main" id="{9A260AC8-FF6C-415E-AF8D-02723CDC3905}"/>
              </a:ext>
            </a:extLst>
          </p:cNvPr>
          <p:cNvPicPr>
            <a:picLocks noGrp="1" noChangeAspect="1"/>
          </p:cNvPicPr>
          <p:nvPr>
            <p:ph idx="1"/>
          </p:nvPr>
        </p:nvPicPr>
        <p:blipFill>
          <a:blip r:embed="rId2"/>
          <a:stretch>
            <a:fillRect/>
          </a:stretch>
        </p:blipFill>
        <p:spPr>
          <a:xfrm>
            <a:off x="2359665" y="1404511"/>
            <a:ext cx="8196276" cy="5316963"/>
          </a:xfrm>
          <a:prstGeom prst="rect">
            <a:avLst/>
          </a:prstGeom>
        </p:spPr>
      </p:pic>
    </p:spTree>
    <p:extLst>
      <p:ext uri="{BB962C8B-B14F-4D97-AF65-F5344CB8AC3E}">
        <p14:creationId xmlns:p14="http://schemas.microsoft.com/office/powerpoint/2010/main" val="40567264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0F64-033B-4968-BFFC-7FEBFD0C22AB}"/>
              </a:ext>
            </a:extLst>
          </p:cNvPr>
          <p:cNvSpPr>
            <a:spLocks noGrp="1"/>
          </p:cNvSpPr>
          <p:nvPr>
            <p:ph type="title"/>
          </p:nvPr>
        </p:nvSpPr>
        <p:spPr/>
        <p:txBody>
          <a:bodyPr/>
          <a:lstStyle/>
          <a:p>
            <a:r>
              <a:rPr lang="en-US" dirty="0"/>
              <a:t>Oracle Database Structure</a:t>
            </a:r>
          </a:p>
        </p:txBody>
      </p:sp>
      <p:sp>
        <p:nvSpPr>
          <p:cNvPr id="3" name="Content Placeholder 2">
            <a:extLst>
              <a:ext uri="{FF2B5EF4-FFF2-40B4-BE49-F238E27FC236}">
                <a16:creationId xmlns:a16="http://schemas.microsoft.com/office/drawing/2014/main" id="{EC289FD9-F757-48FC-AF15-5F5BD7369A8F}"/>
              </a:ext>
            </a:extLst>
          </p:cNvPr>
          <p:cNvSpPr>
            <a:spLocks noGrp="1"/>
          </p:cNvSpPr>
          <p:nvPr>
            <p:ph idx="1"/>
          </p:nvPr>
        </p:nvSpPr>
        <p:spPr/>
        <p:txBody>
          <a:bodyPr>
            <a:normAutofit/>
          </a:bodyPr>
          <a:lstStyle/>
          <a:p>
            <a:r>
              <a:rPr lang="en-US" dirty="0"/>
              <a:t>Schemas</a:t>
            </a:r>
          </a:p>
          <a:p>
            <a:pPr lvl="1"/>
            <a:r>
              <a:rPr lang="en-US" dirty="0"/>
              <a:t>Core part of the logical organization of an Oracle Database that are matched to an Oracle Database user.</a:t>
            </a:r>
          </a:p>
          <a:p>
            <a:pPr lvl="1"/>
            <a:r>
              <a:rPr lang="en-US" dirty="0"/>
              <a:t>Is the basic logical isolation unit of the Oracle Database.</a:t>
            </a:r>
          </a:p>
          <a:p>
            <a:pPr lvl="1"/>
            <a:r>
              <a:rPr lang="en-US" dirty="0"/>
              <a:t>At the time of creation of a schema password for the user, the tablespace(s) for the schema, and the amount of each tablespace available to that schema/user is specified.</a:t>
            </a:r>
          </a:p>
          <a:p>
            <a:pPr lvl="1"/>
            <a:r>
              <a:rPr lang="en-US" dirty="0"/>
              <a:t>The owner of a schema gets access to all data structures within the schema, and access to those objects must be </a:t>
            </a:r>
            <a:r>
              <a:rPr lang="en-US" dirty="0" err="1"/>
              <a:t>GRANTed</a:t>
            </a:r>
            <a:r>
              <a:rPr lang="en-US" dirty="0"/>
              <a:t> specifically to other users.</a:t>
            </a:r>
          </a:p>
          <a:p>
            <a:endParaRPr lang="en-US" dirty="0"/>
          </a:p>
        </p:txBody>
      </p:sp>
      <p:sp>
        <p:nvSpPr>
          <p:cNvPr id="4" name="Slide Number Placeholder 3">
            <a:extLst>
              <a:ext uri="{FF2B5EF4-FFF2-40B4-BE49-F238E27FC236}">
                <a16:creationId xmlns:a16="http://schemas.microsoft.com/office/drawing/2014/main" id="{BA8F8D8A-C18B-40E2-B7CD-43EB06E89357}"/>
              </a:ext>
            </a:extLst>
          </p:cNvPr>
          <p:cNvSpPr>
            <a:spLocks noGrp="1"/>
          </p:cNvSpPr>
          <p:nvPr>
            <p:ph type="sldNum" sz="quarter" idx="12"/>
          </p:nvPr>
        </p:nvSpPr>
        <p:spPr/>
        <p:txBody>
          <a:bodyPr/>
          <a:lstStyle/>
          <a:p>
            <a:fld id="{FA6D1DC9-C721-4D5F-A7A1-DF55DAF8C7D9}" type="slidenum">
              <a:rPr lang="en-US" smtClean="0"/>
              <a:t>18</a:t>
            </a:fld>
            <a:endParaRPr lang="en-US"/>
          </a:p>
        </p:txBody>
      </p:sp>
    </p:spTree>
    <p:extLst>
      <p:ext uri="{BB962C8B-B14F-4D97-AF65-F5344CB8AC3E}">
        <p14:creationId xmlns:p14="http://schemas.microsoft.com/office/powerpoint/2010/main" val="24960684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0F64-033B-4968-BFFC-7FEBFD0C22AB}"/>
              </a:ext>
            </a:extLst>
          </p:cNvPr>
          <p:cNvSpPr>
            <a:spLocks noGrp="1"/>
          </p:cNvSpPr>
          <p:nvPr>
            <p:ph type="title"/>
          </p:nvPr>
        </p:nvSpPr>
        <p:spPr/>
        <p:txBody>
          <a:bodyPr/>
          <a:lstStyle/>
          <a:p>
            <a:r>
              <a:rPr lang="en-US" dirty="0"/>
              <a:t>Oracle Database Structure</a:t>
            </a:r>
          </a:p>
        </p:txBody>
      </p:sp>
      <p:sp>
        <p:nvSpPr>
          <p:cNvPr id="3" name="Content Placeholder 2">
            <a:extLst>
              <a:ext uri="{FF2B5EF4-FFF2-40B4-BE49-F238E27FC236}">
                <a16:creationId xmlns:a16="http://schemas.microsoft.com/office/drawing/2014/main" id="{EC289FD9-F757-48FC-AF15-5F5BD7369A8F}"/>
              </a:ext>
            </a:extLst>
          </p:cNvPr>
          <p:cNvSpPr>
            <a:spLocks noGrp="1"/>
          </p:cNvSpPr>
          <p:nvPr>
            <p:ph idx="1"/>
          </p:nvPr>
        </p:nvSpPr>
        <p:spPr>
          <a:xfrm>
            <a:off x="456045" y="1301675"/>
            <a:ext cx="11279909" cy="5054674"/>
          </a:xfrm>
        </p:spPr>
        <p:txBody>
          <a:bodyPr/>
          <a:lstStyle/>
          <a:p>
            <a:r>
              <a:rPr lang="en-US" dirty="0"/>
              <a:t>Tablespaces</a:t>
            </a:r>
          </a:p>
          <a:p>
            <a:pPr lvl="1"/>
            <a:r>
              <a:rPr lang="en-US" dirty="0"/>
              <a:t>A logical structure which contains all the data stored within an Oracle database</a:t>
            </a:r>
            <a:endParaRPr lang="en-PK" dirty="0"/>
          </a:p>
          <a:p>
            <a:pPr lvl="1"/>
            <a:r>
              <a:rPr lang="en-US" dirty="0"/>
              <a:t>Oracle’s </a:t>
            </a:r>
            <a:r>
              <a:rPr lang="en-PK" dirty="0"/>
              <a:t>Default </a:t>
            </a:r>
            <a:r>
              <a:rPr lang="en-GB" dirty="0"/>
              <a:t>tablespace</a:t>
            </a:r>
            <a:r>
              <a:rPr lang="en-PK" dirty="0"/>
              <a:t> – </a:t>
            </a:r>
            <a:r>
              <a:rPr lang="en-PK" i="1" dirty="0" err="1"/>
              <a:t>locall</a:t>
            </a:r>
            <a:r>
              <a:rPr lang="en-GB" i="1" dirty="0"/>
              <a:t>y</a:t>
            </a:r>
            <a:r>
              <a:rPr lang="en-PK" i="1" dirty="0"/>
              <a:t> </a:t>
            </a:r>
            <a:r>
              <a:rPr lang="en-GB" i="1" dirty="0"/>
              <a:t>m</a:t>
            </a:r>
            <a:r>
              <a:rPr lang="en-PK" i="1" dirty="0"/>
              <a:t>a</a:t>
            </a:r>
            <a:r>
              <a:rPr lang="en-GB" i="1" dirty="0"/>
              <a:t>n</a:t>
            </a:r>
            <a:r>
              <a:rPr lang="en-PK" i="1" dirty="0"/>
              <a:t>a</a:t>
            </a:r>
            <a:r>
              <a:rPr lang="en-GB" i="1" dirty="0"/>
              <a:t>g</a:t>
            </a:r>
            <a:r>
              <a:rPr lang="en-PK" i="1" dirty="0"/>
              <a:t>e</a:t>
            </a:r>
            <a:r>
              <a:rPr lang="en-GB" i="1" dirty="0"/>
              <a:t>d</a:t>
            </a:r>
            <a:r>
              <a:rPr lang="en-PK" i="1" dirty="0"/>
              <a:t> </a:t>
            </a:r>
            <a:r>
              <a:rPr lang="en-GB" i="1" dirty="0"/>
              <a:t>t</a:t>
            </a:r>
            <a:r>
              <a:rPr lang="en-PK" i="1" dirty="0"/>
              <a:t>a</a:t>
            </a:r>
            <a:r>
              <a:rPr lang="en-GB" i="1" dirty="0"/>
              <a:t>b</a:t>
            </a:r>
            <a:r>
              <a:rPr lang="en-PK" i="1" dirty="0"/>
              <a:t>l</a:t>
            </a:r>
            <a:r>
              <a:rPr lang="en-GB" i="1" dirty="0"/>
              <a:t>e</a:t>
            </a:r>
            <a:r>
              <a:rPr lang="en-PK" i="1" dirty="0"/>
              <a:t>s</a:t>
            </a:r>
            <a:r>
              <a:rPr lang="en-GB" i="1" dirty="0"/>
              <a:t>p</a:t>
            </a:r>
            <a:r>
              <a:rPr lang="en-PK" i="1" dirty="0"/>
              <a:t>a</a:t>
            </a:r>
            <a:r>
              <a:rPr lang="en-GB" i="1" dirty="0"/>
              <a:t>c</a:t>
            </a:r>
            <a:r>
              <a:rPr lang="en-PK" i="1" dirty="0"/>
              <a:t>e</a:t>
            </a:r>
            <a:r>
              <a:rPr lang="en-GB" i="1" dirty="0"/>
              <a:t>s</a:t>
            </a:r>
            <a:endParaRPr lang="en-PK" i="1" dirty="0"/>
          </a:p>
          <a:p>
            <a:r>
              <a:rPr lang="en-PK" dirty="0"/>
              <a:t>Datafiles</a:t>
            </a:r>
          </a:p>
          <a:p>
            <a:pPr lvl="1"/>
            <a:r>
              <a:rPr lang="en-PK" dirty="0"/>
              <a:t>Physical </a:t>
            </a:r>
            <a:r>
              <a:rPr lang="en-GB" dirty="0"/>
              <a:t>structures</a:t>
            </a:r>
            <a:endParaRPr lang="en-PK" dirty="0"/>
          </a:p>
          <a:p>
            <a:pPr lvl="1"/>
            <a:r>
              <a:rPr lang="en-PK" dirty="0"/>
              <a:t>Tablespace must </a:t>
            </a:r>
            <a:r>
              <a:rPr lang="en-GB" dirty="0"/>
              <a:t>c</a:t>
            </a:r>
            <a:r>
              <a:rPr lang="en-PK" dirty="0"/>
              <a:t>o</a:t>
            </a:r>
            <a:r>
              <a:rPr lang="en-GB" dirty="0"/>
              <a:t>n</a:t>
            </a:r>
            <a:r>
              <a:rPr lang="en-PK" dirty="0"/>
              <a:t>s</a:t>
            </a:r>
            <a:r>
              <a:rPr lang="en-GB" dirty="0" err="1"/>
              <a:t>i</a:t>
            </a:r>
            <a:r>
              <a:rPr lang="en-PK" dirty="0"/>
              <a:t>s</a:t>
            </a:r>
            <a:r>
              <a:rPr lang="en-GB" dirty="0"/>
              <a:t>t</a:t>
            </a:r>
            <a:r>
              <a:rPr lang="en-PK" dirty="0"/>
              <a:t> </a:t>
            </a:r>
            <a:r>
              <a:rPr lang="en-GB" dirty="0"/>
              <a:t>o</a:t>
            </a:r>
            <a:r>
              <a:rPr lang="en-PK" dirty="0"/>
              <a:t>f </a:t>
            </a:r>
            <a:r>
              <a:rPr lang="en-GB" dirty="0"/>
              <a:t>o</a:t>
            </a:r>
            <a:r>
              <a:rPr lang="en-PK" dirty="0"/>
              <a:t>n</a:t>
            </a:r>
            <a:r>
              <a:rPr lang="en-GB" dirty="0"/>
              <a:t>e</a:t>
            </a:r>
            <a:r>
              <a:rPr lang="en-PK" dirty="0"/>
              <a:t> </a:t>
            </a:r>
            <a:r>
              <a:rPr lang="en-GB" dirty="0"/>
              <a:t>o</a:t>
            </a:r>
            <a:r>
              <a:rPr lang="en-PK" dirty="0"/>
              <a:t>r </a:t>
            </a:r>
            <a:r>
              <a:rPr lang="en-GB" dirty="0"/>
              <a:t>m</a:t>
            </a:r>
            <a:r>
              <a:rPr lang="en-PK" dirty="0"/>
              <a:t>o</a:t>
            </a:r>
            <a:r>
              <a:rPr lang="en-GB" dirty="0"/>
              <a:t>r</a:t>
            </a:r>
            <a:r>
              <a:rPr lang="en-PK" dirty="0"/>
              <a:t>e </a:t>
            </a:r>
            <a:r>
              <a:rPr lang="en-GB" dirty="0"/>
              <a:t>d</a:t>
            </a:r>
            <a:r>
              <a:rPr lang="en-PK" dirty="0"/>
              <a:t>a</a:t>
            </a:r>
            <a:r>
              <a:rPr lang="en-GB" dirty="0"/>
              <a:t>t</a:t>
            </a:r>
            <a:r>
              <a:rPr lang="en-PK" dirty="0"/>
              <a:t>a</a:t>
            </a:r>
            <a:r>
              <a:rPr lang="en-GB" dirty="0"/>
              <a:t>f</a:t>
            </a:r>
            <a:r>
              <a:rPr lang="en-PK" dirty="0" err="1"/>
              <a:t>i</a:t>
            </a:r>
            <a:r>
              <a:rPr lang="en-GB" dirty="0"/>
              <a:t>l</a:t>
            </a:r>
            <a:r>
              <a:rPr lang="en-PK" dirty="0"/>
              <a:t>e</a:t>
            </a:r>
            <a:r>
              <a:rPr lang="en-GB" dirty="0"/>
              <a:t>s</a:t>
            </a:r>
            <a:endParaRPr lang="en-PK" dirty="0"/>
          </a:p>
          <a:p>
            <a:pPr lvl="1"/>
            <a:r>
              <a:rPr lang="en-PK" dirty="0"/>
              <a:t>Each datafile can only belong to one tablespace</a:t>
            </a:r>
          </a:p>
          <a:p>
            <a:pPr lvl="1"/>
            <a:r>
              <a:rPr lang="en-PK" dirty="0"/>
              <a:t>User can specify tablespace when creating a table</a:t>
            </a:r>
          </a:p>
          <a:p>
            <a:endParaRPr lang="en-US" dirty="0"/>
          </a:p>
          <a:p>
            <a:endParaRPr lang="en-US" dirty="0"/>
          </a:p>
        </p:txBody>
      </p:sp>
      <p:sp>
        <p:nvSpPr>
          <p:cNvPr id="4" name="Slide Number Placeholder 3">
            <a:extLst>
              <a:ext uri="{FF2B5EF4-FFF2-40B4-BE49-F238E27FC236}">
                <a16:creationId xmlns:a16="http://schemas.microsoft.com/office/drawing/2014/main" id="{BA8F8D8A-C18B-40E2-B7CD-43EB06E89357}"/>
              </a:ext>
            </a:extLst>
          </p:cNvPr>
          <p:cNvSpPr>
            <a:spLocks noGrp="1"/>
          </p:cNvSpPr>
          <p:nvPr>
            <p:ph type="sldNum" sz="quarter" idx="12"/>
          </p:nvPr>
        </p:nvSpPr>
        <p:spPr/>
        <p:txBody>
          <a:bodyPr/>
          <a:lstStyle/>
          <a:p>
            <a:fld id="{FA6D1DC9-C721-4D5F-A7A1-DF55DAF8C7D9}" type="slidenum">
              <a:rPr lang="en-US" smtClean="0"/>
              <a:t>19</a:t>
            </a:fld>
            <a:endParaRPr lang="en-US"/>
          </a:p>
        </p:txBody>
      </p:sp>
    </p:spTree>
    <p:extLst>
      <p:ext uri="{BB962C8B-B14F-4D97-AF65-F5344CB8AC3E}">
        <p14:creationId xmlns:p14="http://schemas.microsoft.com/office/powerpoint/2010/main" val="1921835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AE801-E990-4EC0-9231-A589EFB55014}"/>
              </a:ext>
            </a:extLst>
          </p:cNvPr>
          <p:cNvSpPr>
            <a:spLocks noGrp="1"/>
          </p:cNvSpPr>
          <p:nvPr>
            <p:ph type="title"/>
          </p:nvPr>
        </p:nvSpPr>
        <p:spPr/>
        <p:txBody>
          <a:bodyPr/>
          <a:lstStyle/>
          <a:p>
            <a:r>
              <a:rPr lang="en-US" dirty="0"/>
              <a:t>The Evolution of the Relational Database</a:t>
            </a:r>
            <a:endParaRPr lang="en-PK" dirty="0"/>
          </a:p>
        </p:txBody>
      </p:sp>
      <p:sp>
        <p:nvSpPr>
          <p:cNvPr id="3" name="Content Placeholder 2">
            <a:extLst>
              <a:ext uri="{FF2B5EF4-FFF2-40B4-BE49-F238E27FC236}">
                <a16:creationId xmlns:a16="http://schemas.microsoft.com/office/drawing/2014/main" id="{2A6ECAC3-2798-4406-9A17-E21D6A1FD897}"/>
              </a:ext>
            </a:extLst>
          </p:cNvPr>
          <p:cNvSpPr>
            <a:spLocks noGrp="1"/>
          </p:cNvSpPr>
          <p:nvPr>
            <p:ph idx="1"/>
          </p:nvPr>
        </p:nvSpPr>
        <p:spPr>
          <a:xfrm>
            <a:off x="456045" y="1301674"/>
            <a:ext cx="11279909" cy="5419799"/>
          </a:xfrm>
        </p:spPr>
        <p:txBody>
          <a:bodyPr>
            <a:normAutofit lnSpcReduction="10000"/>
          </a:bodyPr>
          <a:lstStyle/>
          <a:p>
            <a:r>
              <a:rPr lang="en-US" dirty="0"/>
              <a:t>1964 – Network Model proposed by Charles Bachman of General Electric and formed the basis of the Data Base Task Group.</a:t>
            </a:r>
          </a:p>
          <a:p>
            <a:r>
              <a:rPr lang="en-US" dirty="0"/>
              <a:t>1965 – Hierarchical Model developed by NAA and IBM and released a database product (IMS) in 1969. </a:t>
            </a:r>
          </a:p>
          <a:p>
            <a:r>
              <a:rPr lang="en-US" dirty="0"/>
              <a:t>1970 - the concept or relational database was given in a publication entitled “System R4 Relational” by Dr. Edgar F. Codd.</a:t>
            </a:r>
          </a:p>
          <a:p>
            <a:r>
              <a:rPr lang="en-US" dirty="0"/>
              <a:t>Till 1980, almost all database implementations used either the network or hierarchical approach.</a:t>
            </a:r>
          </a:p>
          <a:p>
            <a:r>
              <a:rPr lang="en-US" dirty="0"/>
              <a:t>In 1980s, this concept achieved commercial success with the release of a product named as Oracle V.2.</a:t>
            </a:r>
          </a:p>
          <a:p>
            <a:r>
              <a:rPr lang="en-US" dirty="0"/>
              <a:t>Why relational database technology grow to become the de facto database technology?</a:t>
            </a:r>
          </a:p>
        </p:txBody>
      </p:sp>
      <p:sp>
        <p:nvSpPr>
          <p:cNvPr id="4" name="Slide Number Placeholder 3">
            <a:extLst>
              <a:ext uri="{FF2B5EF4-FFF2-40B4-BE49-F238E27FC236}">
                <a16:creationId xmlns:a16="http://schemas.microsoft.com/office/drawing/2014/main" id="{BEF372DB-C0B1-4A10-8FDB-C62EE5A081EC}"/>
              </a:ext>
            </a:extLst>
          </p:cNvPr>
          <p:cNvSpPr>
            <a:spLocks noGrp="1"/>
          </p:cNvSpPr>
          <p:nvPr>
            <p:ph type="sldNum" sz="quarter" idx="12"/>
          </p:nvPr>
        </p:nvSpPr>
        <p:spPr/>
        <p:txBody>
          <a:bodyPr/>
          <a:lstStyle/>
          <a:p>
            <a:fld id="{FA6D1DC9-C721-4D5F-A7A1-DF55DAF8C7D9}" type="slidenum">
              <a:rPr lang="en-US" smtClean="0"/>
              <a:t>2</a:t>
            </a:fld>
            <a:endParaRPr lang="en-US"/>
          </a:p>
        </p:txBody>
      </p:sp>
    </p:spTree>
    <p:extLst>
      <p:ext uri="{BB962C8B-B14F-4D97-AF65-F5344CB8AC3E}">
        <p14:creationId xmlns:p14="http://schemas.microsoft.com/office/powerpoint/2010/main" val="22507783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5D3A0-3244-4BDE-B5AF-E56280A09987}"/>
              </a:ext>
            </a:extLst>
          </p:cNvPr>
          <p:cNvSpPr>
            <a:spLocks noGrp="1"/>
          </p:cNvSpPr>
          <p:nvPr>
            <p:ph type="title"/>
          </p:nvPr>
        </p:nvSpPr>
        <p:spPr/>
        <p:txBody>
          <a:bodyPr/>
          <a:lstStyle/>
          <a:p>
            <a:r>
              <a:rPr lang="en-GB" dirty="0"/>
              <a:t>Figure 2-2. Tablespaces and datafiles</a:t>
            </a:r>
            <a:endParaRPr lang="en-PK" dirty="0"/>
          </a:p>
        </p:txBody>
      </p:sp>
      <p:sp>
        <p:nvSpPr>
          <p:cNvPr id="4" name="Slide Number Placeholder 3">
            <a:extLst>
              <a:ext uri="{FF2B5EF4-FFF2-40B4-BE49-F238E27FC236}">
                <a16:creationId xmlns:a16="http://schemas.microsoft.com/office/drawing/2014/main" id="{73E10F98-8E5E-40E9-BEDC-9AECEB988540}"/>
              </a:ext>
            </a:extLst>
          </p:cNvPr>
          <p:cNvSpPr>
            <a:spLocks noGrp="1"/>
          </p:cNvSpPr>
          <p:nvPr>
            <p:ph type="sldNum" sz="quarter" idx="12"/>
          </p:nvPr>
        </p:nvSpPr>
        <p:spPr/>
        <p:txBody>
          <a:bodyPr/>
          <a:lstStyle/>
          <a:p>
            <a:fld id="{FA6D1DC9-C721-4D5F-A7A1-DF55DAF8C7D9}" type="slidenum">
              <a:rPr lang="en-US" smtClean="0"/>
              <a:t>20</a:t>
            </a:fld>
            <a:endParaRPr lang="en-US"/>
          </a:p>
        </p:txBody>
      </p:sp>
      <p:pic>
        <p:nvPicPr>
          <p:cNvPr id="11" name="Content Placeholder 10">
            <a:extLst>
              <a:ext uri="{FF2B5EF4-FFF2-40B4-BE49-F238E27FC236}">
                <a16:creationId xmlns:a16="http://schemas.microsoft.com/office/drawing/2014/main" id="{4D7F60C5-14C5-444A-A5AE-AFE09BAFD456}"/>
              </a:ext>
            </a:extLst>
          </p:cNvPr>
          <p:cNvPicPr>
            <a:picLocks noGrp="1" noChangeAspect="1"/>
          </p:cNvPicPr>
          <p:nvPr>
            <p:ph idx="1"/>
          </p:nvPr>
        </p:nvPicPr>
        <p:blipFill>
          <a:blip r:embed="rId2"/>
          <a:stretch>
            <a:fillRect/>
          </a:stretch>
        </p:blipFill>
        <p:spPr>
          <a:xfrm>
            <a:off x="2883552" y="1664632"/>
            <a:ext cx="6424893" cy="4691717"/>
          </a:xfrm>
          <a:prstGeom prst="rect">
            <a:avLst/>
          </a:prstGeom>
        </p:spPr>
      </p:pic>
    </p:spTree>
    <p:extLst>
      <p:ext uri="{BB962C8B-B14F-4D97-AF65-F5344CB8AC3E}">
        <p14:creationId xmlns:p14="http://schemas.microsoft.com/office/powerpoint/2010/main" val="29812564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0B1CB-120E-4F97-8560-8E21F5AABBBF}"/>
              </a:ext>
            </a:extLst>
          </p:cNvPr>
          <p:cNvSpPr>
            <a:spLocks noGrp="1"/>
          </p:cNvSpPr>
          <p:nvPr>
            <p:ph type="title"/>
          </p:nvPr>
        </p:nvSpPr>
        <p:spPr/>
        <p:txBody>
          <a:bodyPr/>
          <a:lstStyle/>
          <a:p>
            <a:r>
              <a:rPr lang="en-GB" dirty="0"/>
              <a:t>Files of a database</a:t>
            </a:r>
            <a:endParaRPr lang="en-PK" dirty="0"/>
          </a:p>
        </p:txBody>
      </p:sp>
      <p:sp>
        <p:nvSpPr>
          <p:cNvPr id="3" name="Content Placeholder 2">
            <a:extLst>
              <a:ext uri="{FF2B5EF4-FFF2-40B4-BE49-F238E27FC236}">
                <a16:creationId xmlns:a16="http://schemas.microsoft.com/office/drawing/2014/main" id="{6537EA7E-A1B4-4593-B590-23734263D887}"/>
              </a:ext>
            </a:extLst>
          </p:cNvPr>
          <p:cNvSpPr>
            <a:spLocks noGrp="1"/>
          </p:cNvSpPr>
          <p:nvPr>
            <p:ph idx="1"/>
          </p:nvPr>
        </p:nvSpPr>
        <p:spPr/>
        <p:txBody>
          <a:bodyPr>
            <a:normAutofit/>
          </a:bodyPr>
          <a:lstStyle/>
          <a:p>
            <a:r>
              <a:rPr lang="en-US" dirty="0"/>
              <a:t>Three </a:t>
            </a:r>
            <a:r>
              <a:rPr lang="en-GB" dirty="0"/>
              <a:t>fundamental types of physical files that make up an Oracle</a:t>
            </a:r>
            <a:r>
              <a:rPr lang="en-PK" dirty="0"/>
              <a:t> </a:t>
            </a:r>
            <a:r>
              <a:rPr lang="en-GB" dirty="0"/>
              <a:t>database:</a:t>
            </a:r>
            <a:endParaRPr lang="en-PK" dirty="0"/>
          </a:p>
          <a:p>
            <a:pPr marL="971550" lvl="1" indent="-514350">
              <a:buFont typeface="+mj-lt"/>
              <a:buAutoNum type="arabicPeriod"/>
            </a:pPr>
            <a:r>
              <a:rPr lang="en-GB" sz="3000" dirty="0"/>
              <a:t>Control files</a:t>
            </a:r>
            <a:endParaRPr lang="en-PK" sz="3000" dirty="0"/>
          </a:p>
          <a:p>
            <a:pPr marL="971550" lvl="1" indent="-514350">
              <a:buFont typeface="+mj-lt"/>
              <a:buAutoNum type="arabicPeriod"/>
            </a:pPr>
            <a:r>
              <a:rPr lang="en-GB" sz="3000" dirty="0"/>
              <a:t>Datafiles</a:t>
            </a:r>
          </a:p>
          <a:p>
            <a:pPr marL="971550" lvl="1" indent="-514350">
              <a:buFont typeface="+mj-lt"/>
              <a:buAutoNum type="arabicPeriod"/>
            </a:pPr>
            <a:r>
              <a:rPr lang="en-GB" sz="3000" dirty="0"/>
              <a:t>Redo log files</a:t>
            </a:r>
            <a:endParaRPr lang="en-PK" sz="3000" dirty="0"/>
          </a:p>
        </p:txBody>
      </p:sp>
      <p:sp>
        <p:nvSpPr>
          <p:cNvPr id="4" name="Slide Number Placeholder 3">
            <a:extLst>
              <a:ext uri="{FF2B5EF4-FFF2-40B4-BE49-F238E27FC236}">
                <a16:creationId xmlns:a16="http://schemas.microsoft.com/office/drawing/2014/main" id="{068C4DEE-217F-40BF-97C4-21B006111B59}"/>
              </a:ext>
            </a:extLst>
          </p:cNvPr>
          <p:cNvSpPr>
            <a:spLocks noGrp="1"/>
          </p:cNvSpPr>
          <p:nvPr>
            <p:ph type="sldNum" sz="quarter" idx="12"/>
          </p:nvPr>
        </p:nvSpPr>
        <p:spPr/>
        <p:txBody>
          <a:bodyPr/>
          <a:lstStyle/>
          <a:p>
            <a:fld id="{FA6D1DC9-C721-4D5F-A7A1-DF55DAF8C7D9}" type="slidenum">
              <a:rPr lang="en-US" smtClean="0"/>
              <a:t>21</a:t>
            </a:fld>
            <a:endParaRPr lang="en-US"/>
          </a:p>
        </p:txBody>
      </p:sp>
    </p:spTree>
    <p:extLst>
      <p:ext uri="{BB962C8B-B14F-4D97-AF65-F5344CB8AC3E}">
        <p14:creationId xmlns:p14="http://schemas.microsoft.com/office/powerpoint/2010/main" val="12311044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A5E5C-177A-4459-A363-A62D3E6AF060}"/>
              </a:ext>
            </a:extLst>
          </p:cNvPr>
          <p:cNvSpPr>
            <a:spLocks noGrp="1"/>
          </p:cNvSpPr>
          <p:nvPr>
            <p:ph type="title"/>
          </p:nvPr>
        </p:nvSpPr>
        <p:spPr/>
        <p:txBody>
          <a:bodyPr/>
          <a:lstStyle/>
          <a:p>
            <a:r>
              <a:rPr lang="en-US" dirty="0"/>
              <a:t>Figure 2-3. The files that make up a database</a:t>
            </a:r>
            <a:endParaRPr lang="en-PK" dirty="0"/>
          </a:p>
        </p:txBody>
      </p:sp>
      <p:sp>
        <p:nvSpPr>
          <p:cNvPr id="4" name="Slide Number Placeholder 3">
            <a:extLst>
              <a:ext uri="{FF2B5EF4-FFF2-40B4-BE49-F238E27FC236}">
                <a16:creationId xmlns:a16="http://schemas.microsoft.com/office/drawing/2014/main" id="{A96BBDE0-7135-4FE5-96A4-5EADE565B9E4}"/>
              </a:ext>
            </a:extLst>
          </p:cNvPr>
          <p:cNvSpPr>
            <a:spLocks noGrp="1"/>
          </p:cNvSpPr>
          <p:nvPr>
            <p:ph type="sldNum" sz="quarter" idx="12"/>
          </p:nvPr>
        </p:nvSpPr>
        <p:spPr/>
        <p:txBody>
          <a:bodyPr/>
          <a:lstStyle/>
          <a:p>
            <a:fld id="{FA6D1DC9-C721-4D5F-A7A1-DF55DAF8C7D9}" type="slidenum">
              <a:rPr lang="en-US" smtClean="0"/>
              <a:t>22</a:t>
            </a:fld>
            <a:endParaRPr lang="en-US"/>
          </a:p>
        </p:txBody>
      </p:sp>
      <p:pic>
        <p:nvPicPr>
          <p:cNvPr id="6" name="Content Placeholder 8">
            <a:extLst>
              <a:ext uri="{FF2B5EF4-FFF2-40B4-BE49-F238E27FC236}">
                <a16:creationId xmlns:a16="http://schemas.microsoft.com/office/drawing/2014/main" id="{4751B4A5-2586-4028-84CD-88F1C110C702}"/>
              </a:ext>
            </a:extLst>
          </p:cNvPr>
          <p:cNvPicPr>
            <a:picLocks noGrp="1" noChangeAspect="1"/>
          </p:cNvPicPr>
          <p:nvPr>
            <p:ph idx="1"/>
          </p:nvPr>
        </p:nvPicPr>
        <p:blipFill>
          <a:blip r:embed="rId2"/>
          <a:stretch>
            <a:fillRect/>
          </a:stretch>
        </p:blipFill>
        <p:spPr>
          <a:xfrm>
            <a:off x="2351055" y="1663698"/>
            <a:ext cx="7222258" cy="4875213"/>
          </a:xfrm>
          <a:prstGeom prst="rect">
            <a:avLst/>
          </a:prstGeom>
        </p:spPr>
      </p:pic>
    </p:spTree>
    <p:extLst>
      <p:ext uri="{BB962C8B-B14F-4D97-AF65-F5344CB8AC3E}">
        <p14:creationId xmlns:p14="http://schemas.microsoft.com/office/powerpoint/2010/main" val="9207932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B4657-54B6-44F0-94F6-AAA02B7FD4AF}"/>
              </a:ext>
            </a:extLst>
          </p:cNvPr>
          <p:cNvSpPr>
            <a:spLocks noGrp="1"/>
          </p:cNvSpPr>
          <p:nvPr>
            <p:ph type="title"/>
          </p:nvPr>
        </p:nvSpPr>
        <p:spPr/>
        <p:txBody>
          <a:bodyPr/>
          <a:lstStyle/>
          <a:p>
            <a:r>
              <a:rPr lang="en-GB" dirty="0"/>
              <a:t>Files of a database</a:t>
            </a:r>
            <a:endParaRPr lang="en-PK" dirty="0"/>
          </a:p>
        </p:txBody>
      </p:sp>
      <p:sp>
        <p:nvSpPr>
          <p:cNvPr id="3" name="Content Placeholder 2">
            <a:extLst>
              <a:ext uri="{FF2B5EF4-FFF2-40B4-BE49-F238E27FC236}">
                <a16:creationId xmlns:a16="http://schemas.microsoft.com/office/drawing/2014/main" id="{468CF463-5070-41F6-BFBB-670679D5215E}"/>
              </a:ext>
            </a:extLst>
          </p:cNvPr>
          <p:cNvSpPr>
            <a:spLocks noGrp="1"/>
          </p:cNvSpPr>
          <p:nvPr>
            <p:ph idx="1"/>
          </p:nvPr>
        </p:nvSpPr>
        <p:spPr>
          <a:xfrm>
            <a:off x="456044" y="1414565"/>
            <a:ext cx="11279909" cy="5228849"/>
          </a:xfrm>
        </p:spPr>
        <p:txBody>
          <a:bodyPr>
            <a:normAutofit/>
          </a:bodyPr>
          <a:lstStyle/>
          <a:p>
            <a:r>
              <a:rPr lang="en-GB" dirty="0"/>
              <a:t>Control files</a:t>
            </a:r>
            <a:endParaRPr lang="en-PK" dirty="0"/>
          </a:p>
          <a:p>
            <a:pPr lvl="1"/>
            <a:r>
              <a:rPr lang="en-PK" dirty="0"/>
              <a:t>P</a:t>
            </a:r>
            <a:r>
              <a:rPr lang="en-GB" dirty="0"/>
              <a:t>r</a:t>
            </a:r>
            <a:r>
              <a:rPr lang="en-PK" dirty="0"/>
              <a:t>o</a:t>
            </a:r>
            <a:r>
              <a:rPr lang="en-GB" dirty="0"/>
              <a:t>v</a:t>
            </a:r>
            <a:r>
              <a:rPr lang="en-PK" dirty="0" err="1"/>
              <a:t>i</a:t>
            </a:r>
            <a:r>
              <a:rPr lang="en-GB" dirty="0"/>
              <a:t>d</a:t>
            </a:r>
            <a:r>
              <a:rPr lang="en-PK" dirty="0"/>
              <a:t>e</a:t>
            </a:r>
            <a:r>
              <a:rPr lang="en-GB" dirty="0"/>
              <a:t>s</a:t>
            </a:r>
            <a:r>
              <a:rPr lang="en-PK" dirty="0"/>
              <a:t> </a:t>
            </a:r>
            <a:r>
              <a:rPr lang="en-GB" dirty="0"/>
              <a:t>f</a:t>
            </a:r>
            <a:r>
              <a:rPr lang="en-PK" dirty="0"/>
              <a:t>u</a:t>
            </a:r>
            <a:r>
              <a:rPr lang="en-GB" dirty="0"/>
              <a:t>n</a:t>
            </a:r>
            <a:r>
              <a:rPr lang="en-PK" dirty="0"/>
              <a:t>d</a:t>
            </a:r>
            <a:r>
              <a:rPr lang="en-GB" dirty="0"/>
              <a:t>a</a:t>
            </a:r>
            <a:r>
              <a:rPr lang="en-PK" dirty="0"/>
              <a:t>m</a:t>
            </a:r>
            <a:r>
              <a:rPr lang="en-GB" dirty="0" err="1"/>
              <a:t>ent</a:t>
            </a:r>
            <a:r>
              <a:rPr lang="en-PK" dirty="0"/>
              <a:t>a</a:t>
            </a:r>
            <a:r>
              <a:rPr lang="en-GB" dirty="0"/>
              <a:t>l</a:t>
            </a:r>
            <a:r>
              <a:rPr lang="en-PK" dirty="0"/>
              <a:t> </a:t>
            </a:r>
            <a:r>
              <a:rPr lang="en-GB" dirty="0" err="1"/>
              <a:t>i</a:t>
            </a:r>
            <a:r>
              <a:rPr lang="en-PK" dirty="0"/>
              <a:t>n</a:t>
            </a:r>
            <a:r>
              <a:rPr lang="en-GB" dirty="0"/>
              <a:t>f</a:t>
            </a:r>
            <a:r>
              <a:rPr lang="en-PK" dirty="0"/>
              <a:t>o</a:t>
            </a:r>
            <a:r>
              <a:rPr lang="en-GB" dirty="0"/>
              <a:t>r</a:t>
            </a:r>
            <a:r>
              <a:rPr lang="en-PK" dirty="0"/>
              <a:t>m</a:t>
            </a:r>
            <a:r>
              <a:rPr lang="en-GB" dirty="0"/>
              <a:t>a</a:t>
            </a:r>
            <a:r>
              <a:rPr lang="en-PK" dirty="0"/>
              <a:t>t</a:t>
            </a:r>
            <a:r>
              <a:rPr lang="en-GB" dirty="0" err="1"/>
              <a:t>i</a:t>
            </a:r>
            <a:r>
              <a:rPr lang="en-PK" dirty="0"/>
              <a:t>o</a:t>
            </a:r>
            <a:r>
              <a:rPr lang="en-GB" dirty="0"/>
              <a:t>n</a:t>
            </a:r>
            <a:r>
              <a:rPr lang="en-PK" dirty="0"/>
              <a:t> </a:t>
            </a:r>
            <a:r>
              <a:rPr lang="en-GB" dirty="0"/>
              <a:t>a</a:t>
            </a:r>
            <a:r>
              <a:rPr lang="en-PK" dirty="0"/>
              <a:t>t </a:t>
            </a:r>
            <a:r>
              <a:rPr lang="en-PK" dirty="0" err="1"/>
              <a:t>startup</a:t>
            </a:r>
            <a:endParaRPr lang="en-PK" dirty="0"/>
          </a:p>
          <a:p>
            <a:pPr lvl="1"/>
            <a:r>
              <a:rPr lang="en-PK" dirty="0"/>
              <a:t>A</a:t>
            </a:r>
            <a:r>
              <a:rPr lang="en-GB" dirty="0"/>
              <a:t>r</a:t>
            </a:r>
            <a:r>
              <a:rPr lang="en-PK" dirty="0"/>
              <a:t>e </a:t>
            </a:r>
            <a:r>
              <a:rPr lang="en-GB" dirty="0"/>
              <a:t>d</a:t>
            </a:r>
            <a:r>
              <a:rPr lang="en-PK" dirty="0"/>
              <a:t>e</a:t>
            </a:r>
            <a:r>
              <a:rPr lang="en-GB" dirty="0"/>
              <a:t>l</a:t>
            </a:r>
            <a:r>
              <a:rPr lang="en-PK" dirty="0"/>
              <a:t>e</a:t>
            </a:r>
            <a:r>
              <a:rPr lang="en-GB" dirty="0"/>
              <a:t>t</a:t>
            </a:r>
            <a:r>
              <a:rPr lang="en-PK" dirty="0"/>
              <a:t>e</a:t>
            </a:r>
            <a:r>
              <a:rPr lang="en-GB" dirty="0"/>
              <a:t>d</a:t>
            </a:r>
            <a:r>
              <a:rPr lang="en-PK" dirty="0"/>
              <a:t> </a:t>
            </a:r>
            <a:r>
              <a:rPr lang="en-GB" dirty="0"/>
              <a:t>w</a:t>
            </a:r>
            <a:r>
              <a:rPr lang="en-PK" dirty="0"/>
              <a:t>h</a:t>
            </a:r>
            <a:r>
              <a:rPr lang="en-GB" dirty="0"/>
              <a:t>e</a:t>
            </a:r>
            <a:r>
              <a:rPr lang="en-PK" dirty="0"/>
              <a:t>n </a:t>
            </a:r>
            <a:r>
              <a:rPr lang="en-GB" dirty="0"/>
              <a:t>d</a:t>
            </a:r>
            <a:r>
              <a:rPr lang="en-PK" dirty="0"/>
              <a:t>a</a:t>
            </a:r>
            <a:r>
              <a:rPr lang="en-GB" dirty="0"/>
              <a:t>t</a:t>
            </a:r>
            <a:r>
              <a:rPr lang="en-PK" dirty="0"/>
              <a:t>a</a:t>
            </a:r>
            <a:r>
              <a:rPr lang="en-GB" dirty="0"/>
              <a:t>b</a:t>
            </a:r>
            <a:r>
              <a:rPr lang="en-PK" dirty="0"/>
              <a:t>a</a:t>
            </a:r>
            <a:r>
              <a:rPr lang="en-GB" dirty="0"/>
              <a:t>s</a:t>
            </a:r>
            <a:r>
              <a:rPr lang="en-PK" dirty="0"/>
              <a:t>e </a:t>
            </a:r>
            <a:r>
              <a:rPr lang="en-GB" dirty="0" err="1"/>
              <a:t>i</a:t>
            </a:r>
            <a:r>
              <a:rPr lang="en-PK" dirty="0"/>
              <a:t>s </a:t>
            </a:r>
            <a:r>
              <a:rPr lang="en-GB" dirty="0"/>
              <a:t>r</a:t>
            </a:r>
            <a:r>
              <a:rPr lang="en-PK" dirty="0"/>
              <a:t>e</a:t>
            </a:r>
            <a:r>
              <a:rPr lang="en-GB" dirty="0"/>
              <a:t>m</a:t>
            </a:r>
            <a:r>
              <a:rPr lang="en-PK" dirty="0"/>
              <a:t>o</a:t>
            </a:r>
            <a:r>
              <a:rPr lang="en-GB" dirty="0"/>
              <a:t>v</a:t>
            </a:r>
            <a:r>
              <a:rPr lang="en-PK" dirty="0"/>
              <a:t>e</a:t>
            </a:r>
            <a:r>
              <a:rPr lang="en-GB" dirty="0"/>
              <a:t>d</a:t>
            </a:r>
          </a:p>
          <a:p>
            <a:pPr lvl="1"/>
            <a:r>
              <a:rPr lang="en-PK" dirty="0"/>
              <a:t>C</a:t>
            </a:r>
            <a:r>
              <a:rPr lang="en-GB" dirty="0" err="1"/>
              <a:t>ontains</a:t>
            </a:r>
            <a:r>
              <a:rPr lang="en-GB" dirty="0"/>
              <a:t> key information about the contents and state of the database, including:</a:t>
            </a:r>
          </a:p>
          <a:p>
            <a:pPr lvl="2"/>
            <a:r>
              <a:rPr lang="en-GB" dirty="0"/>
              <a:t>The name of the database</a:t>
            </a:r>
          </a:p>
          <a:p>
            <a:pPr lvl="2"/>
            <a:r>
              <a:rPr lang="en-GB" dirty="0"/>
              <a:t>When the database was created</a:t>
            </a:r>
          </a:p>
          <a:p>
            <a:pPr lvl="2"/>
            <a:r>
              <a:rPr lang="en-GB" dirty="0"/>
              <a:t>Names and locations of datafiles and redo log files</a:t>
            </a:r>
          </a:p>
          <a:p>
            <a:pPr lvl="2"/>
            <a:r>
              <a:rPr lang="en-GB" dirty="0"/>
              <a:t>Tablespace information</a:t>
            </a:r>
          </a:p>
          <a:p>
            <a:pPr lvl="2"/>
            <a:r>
              <a:rPr lang="en-GB" dirty="0"/>
              <a:t>The log history and current log sequence information</a:t>
            </a:r>
          </a:p>
          <a:p>
            <a:pPr lvl="2"/>
            <a:r>
              <a:rPr lang="en-GB" dirty="0"/>
              <a:t>Archived log information</a:t>
            </a:r>
          </a:p>
          <a:p>
            <a:pPr lvl="2"/>
            <a:r>
              <a:rPr lang="en-GB" dirty="0"/>
              <a:t>Checkpoint information</a:t>
            </a:r>
          </a:p>
          <a:p>
            <a:endParaRPr lang="en-PK" dirty="0"/>
          </a:p>
        </p:txBody>
      </p:sp>
      <p:sp>
        <p:nvSpPr>
          <p:cNvPr id="4" name="Slide Number Placeholder 3">
            <a:extLst>
              <a:ext uri="{FF2B5EF4-FFF2-40B4-BE49-F238E27FC236}">
                <a16:creationId xmlns:a16="http://schemas.microsoft.com/office/drawing/2014/main" id="{8086B3E3-C8C1-41BC-BE1D-82E70CEF6D62}"/>
              </a:ext>
            </a:extLst>
          </p:cNvPr>
          <p:cNvSpPr>
            <a:spLocks noGrp="1"/>
          </p:cNvSpPr>
          <p:nvPr>
            <p:ph type="sldNum" sz="quarter" idx="12"/>
          </p:nvPr>
        </p:nvSpPr>
        <p:spPr/>
        <p:txBody>
          <a:bodyPr/>
          <a:lstStyle/>
          <a:p>
            <a:fld id="{FA6D1DC9-C721-4D5F-A7A1-DF55DAF8C7D9}" type="slidenum">
              <a:rPr lang="en-US" smtClean="0"/>
              <a:t>23</a:t>
            </a:fld>
            <a:endParaRPr lang="en-US"/>
          </a:p>
        </p:txBody>
      </p:sp>
    </p:spTree>
    <p:extLst>
      <p:ext uri="{BB962C8B-B14F-4D97-AF65-F5344CB8AC3E}">
        <p14:creationId xmlns:p14="http://schemas.microsoft.com/office/powerpoint/2010/main" val="6239207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EF094-59EB-4AAB-A9C3-8F9D0E79B703}"/>
              </a:ext>
            </a:extLst>
          </p:cNvPr>
          <p:cNvSpPr>
            <a:spLocks noGrp="1"/>
          </p:cNvSpPr>
          <p:nvPr>
            <p:ph type="title"/>
          </p:nvPr>
        </p:nvSpPr>
        <p:spPr/>
        <p:txBody>
          <a:bodyPr/>
          <a:lstStyle/>
          <a:p>
            <a:r>
              <a:rPr lang="en-US" dirty="0"/>
              <a:t>Pluggable Databases</a:t>
            </a:r>
            <a:endParaRPr lang="en-PK" dirty="0"/>
          </a:p>
        </p:txBody>
      </p:sp>
      <p:sp>
        <p:nvSpPr>
          <p:cNvPr id="3" name="Content Placeholder 2">
            <a:extLst>
              <a:ext uri="{FF2B5EF4-FFF2-40B4-BE49-F238E27FC236}">
                <a16:creationId xmlns:a16="http://schemas.microsoft.com/office/drawing/2014/main" id="{E99847E8-FC7D-4A24-9138-CD346170919B}"/>
              </a:ext>
            </a:extLst>
          </p:cNvPr>
          <p:cNvSpPr>
            <a:spLocks noGrp="1"/>
          </p:cNvSpPr>
          <p:nvPr>
            <p:ph idx="1"/>
          </p:nvPr>
        </p:nvSpPr>
        <p:spPr>
          <a:xfrm>
            <a:off x="456045" y="1301674"/>
            <a:ext cx="11279909" cy="5154881"/>
          </a:xfrm>
        </p:spPr>
        <p:txBody>
          <a:bodyPr>
            <a:normAutofit/>
          </a:bodyPr>
          <a:lstStyle/>
          <a:p>
            <a:r>
              <a:rPr lang="en-US" dirty="0"/>
              <a:t>A new structural concept introduced with Oracle Database 12c.</a:t>
            </a:r>
          </a:p>
          <a:p>
            <a:r>
              <a:rPr lang="en-US" dirty="0"/>
              <a:t>A pluggable database (PDB) is a layer of isolation between a database instance and a schema.</a:t>
            </a:r>
          </a:p>
          <a:p>
            <a:pPr lvl="1"/>
            <a:r>
              <a:rPr lang="en-US" dirty="0"/>
              <a:t>Allows a single multitenant container database (CDB) to host multiple separate pluggable databases (PDBs).</a:t>
            </a:r>
          </a:p>
          <a:p>
            <a:pPr lvl="1"/>
            <a:r>
              <a:rPr lang="en-US" dirty="0"/>
              <a:t>In effect, a PDB is a logically distinct database within an Oracle instance which is backwards-compatible with a standard, non-PDB Oracle Database.</a:t>
            </a:r>
          </a:p>
          <a:p>
            <a:pPr lvl="1"/>
            <a:r>
              <a:rPr lang="en-US" dirty="0"/>
              <a:t>This separation makes it quicker and easier to create a new pluggable database and to upgrade pluggable databases by simply plugging them into an upgraded CDB.</a:t>
            </a:r>
          </a:p>
        </p:txBody>
      </p:sp>
      <p:sp>
        <p:nvSpPr>
          <p:cNvPr id="4" name="Slide Number Placeholder 3">
            <a:extLst>
              <a:ext uri="{FF2B5EF4-FFF2-40B4-BE49-F238E27FC236}">
                <a16:creationId xmlns:a16="http://schemas.microsoft.com/office/drawing/2014/main" id="{A6CECDCF-2A21-45DC-B6F2-1A5C3336333D}"/>
              </a:ext>
            </a:extLst>
          </p:cNvPr>
          <p:cNvSpPr>
            <a:spLocks noGrp="1"/>
          </p:cNvSpPr>
          <p:nvPr>
            <p:ph type="sldNum" sz="quarter" idx="12"/>
          </p:nvPr>
        </p:nvSpPr>
        <p:spPr/>
        <p:txBody>
          <a:bodyPr/>
          <a:lstStyle/>
          <a:p>
            <a:fld id="{FA6D1DC9-C721-4D5F-A7A1-DF55DAF8C7D9}" type="slidenum">
              <a:rPr lang="en-US" smtClean="0"/>
              <a:t>24</a:t>
            </a:fld>
            <a:endParaRPr lang="en-US"/>
          </a:p>
        </p:txBody>
      </p:sp>
    </p:spTree>
    <p:extLst>
      <p:ext uri="{BB962C8B-B14F-4D97-AF65-F5344CB8AC3E}">
        <p14:creationId xmlns:p14="http://schemas.microsoft.com/office/powerpoint/2010/main" val="25695872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68BBC-37A6-44BB-B620-808B8EEF3BE2}"/>
              </a:ext>
            </a:extLst>
          </p:cNvPr>
          <p:cNvSpPr>
            <a:spLocks noGrp="1"/>
          </p:cNvSpPr>
          <p:nvPr>
            <p:ph type="title"/>
          </p:nvPr>
        </p:nvSpPr>
        <p:spPr/>
        <p:txBody>
          <a:bodyPr/>
          <a:lstStyle/>
          <a:p>
            <a:r>
              <a:rPr lang="en-GB" dirty="0"/>
              <a:t>Database Initialization</a:t>
            </a:r>
            <a:endParaRPr lang="en-PK" dirty="0"/>
          </a:p>
        </p:txBody>
      </p:sp>
      <p:sp>
        <p:nvSpPr>
          <p:cNvPr id="3" name="Content Placeholder 2">
            <a:extLst>
              <a:ext uri="{FF2B5EF4-FFF2-40B4-BE49-F238E27FC236}">
                <a16:creationId xmlns:a16="http://schemas.microsoft.com/office/drawing/2014/main" id="{5A8775A1-F99F-49B4-A95F-82D37A6B4296}"/>
              </a:ext>
            </a:extLst>
          </p:cNvPr>
          <p:cNvSpPr>
            <a:spLocks noGrp="1"/>
          </p:cNvSpPr>
          <p:nvPr>
            <p:ph idx="1"/>
          </p:nvPr>
        </p:nvSpPr>
        <p:spPr>
          <a:xfrm>
            <a:off x="456045" y="1401588"/>
            <a:ext cx="11279909" cy="5319886"/>
          </a:xfrm>
        </p:spPr>
        <p:txBody>
          <a:bodyPr>
            <a:normAutofit/>
          </a:bodyPr>
          <a:lstStyle/>
          <a:p>
            <a:r>
              <a:rPr lang="en-PK" dirty="0"/>
              <a:t>I</a:t>
            </a:r>
            <a:r>
              <a:rPr lang="en-GB" dirty="0" err="1"/>
              <a:t>nitialization</a:t>
            </a:r>
            <a:r>
              <a:rPr lang="en-GB" dirty="0"/>
              <a:t> parameters are read </a:t>
            </a:r>
            <a:r>
              <a:rPr lang="en-PK" dirty="0"/>
              <a:t>a</a:t>
            </a:r>
            <a:r>
              <a:rPr lang="en-GB" dirty="0"/>
              <a:t>t Oracle database instance </a:t>
            </a:r>
            <a:r>
              <a:rPr lang="en-GB" dirty="0" err="1"/>
              <a:t>startup</a:t>
            </a:r>
            <a:r>
              <a:rPr lang="en-PK" dirty="0"/>
              <a:t> </a:t>
            </a:r>
            <a:r>
              <a:rPr lang="en-GB" dirty="0"/>
              <a:t>t</a:t>
            </a:r>
            <a:r>
              <a:rPr lang="en-PK" dirty="0"/>
              <a:t>o </a:t>
            </a:r>
            <a:r>
              <a:rPr lang="en-GB" dirty="0"/>
              <a:t>r</a:t>
            </a:r>
            <a:r>
              <a:rPr lang="en-PK" dirty="0"/>
              <a:t>e</a:t>
            </a:r>
            <a:r>
              <a:rPr lang="en-GB" dirty="0"/>
              <a:t>a</a:t>
            </a:r>
            <a:r>
              <a:rPr lang="en-PK" dirty="0"/>
              <a:t>d </a:t>
            </a:r>
            <a:r>
              <a:rPr lang="en-GB" dirty="0"/>
              <a:t>c</a:t>
            </a:r>
            <a:r>
              <a:rPr lang="en-PK" dirty="0"/>
              <a:t>o</a:t>
            </a:r>
            <a:r>
              <a:rPr lang="en-GB" dirty="0"/>
              <a:t>n</a:t>
            </a:r>
            <a:r>
              <a:rPr lang="en-PK" dirty="0"/>
              <a:t>f</a:t>
            </a:r>
            <a:r>
              <a:rPr lang="en-GB" dirty="0" err="1"/>
              <a:t>i</a:t>
            </a:r>
            <a:r>
              <a:rPr lang="en-PK" dirty="0"/>
              <a:t>g</a:t>
            </a:r>
            <a:r>
              <a:rPr lang="en-GB" dirty="0"/>
              <a:t>u</a:t>
            </a:r>
            <a:r>
              <a:rPr lang="en-PK" dirty="0"/>
              <a:t>r</a:t>
            </a:r>
            <a:r>
              <a:rPr lang="en-GB" dirty="0"/>
              <a:t>a</a:t>
            </a:r>
            <a:r>
              <a:rPr lang="en-PK" dirty="0"/>
              <a:t>t</a:t>
            </a:r>
            <a:r>
              <a:rPr lang="en-GB" dirty="0" err="1"/>
              <a:t>i</a:t>
            </a:r>
            <a:r>
              <a:rPr lang="en-PK" dirty="0"/>
              <a:t>o</a:t>
            </a:r>
            <a:r>
              <a:rPr lang="en-GB" dirty="0"/>
              <a:t>n</a:t>
            </a:r>
            <a:r>
              <a:rPr lang="en-PK" dirty="0"/>
              <a:t> </a:t>
            </a:r>
            <a:r>
              <a:rPr lang="en-GB" dirty="0" err="1"/>
              <a:t>i</a:t>
            </a:r>
            <a:r>
              <a:rPr lang="en-PK" dirty="0"/>
              <a:t>n</a:t>
            </a:r>
            <a:r>
              <a:rPr lang="en-GB" dirty="0"/>
              <a:t>f</a:t>
            </a:r>
            <a:r>
              <a:rPr lang="en-PK" dirty="0"/>
              <a:t>o</a:t>
            </a:r>
            <a:r>
              <a:rPr lang="en-GB" dirty="0"/>
              <a:t>r</a:t>
            </a:r>
            <a:r>
              <a:rPr lang="en-PK" dirty="0"/>
              <a:t>m</a:t>
            </a:r>
            <a:r>
              <a:rPr lang="en-GB" dirty="0"/>
              <a:t>a</a:t>
            </a:r>
            <a:r>
              <a:rPr lang="en-PK" dirty="0"/>
              <a:t>t</a:t>
            </a:r>
            <a:r>
              <a:rPr lang="en-GB" dirty="0" err="1"/>
              <a:t>i</a:t>
            </a:r>
            <a:r>
              <a:rPr lang="en-PK" dirty="0"/>
              <a:t>o</a:t>
            </a:r>
            <a:r>
              <a:rPr lang="en-GB" dirty="0"/>
              <a:t>n.</a:t>
            </a:r>
          </a:p>
          <a:p>
            <a:r>
              <a:rPr lang="en-GB" dirty="0"/>
              <a:t>Initialization parameters are stored in an instance initialization</a:t>
            </a:r>
            <a:r>
              <a:rPr lang="en-PK" dirty="0"/>
              <a:t> </a:t>
            </a:r>
            <a:r>
              <a:rPr lang="en-GB" dirty="0"/>
              <a:t>parameter file</a:t>
            </a:r>
            <a:r>
              <a:rPr lang="en-PK" dirty="0"/>
              <a:t> </a:t>
            </a:r>
            <a:r>
              <a:rPr lang="en-GB" dirty="0"/>
              <a:t>INIT.ORA</a:t>
            </a:r>
            <a:r>
              <a:rPr lang="en-PK" dirty="0"/>
              <a:t> </a:t>
            </a:r>
            <a:r>
              <a:rPr lang="en-US" dirty="0"/>
              <a:t>or </a:t>
            </a:r>
            <a:r>
              <a:rPr lang="en-GB" dirty="0"/>
              <a:t>in a</a:t>
            </a:r>
            <a:r>
              <a:rPr lang="en-PK" dirty="0"/>
              <a:t> </a:t>
            </a:r>
            <a:r>
              <a:rPr lang="en-GB" dirty="0"/>
              <a:t>repository called the server parameter file (or SPFILE).</a:t>
            </a:r>
          </a:p>
          <a:p>
            <a:r>
              <a:rPr lang="en-US"/>
              <a:t>The number of initialization parameters that must be specified has been greatly reduced with each Oracle Database release.</a:t>
            </a:r>
            <a:endParaRPr lang="en-PK" dirty="0"/>
          </a:p>
        </p:txBody>
      </p:sp>
      <p:sp>
        <p:nvSpPr>
          <p:cNvPr id="4" name="Slide Number Placeholder 3">
            <a:extLst>
              <a:ext uri="{FF2B5EF4-FFF2-40B4-BE49-F238E27FC236}">
                <a16:creationId xmlns:a16="http://schemas.microsoft.com/office/drawing/2014/main" id="{E0245858-CEDB-42FF-BB4C-A4E77D5C7565}"/>
              </a:ext>
            </a:extLst>
          </p:cNvPr>
          <p:cNvSpPr>
            <a:spLocks noGrp="1"/>
          </p:cNvSpPr>
          <p:nvPr>
            <p:ph type="sldNum" sz="quarter" idx="12"/>
          </p:nvPr>
        </p:nvSpPr>
        <p:spPr/>
        <p:txBody>
          <a:bodyPr/>
          <a:lstStyle/>
          <a:p>
            <a:fld id="{FA6D1DC9-C721-4D5F-A7A1-DF55DAF8C7D9}" type="slidenum">
              <a:rPr lang="en-US" smtClean="0"/>
              <a:t>25</a:t>
            </a:fld>
            <a:endParaRPr lang="en-US"/>
          </a:p>
        </p:txBody>
      </p:sp>
    </p:spTree>
    <p:extLst>
      <p:ext uri="{BB962C8B-B14F-4D97-AF65-F5344CB8AC3E}">
        <p14:creationId xmlns:p14="http://schemas.microsoft.com/office/powerpoint/2010/main" val="36306717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68BBC-37A6-44BB-B620-808B8EEF3BE2}"/>
              </a:ext>
            </a:extLst>
          </p:cNvPr>
          <p:cNvSpPr>
            <a:spLocks noGrp="1"/>
          </p:cNvSpPr>
          <p:nvPr>
            <p:ph type="title"/>
          </p:nvPr>
        </p:nvSpPr>
        <p:spPr/>
        <p:txBody>
          <a:bodyPr/>
          <a:lstStyle/>
          <a:p>
            <a:r>
              <a:rPr lang="en-GB" dirty="0"/>
              <a:t>Database Initialization</a:t>
            </a:r>
            <a:endParaRPr lang="en-PK" dirty="0"/>
          </a:p>
        </p:txBody>
      </p:sp>
      <p:sp>
        <p:nvSpPr>
          <p:cNvPr id="3" name="Content Placeholder 2">
            <a:extLst>
              <a:ext uri="{FF2B5EF4-FFF2-40B4-BE49-F238E27FC236}">
                <a16:creationId xmlns:a16="http://schemas.microsoft.com/office/drawing/2014/main" id="{5A8775A1-F99F-49B4-A95F-82D37A6B4296}"/>
              </a:ext>
            </a:extLst>
          </p:cNvPr>
          <p:cNvSpPr>
            <a:spLocks noGrp="1"/>
          </p:cNvSpPr>
          <p:nvPr>
            <p:ph idx="1"/>
          </p:nvPr>
        </p:nvSpPr>
        <p:spPr>
          <a:xfrm>
            <a:off x="456045" y="1401588"/>
            <a:ext cx="11279909" cy="5319886"/>
          </a:xfrm>
        </p:spPr>
        <p:txBody>
          <a:bodyPr>
            <a:normAutofit/>
          </a:bodyPr>
          <a:lstStyle/>
          <a:p>
            <a:r>
              <a:rPr lang="en-US" dirty="0"/>
              <a:t>The recommended minimum set of initialization </a:t>
            </a:r>
            <a:r>
              <a:rPr lang="en-GB" dirty="0"/>
              <a:t>parameters that must be specified in Oracle Database 12c</a:t>
            </a:r>
            <a:r>
              <a:rPr lang="en-PK" dirty="0"/>
              <a:t> </a:t>
            </a:r>
            <a:r>
              <a:rPr lang="en-GB" dirty="0"/>
              <a:t>include:</a:t>
            </a:r>
            <a:endParaRPr lang="en-PK" dirty="0"/>
          </a:p>
          <a:p>
            <a:pPr lvl="1"/>
            <a:r>
              <a:rPr lang="en-GB" dirty="0"/>
              <a:t>CONTROL_FILES</a:t>
            </a:r>
          </a:p>
          <a:p>
            <a:pPr lvl="2"/>
            <a:r>
              <a:rPr lang="en-GB" dirty="0"/>
              <a:t>The control file locations</a:t>
            </a:r>
          </a:p>
          <a:p>
            <a:pPr lvl="1"/>
            <a:r>
              <a:rPr lang="en-GB" dirty="0"/>
              <a:t>DB_NAME</a:t>
            </a:r>
          </a:p>
          <a:p>
            <a:pPr lvl="2"/>
            <a:r>
              <a:rPr lang="en-GB" dirty="0"/>
              <a:t>The local database name</a:t>
            </a:r>
          </a:p>
          <a:p>
            <a:pPr lvl="1"/>
            <a:r>
              <a:rPr lang="en-GB" dirty="0"/>
              <a:t>MEMORY_TARGET</a:t>
            </a:r>
          </a:p>
          <a:p>
            <a:pPr lvl="2"/>
            <a:r>
              <a:rPr lang="en-GB" dirty="0"/>
              <a:t>The </a:t>
            </a:r>
            <a:r>
              <a:rPr lang="en-US" dirty="0"/>
              <a:t>target memory size that is automatically allocated to SGA and instance PGA components</a:t>
            </a:r>
          </a:p>
          <a:p>
            <a:r>
              <a:rPr lang="en-US" dirty="0"/>
              <a:t>All other initialization parameters are pre-set to default values.</a:t>
            </a:r>
            <a:endParaRPr lang="en-PK" dirty="0"/>
          </a:p>
        </p:txBody>
      </p:sp>
      <p:sp>
        <p:nvSpPr>
          <p:cNvPr id="4" name="Slide Number Placeholder 3">
            <a:extLst>
              <a:ext uri="{FF2B5EF4-FFF2-40B4-BE49-F238E27FC236}">
                <a16:creationId xmlns:a16="http://schemas.microsoft.com/office/drawing/2014/main" id="{E0245858-CEDB-42FF-BB4C-A4E77D5C7565}"/>
              </a:ext>
            </a:extLst>
          </p:cNvPr>
          <p:cNvSpPr>
            <a:spLocks noGrp="1"/>
          </p:cNvSpPr>
          <p:nvPr>
            <p:ph type="sldNum" sz="quarter" idx="12"/>
          </p:nvPr>
        </p:nvSpPr>
        <p:spPr/>
        <p:txBody>
          <a:bodyPr/>
          <a:lstStyle/>
          <a:p>
            <a:fld id="{FA6D1DC9-C721-4D5F-A7A1-DF55DAF8C7D9}" type="slidenum">
              <a:rPr lang="en-US" smtClean="0"/>
              <a:t>26</a:t>
            </a:fld>
            <a:endParaRPr lang="en-US"/>
          </a:p>
        </p:txBody>
      </p:sp>
    </p:spTree>
    <p:extLst>
      <p:ext uri="{BB962C8B-B14F-4D97-AF65-F5344CB8AC3E}">
        <p14:creationId xmlns:p14="http://schemas.microsoft.com/office/powerpoint/2010/main" val="498799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F5AA3-9DAC-4721-86E8-9658FFCECE24}"/>
              </a:ext>
            </a:extLst>
          </p:cNvPr>
          <p:cNvSpPr>
            <a:spLocks noGrp="1"/>
          </p:cNvSpPr>
          <p:nvPr>
            <p:ph type="title"/>
          </p:nvPr>
        </p:nvSpPr>
        <p:spPr/>
        <p:txBody>
          <a:bodyPr/>
          <a:lstStyle/>
          <a:p>
            <a:r>
              <a:rPr lang="en-US" dirty="0"/>
              <a:t>Relational Basics</a:t>
            </a:r>
            <a:endParaRPr lang="en-PK" dirty="0"/>
          </a:p>
        </p:txBody>
      </p:sp>
      <p:sp>
        <p:nvSpPr>
          <p:cNvPr id="3" name="Content Placeholder 2">
            <a:extLst>
              <a:ext uri="{FF2B5EF4-FFF2-40B4-BE49-F238E27FC236}">
                <a16:creationId xmlns:a16="http://schemas.microsoft.com/office/drawing/2014/main" id="{2A5F24A8-1407-4ACD-84E8-AC2C104C1959}"/>
              </a:ext>
            </a:extLst>
          </p:cNvPr>
          <p:cNvSpPr>
            <a:spLocks noGrp="1"/>
          </p:cNvSpPr>
          <p:nvPr>
            <p:ph idx="1"/>
          </p:nvPr>
        </p:nvSpPr>
        <p:spPr/>
        <p:txBody>
          <a:bodyPr/>
          <a:lstStyle/>
          <a:p>
            <a:r>
              <a:rPr lang="en-US" dirty="0"/>
              <a:t>Linked two-dimensional tables consisting of rows and columns.</a:t>
            </a:r>
          </a:p>
          <a:p>
            <a:pPr lvl="1"/>
            <a:r>
              <a:rPr lang="en-US" dirty="0"/>
              <a:t>The contents of the rows are referred to as records. </a:t>
            </a:r>
          </a:p>
          <a:p>
            <a:pPr lvl="1"/>
            <a:r>
              <a:rPr lang="en-US" dirty="0"/>
              <a:t>A column within a row is referred to as a field.</a:t>
            </a:r>
          </a:p>
          <a:p>
            <a:pPr lvl="1"/>
            <a:r>
              <a:rPr lang="en-US" dirty="0"/>
              <a:t>Tables are stored in a database schema, which is a logical organizational unit within the database.</a:t>
            </a:r>
          </a:p>
          <a:p>
            <a:r>
              <a:rPr lang="en-US" dirty="0"/>
              <a:t>To retrieve the data, understanding the representation of data in storage is not required.</a:t>
            </a:r>
          </a:p>
          <a:p>
            <a:r>
              <a:rPr lang="en-US" dirty="0"/>
              <a:t>Relational programming is nonprocedural and operates on a set of rows at a time.</a:t>
            </a:r>
          </a:p>
          <a:p>
            <a:endParaRPr lang="en-US" dirty="0"/>
          </a:p>
          <a:p>
            <a:endParaRPr lang="en-PK" dirty="0"/>
          </a:p>
        </p:txBody>
      </p:sp>
      <p:sp>
        <p:nvSpPr>
          <p:cNvPr id="4" name="Slide Number Placeholder 3">
            <a:extLst>
              <a:ext uri="{FF2B5EF4-FFF2-40B4-BE49-F238E27FC236}">
                <a16:creationId xmlns:a16="http://schemas.microsoft.com/office/drawing/2014/main" id="{ACCC3077-6F87-4960-98B5-69B814D3EA8A}"/>
              </a:ext>
            </a:extLst>
          </p:cNvPr>
          <p:cNvSpPr>
            <a:spLocks noGrp="1"/>
          </p:cNvSpPr>
          <p:nvPr>
            <p:ph type="sldNum" sz="quarter" idx="12"/>
          </p:nvPr>
        </p:nvSpPr>
        <p:spPr/>
        <p:txBody>
          <a:bodyPr/>
          <a:lstStyle/>
          <a:p>
            <a:fld id="{FA6D1DC9-C721-4D5F-A7A1-DF55DAF8C7D9}" type="slidenum">
              <a:rPr lang="en-US" smtClean="0"/>
              <a:t>3</a:t>
            </a:fld>
            <a:endParaRPr lang="en-US"/>
          </a:p>
        </p:txBody>
      </p:sp>
    </p:spTree>
    <p:extLst>
      <p:ext uri="{BB962C8B-B14F-4D97-AF65-F5344CB8AC3E}">
        <p14:creationId xmlns:p14="http://schemas.microsoft.com/office/powerpoint/2010/main" val="3881253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D5973-A033-428A-9E0E-03FACA699C18}"/>
              </a:ext>
            </a:extLst>
          </p:cNvPr>
          <p:cNvSpPr>
            <a:spLocks noGrp="1"/>
          </p:cNvSpPr>
          <p:nvPr>
            <p:ph type="title"/>
          </p:nvPr>
        </p:nvSpPr>
        <p:spPr/>
        <p:txBody>
          <a:bodyPr/>
          <a:lstStyle/>
          <a:p>
            <a:r>
              <a:rPr lang="en-US" dirty="0"/>
              <a:t>Figure 1-2. Relational model with two tables</a:t>
            </a:r>
            <a:endParaRPr lang="en-PK" dirty="0"/>
          </a:p>
        </p:txBody>
      </p:sp>
      <p:pic>
        <p:nvPicPr>
          <p:cNvPr id="5" name="Content Placeholder 4">
            <a:extLst>
              <a:ext uri="{FF2B5EF4-FFF2-40B4-BE49-F238E27FC236}">
                <a16:creationId xmlns:a16="http://schemas.microsoft.com/office/drawing/2014/main" id="{572DC093-923E-4496-8FD6-934923CA6AFA}"/>
              </a:ext>
            </a:extLst>
          </p:cNvPr>
          <p:cNvPicPr>
            <a:picLocks noGrp="1" noChangeAspect="1"/>
          </p:cNvPicPr>
          <p:nvPr>
            <p:ph idx="1"/>
          </p:nvPr>
        </p:nvPicPr>
        <p:blipFill>
          <a:blip r:embed="rId3"/>
          <a:stretch>
            <a:fillRect/>
          </a:stretch>
        </p:blipFill>
        <p:spPr>
          <a:xfrm>
            <a:off x="2792735" y="1481136"/>
            <a:ext cx="6606528" cy="4875213"/>
          </a:xfrm>
          <a:prstGeom prst="rect">
            <a:avLst/>
          </a:prstGeom>
        </p:spPr>
      </p:pic>
      <p:sp>
        <p:nvSpPr>
          <p:cNvPr id="4" name="Slide Number Placeholder 3">
            <a:extLst>
              <a:ext uri="{FF2B5EF4-FFF2-40B4-BE49-F238E27FC236}">
                <a16:creationId xmlns:a16="http://schemas.microsoft.com/office/drawing/2014/main" id="{72CCEB04-4BA6-41EC-8E05-113A5289ACDE}"/>
              </a:ext>
            </a:extLst>
          </p:cNvPr>
          <p:cNvSpPr>
            <a:spLocks noGrp="1"/>
          </p:cNvSpPr>
          <p:nvPr>
            <p:ph type="sldNum" sz="quarter" idx="12"/>
          </p:nvPr>
        </p:nvSpPr>
        <p:spPr/>
        <p:txBody>
          <a:bodyPr/>
          <a:lstStyle/>
          <a:p>
            <a:fld id="{FA6D1DC9-C721-4D5F-A7A1-DF55DAF8C7D9}" type="slidenum">
              <a:rPr lang="en-US" smtClean="0"/>
              <a:t>4</a:t>
            </a:fld>
            <a:endParaRPr lang="en-US"/>
          </a:p>
        </p:txBody>
      </p:sp>
    </p:spTree>
    <p:extLst>
      <p:ext uri="{BB962C8B-B14F-4D97-AF65-F5344CB8AC3E}">
        <p14:creationId xmlns:p14="http://schemas.microsoft.com/office/powerpoint/2010/main" val="2599739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F5AA3-9DAC-4721-86E8-9658FFCECE24}"/>
              </a:ext>
            </a:extLst>
          </p:cNvPr>
          <p:cNvSpPr>
            <a:spLocks noGrp="1"/>
          </p:cNvSpPr>
          <p:nvPr>
            <p:ph type="title"/>
          </p:nvPr>
        </p:nvSpPr>
        <p:spPr/>
        <p:txBody>
          <a:bodyPr/>
          <a:lstStyle/>
          <a:p>
            <a:r>
              <a:rPr lang="en-US" dirty="0"/>
              <a:t>Relational Basics</a:t>
            </a:r>
            <a:endParaRPr lang="en-PK" dirty="0"/>
          </a:p>
        </p:txBody>
      </p:sp>
      <p:sp>
        <p:nvSpPr>
          <p:cNvPr id="3" name="Content Placeholder 2">
            <a:extLst>
              <a:ext uri="{FF2B5EF4-FFF2-40B4-BE49-F238E27FC236}">
                <a16:creationId xmlns:a16="http://schemas.microsoft.com/office/drawing/2014/main" id="{2A5F24A8-1407-4ACD-84E8-AC2C104C1959}"/>
              </a:ext>
            </a:extLst>
          </p:cNvPr>
          <p:cNvSpPr>
            <a:spLocks noGrp="1"/>
          </p:cNvSpPr>
          <p:nvPr>
            <p:ph idx="1"/>
          </p:nvPr>
        </p:nvSpPr>
        <p:spPr>
          <a:xfrm>
            <a:off x="456045" y="1301674"/>
            <a:ext cx="11279909" cy="5274489"/>
          </a:xfrm>
        </p:spPr>
        <p:txBody>
          <a:bodyPr>
            <a:normAutofit lnSpcReduction="10000"/>
          </a:bodyPr>
          <a:lstStyle/>
          <a:p>
            <a:r>
              <a:rPr lang="en-US" dirty="0"/>
              <a:t>Logical structures in the schema include:</a:t>
            </a:r>
          </a:p>
          <a:p>
            <a:pPr lvl="1"/>
            <a:r>
              <a:rPr lang="en-US" dirty="0"/>
              <a:t>Views</a:t>
            </a:r>
          </a:p>
          <a:p>
            <a:pPr lvl="2"/>
            <a:r>
              <a:rPr lang="en-US" dirty="0"/>
              <a:t>Provide a single view of data derived from one or more tables or views.</a:t>
            </a:r>
          </a:p>
          <a:p>
            <a:pPr lvl="1"/>
            <a:r>
              <a:rPr lang="en-US" dirty="0"/>
              <a:t>Sequences</a:t>
            </a:r>
          </a:p>
          <a:p>
            <a:pPr lvl="2"/>
            <a:r>
              <a:rPr lang="en-US" dirty="0"/>
              <a:t>Provide unique numbers, typically used for column values.</a:t>
            </a:r>
          </a:p>
          <a:p>
            <a:pPr lvl="1"/>
            <a:r>
              <a:rPr lang="en-US" dirty="0"/>
              <a:t>Stored procedures</a:t>
            </a:r>
          </a:p>
          <a:p>
            <a:pPr lvl="2"/>
            <a:r>
              <a:rPr lang="en-US" dirty="0"/>
              <a:t>Contain logical modules that can be called from programs.</a:t>
            </a:r>
          </a:p>
          <a:p>
            <a:pPr lvl="1"/>
            <a:r>
              <a:rPr lang="en-US" dirty="0"/>
              <a:t>Synonyms</a:t>
            </a:r>
          </a:p>
          <a:p>
            <a:pPr lvl="2"/>
            <a:r>
              <a:rPr lang="en-US" dirty="0"/>
              <a:t>Provide alternative names for database objects.</a:t>
            </a:r>
          </a:p>
          <a:p>
            <a:pPr lvl="1"/>
            <a:r>
              <a:rPr lang="en-US" dirty="0"/>
              <a:t>Indexes</a:t>
            </a:r>
          </a:p>
          <a:p>
            <a:pPr lvl="2"/>
            <a:r>
              <a:rPr lang="en-US" dirty="0"/>
              <a:t>Provide faster access to table rows.</a:t>
            </a:r>
          </a:p>
          <a:p>
            <a:pPr lvl="1"/>
            <a:r>
              <a:rPr lang="en-US" dirty="0"/>
              <a:t>Database links</a:t>
            </a:r>
          </a:p>
          <a:p>
            <a:pPr lvl="2"/>
            <a:r>
              <a:rPr lang="en-US" dirty="0"/>
              <a:t>Provide links between distributed databases.</a:t>
            </a:r>
            <a:endParaRPr lang="en-PK" dirty="0"/>
          </a:p>
        </p:txBody>
      </p:sp>
      <p:sp>
        <p:nvSpPr>
          <p:cNvPr id="4" name="Slide Number Placeholder 3">
            <a:extLst>
              <a:ext uri="{FF2B5EF4-FFF2-40B4-BE49-F238E27FC236}">
                <a16:creationId xmlns:a16="http://schemas.microsoft.com/office/drawing/2014/main" id="{ACCC3077-6F87-4960-98B5-69B814D3EA8A}"/>
              </a:ext>
            </a:extLst>
          </p:cNvPr>
          <p:cNvSpPr>
            <a:spLocks noGrp="1"/>
          </p:cNvSpPr>
          <p:nvPr>
            <p:ph type="sldNum" sz="quarter" idx="12"/>
          </p:nvPr>
        </p:nvSpPr>
        <p:spPr/>
        <p:txBody>
          <a:bodyPr/>
          <a:lstStyle/>
          <a:p>
            <a:fld id="{FA6D1DC9-C721-4D5F-A7A1-DF55DAF8C7D9}" type="slidenum">
              <a:rPr lang="en-US" smtClean="0"/>
              <a:t>5</a:t>
            </a:fld>
            <a:endParaRPr lang="en-US"/>
          </a:p>
        </p:txBody>
      </p:sp>
    </p:spTree>
    <p:extLst>
      <p:ext uri="{BB962C8B-B14F-4D97-AF65-F5344CB8AC3E}">
        <p14:creationId xmlns:p14="http://schemas.microsoft.com/office/powerpoint/2010/main" val="1991118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7272B-2B9E-4B75-961C-BB3DC634036D}"/>
              </a:ext>
            </a:extLst>
          </p:cNvPr>
          <p:cNvSpPr>
            <a:spLocks noGrp="1"/>
          </p:cNvSpPr>
          <p:nvPr>
            <p:ph type="title"/>
          </p:nvPr>
        </p:nvSpPr>
        <p:spPr/>
        <p:txBody>
          <a:bodyPr/>
          <a:lstStyle/>
          <a:p>
            <a:r>
              <a:rPr lang="en-US" dirty="0"/>
              <a:t>How Oracle Grew</a:t>
            </a:r>
            <a:endParaRPr lang="en-PK" dirty="0"/>
          </a:p>
        </p:txBody>
      </p:sp>
      <p:sp>
        <p:nvSpPr>
          <p:cNvPr id="3" name="Content Placeholder 2">
            <a:extLst>
              <a:ext uri="{FF2B5EF4-FFF2-40B4-BE49-F238E27FC236}">
                <a16:creationId xmlns:a16="http://schemas.microsoft.com/office/drawing/2014/main" id="{09874DB1-A983-48F0-B768-57BA4B4BA71A}"/>
              </a:ext>
            </a:extLst>
          </p:cNvPr>
          <p:cNvSpPr>
            <a:spLocks noGrp="1"/>
          </p:cNvSpPr>
          <p:nvPr>
            <p:ph idx="1"/>
          </p:nvPr>
        </p:nvSpPr>
        <p:spPr>
          <a:xfrm>
            <a:off x="456045" y="1301675"/>
            <a:ext cx="11279909" cy="5427914"/>
          </a:xfrm>
        </p:spPr>
        <p:txBody>
          <a:bodyPr>
            <a:normAutofit fontScale="92500" lnSpcReduction="10000"/>
          </a:bodyPr>
          <a:lstStyle/>
          <a:p>
            <a:r>
              <a:rPr lang="en-US" dirty="0"/>
              <a:t>Software Development Laboratories founded in 1977 by Larry Ellison, Bob Miner, Ed Oates.</a:t>
            </a:r>
          </a:p>
          <a:p>
            <a:r>
              <a:rPr lang="en-US" dirty="0"/>
              <a:t>Changed name to Relational Software Incorporated in 1978.</a:t>
            </a:r>
          </a:p>
          <a:p>
            <a:r>
              <a:rPr lang="en-US" dirty="0"/>
              <a:t>Released first commercial RDBMS in 1979.</a:t>
            </a:r>
          </a:p>
          <a:p>
            <a:r>
              <a:rPr lang="en-US" dirty="0"/>
              <a:t>Renamed to Oracle Corporation in 1983 and released a portable version of Oracle written in C.</a:t>
            </a:r>
          </a:p>
          <a:p>
            <a:r>
              <a:rPr lang="en-US" dirty="0"/>
              <a:t>Oracle acquires BEA Systems and introduced Oracle Exadata in 2008.</a:t>
            </a:r>
          </a:p>
          <a:p>
            <a:r>
              <a:rPr lang="en-US" dirty="0"/>
              <a:t>Oracle completes Sun acquisition and introduced </a:t>
            </a:r>
            <a:r>
              <a:rPr lang="en-US" dirty="0" err="1"/>
              <a:t>Exalogic</a:t>
            </a:r>
            <a:r>
              <a:rPr lang="en-US" dirty="0"/>
              <a:t> Elastic Cloud in 2010.</a:t>
            </a:r>
          </a:p>
          <a:p>
            <a:r>
              <a:rPr lang="en-US" dirty="0"/>
              <a:t>Over the past 40-plus years, with each database release Oracle has improved scalability, functionality, and manageability to achieve the recognition as the database market leader.</a:t>
            </a:r>
            <a:endParaRPr lang="en-PK" dirty="0"/>
          </a:p>
          <a:p>
            <a:endParaRPr lang="en-PK" dirty="0"/>
          </a:p>
        </p:txBody>
      </p:sp>
      <p:sp>
        <p:nvSpPr>
          <p:cNvPr id="4" name="Slide Number Placeholder 3">
            <a:extLst>
              <a:ext uri="{FF2B5EF4-FFF2-40B4-BE49-F238E27FC236}">
                <a16:creationId xmlns:a16="http://schemas.microsoft.com/office/drawing/2014/main" id="{EA9089B1-7112-4422-B3E6-3AAE41823F83}"/>
              </a:ext>
            </a:extLst>
          </p:cNvPr>
          <p:cNvSpPr>
            <a:spLocks noGrp="1"/>
          </p:cNvSpPr>
          <p:nvPr>
            <p:ph type="sldNum" sz="quarter" idx="12"/>
          </p:nvPr>
        </p:nvSpPr>
        <p:spPr/>
        <p:txBody>
          <a:bodyPr/>
          <a:lstStyle/>
          <a:p>
            <a:fld id="{FA6D1DC9-C721-4D5F-A7A1-DF55DAF8C7D9}" type="slidenum">
              <a:rPr lang="en-US" smtClean="0"/>
              <a:t>6</a:t>
            </a:fld>
            <a:endParaRPr lang="en-US"/>
          </a:p>
        </p:txBody>
      </p:sp>
    </p:spTree>
    <p:extLst>
      <p:ext uri="{BB962C8B-B14F-4D97-AF65-F5344CB8AC3E}">
        <p14:creationId xmlns:p14="http://schemas.microsoft.com/office/powerpoint/2010/main" val="1501254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FF0E4-A40B-4E08-9F75-0638B6BC4145}"/>
              </a:ext>
            </a:extLst>
          </p:cNvPr>
          <p:cNvSpPr>
            <a:spLocks noGrp="1"/>
          </p:cNvSpPr>
          <p:nvPr>
            <p:ph type="title"/>
          </p:nvPr>
        </p:nvSpPr>
        <p:spPr/>
        <p:txBody>
          <a:bodyPr/>
          <a:lstStyle/>
          <a:p>
            <a:r>
              <a:rPr lang="en-US" dirty="0"/>
              <a:t>The Oracle Database Family</a:t>
            </a:r>
            <a:endParaRPr lang="en-PK" dirty="0"/>
          </a:p>
        </p:txBody>
      </p:sp>
      <p:sp>
        <p:nvSpPr>
          <p:cNvPr id="3" name="Content Placeholder 2">
            <a:extLst>
              <a:ext uri="{FF2B5EF4-FFF2-40B4-BE49-F238E27FC236}">
                <a16:creationId xmlns:a16="http://schemas.microsoft.com/office/drawing/2014/main" id="{C7A0E417-F1BC-4918-BC05-A6F16162AEAA}"/>
              </a:ext>
            </a:extLst>
          </p:cNvPr>
          <p:cNvSpPr>
            <a:spLocks noGrp="1"/>
          </p:cNvSpPr>
          <p:nvPr>
            <p:ph idx="1"/>
          </p:nvPr>
        </p:nvSpPr>
        <p:spPr/>
        <p:txBody>
          <a:bodyPr/>
          <a:lstStyle/>
          <a:p>
            <a:r>
              <a:rPr lang="en-US" dirty="0"/>
              <a:t>Oracle Database 19c is the most recent version.</a:t>
            </a:r>
          </a:p>
          <a:p>
            <a:r>
              <a:rPr lang="en-US" dirty="0"/>
              <a:t>The family of database products includes:</a:t>
            </a:r>
          </a:p>
          <a:p>
            <a:pPr lvl="1"/>
            <a:r>
              <a:rPr lang="en-US" dirty="0"/>
              <a:t>Oracle Enterprise Edition</a:t>
            </a:r>
          </a:p>
          <a:p>
            <a:pPr lvl="2"/>
            <a:r>
              <a:rPr lang="en-US" dirty="0"/>
              <a:t>flagship database product aimed at large-scale implementations</a:t>
            </a:r>
          </a:p>
          <a:p>
            <a:pPr lvl="1"/>
            <a:r>
              <a:rPr lang="en-US" dirty="0"/>
              <a:t>Oracle Standard Edition</a:t>
            </a:r>
          </a:p>
          <a:p>
            <a:pPr lvl="2"/>
            <a:r>
              <a:rPr lang="en-US" dirty="0"/>
              <a:t>designed for small and medium-sized implementations</a:t>
            </a:r>
          </a:p>
          <a:p>
            <a:pPr lvl="1"/>
            <a:r>
              <a:rPr lang="en-US" dirty="0"/>
              <a:t>Oracle Express Edition</a:t>
            </a:r>
          </a:p>
          <a:p>
            <a:pPr lvl="2"/>
            <a:r>
              <a:rPr lang="en-US" dirty="0"/>
              <a:t>entry-level and unsupported as a product database available at no charge</a:t>
            </a:r>
          </a:p>
        </p:txBody>
      </p:sp>
      <p:sp>
        <p:nvSpPr>
          <p:cNvPr id="4" name="Slide Number Placeholder 3">
            <a:extLst>
              <a:ext uri="{FF2B5EF4-FFF2-40B4-BE49-F238E27FC236}">
                <a16:creationId xmlns:a16="http://schemas.microsoft.com/office/drawing/2014/main" id="{76D9CC32-2DCD-41FE-B392-4F21FF8F2D21}"/>
              </a:ext>
            </a:extLst>
          </p:cNvPr>
          <p:cNvSpPr>
            <a:spLocks noGrp="1"/>
          </p:cNvSpPr>
          <p:nvPr>
            <p:ph type="sldNum" sz="quarter" idx="12"/>
          </p:nvPr>
        </p:nvSpPr>
        <p:spPr/>
        <p:txBody>
          <a:bodyPr/>
          <a:lstStyle/>
          <a:p>
            <a:fld id="{FA6D1DC9-C721-4D5F-A7A1-DF55DAF8C7D9}" type="slidenum">
              <a:rPr lang="en-US" smtClean="0"/>
              <a:t>7</a:t>
            </a:fld>
            <a:endParaRPr lang="en-US"/>
          </a:p>
        </p:txBody>
      </p:sp>
    </p:spTree>
    <p:extLst>
      <p:ext uri="{BB962C8B-B14F-4D97-AF65-F5344CB8AC3E}">
        <p14:creationId xmlns:p14="http://schemas.microsoft.com/office/powerpoint/2010/main" val="1493366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98E72-02B3-403F-ABA8-DCE488FACAFD}"/>
              </a:ext>
            </a:extLst>
          </p:cNvPr>
          <p:cNvSpPr>
            <a:spLocks noGrp="1"/>
          </p:cNvSpPr>
          <p:nvPr>
            <p:ph type="title"/>
          </p:nvPr>
        </p:nvSpPr>
        <p:spPr/>
        <p:txBody>
          <a:bodyPr/>
          <a:lstStyle/>
          <a:p>
            <a:r>
              <a:rPr lang="en-US" dirty="0"/>
              <a:t>Summary of Oracle Database Features</a:t>
            </a:r>
            <a:endParaRPr lang="en-PK" dirty="0"/>
          </a:p>
        </p:txBody>
      </p:sp>
      <p:sp>
        <p:nvSpPr>
          <p:cNvPr id="3" name="Content Placeholder 2">
            <a:extLst>
              <a:ext uri="{FF2B5EF4-FFF2-40B4-BE49-F238E27FC236}">
                <a16:creationId xmlns:a16="http://schemas.microsoft.com/office/drawing/2014/main" id="{E63B9269-6D94-4BC6-9735-12F99C4631ED}"/>
              </a:ext>
            </a:extLst>
          </p:cNvPr>
          <p:cNvSpPr>
            <a:spLocks noGrp="1"/>
          </p:cNvSpPr>
          <p:nvPr>
            <p:ph idx="1"/>
          </p:nvPr>
        </p:nvSpPr>
        <p:spPr>
          <a:xfrm>
            <a:off x="456045" y="1301674"/>
            <a:ext cx="11279909" cy="5340863"/>
          </a:xfrm>
        </p:spPr>
        <p:txBody>
          <a:bodyPr>
            <a:normAutofit/>
          </a:bodyPr>
          <a:lstStyle/>
          <a:p>
            <a:r>
              <a:rPr lang="en-US" dirty="0"/>
              <a:t>Database application development features</a:t>
            </a:r>
          </a:p>
          <a:p>
            <a:pPr lvl="1"/>
            <a:r>
              <a:rPr lang="en-US" dirty="0"/>
              <a:t>Database Programming</a:t>
            </a:r>
          </a:p>
          <a:p>
            <a:pPr lvl="2"/>
            <a:r>
              <a:rPr lang="en-US" dirty="0"/>
              <a:t>Structured Query Language (SQL) provides basic functions for data manipulation, transaction control, and record retrieval from the database.</a:t>
            </a:r>
          </a:p>
          <a:p>
            <a:pPr lvl="2"/>
            <a:r>
              <a:rPr lang="en-US" dirty="0"/>
              <a:t>PL/SQL is a procedural language extension to SQL, is commonly used to implement program logic modules for applications. PL/SQL can be used to build stored procedures and triggers, looping controls, conditional statements, and error handling.</a:t>
            </a:r>
          </a:p>
          <a:p>
            <a:pPr lvl="2"/>
            <a:r>
              <a:rPr lang="en-US" dirty="0"/>
              <a:t>Java and a Java Virtual Machine (JVM)</a:t>
            </a:r>
          </a:p>
          <a:p>
            <a:pPr lvl="1"/>
            <a:r>
              <a:rPr lang="en-US" dirty="0"/>
              <a:t>Database Extensibility</a:t>
            </a:r>
          </a:p>
          <a:p>
            <a:pPr lvl="2"/>
            <a:r>
              <a:rPr lang="en-US" dirty="0"/>
              <a:t>Oracle Multimedia provides text manipulation and additional image, audio, video, and locator functions in the database.</a:t>
            </a:r>
          </a:p>
          <a:p>
            <a:pPr lvl="2"/>
            <a:r>
              <a:rPr lang="en-US" dirty="0"/>
              <a:t>XML DB provides the native support for XML data type.</a:t>
            </a:r>
          </a:p>
        </p:txBody>
      </p:sp>
      <p:sp>
        <p:nvSpPr>
          <p:cNvPr id="4" name="Slide Number Placeholder 3">
            <a:extLst>
              <a:ext uri="{FF2B5EF4-FFF2-40B4-BE49-F238E27FC236}">
                <a16:creationId xmlns:a16="http://schemas.microsoft.com/office/drawing/2014/main" id="{C249AF1E-960A-441B-AD39-32F1D43913F2}"/>
              </a:ext>
            </a:extLst>
          </p:cNvPr>
          <p:cNvSpPr>
            <a:spLocks noGrp="1"/>
          </p:cNvSpPr>
          <p:nvPr>
            <p:ph type="sldNum" sz="quarter" idx="12"/>
          </p:nvPr>
        </p:nvSpPr>
        <p:spPr/>
        <p:txBody>
          <a:bodyPr/>
          <a:lstStyle/>
          <a:p>
            <a:fld id="{FA6D1DC9-C721-4D5F-A7A1-DF55DAF8C7D9}" type="slidenum">
              <a:rPr lang="en-US" smtClean="0"/>
              <a:t>8</a:t>
            </a:fld>
            <a:endParaRPr lang="en-US"/>
          </a:p>
        </p:txBody>
      </p:sp>
    </p:spTree>
    <p:extLst>
      <p:ext uri="{BB962C8B-B14F-4D97-AF65-F5344CB8AC3E}">
        <p14:creationId xmlns:p14="http://schemas.microsoft.com/office/powerpoint/2010/main" val="4151129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98E72-02B3-403F-ABA8-DCE488FACAFD}"/>
              </a:ext>
            </a:extLst>
          </p:cNvPr>
          <p:cNvSpPr>
            <a:spLocks noGrp="1"/>
          </p:cNvSpPr>
          <p:nvPr>
            <p:ph type="title"/>
          </p:nvPr>
        </p:nvSpPr>
        <p:spPr/>
        <p:txBody>
          <a:bodyPr/>
          <a:lstStyle/>
          <a:p>
            <a:r>
              <a:rPr lang="en-US" dirty="0"/>
              <a:t>Summary of Oracle Database Features</a:t>
            </a:r>
            <a:endParaRPr lang="en-PK" dirty="0"/>
          </a:p>
        </p:txBody>
      </p:sp>
      <p:sp>
        <p:nvSpPr>
          <p:cNvPr id="3" name="Content Placeholder 2">
            <a:extLst>
              <a:ext uri="{FF2B5EF4-FFF2-40B4-BE49-F238E27FC236}">
                <a16:creationId xmlns:a16="http://schemas.microsoft.com/office/drawing/2014/main" id="{E63B9269-6D94-4BC6-9735-12F99C4631ED}"/>
              </a:ext>
            </a:extLst>
          </p:cNvPr>
          <p:cNvSpPr>
            <a:spLocks noGrp="1"/>
          </p:cNvSpPr>
          <p:nvPr>
            <p:ph idx="1"/>
          </p:nvPr>
        </p:nvSpPr>
        <p:spPr>
          <a:xfrm>
            <a:off x="456045" y="1301674"/>
            <a:ext cx="11279909" cy="5288311"/>
          </a:xfrm>
        </p:spPr>
        <p:txBody>
          <a:bodyPr>
            <a:normAutofit/>
          </a:bodyPr>
          <a:lstStyle/>
          <a:p>
            <a:r>
              <a:rPr lang="en-US" dirty="0"/>
              <a:t>Database connection features</a:t>
            </a:r>
          </a:p>
          <a:p>
            <a:pPr lvl="1"/>
            <a:r>
              <a:rPr lang="en-US" dirty="0"/>
              <a:t>Oracle Net Services</a:t>
            </a:r>
          </a:p>
          <a:p>
            <a:pPr lvl="2"/>
            <a:r>
              <a:rPr lang="en-US" dirty="0"/>
              <a:t>provides a scalable, secure, and easy-to-use high-availability network infrastructure for Oracle environment</a:t>
            </a:r>
          </a:p>
          <a:p>
            <a:pPr lvl="1"/>
            <a:r>
              <a:rPr lang="en-US" dirty="0"/>
              <a:t>Oracle Internet Directory (OID)</a:t>
            </a:r>
          </a:p>
          <a:p>
            <a:pPr lvl="2"/>
            <a:r>
              <a:rPr lang="en-US" dirty="0"/>
              <a:t>LDAP (Lightweight Directory Access Protocol) based directory service </a:t>
            </a:r>
          </a:p>
          <a:p>
            <a:pPr lvl="1"/>
            <a:r>
              <a:rPr lang="en-US" dirty="0"/>
              <a:t>Oracle Connection Manager (CMAN)</a:t>
            </a:r>
          </a:p>
          <a:p>
            <a:pPr lvl="2"/>
            <a:r>
              <a:rPr lang="en-US" dirty="0"/>
              <a:t>an intermediate server that forwards connection requests to database servers or to other proxy servers.</a:t>
            </a:r>
          </a:p>
          <a:p>
            <a:pPr lvl="2"/>
            <a:r>
              <a:rPr lang="en-US" dirty="0"/>
              <a:t>reduces the number of Oracle Net client network connections to the database through the use of concentrators, which provide connection multiplexing to implement multiple connections over a single network connection.</a:t>
            </a:r>
          </a:p>
        </p:txBody>
      </p:sp>
      <p:sp>
        <p:nvSpPr>
          <p:cNvPr id="4" name="Slide Number Placeholder 3">
            <a:extLst>
              <a:ext uri="{FF2B5EF4-FFF2-40B4-BE49-F238E27FC236}">
                <a16:creationId xmlns:a16="http://schemas.microsoft.com/office/drawing/2014/main" id="{C249AF1E-960A-441B-AD39-32F1D43913F2}"/>
              </a:ext>
            </a:extLst>
          </p:cNvPr>
          <p:cNvSpPr>
            <a:spLocks noGrp="1"/>
          </p:cNvSpPr>
          <p:nvPr>
            <p:ph type="sldNum" sz="quarter" idx="12"/>
          </p:nvPr>
        </p:nvSpPr>
        <p:spPr/>
        <p:txBody>
          <a:bodyPr/>
          <a:lstStyle/>
          <a:p>
            <a:fld id="{FA6D1DC9-C721-4D5F-A7A1-DF55DAF8C7D9}" type="slidenum">
              <a:rPr lang="en-US" smtClean="0"/>
              <a:t>9</a:t>
            </a:fld>
            <a:endParaRPr lang="en-US"/>
          </a:p>
        </p:txBody>
      </p:sp>
    </p:spTree>
    <p:extLst>
      <p:ext uri="{BB962C8B-B14F-4D97-AF65-F5344CB8AC3E}">
        <p14:creationId xmlns:p14="http://schemas.microsoft.com/office/powerpoint/2010/main" val="36414180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13103</TotalTime>
  <Words>1991</Words>
  <Application>Microsoft Office PowerPoint</Application>
  <PresentationFormat>Widescreen</PresentationFormat>
  <Paragraphs>217</Paragraphs>
  <Slides>26</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Gotham Narrow Book</vt:lpstr>
      <vt:lpstr>Gotham Narrow Medium</vt:lpstr>
      <vt:lpstr>MinionPro-Regular</vt:lpstr>
      <vt:lpstr>Wingdings</vt:lpstr>
      <vt:lpstr>Office Theme</vt:lpstr>
      <vt:lpstr>Database Administration &amp; Management</vt:lpstr>
      <vt:lpstr>The Evolution of the Relational Database</vt:lpstr>
      <vt:lpstr>Relational Basics</vt:lpstr>
      <vt:lpstr>Figure 1-2. Relational model with two tables</vt:lpstr>
      <vt:lpstr>Relational Basics</vt:lpstr>
      <vt:lpstr>How Oracle Grew</vt:lpstr>
      <vt:lpstr>The Oracle Database Family</vt:lpstr>
      <vt:lpstr>Summary of Oracle Database Features</vt:lpstr>
      <vt:lpstr>Summary of Oracle Database Features</vt:lpstr>
      <vt:lpstr>Figure 1-3. Concentrators with Connection Managers for a large number of users</vt:lpstr>
      <vt:lpstr>Summary of Oracle Database Features</vt:lpstr>
      <vt:lpstr>Summary of Oracle Database Features</vt:lpstr>
      <vt:lpstr>Summary of Oracle Database Features</vt:lpstr>
      <vt:lpstr>Summary of Oracle Database Features</vt:lpstr>
      <vt:lpstr>PowerPoint Presentation</vt:lpstr>
      <vt:lpstr>Databases and Instances</vt:lpstr>
      <vt:lpstr>Figure 2-1. An Instance and a Database</vt:lpstr>
      <vt:lpstr>Oracle Database Structure</vt:lpstr>
      <vt:lpstr>Oracle Database Structure</vt:lpstr>
      <vt:lpstr>Figure 2-2. Tablespaces and datafiles</vt:lpstr>
      <vt:lpstr>Files of a database</vt:lpstr>
      <vt:lpstr>Figure 2-3. The files that make up a database</vt:lpstr>
      <vt:lpstr>Files of a database</vt:lpstr>
      <vt:lpstr>Pluggable Databases</vt:lpstr>
      <vt:lpstr>Database Initialization</vt:lpstr>
      <vt:lpstr>Database Initialization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subject>Database Administration &amp; Management</dc:subject>
  <dc:creator>Muhammad Fahad</dc:creator>
  <cp:lastModifiedBy>Muhammad Fahad</cp:lastModifiedBy>
  <cp:revision>1005</cp:revision>
  <cp:lastPrinted>2018-02-20T01:02:10Z</cp:lastPrinted>
  <dcterms:created xsi:type="dcterms:W3CDTF">2017-11-25T11:53:26Z</dcterms:created>
  <dcterms:modified xsi:type="dcterms:W3CDTF">2020-11-12T21:31:50Z</dcterms:modified>
</cp:coreProperties>
</file>