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333"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303" r:id="rId32"/>
    <p:sldId id="304" r:id="rId33"/>
    <p:sldId id="305" r:id="rId34"/>
    <p:sldId id="306" r:id="rId35"/>
    <p:sldId id="307" r:id="rId36"/>
    <p:sldId id="308" r:id="rId37"/>
    <p:sldId id="309" r:id="rId38"/>
    <p:sldId id="296" r:id="rId39"/>
    <p:sldId id="310" r:id="rId40"/>
    <p:sldId id="311" r:id="rId41"/>
    <p:sldId id="295"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287" r:id="rId64"/>
    <p:sldId id="288" r:id="rId65"/>
    <p:sldId id="289" r:id="rId66"/>
    <p:sldId id="290" r:id="rId67"/>
    <p:sldId id="291" r:id="rId68"/>
    <p:sldId id="292" r:id="rId69"/>
    <p:sldId id="293" r:id="rId70"/>
    <p:sldId id="294" r:id="rId71"/>
    <p:sldId id="297" r:id="rId72"/>
    <p:sldId id="298" r:id="rId73"/>
    <p:sldId id="299" r:id="rId74"/>
    <p:sldId id="300" r:id="rId75"/>
    <p:sldId id="301"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71120-C47F-4E80-97AA-7955DBE78A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03413B-4688-4D51-9AA2-9AD533823A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AF9C9C-B897-4181-892E-69B648925B26}"/>
              </a:ext>
            </a:extLst>
          </p:cNvPr>
          <p:cNvSpPr>
            <a:spLocks noGrp="1"/>
          </p:cNvSpPr>
          <p:nvPr>
            <p:ph type="dt" sz="half" idx="10"/>
          </p:nvPr>
        </p:nvSpPr>
        <p:spPr/>
        <p:txBody>
          <a:bodyPr/>
          <a:lstStyle/>
          <a:p>
            <a:fld id="{9620B3AF-B5F9-4114-8935-530141754E57}" type="datetimeFigureOut">
              <a:rPr lang="en-US" smtClean="0"/>
              <a:t>4/26/2020</a:t>
            </a:fld>
            <a:endParaRPr lang="en-US"/>
          </a:p>
        </p:txBody>
      </p:sp>
      <p:sp>
        <p:nvSpPr>
          <p:cNvPr id="5" name="Footer Placeholder 4">
            <a:extLst>
              <a:ext uri="{FF2B5EF4-FFF2-40B4-BE49-F238E27FC236}">
                <a16:creationId xmlns:a16="http://schemas.microsoft.com/office/drawing/2014/main" id="{5CFEF1DB-D770-48F0-B1AD-5B3A650931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69D56-1BBD-44E0-AC6D-6A5C9136EB8F}"/>
              </a:ext>
            </a:extLst>
          </p:cNvPr>
          <p:cNvSpPr>
            <a:spLocks noGrp="1"/>
          </p:cNvSpPr>
          <p:nvPr>
            <p:ph type="sldNum" sz="quarter" idx="12"/>
          </p:nvPr>
        </p:nvSpPr>
        <p:spPr/>
        <p:txBody>
          <a:bodyPr/>
          <a:lstStyle/>
          <a:p>
            <a:fld id="{C30686C7-85A6-4B98-BB91-83DD38F4518E}" type="slidenum">
              <a:rPr lang="en-US" smtClean="0"/>
              <a:t>‹#›</a:t>
            </a:fld>
            <a:endParaRPr lang="en-US"/>
          </a:p>
        </p:txBody>
      </p:sp>
    </p:spTree>
    <p:extLst>
      <p:ext uri="{BB962C8B-B14F-4D97-AF65-F5344CB8AC3E}">
        <p14:creationId xmlns:p14="http://schemas.microsoft.com/office/powerpoint/2010/main" val="3346846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DEDD5-0A30-4363-A7E3-FCDD931F9E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92857F-05AF-45A3-A2EE-FC06889CED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80B9E9-B926-40EB-9583-803CDC67A870}"/>
              </a:ext>
            </a:extLst>
          </p:cNvPr>
          <p:cNvSpPr>
            <a:spLocks noGrp="1"/>
          </p:cNvSpPr>
          <p:nvPr>
            <p:ph type="dt" sz="half" idx="10"/>
          </p:nvPr>
        </p:nvSpPr>
        <p:spPr/>
        <p:txBody>
          <a:bodyPr/>
          <a:lstStyle/>
          <a:p>
            <a:fld id="{9620B3AF-B5F9-4114-8935-530141754E57}" type="datetimeFigureOut">
              <a:rPr lang="en-US" smtClean="0"/>
              <a:t>4/26/2020</a:t>
            </a:fld>
            <a:endParaRPr lang="en-US"/>
          </a:p>
        </p:txBody>
      </p:sp>
      <p:sp>
        <p:nvSpPr>
          <p:cNvPr id="5" name="Footer Placeholder 4">
            <a:extLst>
              <a:ext uri="{FF2B5EF4-FFF2-40B4-BE49-F238E27FC236}">
                <a16:creationId xmlns:a16="http://schemas.microsoft.com/office/drawing/2014/main" id="{BB580684-A374-474C-93D1-AABF151F72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261F7E-B6BD-42B4-A64E-8EF3D4ADC828}"/>
              </a:ext>
            </a:extLst>
          </p:cNvPr>
          <p:cNvSpPr>
            <a:spLocks noGrp="1"/>
          </p:cNvSpPr>
          <p:nvPr>
            <p:ph type="sldNum" sz="quarter" idx="12"/>
          </p:nvPr>
        </p:nvSpPr>
        <p:spPr/>
        <p:txBody>
          <a:bodyPr/>
          <a:lstStyle/>
          <a:p>
            <a:fld id="{C30686C7-85A6-4B98-BB91-83DD38F4518E}" type="slidenum">
              <a:rPr lang="en-US" smtClean="0"/>
              <a:t>‹#›</a:t>
            </a:fld>
            <a:endParaRPr lang="en-US"/>
          </a:p>
        </p:txBody>
      </p:sp>
    </p:spTree>
    <p:extLst>
      <p:ext uri="{BB962C8B-B14F-4D97-AF65-F5344CB8AC3E}">
        <p14:creationId xmlns:p14="http://schemas.microsoft.com/office/powerpoint/2010/main" val="306777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A36301-9775-4DE6-B1B5-F547B866AD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538929-A08B-4616-B64D-D0C540CB24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1B81EC-D4B4-4089-BB4B-D35F191B1D64}"/>
              </a:ext>
            </a:extLst>
          </p:cNvPr>
          <p:cNvSpPr>
            <a:spLocks noGrp="1"/>
          </p:cNvSpPr>
          <p:nvPr>
            <p:ph type="dt" sz="half" idx="10"/>
          </p:nvPr>
        </p:nvSpPr>
        <p:spPr/>
        <p:txBody>
          <a:bodyPr/>
          <a:lstStyle/>
          <a:p>
            <a:fld id="{9620B3AF-B5F9-4114-8935-530141754E57}" type="datetimeFigureOut">
              <a:rPr lang="en-US" smtClean="0"/>
              <a:t>4/26/2020</a:t>
            </a:fld>
            <a:endParaRPr lang="en-US"/>
          </a:p>
        </p:txBody>
      </p:sp>
      <p:sp>
        <p:nvSpPr>
          <p:cNvPr id="5" name="Footer Placeholder 4">
            <a:extLst>
              <a:ext uri="{FF2B5EF4-FFF2-40B4-BE49-F238E27FC236}">
                <a16:creationId xmlns:a16="http://schemas.microsoft.com/office/drawing/2014/main" id="{9F339F9C-A281-4866-9713-6E62ACFB26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3F812C-FE12-47F4-8359-32888A90CCBC}"/>
              </a:ext>
            </a:extLst>
          </p:cNvPr>
          <p:cNvSpPr>
            <a:spLocks noGrp="1"/>
          </p:cNvSpPr>
          <p:nvPr>
            <p:ph type="sldNum" sz="quarter" idx="12"/>
          </p:nvPr>
        </p:nvSpPr>
        <p:spPr/>
        <p:txBody>
          <a:bodyPr/>
          <a:lstStyle/>
          <a:p>
            <a:fld id="{C30686C7-85A6-4B98-BB91-83DD38F4518E}" type="slidenum">
              <a:rPr lang="en-US" smtClean="0"/>
              <a:t>‹#›</a:t>
            </a:fld>
            <a:endParaRPr lang="en-US"/>
          </a:p>
        </p:txBody>
      </p:sp>
    </p:spTree>
    <p:extLst>
      <p:ext uri="{BB962C8B-B14F-4D97-AF65-F5344CB8AC3E}">
        <p14:creationId xmlns:p14="http://schemas.microsoft.com/office/powerpoint/2010/main" val="2386158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B78A8-41DC-4D69-ABA3-9D76AC1F2B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E0CD58-664C-4903-83AC-66B6C4EE7F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EF02E2-E75B-496C-9465-3B89EA807BD7}"/>
              </a:ext>
            </a:extLst>
          </p:cNvPr>
          <p:cNvSpPr>
            <a:spLocks noGrp="1"/>
          </p:cNvSpPr>
          <p:nvPr>
            <p:ph type="dt" sz="half" idx="10"/>
          </p:nvPr>
        </p:nvSpPr>
        <p:spPr/>
        <p:txBody>
          <a:bodyPr/>
          <a:lstStyle/>
          <a:p>
            <a:fld id="{9620B3AF-B5F9-4114-8935-530141754E57}" type="datetimeFigureOut">
              <a:rPr lang="en-US" smtClean="0"/>
              <a:t>4/26/2020</a:t>
            </a:fld>
            <a:endParaRPr lang="en-US"/>
          </a:p>
        </p:txBody>
      </p:sp>
      <p:sp>
        <p:nvSpPr>
          <p:cNvPr id="5" name="Footer Placeholder 4">
            <a:extLst>
              <a:ext uri="{FF2B5EF4-FFF2-40B4-BE49-F238E27FC236}">
                <a16:creationId xmlns:a16="http://schemas.microsoft.com/office/drawing/2014/main" id="{0E6B9BC1-1D3E-4120-A50F-1640C5DAB0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0A038-8256-4BA6-9B78-E2FE89E9A0BC}"/>
              </a:ext>
            </a:extLst>
          </p:cNvPr>
          <p:cNvSpPr>
            <a:spLocks noGrp="1"/>
          </p:cNvSpPr>
          <p:nvPr>
            <p:ph type="sldNum" sz="quarter" idx="12"/>
          </p:nvPr>
        </p:nvSpPr>
        <p:spPr/>
        <p:txBody>
          <a:bodyPr/>
          <a:lstStyle/>
          <a:p>
            <a:fld id="{C30686C7-85A6-4B98-BB91-83DD38F4518E}" type="slidenum">
              <a:rPr lang="en-US" smtClean="0"/>
              <a:t>‹#›</a:t>
            </a:fld>
            <a:endParaRPr lang="en-US"/>
          </a:p>
        </p:txBody>
      </p:sp>
    </p:spTree>
    <p:extLst>
      <p:ext uri="{BB962C8B-B14F-4D97-AF65-F5344CB8AC3E}">
        <p14:creationId xmlns:p14="http://schemas.microsoft.com/office/powerpoint/2010/main" val="1258447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2CAFF-1FB9-4983-AE00-69183C0768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4B0C07-BD2F-41EF-A866-EB4ECC8873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B23DBB-155D-4943-9A90-426896A199D1}"/>
              </a:ext>
            </a:extLst>
          </p:cNvPr>
          <p:cNvSpPr>
            <a:spLocks noGrp="1"/>
          </p:cNvSpPr>
          <p:nvPr>
            <p:ph type="dt" sz="half" idx="10"/>
          </p:nvPr>
        </p:nvSpPr>
        <p:spPr/>
        <p:txBody>
          <a:bodyPr/>
          <a:lstStyle/>
          <a:p>
            <a:fld id="{9620B3AF-B5F9-4114-8935-530141754E57}" type="datetimeFigureOut">
              <a:rPr lang="en-US" smtClean="0"/>
              <a:t>4/26/2020</a:t>
            </a:fld>
            <a:endParaRPr lang="en-US"/>
          </a:p>
        </p:txBody>
      </p:sp>
      <p:sp>
        <p:nvSpPr>
          <p:cNvPr id="5" name="Footer Placeholder 4">
            <a:extLst>
              <a:ext uri="{FF2B5EF4-FFF2-40B4-BE49-F238E27FC236}">
                <a16:creationId xmlns:a16="http://schemas.microsoft.com/office/drawing/2014/main" id="{53A2E998-D27E-48B0-9779-733412AEA7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E208CA-A58E-4071-B1A9-1F5E9D1527E8}"/>
              </a:ext>
            </a:extLst>
          </p:cNvPr>
          <p:cNvSpPr>
            <a:spLocks noGrp="1"/>
          </p:cNvSpPr>
          <p:nvPr>
            <p:ph type="sldNum" sz="quarter" idx="12"/>
          </p:nvPr>
        </p:nvSpPr>
        <p:spPr/>
        <p:txBody>
          <a:bodyPr/>
          <a:lstStyle/>
          <a:p>
            <a:fld id="{C30686C7-85A6-4B98-BB91-83DD38F4518E}" type="slidenum">
              <a:rPr lang="en-US" smtClean="0"/>
              <a:t>‹#›</a:t>
            </a:fld>
            <a:endParaRPr lang="en-US"/>
          </a:p>
        </p:txBody>
      </p:sp>
    </p:spTree>
    <p:extLst>
      <p:ext uri="{BB962C8B-B14F-4D97-AF65-F5344CB8AC3E}">
        <p14:creationId xmlns:p14="http://schemas.microsoft.com/office/powerpoint/2010/main" val="2559302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29DFF-3670-4137-85C4-4489F5C319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7FB035-14CF-4C95-BB4A-78E8F728B1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D67DE2-ED15-4128-81BD-D19AE6FC4D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D60EB8-97DF-4712-AE0F-B33A3EB00B5E}"/>
              </a:ext>
            </a:extLst>
          </p:cNvPr>
          <p:cNvSpPr>
            <a:spLocks noGrp="1"/>
          </p:cNvSpPr>
          <p:nvPr>
            <p:ph type="dt" sz="half" idx="10"/>
          </p:nvPr>
        </p:nvSpPr>
        <p:spPr/>
        <p:txBody>
          <a:bodyPr/>
          <a:lstStyle/>
          <a:p>
            <a:fld id="{9620B3AF-B5F9-4114-8935-530141754E57}" type="datetimeFigureOut">
              <a:rPr lang="en-US" smtClean="0"/>
              <a:t>4/26/2020</a:t>
            </a:fld>
            <a:endParaRPr lang="en-US"/>
          </a:p>
        </p:txBody>
      </p:sp>
      <p:sp>
        <p:nvSpPr>
          <p:cNvPr id="6" name="Footer Placeholder 5">
            <a:extLst>
              <a:ext uri="{FF2B5EF4-FFF2-40B4-BE49-F238E27FC236}">
                <a16:creationId xmlns:a16="http://schemas.microsoft.com/office/drawing/2014/main" id="{854DB691-8DEA-400B-8CEA-6332CDEFF4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17829D-9D75-461F-BD6F-4ACB95699710}"/>
              </a:ext>
            </a:extLst>
          </p:cNvPr>
          <p:cNvSpPr>
            <a:spLocks noGrp="1"/>
          </p:cNvSpPr>
          <p:nvPr>
            <p:ph type="sldNum" sz="quarter" idx="12"/>
          </p:nvPr>
        </p:nvSpPr>
        <p:spPr/>
        <p:txBody>
          <a:bodyPr/>
          <a:lstStyle/>
          <a:p>
            <a:fld id="{C30686C7-85A6-4B98-BB91-83DD38F4518E}" type="slidenum">
              <a:rPr lang="en-US" smtClean="0"/>
              <a:t>‹#›</a:t>
            </a:fld>
            <a:endParaRPr lang="en-US"/>
          </a:p>
        </p:txBody>
      </p:sp>
    </p:spTree>
    <p:extLst>
      <p:ext uri="{BB962C8B-B14F-4D97-AF65-F5344CB8AC3E}">
        <p14:creationId xmlns:p14="http://schemas.microsoft.com/office/powerpoint/2010/main" val="1568396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77175-150A-476A-890C-1782AC9C38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939F3B-8039-420B-A213-7EF1C4D865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787809-EEF9-4C2B-A1E1-60C9E1E6E1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A7C991-B854-4CAB-8460-949013D0FA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7FA60F-D7B4-4691-9BF3-5562B87950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A37603-3B5B-41E1-BA7C-F42A0038BB45}"/>
              </a:ext>
            </a:extLst>
          </p:cNvPr>
          <p:cNvSpPr>
            <a:spLocks noGrp="1"/>
          </p:cNvSpPr>
          <p:nvPr>
            <p:ph type="dt" sz="half" idx="10"/>
          </p:nvPr>
        </p:nvSpPr>
        <p:spPr/>
        <p:txBody>
          <a:bodyPr/>
          <a:lstStyle/>
          <a:p>
            <a:fld id="{9620B3AF-B5F9-4114-8935-530141754E57}" type="datetimeFigureOut">
              <a:rPr lang="en-US" smtClean="0"/>
              <a:t>4/26/2020</a:t>
            </a:fld>
            <a:endParaRPr lang="en-US"/>
          </a:p>
        </p:txBody>
      </p:sp>
      <p:sp>
        <p:nvSpPr>
          <p:cNvPr id="8" name="Footer Placeholder 7">
            <a:extLst>
              <a:ext uri="{FF2B5EF4-FFF2-40B4-BE49-F238E27FC236}">
                <a16:creationId xmlns:a16="http://schemas.microsoft.com/office/drawing/2014/main" id="{B8B1159A-1543-46AF-9C17-4646AE744D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5FA0A7-1BFA-4216-B3BD-1C30EC527618}"/>
              </a:ext>
            </a:extLst>
          </p:cNvPr>
          <p:cNvSpPr>
            <a:spLocks noGrp="1"/>
          </p:cNvSpPr>
          <p:nvPr>
            <p:ph type="sldNum" sz="quarter" idx="12"/>
          </p:nvPr>
        </p:nvSpPr>
        <p:spPr/>
        <p:txBody>
          <a:bodyPr/>
          <a:lstStyle/>
          <a:p>
            <a:fld id="{C30686C7-85A6-4B98-BB91-83DD38F4518E}" type="slidenum">
              <a:rPr lang="en-US" smtClean="0"/>
              <a:t>‹#›</a:t>
            </a:fld>
            <a:endParaRPr lang="en-US"/>
          </a:p>
        </p:txBody>
      </p:sp>
    </p:spTree>
    <p:extLst>
      <p:ext uri="{BB962C8B-B14F-4D97-AF65-F5344CB8AC3E}">
        <p14:creationId xmlns:p14="http://schemas.microsoft.com/office/powerpoint/2010/main" val="1026072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8F2ED-9CD4-4984-82C0-D863250197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CCA7B9-5EDA-4B46-AB53-EAACFC17744B}"/>
              </a:ext>
            </a:extLst>
          </p:cNvPr>
          <p:cNvSpPr>
            <a:spLocks noGrp="1"/>
          </p:cNvSpPr>
          <p:nvPr>
            <p:ph type="dt" sz="half" idx="10"/>
          </p:nvPr>
        </p:nvSpPr>
        <p:spPr/>
        <p:txBody>
          <a:bodyPr/>
          <a:lstStyle/>
          <a:p>
            <a:fld id="{9620B3AF-B5F9-4114-8935-530141754E57}" type="datetimeFigureOut">
              <a:rPr lang="en-US" smtClean="0"/>
              <a:t>4/26/2020</a:t>
            </a:fld>
            <a:endParaRPr lang="en-US"/>
          </a:p>
        </p:txBody>
      </p:sp>
      <p:sp>
        <p:nvSpPr>
          <p:cNvPr id="4" name="Footer Placeholder 3">
            <a:extLst>
              <a:ext uri="{FF2B5EF4-FFF2-40B4-BE49-F238E27FC236}">
                <a16:creationId xmlns:a16="http://schemas.microsoft.com/office/drawing/2014/main" id="{EBF98FB8-E43C-436B-BFF7-B597F8BB72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682D0E-CA17-452F-A0F9-C56F2B4D9AB1}"/>
              </a:ext>
            </a:extLst>
          </p:cNvPr>
          <p:cNvSpPr>
            <a:spLocks noGrp="1"/>
          </p:cNvSpPr>
          <p:nvPr>
            <p:ph type="sldNum" sz="quarter" idx="12"/>
          </p:nvPr>
        </p:nvSpPr>
        <p:spPr/>
        <p:txBody>
          <a:bodyPr/>
          <a:lstStyle/>
          <a:p>
            <a:fld id="{C30686C7-85A6-4B98-BB91-83DD38F4518E}" type="slidenum">
              <a:rPr lang="en-US" smtClean="0"/>
              <a:t>‹#›</a:t>
            </a:fld>
            <a:endParaRPr lang="en-US"/>
          </a:p>
        </p:txBody>
      </p:sp>
    </p:spTree>
    <p:extLst>
      <p:ext uri="{BB962C8B-B14F-4D97-AF65-F5344CB8AC3E}">
        <p14:creationId xmlns:p14="http://schemas.microsoft.com/office/powerpoint/2010/main" val="3163398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FD3700-C2D2-4BD9-B77F-EFB323436033}"/>
              </a:ext>
            </a:extLst>
          </p:cNvPr>
          <p:cNvSpPr>
            <a:spLocks noGrp="1"/>
          </p:cNvSpPr>
          <p:nvPr>
            <p:ph type="dt" sz="half" idx="10"/>
          </p:nvPr>
        </p:nvSpPr>
        <p:spPr/>
        <p:txBody>
          <a:bodyPr/>
          <a:lstStyle/>
          <a:p>
            <a:fld id="{9620B3AF-B5F9-4114-8935-530141754E57}" type="datetimeFigureOut">
              <a:rPr lang="en-US" smtClean="0"/>
              <a:t>4/26/2020</a:t>
            </a:fld>
            <a:endParaRPr lang="en-US"/>
          </a:p>
        </p:txBody>
      </p:sp>
      <p:sp>
        <p:nvSpPr>
          <p:cNvPr id="3" name="Footer Placeholder 2">
            <a:extLst>
              <a:ext uri="{FF2B5EF4-FFF2-40B4-BE49-F238E27FC236}">
                <a16:creationId xmlns:a16="http://schemas.microsoft.com/office/drawing/2014/main" id="{B9123F73-F529-4EB9-90AF-4371790903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532958-C0AD-4377-8AFF-98AD666DA736}"/>
              </a:ext>
            </a:extLst>
          </p:cNvPr>
          <p:cNvSpPr>
            <a:spLocks noGrp="1"/>
          </p:cNvSpPr>
          <p:nvPr>
            <p:ph type="sldNum" sz="quarter" idx="12"/>
          </p:nvPr>
        </p:nvSpPr>
        <p:spPr/>
        <p:txBody>
          <a:bodyPr/>
          <a:lstStyle/>
          <a:p>
            <a:fld id="{C30686C7-85A6-4B98-BB91-83DD38F4518E}" type="slidenum">
              <a:rPr lang="en-US" smtClean="0"/>
              <a:t>‹#›</a:t>
            </a:fld>
            <a:endParaRPr lang="en-US"/>
          </a:p>
        </p:txBody>
      </p:sp>
    </p:spTree>
    <p:extLst>
      <p:ext uri="{BB962C8B-B14F-4D97-AF65-F5344CB8AC3E}">
        <p14:creationId xmlns:p14="http://schemas.microsoft.com/office/powerpoint/2010/main" val="3973486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75A6F-D42A-4F90-AC72-6C63F6C961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EA3ACD-5E6F-46FB-B174-9D3E01E99E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0E7F5D-05C9-4539-9EF0-FD99906915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5AAC23-2572-4722-9BC7-E029E16C23FA}"/>
              </a:ext>
            </a:extLst>
          </p:cNvPr>
          <p:cNvSpPr>
            <a:spLocks noGrp="1"/>
          </p:cNvSpPr>
          <p:nvPr>
            <p:ph type="dt" sz="half" idx="10"/>
          </p:nvPr>
        </p:nvSpPr>
        <p:spPr/>
        <p:txBody>
          <a:bodyPr/>
          <a:lstStyle/>
          <a:p>
            <a:fld id="{9620B3AF-B5F9-4114-8935-530141754E57}" type="datetimeFigureOut">
              <a:rPr lang="en-US" smtClean="0"/>
              <a:t>4/26/2020</a:t>
            </a:fld>
            <a:endParaRPr lang="en-US"/>
          </a:p>
        </p:txBody>
      </p:sp>
      <p:sp>
        <p:nvSpPr>
          <p:cNvPr id="6" name="Footer Placeholder 5">
            <a:extLst>
              <a:ext uri="{FF2B5EF4-FFF2-40B4-BE49-F238E27FC236}">
                <a16:creationId xmlns:a16="http://schemas.microsoft.com/office/drawing/2014/main" id="{2A1D0ED1-16A7-4DC6-91BA-7FF19C08C4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2D7951-9EDB-4E71-A338-681B22E15BA8}"/>
              </a:ext>
            </a:extLst>
          </p:cNvPr>
          <p:cNvSpPr>
            <a:spLocks noGrp="1"/>
          </p:cNvSpPr>
          <p:nvPr>
            <p:ph type="sldNum" sz="quarter" idx="12"/>
          </p:nvPr>
        </p:nvSpPr>
        <p:spPr/>
        <p:txBody>
          <a:bodyPr/>
          <a:lstStyle/>
          <a:p>
            <a:fld id="{C30686C7-85A6-4B98-BB91-83DD38F4518E}" type="slidenum">
              <a:rPr lang="en-US" smtClean="0"/>
              <a:t>‹#›</a:t>
            </a:fld>
            <a:endParaRPr lang="en-US"/>
          </a:p>
        </p:txBody>
      </p:sp>
    </p:spTree>
    <p:extLst>
      <p:ext uri="{BB962C8B-B14F-4D97-AF65-F5344CB8AC3E}">
        <p14:creationId xmlns:p14="http://schemas.microsoft.com/office/powerpoint/2010/main" val="1825749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38BAB-6403-4970-A684-E784342EE3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FE40C8-A2EE-49F8-A0FA-141794B35C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EFD777-BB32-4212-A8C8-8A238696F0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F727BE-BC95-470E-A117-6ABD2D27E29F}"/>
              </a:ext>
            </a:extLst>
          </p:cNvPr>
          <p:cNvSpPr>
            <a:spLocks noGrp="1"/>
          </p:cNvSpPr>
          <p:nvPr>
            <p:ph type="dt" sz="half" idx="10"/>
          </p:nvPr>
        </p:nvSpPr>
        <p:spPr/>
        <p:txBody>
          <a:bodyPr/>
          <a:lstStyle/>
          <a:p>
            <a:fld id="{9620B3AF-B5F9-4114-8935-530141754E57}" type="datetimeFigureOut">
              <a:rPr lang="en-US" smtClean="0"/>
              <a:t>4/26/2020</a:t>
            </a:fld>
            <a:endParaRPr lang="en-US"/>
          </a:p>
        </p:txBody>
      </p:sp>
      <p:sp>
        <p:nvSpPr>
          <p:cNvPr id="6" name="Footer Placeholder 5">
            <a:extLst>
              <a:ext uri="{FF2B5EF4-FFF2-40B4-BE49-F238E27FC236}">
                <a16:creationId xmlns:a16="http://schemas.microsoft.com/office/drawing/2014/main" id="{660D2F48-0B3C-429B-8A6C-77820F5F81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F5D7BB-E370-412E-A905-623CA700ACEC}"/>
              </a:ext>
            </a:extLst>
          </p:cNvPr>
          <p:cNvSpPr>
            <a:spLocks noGrp="1"/>
          </p:cNvSpPr>
          <p:nvPr>
            <p:ph type="sldNum" sz="quarter" idx="12"/>
          </p:nvPr>
        </p:nvSpPr>
        <p:spPr/>
        <p:txBody>
          <a:bodyPr/>
          <a:lstStyle/>
          <a:p>
            <a:fld id="{C30686C7-85A6-4B98-BB91-83DD38F4518E}" type="slidenum">
              <a:rPr lang="en-US" smtClean="0"/>
              <a:t>‹#›</a:t>
            </a:fld>
            <a:endParaRPr lang="en-US"/>
          </a:p>
        </p:txBody>
      </p:sp>
    </p:spTree>
    <p:extLst>
      <p:ext uri="{BB962C8B-B14F-4D97-AF65-F5344CB8AC3E}">
        <p14:creationId xmlns:p14="http://schemas.microsoft.com/office/powerpoint/2010/main" val="364907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D8B3F6-D8A5-48B2-90C5-AFEDBB1CC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6630A5-4008-4B42-86FA-6633D951C2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E5C1B9-3B9D-4076-A835-43351F46B0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0B3AF-B5F9-4114-8935-530141754E57}" type="datetimeFigureOut">
              <a:rPr lang="en-US" smtClean="0"/>
              <a:t>4/26/2020</a:t>
            </a:fld>
            <a:endParaRPr lang="en-US"/>
          </a:p>
        </p:txBody>
      </p:sp>
      <p:sp>
        <p:nvSpPr>
          <p:cNvPr id="5" name="Footer Placeholder 4">
            <a:extLst>
              <a:ext uri="{FF2B5EF4-FFF2-40B4-BE49-F238E27FC236}">
                <a16:creationId xmlns:a16="http://schemas.microsoft.com/office/drawing/2014/main" id="{AEB26F65-D745-43F0-9567-2507EF1420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783917-A941-4FB7-8396-36CF129E7A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0686C7-85A6-4B98-BB91-83DD38F4518E}" type="slidenum">
              <a:rPr lang="en-US" smtClean="0"/>
              <a:t>‹#›</a:t>
            </a:fld>
            <a:endParaRPr lang="en-US"/>
          </a:p>
        </p:txBody>
      </p:sp>
    </p:spTree>
    <p:extLst>
      <p:ext uri="{BB962C8B-B14F-4D97-AF65-F5344CB8AC3E}">
        <p14:creationId xmlns:p14="http://schemas.microsoft.com/office/powerpoint/2010/main" val="325011462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s://basicbiology.net/micro/genetics/dna/"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basicbiology.net/plants/" TargetMode="External"/><Relationship Id="rId2" Type="http://schemas.openxmlformats.org/officeDocument/2006/relationships/hyperlink" Target="https://www.basicbiology.net/animal/" TargetMode="External"/><Relationship Id="rId1" Type="http://schemas.openxmlformats.org/officeDocument/2006/relationships/slideLayout" Target="../slideLayouts/slideLayout2.xml"/><Relationship Id="rId6" Type="http://schemas.openxmlformats.org/officeDocument/2006/relationships/hyperlink" Target="https://www.basicbiology.net/micro/microorganisms/protists/" TargetMode="External"/><Relationship Id="rId5" Type="http://schemas.openxmlformats.org/officeDocument/2006/relationships/hyperlink" Target="https://www.basicbiology.net/micro/microorganisms/fungi/" TargetMode="External"/><Relationship Id="rId4" Type="http://schemas.openxmlformats.org/officeDocument/2006/relationships/hyperlink" Target="https://www.basicbiology.net/micro/microorganisms/protists/algae/seaweed/"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basicbiology.net/micro/cells/plant-cell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E44CFEC-C903-484B-ABB2-6274CC9D7F17}"/>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kern="1200" dirty="0">
                <a:solidFill>
                  <a:srgbClr val="FFFFFF"/>
                </a:solidFill>
                <a:latin typeface="+mj-lt"/>
                <a:ea typeface="+mj-ea"/>
                <a:cs typeface="+mj-cs"/>
              </a:rPr>
              <a:t>Prokaryotic and Eukaryotic cell</a:t>
            </a:r>
          </a:p>
        </p:txBody>
      </p:sp>
      <p:sp>
        <p:nvSpPr>
          <p:cNvPr id="3" name="Text Placeholder 2">
            <a:extLst>
              <a:ext uri="{FF2B5EF4-FFF2-40B4-BE49-F238E27FC236}">
                <a16:creationId xmlns:a16="http://schemas.microsoft.com/office/drawing/2014/main" id="{67C3C6D1-506C-49B5-8B59-A91DC7C2DF92}"/>
              </a:ext>
            </a:extLst>
          </p:cNvPr>
          <p:cNvSpPr>
            <a:spLocks noGrp="1"/>
          </p:cNvSpPr>
          <p:nvPr>
            <p:ph type="body" idx="1"/>
          </p:nvPr>
        </p:nvSpPr>
        <p:spPr>
          <a:xfrm>
            <a:off x="3045368" y="4074718"/>
            <a:ext cx="6105194" cy="682079"/>
          </a:xfrm>
        </p:spPr>
        <p:txBody>
          <a:bodyPr vert="horz" lIns="91440" tIns="45720" rIns="91440" bIns="45720" rtlCol="0">
            <a:normAutofit/>
          </a:bodyPr>
          <a:lstStyle/>
          <a:p>
            <a:pPr algn="ctr"/>
            <a:endParaRPr lang="en-US" sz="2400" kern="1200">
              <a:solidFill>
                <a:srgbClr val="FFFFFF"/>
              </a:solidFill>
              <a:latin typeface="+mn-lt"/>
              <a:ea typeface="+mn-ea"/>
              <a:cs typeface="+mn-cs"/>
            </a:endParaRPr>
          </a:p>
        </p:txBody>
      </p:sp>
    </p:spTree>
    <p:extLst>
      <p:ext uri="{BB962C8B-B14F-4D97-AF65-F5344CB8AC3E}">
        <p14:creationId xmlns:p14="http://schemas.microsoft.com/office/powerpoint/2010/main" val="706328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Title 1"/>
          <p:cNvSpPr>
            <a:spLocks noGrp="1"/>
          </p:cNvSpPr>
          <p:nvPr>
            <p:ph type="title"/>
          </p:nvPr>
        </p:nvSpPr>
        <p:spPr/>
        <p:txBody>
          <a:bodyPr/>
          <a:lstStyle/>
          <a:p>
            <a:r>
              <a:rPr lang="en-US" b="1" dirty="0"/>
              <a:t>Gram</a:t>
            </a:r>
            <a:r>
              <a:rPr lang="en-US" dirty="0"/>
              <a:t> positive cell wall</a:t>
            </a:r>
          </a:p>
        </p:txBody>
      </p:sp>
      <p:sp>
        <p:nvSpPr>
          <p:cNvPr id="1048622" name="Content Placeholder 2"/>
          <p:cNvSpPr>
            <a:spLocks noGrp="1"/>
          </p:cNvSpPr>
          <p:nvPr>
            <p:ph sz="half" idx="1"/>
          </p:nvPr>
        </p:nvSpPr>
        <p:spPr/>
        <p:txBody>
          <a:bodyPr>
            <a:normAutofit/>
          </a:bodyPr>
          <a:lstStyle/>
          <a:p>
            <a:r>
              <a:rPr lang="en-US" sz="2000" b="1" dirty="0"/>
              <a:t>Teichoic acid</a:t>
            </a:r>
          </a:p>
          <a:p>
            <a:r>
              <a:rPr lang="en-US" sz="2000" b="1" dirty="0"/>
              <a:t>Lipoteichoic acid link to plasma membrane</a:t>
            </a:r>
          </a:p>
          <a:p>
            <a:r>
              <a:rPr lang="en-US" sz="2000" b="1" dirty="0"/>
              <a:t>Wall teichoic acid link to peptidoglycan</a:t>
            </a:r>
          </a:p>
          <a:p>
            <a:r>
              <a:rPr lang="en-US" sz="2000" b="1" dirty="0"/>
              <a:t>May regulate movements of cations</a:t>
            </a:r>
          </a:p>
          <a:p>
            <a:r>
              <a:rPr lang="en-US" sz="2000" b="1" dirty="0"/>
              <a:t>Polysaccharides provides antigenic variations</a:t>
            </a:r>
          </a:p>
          <a:p>
            <a:endParaRPr lang="en-US" sz="2000" b="1" dirty="0"/>
          </a:p>
        </p:txBody>
      </p:sp>
      <p:pic>
        <p:nvPicPr>
          <p:cNvPr id="2097157" name="Content Placeholder 4"/>
          <p:cNvPicPr>
            <a:picLocks noGrp="1" noChangeAspect="1"/>
          </p:cNvPicPr>
          <p:nvPr>
            <p:ph sz="half" idx="2"/>
          </p:nvPr>
        </p:nvPicPr>
        <p:blipFill rotWithShape="1">
          <a:blip r:embed="rId2"/>
          <a:srcRect l="49955" t="-1" b="-10393"/>
          <a:stretch>
            <a:fillRect/>
          </a:stretch>
        </p:blipFill>
        <p:spPr>
          <a:xfrm>
            <a:off x="6416043" y="1311965"/>
            <a:ext cx="5194932" cy="514184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itle 1"/>
          <p:cNvSpPr>
            <a:spLocks noGrp="1"/>
          </p:cNvSpPr>
          <p:nvPr>
            <p:ph type="title"/>
          </p:nvPr>
        </p:nvSpPr>
        <p:spPr/>
        <p:txBody>
          <a:bodyPr/>
          <a:lstStyle/>
          <a:p>
            <a:r>
              <a:rPr lang="en-US" dirty="0"/>
              <a:t>Gram-negative outer membrane</a:t>
            </a:r>
          </a:p>
        </p:txBody>
      </p:sp>
      <p:sp>
        <p:nvSpPr>
          <p:cNvPr id="1048624" name="Content Placeholder 2"/>
          <p:cNvSpPr>
            <a:spLocks noGrp="1"/>
          </p:cNvSpPr>
          <p:nvPr>
            <p:ph sz="half" idx="1"/>
          </p:nvPr>
        </p:nvSpPr>
        <p:spPr>
          <a:xfrm>
            <a:off x="581193" y="1717989"/>
            <a:ext cx="5194767" cy="5140011"/>
          </a:xfrm>
        </p:spPr>
        <p:txBody>
          <a:bodyPr>
            <a:normAutofit/>
          </a:bodyPr>
          <a:lstStyle/>
          <a:p>
            <a:r>
              <a:rPr lang="en-US" sz="2000" b="1" dirty="0"/>
              <a:t>Lipopolysaccharides, lipoproteins and phospholipids.</a:t>
            </a:r>
          </a:p>
          <a:p>
            <a:r>
              <a:rPr lang="en-US" sz="2000" b="1" dirty="0"/>
              <a:t>Forms the periplasm between outer membrane and plasma membrane.</a:t>
            </a:r>
          </a:p>
          <a:p>
            <a:r>
              <a:rPr lang="en-US" sz="2000" b="1" dirty="0"/>
              <a:t>Protection from phagocytes, complements, antibiotics.</a:t>
            </a:r>
          </a:p>
          <a:p>
            <a:r>
              <a:rPr lang="en-US" sz="2000" b="1" dirty="0"/>
              <a:t>O polysaccharides antigen</a:t>
            </a:r>
          </a:p>
          <a:p>
            <a:r>
              <a:rPr lang="en-US" sz="2000" b="1" dirty="0"/>
              <a:t>Lipid A is an endotoxin</a:t>
            </a:r>
          </a:p>
          <a:p>
            <a:r>
              <a:rPr lang="en-US" sz="2000" b="1" dirty="0"/>
              <a:t>Porins (proteins) form channels through membrane</a:t>
            </a:r>
          </a:p>
        </p:txBody>
      </p:sp>
      <p:pic>
        <p:nvPicPr>
          <p:cNvPr id="2097158" name="Content Placeholder 5"/>
          <p:cNvPicPr>
            <a:picLocks noGrp="1" noChangeAspect="1"/>
          </p:cNvPicPr>
          <p:nvPr>
            <p:ph sz="half" idx="2"/>
          </p:nvPr>
        </p:nvPicPr>
        <p:blipFill rotWithShape="1">
          <a:blip r:embed="rId2"/>
          <a:stretch>
            <a:fillRect/>
          </a:stretch>
        </p:blipFill>
        <p:spPr>
          <a:xfrm>
            <a:off x="6172200" y="3007173"/>
            <a:ext cx="5181600" cy="198824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Title 3"/>
          <p:cNvSpPr>
            <a:spLocks noGrp="1"/>
          </p:cNvSpPr>
          <p:nvPr>
            <p:ph type="title"/>
          </p:nvPr>
        </p:nvSpPr>
        <p:spPr/>
        <p:txBody>
          <a:bodyPr/>
          <a:lstStyle/>
          <a:p>
            <a:r>
              <a:rPr lang="en-US" dirty="0"/>
              <a:t>Plasma membrane</a:t>
            </a:r>
          </a:p>
        </p:txBody>
      </p:sp>
      <p:sp>
        <p:nvSpPr>
          <p:cNvPr id="1048626" name="Content Placeholder 4"/>
          <p:cNvSpPr>
            <a:spLocks noGrp="1"/>
          </p:cNvSpPr>
          <p:nvPr>
            <p:ph sz="half" idx="1"/>
          </p:nvPr>
        </p:nvSpPr>
        <p:spPr/>
        <p:txBody>
          <a:bodyPr>
            <a:normAutofit/>
          </a:bodyPr>
          <a:lstStyle/>
          <a:p>
            <a:r>
              <a:rPr lang="en-US" sz="2000" b="1" dirty="0"/>
              <a:t>Phospholipid bilayer</a:t>
            </a:r>
          </a:p>
          <a:p>
            <a:r>
              <a:rPr lang="en-US" sz="2000" b="1" dirty="0"/>
              <a:t>Peripheral proteins</a:t>
            </a:r>
          </a:p>
          <a:p>
            <a:r>
              <a:rPr lang="en-US" sz="2000" b="1" dirty="0"/>
              <a:t>Integral proteins</a:t>
            </a:r>
          </a:p>
          <a:p>
            <a:r>
              <a:rPr lang="en-US" sz="2000" b="1" dirty="0"/>
              <a:t>Transmembrane proteins</a:t>
            </a:r>
          </a:p>
        </p:txBody>
      </p:sp>
      <p:pic>
        <p:nvPicPr>
          <p:cNvPr id="2097159" name="Content Placeholder 6"/>
          <p:cNvPicPr>
            <a:picLocks noGrp="1" noChangeAspect="1"/>
          </p:cNvPicPr>
          <p:nvPr>
            <p:ph sz="half" idx="2"/>
          </p:nvPr>
        </p:nvPicPr>
        <p:blipFill rotWithShape="1">
          <a:blip r:embed="rId2"/>
          <a:stretch>
            <a:fillRect/>
          </a:stretch>
        </p:blipFill>
        <p:spPr>
          <a:xfrm>
            <a:off x="6172200" y="1876838"/>
            <a:ext cx="5181600" cy="424891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Title 1"/>
          <p:cNvSpPr>
            <a:spLocks noGrp="1"/>
          </p:cNvSpPr>
          <p:nvPr>
            <p:ph type="title"/>
          </p:nvPr>
        </p:nvSpPr>
        <p:spPr/>
        <p:txBody>
          <a:bodyPr/>
          <a:lstStyle/>
          <a:p>
            <a:r>
              <a:rPr lang="en-US" dirty="0"/>
              <a:t>Contin……</a:t>
            </a:r>
          </a:p>
        </p:txBody>
      </p:sp>
      <p:sp>
        <p:nvSpPr>
          <p:cNvPr id="1048628" name="Content Placeholder 2"/>
          <p:cNvSpPr>
            <a:spLocks noGrp="1"/>
          </p:cNvSpPr>
          <p:nvPr>
            <p:ph sz="half" idx="1"/>
          </p:nvPr>
        </p:nvSpPr>
        <p:spPr/>
        <p:txBody>
          <a:bodyPr>
            <a:normAutofit/>
          </a:bodyPr>
          <a:lstStyle/>
          <a:p>
            <a:r>
              <a:rPr lang="en-US" sz="2000" b="1" dirty="0"/>
              <a:t>Selectively permeability allow passage of some molecules</a:t>
            </a:r>
          </a:p>
          <a:p>
            <a:r>
              <a:rPr lang="en-US" sz="2000" b="1" dirty="0"/>
              <a:t>Damage to the membrane by alcohol, detergents, polymyxin antibiotics cause leakage of cell content.</a:t>
            </a:r>
          </a:p>
          <a:p>
            <a:r>
              <a:rPr lang="en-US" sz="2000" b="1" dirty="0"/>
              <a:t>Bacteria cell membrane</a:t>
            </a:r>
          </a:p>
          <a:p>
            <a:r>
              <a:rPr lang="en-US" sz="2000" b="1" dirty="0"/>
              <a:t>Gram-negative bacteria</a:t>
            </a:r>
          </a:p>
        </p:txBody>
      </p:sp>
      <p:pic>
        <p:nvPicPr>
          <p:cNvPr id="2097160" name="Content Placeholder 4"/>
          <p:cNvPicPr>
            <a:picLocks noGrp="1" noChangeAspect="1"/>
          </p:cNvPicPr>
          <p:nvPr>
            <p:ph sz="half" idx="2"/>
          </p:nvPr>
        </p:nvPicPr>
        <p:blipFill>
          <a:blip r:embed="rId2"/>
          <a:stretch>
            <a:fillRect/>
          </a:stretch>
        </p:blipFill>
        <p:spPr>
          <a:xfrm>
            <a:off x="6172200" y="2615517"/>
            <a:ext cx="5181600" cy="277155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9" name="Title 1"/>
          <p:cNvSpPr>
            <a:spLocks noGrp="1"/>
          </p:cNvSpPr>
          <p:nvPr>
            <p:ph type="title"/>
          </p:nvPr>
        </p:nvSpPr>
        <p:spPr/>
        <p:txBody>
          <a:bodyPr/>
          <a:lstStyle/>
          <a:p>
            <a:r>
              <a:rPr lang="en-US" dirty="0"/>
              <a:t>cytoplasm</a:t>
            </a:r>
          </a:p>
        </p:txBody>
      </p:sp>
      <p:sp>
        <p:nvSpPr>
          <p:cNvPr id="1048630" name="Content Placeholder 4"/>
          <p:cNvSpPr>
            <a:spLocks noGrp="1"/>
          </p:cNvSpPr>
          <p:nvPr>
            <p:ph sz="half" idx="1"/>
          </p:nvPr>
        </p:nvSpPr>
        <p:spPr/>
        <p:txBody>
          <a:bodyPr>
            <a:normAutofit/>
          </a:bodyPr>
          <a:lstStyle/>
          <a:p>
            <a:r>
              <a:rPr lang="en-US" sz="2000" b="1" dirty="0"/>
              <a:t>Cytoplasm is the substance inside the plasma membrane</a:t>
            </a:r>
          </a:p>
          <a:p>
            <a:r>
              <a:rPr lang="en-US" sz="2000" b="1" dirty="0"/>
              <a:t>Thick, aqueous, semitransparent and elastic</a:t>
            </a:r>
          </a:p>
          <a:p>
            <a:r>
              <a:rPr lang="en-US" sz="2000" b="1" dirty="0"/>
              <a:t>80% water</a:t>
            </a:r>
          </a:p>
          <a:p>
            <a:r>
              <a:rPr lang="en-US" sz="2000" b="1" dirty="0"/>
              <a:t>Contain proteins, lipids, inorganic ions etc.</a:t>
            </a:r>
          </a:p>
          <a:p>
            <a:endParaRPr lang="en-US" sz="2000" b="1" dirty="0"/>
          </a:p>
        </p:txBody>
      </p:sp>
      <p:pic>
        <p:nvPicPr>
          <p:cNvPr id="2097161" name="Content Placeholder 8"/>
          <p:cNvPicPr>
            <a:picLocks noGrp="1" noChangeAspect="1"/>
          </p:cNvPicPr>
          <p:nvPr>
            <p:ph sz="half" idx="2"/>
          </p:nvPr>
        </p:nvPicPr>
        <p:blipFill>
          <a:blip r:embed="rId2"/>
          <a:stretch>
            <a:fillRect/>
          </a:stretch>
        </p:blipFill>
        <p:spPr>
          <a:xfrm>
            <a:off x="5775960" y="1717990"/>
            <a:ext cx="5835015" cy="4143059"/>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1" name="Title 1"/>
          <p:cNvSpPr>
            <a:spLocks noGrp="1"/>
          </p:cNvSpPr>
          <p:nvPr>
            <p:ph type="title"/>
          </p:nvPr>
        </p:nvSpPr>
        <p:spPr/>
        <p:txBody>
          <a:bodyPr/>
          <a:lstStyle/>
          <a:p>
            <a:r>
              <a:rPr lang="en-US" dirty="0"/>
              <a:t>Nuclear area (nucleoid)</a:t>
            </a:r>
          </a:p>
        </p:txBody>
      </p:sp>
      <p:sp>
        <p:nvSpPr>
          <p:cNvPr id="1048632" name="Content Placeholder 2"/>
          <p:cNvSpPr>
            <a:spLocks noGrp="1"/>
          </p:cNvSpPr>
          <p:nvPr>
            <p:ph sz="half" idx="1"/>
          </p:nvPr>
        </p:nvSpPr>
        <p:spPr/>
        <p:txBody>
          <a:bodyPr>
            <a:normAutofit/>
          </a:bodyPr>
          <a:lstStyle/>
          <a:p>
            <a:r>
              <a:rPr lang="en-US" sz="2000" b="1" dirty="0"/>
              <a:t>Single, long, continuous, circular</a:t>
            </a:r>
          </a:p>
          <a:p>
            <a:r>
              <a:rPr lang="en-US" sz="2000" b="1" dirty="0">
                <a:effectLst>
                  <a:outerShdw blurRad="38100" dist="38100" dir="2700000" algn="tl">
                    <a:srgbClr val="000000">
                      <a:alpha val="43137"/>
                    </a:srgbClr>
                  </a:outerShdw>
                </a:effectLst>
              </a:rPr>
              <a:t>Plasmids</a:t>
            </a:r>
          </a:p>
          <a:p>
            <a:r>
              <a:rPr lang="en-US" sz="2000" b="1" dirty="0"/>
              <a:t>Replicate independently</a:t>
            </a:r>
          </a:p>
          <a:p>
            <a:r>
              <a:rPr lang="en-US" sz="2000" b="1" dirty="0"/>
              <a:t>Not crucial for survival</a:t>
            </a:r>
          </a:p>
          <a:p>
            <a:r>
              <a:rPr lang="en-US" sz="2000" b="1" dirty="0"/>
              <a:t>Carry antibiotics resistance gene</a:t>
            </a:r>
          </a:p>
          <a:p>
            <a:r>
              <a:rPr lang="en-US" sz="2000" b="1" dirty="0"/>
              <a:t>Can be transfer from one to other bacterium</a:t>
            </a:r>
          </a:p>
        </p:txBody>
      </p:sp>
      <p:pic>
        <p:nvPicPr>
          <p:cNvPr id="2097162" name="Content Placeholder 4"/>
          <p:cNvPicPr>
            <a:picLocks noGrp="1" noChangeAspect="1"/>
          </p:cNvPicPr>
          <p:nvPr>
            <p:ph sz="half" idx="2"/>
          </p:nvPr>
        </p:nvPicPr>
        <p:blipFill rotWithShape="1">
          <a:blip r:embed="rId2"/>
          <a:srcRect t="8051" b="12399"/>
          <a:stretch>
            <a:fillRect/>
          </a:stretch>
        </p:blipFill>
        <p:spPr>
          <a:xfrm>
            <a:off x="4863548" y="1717990"/>
            <a:ext cx="6747427" cy="451053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3" name="Title 1"/>
          <p:cNvSpPr>
            <a:spLocks noGrp="1"/>
          </p:cNvSpPr>
          <p:nvPr>
            <p:ph type="title"/>
          </p:nvPr>
        </p:nvSpPr>
        <p:spPr/>
        <p:txBody>
          <a:bodyPr/>
          <a:lstStyle/>
          <a:p>
            <a:r>
              <a:rPr lang="en-US" dirty="0"/>
              <a:t>ribosomes</a:t>
            </a:r>
          </a:p>
        </p:txBody>
      </p:sp>
      <p:sp>
        <p:nvSpPr>
          <p:cNvPr id="1048634" name="Content Placeholder 2"/>
          <p:cNvSpPr>
            <a:spLocks noGrp="1"/>
          </p:cNvSpPr>
          <p:nvPr>
            <p:ph sz="half" idx="1"/>
          </p:nvPr>
        </p:nvSpPr>
        <p:spPr/>
        <p:txBody>
          <a:bodyPr>
            <a:normAutofit/>
          </a:bodyPr>
          <a:lstStyle/>
          <a:p>
            <a:r>
              <a:rPr lang="en-US" sz="2000" b="1" dirty="0"/>
              <a:t>Responsible for protein production</a:t>
            </a:r>
          </a:p>
          <a:p>
            <a:r>
              <a:rPr lang="en-US" sz="2000" b="1" dirty="0"/>
              <a:t>Unit of measurement– Svedberg unit</a:t>
            </a:r>
          </a:p>
          <a:p>
            <a:r>
              <a:rPr lang="en-US" sz="2000" b="1" dirty="0"/>
              <a:t>15nm to 20 nm in size</a:t>
            </a:r>
          </a:p>
          <a:p>
            <a:r>
              <a:rPr lang="en-US" sz="2000" b="1" dirty="0"/>
              <a:t>Associated with plasma membrane of the cell</a:t>
            </a:r>
          </a:p>
        </p:txBody>
      </p:sp>
      <p:pic>
        <p:nvPicPr>
          <p:cNvPr id="2097163" name="Content Placeholder 4"/>
          <p:cNvPicPr>
            <a:picLocks noGrp="1" noChangeAspect="1"/>
          </p:cNvPicPr>
          <p:nvPr>
            <p:ph sz="half" idx="2"/>
          </p:nvPr>
        </p:nvPicPr>
        <p:blipFill rotWithShape="1">
          <a:blip r:embed="rId2"/>
          <a:stretch>
            <a:fillRect/>
          </a:stretch>
        </p:blipFill>
        <p:spPr>
          <a:xfrm>
            <a:off x="6172200" y="1974096"/>
            <a:ext cx="5181600" cy="405439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5" name="Title 1"/>
          <p:cNvSpPr>
            <a:spLocks noGrp="1"/>
          </p:cNvSpPr>
          <p:nvPr>
            <p:ph type="title"/>
          </p:nvPr>
        </p:nvSpPr>
        <p:spPr/>
        <p:txBody>
          <a:bodyPr/>
          <a:lstStyle/>
          <a:p>
            <a:r>
              <a:rPr lang="en-US" dirty="0"/>
              <a:t>flagella</a:t>
            </a:r>
          </a:p>
        </p:txBody>
      </p:sp>
      <p:sp>
        <p:nvSpPr>
          <p:cNvPr id="1048636" name="Content Placeholder 2"/>
          <p:cNvSpPr>
            <a:spLocks noGrp="1"/>
          </p:cNvSpPr>
          <p:nvPr>
            <p:ph sz="half" idx="1"/>
          </p:nvPr>
        </p:nvSpPr>
        <p:spPr/>
        <p:txBody>
          <a:bodyPr>
            <a:normAutofit/>
          </a:bodyPr>
          <a:lstStyle/>
          <a:p>
            <a:r>
              <a:rPr lang="en-US" sz="2000" b="1" dirty="0"/>
              <a:t>Outside cell wall</a:t>
            </a:r>
          </a:p>
          <a:p>
            <a:r>
              <a:rPr lang="en-US" sz="2000" b="1" dirty="0"/>
              <a:t>Filament made up of chain of flagellin</a:t>
            </a:r>
          </a:p>
          <a:p>
            <a:r>
              <a:rPr lang="en-US" sz="2000" b="1" dirty="0"/>
              <a:t>Attached to protein hook</a:t>
            </a:r>
          </a:p>
          <a:p>
            <a:r>
              <a:rPr lang="en-US" sz="2000" b="1" dirty="0"/>
              <a:t>Anchored to the wall and membrane by the basal body</a:t>
            </a:r>
          </a:p>
        </p:txBody>
      </p:sp>
      <p:pic>
        <p:nvPicPr>
          <p:cNvPr id="2097164" name="Content Placeholder 4"/>
          <p:cNvPicPr>
            <a:picLocks noGrp="1" noChangeAspect="1"/>
          </p:cNvPicPr>
          <p:nvPr>
            <p:ph sz="half" idx="2"/>
          </p:nvPr>
        </p:nvPicPr>
        <p:blipFill>
          <a:blip r:embed="rId2"/>
          <a:stretch>
            <a:fillRect/>
          </a:stretch>
        </p:blipFill>
        <p:spPr>
          <a:xfrm>
            <a:off x="5775960" y="1192696"/>
            <a:ext cx="5835015" cy="512859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7" name="Title 1"/>
          <p:cNvSpPr>
            <a:spLocks noGrp="1"/>
          </p:cNvSpPr>
          <p:nvPr>
            <p:ph type="title"/>
          </p:nvPr>
        </p:nvSpPr>
        <p:spPr/>
        <p:txBody>
          <a:bodyPr/>
          <a:lstStyle/>
          <a:p>
            <a:r>
              <a:rPr lang="en-US" dirty="0"/>
              <a:t>pili</a:t>
            </a:r>
          </a:p>
        </p:txBody>
      </p:sp>
      <p:sp>
        <p:nvSpPr>
          <p:cNvPr id="1048638" name="Content Placeholder 2"/>
          <p:cNvSpPr>
            <a:spLocks noGrp="1"/>
          </p:cNvSpPr>
          <p:nvPr>
            <p:ph sz="half" idx="1"/>
          </p:nvPr>
        </p:nvSpPr>
        <p:spPr/>
        <p:txBody>
          <a:bodyPr>
            <a:normAutofit/>
          </a:bodyPr>
          <a:lstStyle/>
          <a:p>
            <a:r>
              <a:rPr lang="en-US" sz="2000" b="1" dirty="0"/>
              <a:t>Longer than fimbriae</a:t>
            </a:r>
          </a:p>
          <a:p>
            <a:r>
              <a:rPr lang="en-US" sz="2000" b="1" dirty="0"/>
              <a:t>Only 1 or 2 per cell</a:t>
            </a:r>
          </a:p>
          <a:p>
            <a:r>
              <a:rPr lang="en-US" sz="2000" b="1" dirty="0"/>
              <a:t>Transfer genetic material</a:t>
            </a:r>
          </a:p>
        </p:txBody>
      </p:sp>
      <p:pic>
        <p:nvPicPr>
          <p:cNvPr id="2097165" name="Content Placeholder 4"/>
          <p:cNvPicPr>
            <a:picLocks noGrp="1" noChangeAspect="1"/>
          </p:cNvPicPr>
          <p:nvPr>
            <p:ph sz="half" idx="2"/>
          </p:nvPr>
        </p:nvPicPr>
        <p:blipFill>
          <a:blip r:embed="rId2"/>
          <a:stretch>
            <a:fillRect/>
          </a:stretch>
        </p:blipFill>
        <p:spPr>
          <a:xfrm>
            <a:off x="4717774" y="1113183"/>
            <a:ext cx="6893201" cy="535387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9" name="Title 1"/>
          <p:cNvSpPr>
            <a:spLocks noGrp="1"/>
          </p:cNvSpPr>
          <p:nvPr>
            <p:ph type="title"/>
          </p:nvPr>
        </p:nvSpPr>
        <p:spPr/>
        <p:txBody>
          <a:bodyPr/>
          <a:lstStyle/>
          <a:p>
            <a:r>
              <a:rPr lang="en-US" dirty="0"/>
              <a:t>fimbriae</a:t>
            </a:r>
          </a:p>
        </p:txBody>
      </p:sp>
      <p:sp>
        <p:nvSpPr>
          <p:cNvPr id="1048640" name="Content Placeholder 2"/>
          <p:cNvSpPr>
            <a:spLocks noGrp="1"/>
          </p:cNvSpPr>
          <p:nvPr>
            <p:ph sz="half" idx="1"/>
          </p:nvPr>
        </p:nvSpPr>
        <p:spPr/>
        <p:txBody>
          <a:bodyPr>
            <a:normAutofit/>
          </a:bodyPr>
          <a:lstStyle/>
          <a:p>
            <a:r>
              <a:rPr lang="en-US" sz="2000" b="1" dirty="0"/>
              <a:t>Fimbriae may be several hundred in numbers</a:t>
            </a:r>
          </a:p>
          <a:p>
            <a:r>
              <a:rPr lang="en-US" sz="2000" b="1" dirty="0"/>
              <a:t>Distributed on poles or entire surface</a:t>
            </a:r>
          </a:p>
          <a:p>
            <a:r>
              <a:rPr lang="en-US" sz="2000" b="1" dirty="0"/>
              <a:t>Allow attachment</a:t>
            </a:r>
          </a:p>
        </p:txBody>
      </p:sp>
      <p:pic>
        <p:nvPicPr>
          <p:cNvPr id="2097166" name="Content Placeholder 4"/>
          <p:cNvPicPr>
            <a:picLocks noGrp="1" noChangeAspect="1"/>
          </p:cNvPicPr>
          <p:nvPr>
            <p:ph sz="half" idx="2"/>
          </p:nvPr>
        </p:nvPicPr>
        <p:blipFill>
          <a:blip r:embed="rId2"/>
          <a:stretch>
            <a:fillRect/>
          </a:stretch>
        </p:blipFill>
        <p:spPr>
          <a:xfrm>
            <a:off x="5526157" y="1272209"/>
            <a:ext cx="5983218" cy="49960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48590" name="Rectangle 37"/>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1048591" name="Rectangle 39"/>
          <p:cNvSpPr>
            <a:spLocks noGrp="1" noRot="1" noChangeAspect="1" noMove="1" noResize="1" noEditPoints="1" noAdjustHandles="1" noChangeArrowheads="1" noChangeShapeType="1" noTextEdit="1"/>
          </p:cNvSpPr>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48592" name="Title 1"/>
          <p:cNvSpPr>
            <a:spLocks noGrp="1"/>
          </p:cNvSpPr>
          <p:nvPr>
            <p:ph type="title"/>
          </p:nvPr>
        </p:nvSpPr>
        <p:spPr/>
        <p:txBody>
          <a:bodyPr anchor="ctr">
            <a:normAutofit/>
          </a:bodyPr>
          <a:lstStyle/>
          <a:p>
            <a:br>
              <a:rPr lang="en-US" sz="2400" dirty="0">
                <a:solidFill>
                  <a:srgbClr val="FFFFFF"/>
                </a:solidFill>
              </a:rPr>
            </a:br>
            <a:endParaRPr lang="en-US" sz="2400" dirty="0">
              <a:solidFill>
                <a:srgbClr val="FFFFFF"/>
              </a:solidFill>
            </a:endParaRPr>
          </a:p>
        </p:txBody>
      </p:sp>
      <p:sp>
        <p:nvSpPr>
          <p:cNvPr id="1048594" name="Subtitle 2"/>
          <p:cNvSpPr>
            <a:spLocks noGrp="1"/>
          </p:cNvSpPr>
          <p:nvPr>
            <p:ph type="body" idx="1"/>
          </p:nvPr>
        </p:nvSpPr>
        <p:spPr>
          <a:noFill/>
        </p:spPr>
        <p:txBody>
          <a:bodyPr anchor="ctr">
            <a:normAutofit fontScale="94444"/>
          </a:bodyPr>
          <a:lstStyle/>
          <a:p>
            <a:r>
              <a:rPr lang="en-US" sz="2000" dirty="0">
                <a:solidFill>
                  <a:schemeClr val="bg1"/>
                </a:solidFill>
                <a:effectLst>
                  <a:outerShdw blurRad="38100" dist="38100" dir="2700000" algn="tl">
                    <a:srgbClr val="000000">
                      <a:alpha val="43137"/>
                    </a:srgbClr>
                  </a:outerShdw>
                </a:effectLst>
              </a:rPr>
              <a:t>UNIVERSITY OF SARGODHA</a:t>
            </a:r>
          </a:p>
          <a:p>
            <a:endParaRPr lang="en-US" sz="1800" dirty="0">
              <a:solidFill>
                <a:srgbClr val="FFFFFF">
                  <a:alpha val="75000"/>
                </a:srgbClr>
              </a:solidFill>
            </a:endParaRPr>
          </a:p>
        </p:txBody>
      </p:sp>
      <p:sp>
        <p:nvSpPr>
          <p:cNvPr id="1048593" name="Rectangle 41"/>
          <p:cNvSpPr>
            <a:spLocks noGrp="1" noRot="1" noChangeAspect="1" noMove="1" noResize="1" noEditPoints="1" noAdjustHandles="1" noChangeArrowheads="1" noChangeShapeType="1" noTextEdit="1"/>
          </p:cNvSpPr>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pic>
        <p:nvPicPr>
          <p:cNvPr id="2097152" name="Picture 3"/>
          <p:cNvPicPr>
            <a:picLocks noChangeAspect="1"/>
          </p:cNvPicPr>
          <p:nvPr/>
        </p:nvPicPr>
        <p:blipFill>
          <a:blip r:embed="rId2"/>
          <a:stretch>
            <a:fillRect/>
          </a:stretch>
        </p:blipFill>
        <p:spPr>
          <a:xfrm>
            <a:off x="617261" y="1192696"/>
            <a:ext cx="6929713" cy="5124398"/>
          </a:xfrm>
          <a:prstGeom prst="rect">
            <a:avLst/>
          </a:prstGeom>
        </p:spPr>
      </p:pic>
      <p:sp>
        <p:nvSpPr>
          <p:cNvPr id="1048595" name="TextBox 4"/>
          <p:cNvSpPr txBox="1"/>
          <p:nvPr/>
        </p:nvSpPr>
        <p:spPr>
          <a:xfrm>
            <a:off x="861391" y="457199"/>
            <a:ext cx="6805176" cy="830997"/>
          </a:xfrm>
          <a:prstGeom prst="rect">
            <a:avLst/>
          </a:prstGeom>
          <a:noFill/>
        </p:spPr>
        <p:txBody>
          <a:bodyPr wrap="square" rtlCol="0">
            <a:spAutoFit/>
          </a:bodyPr>
          <a:lstStyle/>
          <a:p>
            <a:r>
              <a:rPr lang="en-US" sz="4800" dirty="0">
                <a:effectLst>
                  <a:outerShdw blurRad="38100" dist="38100" dir="2700000" algn="tl">
                    <a:srgbClr val="000000">
                      <a:alpha val="43137"/>
                    </a:srgbClr>
                  </a:outerShdw>
                </a:effectLst>
              </a:rPr>
              <a:t>PROKARYOTES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1" name="Title 1"/>
          <p:cNvSpPr>
            <a:spLocks noGrp="1"/>
          </p:cNvSpPr>
          <p:nvPr>
            <p:ph type="title"/>
          </p:nvPr>
        </p:nvSpPr>
        <p:spPr/>
        <p:txBody>
          <a:bodyPr/>
          <a:lstStyle/>
          <a:p>
            <a:r>
              <a:rPr lang="en-US" dirty="0"/>
              <a:t>Glycocalyx (capsule)</a:t>
            </a:r>
          </a:p>
        </p:txBody>
      </p:sp>
      <p:sp>
        <p:nvSpPr>
          <p:cNvPr id="1048642" name="Content Placeholder 2"/>
          <p:cNvSpPr>
            <a:spLocks noGrp="1"/>
          </p:cNvSpPr>
          <p:nvPr>
            <p:ph sz="half" idx="1"/>
          </p:nvPr>
        </p:nvSpPr>
        <p:spPr/>
        <p:txBody>
          <a:bodyPr>
            <a:normAutofit/>
          </a:bodyPr>
          <a:lstStyle/>
          <a:p>
            <a:r>
              <a:rPr lang="en-US" sz="2000" b="1" dirty="0"/>
              <a:t>Outside the cell wall</a:t>
            </a:r>
          </a:p>
          <a:p>
            <a:r>
              <a:rPr lang="en-US" sz="2000" b="1" dirty="0"/>
              <a:t>Usually sticky</a:t>
            </a:r>
          </a:p>
          <a:p>
            <a:r>
              <a:rPr lang="en-US" sz="2000" b="1" dirty="0"/>
              <a:t>A slime layer unorganized and loose</a:t>
            </a:r>
          </a:p>
          <a:p>
            <a:r>
              <a:rPr lang="en-US" sz="2000" b="1" dirty="0"/>
              <a:t>Extracellular polysaccharide allow cell to attach</a:t>
            </a:r>
          </a:p>
          <a:p>
            <a:r>
              <a:rPr lang="en-US" sz="2000" b="1" dirty="0"/>
              <a:t>Capsule prevent phagocytosis</a:t>
            </a:r>
          </a:p>
          <a:p>
            <a:endParaRPr lang="en-US" sz="2000" b="1" dirty="0"/>
          </a:p>
        </p:txBody>
      </p:sp>
      <p:pic>
        <p:nvPicPr>
          <p:cNvPr id="2097167" name="Content Placeholder 4"/>
          <p:cNvPicPr>
            <a:picLocks noGrp="1" noChangeAspect="1"/>
          </p:cNvPicPr>
          <p:nvPr>
            <p:ph sz="half" idx="2"/>
          </p:nvPr>
        </p:nvPicPr>
        <p:blipFill>
          <a:blip r:embed="rId2"/>
          <a:stretch>
            <a:fillRect/>
          </a:stretch>
        </p:blipFill>
        <p:spPr>
          <a:xfrm>
            <a:off x="6824869" y="2107097"/>
            <a:ext cx="4518991" cy="363304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Title 1"/>
          <p:cNvSpPr>
            <a:spLocks noGrp="1"/>
          </p:cNvSpPr>
          <p:nvPr>
            <p:ph type="title"/>
          </p:nvPr>
        </p:nvSpPr>
        <p:spPr/>
        <p:txBody>
          <a:bodyPr/>
          <a:lstStyle/>
          <a:p>
            <a:r>
              <a:rPr lang="en-US" dirty="0"/>
              <a:t>inclusions</a:t>
            </a:r>
          </a:p>
        </p:txBody>
      </p:sp>
      <p:sp>
        <p:nvSpPr>
          <p:cNvPr id="1048644" name="Content Placeholder 2"/>
          <p:cNvSpPr>
            <a:spLocks noGrp="1"/>
          </p:cNvSpPr>
          <p:nvPr>
            <p:ph idx="1"/>
          </p:nvPr>
        </p:nvSpPr>
        <p:spPr/>
        <p:txBody>
          <a:bodyPr>
            <a:normAutofit/>
          </a:bodyPr>
          <a:lstStyle/>
          <a:p>
            <a:r>
              <a:rPr lang="en-US" sz="2000" b="1" dirty="0"/>
              <a:t>Diverse intracellular non-living substance</a:t>
            </a:r>
          </a:p>
          <a:p>
            <a:r>
              <a:rPr lang="en-US" sz="2000" b="1" dirty="0"/>
              <a:t>Not bounded by membrane</a:t>
            </a:r>
          </a:p>
          <a:p>
            <a:r>
              <a:rPr lang="en-US" sz="2000" b="1" dirty="0"/>
              <a:t>Stored nutrients</a:t>
            </a:r>
          </a:p>
          <a:p>
            <a:r>
              <a:rPr lang="en-US" sz="2000" b="1" dirty="0"/>
              <a:t>Secretory products</a:t>
            </a:r>
          </a:p>
          <a:p>
            <a:r>
              <a:rPr lang="en-US" sz="2000" b="1" dirty="0"/>
              <a:t>Pigment granules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5" name="Title 1"/>
          <p:cNvSpPr>
            <a:spLocks noGrp="1"/>
          </p:cNvSpPr>
          <p:nvPr>
            <p:ph type="title"/>
          </p:nvPr>
        </p:nvSpPr>
        <p:spPr/>
        <p:txBody>
          <a:bodyPr/>
          <a:lstStyle/>
          <a:p>
            <a:r>
              <a:rPr lang="en-US" dirty="0"/>
              <a:t>mesosomes</a:t>
            </a:r>
          </a:p>
        </p:txBody>
      </p:sp>
      <p:sp>
        <p:nvSpPr>
          <p:cNvPr id="1048646" name="Content Placeholder 2"/>
          <p:cNvSpPr>
            <a:spLocks noGrp="1"/>
          </p:cNvSpPr>
          <p:nvPr>
            <p:ph sz="half" idx="1"/>
          </p:nvPr>
        </p:nvSpPr>
        <p:spPr/>
        <p:txBody>
          <a:bodyPr>
            <a:normAutofit/>
          </a:bodyPr>
          <a:lstStyle/>
          <a:p>
            <a:r>
              <a:rPr lang="en-US" sz="2000" b="1" dirty="0"/>
              <a:t>Infoldings of prokaryotic cell membrane</a:t>
            </a:r>
          </a:p>
          <a:p>
            <a:r>
              <a:rPr lang="en-US" sz="2000" b="1" dirty="0"/>
              <a:t>Carry  out aerobic respiration – having similar role to mitochondrial cristae</a:t>
            </a:r>
          </a:p>
          <a:p>
            <a:endParaRPr lang="en-US" sz="2000" b="1" dirty="0"/>
          </a:p>
        </p:txBody>
      </p:sp>
      <p:pic>
        <p:nvPicPr>
          <p:cNvPr id="2097168" name="Content Placeholder 4"/>
          <p:cNvPicPr>
            <a:picLocks noGrp="1" noChangeAspect="1"/>
          </p:cNvPicPr>
          <p:nvPr>
            <p:ph sz="half" idx="2"/>
          </p:nvPr>
        </p:nvPicPr>
        <p:blipFill>
          <a:blip r:embed="rId2"/>
          <a:stretch>
            <a:fillRect/>
          </a:stretch>
        </p:blipFill>
        <p:spPr>
          <a:xfrm>
            <a:off x="5724223" y="2065388"/>
            <a:ext cx="5886584" cy="277165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Title 1"/>
          <p:cNvSpPr>
            <a:spLocks noGrp="1"/>
          </p:cNvSpPr>
          <p:nvPr>
            <p:ph type="title"/>
          </p:nvPr>
        </p:nvSpPr>
        <p:spPr/>
        <p:txBody>
          <a:bodyPr/>
          <a:lstStyle/>
          <a:p>
            <a:r>
              <a:rPr lang="en-US" dirty="0"/>
              <a:t>Reproduction in prokaryotes</a:t>
            </a:r>
          </a:p>
        </p:txBody>
      </p:sp>
      <p:sp>
        <p:nvSpPr>
          <p:cNvPr id="1048648" name="Content Placeholder 2"/>
          <p:cNvSpPr>
            <a:spLocks noGrp="1"/>
          </p:cNvSpPr>
          <p:nvPr>
            <p:ph idx="1"/>
          </p:nvPr>
        </p:nvSpPr>
        <p:spPr/>
        <p:txBody>
          <a:bodyPr>
            <a:normAutofit/>
          </a:bodyPr>
          <a:lstStyle/>
          <a:p>
            <a:r>
              <a:rPr lang="en-US" sz="2000" b="1" dirty="0"/>
              <a:t>Asexual reproduction</a:t>
            </a:r>
          </a:p>
          <a:p>
            <a:r>
              <a:rPr lang="en-US" sz="2000" b="1" dirty="0"/>
              <a:t>Exclude fusion of gametes</a:t>
            </a:r>
          </a:p>
          <a:p>
            <a:r>
              <a:rPr lang="en-US" sz="2000" b="1" dirty="0"/>
              <a:t>Offspring's inherit identical genes</a:t>
            </a:r>
          </a:p>
          <a:p>
            <a:r>
              <a:rPr lang="en-US" sz="2000" b="1" dirty="0"/>
              <a:t>Binary fission</a:t>
            </a:r>
          </a:p>
          <a:p>
            <a:endParaRPr lang="en-US" sz="20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9" name="Title 3"/>
          <p:cNvSpPr>
            <a:spLocks noGrp="1"/>
          </p:cNvSpPr>
          <p:nvPr>
            <p:ph type="title"/>
          </p:nvPr>
        </p:nvSpPr>
        <p:spPr/>
        <p:txBody>
          <a:bodyPr/>
          <a:lstStyle/>
          <a:p>
            <a:r>
              <a:rPr lang="en-US" dirty="0"/>
              <a:t>Binary fission in prokaryotes</a:t>
            </a:r>
          </a:p>
        </p:txBody>
      </p:sp>
      <p:sp>
        <p:nvSpPr>
          <p:cNvPr id="1048650" name="Content Placeholder 4"/>
          <p:cNvSpPr>
            <a:spLocks noGrp="1"/>
          </p:cNvSpPr>
          <p:nvPr>
            <p:ph sz="half" idx="1"/>
          </p:nvPr>
        </p:nvSpPr>
        <p:spPr/>
        <p:txBody>
          <a:bodyPr>
            <a:normAutofit fontScale="95000"/>
          </a:bodyPr>
          <a:lstStyle/>
          <a:p>
            <a:r>
              <a:rPr lang="en-US" sz="2000" b="1" dirty="0"/>
              <a:t>DNA – uncoil and replicate</a:t>
            </a:r>
          </a:p>
          <a:p>
            <a:r>
              <a:rPr lang="en-US" sz="2000" b="1" dirty="0"/>
              <a:t>Replicated DNAs split– while plasmid replicate</a:t>
            </a:r>
          </a:p>
          <a:p>
            <a:r>
              <a:rPr lang="en-US" sz="2000" b="1" dirty="0"/>
              <a:t>DNA and plasmid --- moves towards opposite poles</a:t>
            </a:r>
          </a:p>
          <a:p>
            <a:r>
              <a:rPr lang="en-US" sz="2000" b="1" dirty="0"/>
              <a:t>Cell wall begins– develop– constriction around middle of the cell</a:t>
            </a:r>
          </a:p>
          <a:p>
            <a:r>
              <a:rPr lang="en-US" sz="2000" b="1" dirty="0"/>
              <a:t>Constrictions—grows deeper– new cell developing</a:t>
            </a:r>
          </a:p>
          <a:p>
            <a:r>
              <a:rPr lang="en-US" sz="2000" b="1" dirty="0"/>
              <a:t>Fully developed cell-- separate</a:t>
            </a:r>
          </a:p>
        </p:txBody>
      </p:sp>
      <p:pic>
        <p:nvPicPr>
          <p:cNvPr id="2097169" name="Content Placeholder 6"/>
          <p:cNvPicPr>
            <a:picLocks noGrp="1" noChangeAspect="1"/>
          </p:cNvPicPr>
          <p:nvPr>
            <p:ph sz="half" idx="2"/>
          </p:nvPr>
        </p:nvPicPr>
        <p:blipFill>
          <a:blip r:embed="rId2"/>
          <a:stretch>
            <a:fillRect/>
          </a:stretch>
        </p:blipFill>
        <p:spPr>
          <a:xfrm>
            <a:off x="5552662" y="1717990"/>
            <a:ext cx="6058314" cy="462980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Title 1"/>
          <p:cNvSpPr>
            <a:spLocks noGrp="1"/>
          </p:cNvSpPr>
          <p:nvPr>
            <p:ph type="title"/>
          </p:nvPr>
        </p:nvSpPr>
        <p:spPr/>
        <p:txBody>
          <a:bodyPr/>
          <a:lstStyle/>
          <a:p>
            <a:r>
              <a:rPr lang="en-US" dirty="0"/>
              <a:t>DNA transfer</a:t>
            </a:r>
          </a:p>
        </p:txBody>
      </p:sp>
      <p:sp>
        <p:nvSpPr>
          <p:cNvPr id="1048652" name="Content Placeholder 2"/>
          <p:cNvSpPr>
            <a:spLocks noGrp="1"/>
          </p:cNvSpPr>
          <p:nvPr>
            <p:ph idx="1"/>
          </p:nvPr>
        </p:nvSpPr>
        <p:spPr/>
        <p:txBody>
          <a:bodyPr>
            <a:normAutofit/>
          </a:bodyPr>
          <a:lstStyle/>
          <a:p>
            <a:r>
              <a:rPr lang="en-US" sz="2000" b="1" dirty="0"/>
              <a:t>Transfer of genetic material—in the form of horizontal gene transfer</a:t>
            </a:r>
          </a:p>
          <a:p>
            <a:r>
              <a:rPr lang="en-US" sz="2000" b="1" dirty="0"/>
              <a:t>Transformation</a:t>
            </a:r>
          </a:p>
          <a:p>
            <a:r>
              <a:rPr lang="en-US" sz="2000" b="1" dirty="0"/>
              <a:t>Transduction</a:t>
            </a:r>
          </a:p>
          <a:p>
            <a:r>
              <a:rPr lang="en-US" sz="2000" b="1" dirty="0"/>
              <a:t>conjugation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3" name="Title 1"/>
          <p:cNvSpPr>
            <a:spLocks noGrp="1"/>
          </p:cNvSpPr>
          <p:nvPr>
            <p:ph type="title"/>
          </p:nvPr>
        </p:nvSpPr>
        <p:spPr/>
        <p:txBody>
          <a:bodyPr/>
          <a:lstStyle/>
          <a:p>
            <a:r>
              <a:rPr lang="en-US" dirty="0"/>
              <a:t>transduction</a:t>
            </a:r>
          </a:p>
        </p:txBody>
      </p:sp>
      <p:sp>
        <p:nvSpPr>
          <p:cNvPr id="1048654" name="Content Placeholder 2"/>
          <p:cNvSpPr>
            <a:spLocks noGrp="1"/>
          </p:cNvSpPr>
          <p:nvPr>
            <p:ph idx="1"/>
          </p:nvPr>
        </p:nvSpPr>
        <p:spPr/>
        <p:txBody>
          <a:bodyPr>
            <a:normAutofit/>
          </a:bodyPr>
          <a:lstStyle/>
          <a:p>
            <a:pPr marL="0" indent="0">
              <a:buNone/>
            </a:pPr>
            <a:r>
              <a:rPr lang="en-US" sz="2000" b="1" dirty="0"/>
              <a:t>The process of transferring of DNA from one bacterium to the other by the help of a virus (bacteriophage)</a:t>
            </a:r>
          </a:p>
          <a:p>
            <a:pPr marL="0" indent="0">
              <a:buNone/>
            </a:pPr>
            <a:r>
              <a:rPr lang="en-US" sz="2000" b="1" dirty="0"/>
              <a:t>It does not require physical contact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5" name="Title 1"/>
          <p:cNvSpPr>
            <a:spLocks noGrp="1"/>
          </p:cNvSpPr>
          <p:nvPr>
            <p:ph type="title"/>
          </p:nvPr>
        </p:nvSpPr>
        <p:spPr/>
        <p:txBody>
          <a:bodyPr/>
          <a:lstStyle/>
          <a:p>
            <a:r>
              <a:rPr lang="en-US" dirty="0"/>
              <a:t>TRANSFORMATION</a:t>
            </a:r>
          </a:p>
        </p:txBody>
      </p:sp>
      <p:sp>
        <p:nvSpPr>
          <p:cNvPr id="1048656" name="Content Placeholder 2"/>
          <p:cNvSpPr>
            <a:spLocks noGrp="1"/>
          </p:cNvSpPr>
          <p:nvPr>
            <p:ph idx="1"/>
          </p:nvPr>
        </p:nvSpPr>
        <p:spPr/>
        <p:txBody>
          <a:bodyPr>
            <a:normAutofit/>
          </a:bodyPr>
          <a:lstStyle/>
          <a:p>
            <a:r>
              <a:rPr lang="en-US" sz="2000" b="1" dirty="0"/>
              <a:t>The process of transferring of DNA from one bacterium to the other by the help of plasmid</a:t>
            </a:r>
          </a:p>
          <a:p>
            <a:r>
              <a:rPr lang="en-US" sz="2000" b="1" dirty="0"/>
              <a:t>It also does not require physical contact of the DNA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7" name="Title 1"/>
          <p:cNvSpPr>
            <a:spLocks noGrp="1"/>
          </p:cNvSpPr>
          <p:nvPr>
            <p:ph type="title"/>
          </p:nvPr>
        </p:nvSpPr>
        <p:spPr/>
        <p:txBody>
          <a:bodyPr/>
          <a:lstStyle/>
          <a:p>
            <a:r>
              <a:rPr lang="en-US" dirty="0"/>
              <a:t>conjugation</a:t>
            </a:r>
          </a:p>
        </p:txBody>
      </p:sp>
      <p:pic>
        <p:nvPicPr>
          <p:cNvPr id="2097170" name="Content Placeholder 3"/>
          <p:cNvPicPr>
            <a:picLocks noGrp="1" noChangeAspect="1"/>
          </p:cNvPicPr>
          <p:nvPr>
            <p:ph idx="1"/>
          </p:nvPr>
        </p:nvPicPr>
        <p:blipFill>
          <a:blip r:embed="rId2"/>
          <a:stretch>
            <a:fillRect/>
          </a:stretch>
        </p:blipFill>
        <p:spPr>
          <a:xfrm>
            <a:off x="3242824" y="1998584"/>
            <a:ext cx="5706351" cy="400541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8" name="Title 1"/>
          <p:cNvSpPr>
            <a:spLocks noGrp="1"/>
          </p:cNvSpPr>
          <p:nvPr>
            <p:ph type="title"/>
          </p:nvPr>
        </p:nvSpPr>
        <p:spPr/>
        <p:txBody>
          <a:bodyPr/>
          <a:lstStyle/>
          <a:p>
            <a:r>
              <a:rPr lang="en-US" dirty="0"/>
              <a:t>environment</a:t>
            </a:r>
          </a:p>
        </p:txBody>
      </p:sp>
      <p:sp>
        <p:nvSpPr>
          <p:cNvPr id="1048659" name="Content Placeholder 2"/>
          <p:cNvSpPr>
            <a:spLocks noGrp="1"/>
          </p:cNvSpPr>
          <p:nvPr>
            <p:ph idx="1"/>
          </p:nvPr>
        </p:nvSpPr>
        <p:spPr/>
        <p:txBody>
          <a:bodyPr>
            <a:normAutofit/>
          </a:bodyPr>
          <a:lstStyle/>
          <a:p>
            <a:r>
              <a:rPr lang="en-US" sz="2000" b="1" dirty="0"/>
              <a:t>Obtain energy– from inorganic compounds</a:t>
            </a:r>
          </a:p>
          <a:p>
            <a:r>
              <a:rPr lang="en-US" sz="2000" b="1" dirty="0"/>
              <a:t>Diversify greatly</a:t>
            </a:r>
          </a:p>
          <a:p>
            <a:pPr marL="0" indent="0">
              <a:buNone/>
            </a:pPr>
            <a:endParaRPr lang="en-US" sz="20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itle 1"/>
          <p:cNvSpPr>
            <a:spLocks noGrp="1"/>
          </p:cNvSpPr>
          <p:nvPr>
            <p:ph type="title"/>
          </p:nvPr>
        </p:nvSpPr>
        <p:spPr/>
        <p:txBody>
          <a:bodyPr/>
          <a:lstStyle/>
          <a:p>
            <a:r>
              <a:rPr lang="en-US" dirty="0"/>
              <a:t>PROKARYOTES</a:t>
            </a:r>
          </a:p>
        </p:txBody>
      </p:sp>
      <p:sp>
        <p:nvSpPr>
          <p:cNvPr id="1048602" name="Content Placeholder 2"/>
          <p:cNvSpPr>
            <a:spLocks noGrp="1"/>
          </p:cNvSpPr>
          <p:nvPr>
            <p:ph idx="1"/>
          </p:nvPr>
        </p:nvSpPr>
        <p:spPr/>
        <p:txBody>
          <a:bodyPr>
            <a:normAutofit/>
          </a:bodyPr>
          <a:lstStyle/>
          <a:p>
            <a:r>
              <a:rPr lang="en-US" sz="2000" dirty="0">
                <a:latin typeface="Arial Rounded MT Bold" panose="020F0704030504030204" pitchFamily="34" charset="0"/>
              </a:rPr>
              <a:t>Comes from- Greek word</a:t>
            </a:r>
          </a:p>
          <a:p>
            <a:r>
              <a:rPr lang="en-US" sz="2000" dirty="0">
                <a:latin typeface="Arial Rounded MT Bold" panose="020F0704030504030204" pitchFamily="34" charset="0"/>
              </a:rPr>
              <a:t>Pro means “before”</a:t>
            </a:r>
          </a:p>
          <a:p>
            <a:r>
              <a:rPr lang="en-US" sz="2000" dirty="0">
                <a:latin typeface="Arial Rounded MT Bold" panose="020F0704030504030204" pitchFamily="34" charset="0"/>
              </a:rPr>
              <a:t>And karyon means “nucleus” or “kernel”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0" name="Title 1"/>
          <p:cNvSpPr>
            <a:spLocks noGrp="1"/>
          </p:cNvSpPr>
          <p:nvPr>
            <p:ph type="title"/>
          </p:nvPr>
        </p:nvSpPr>
        <p:spPr/>
        <p:txBody>
          <a:bodyPr/>
          <a:lstStyle/>
          <a:p>
            <a:r>
              <a:rPr lang="en-US" dirty="0"/>
              <a:t>evolution</a:t>
            </a:r>
          </a:p>
        </p:txBody>
      </p:sp>
      <p:pic>
        <p:nvPicPr>
          <p:cNvPr id="2097171" name="Content Placeholder 3"/>
          <p:cNvPicPr>
            <a:picLocks noGrp="1" noChangeAspect="1"/>
          </p:cNvPicPr>
          <p:nvPr>
            <p:ph idx="1"/>
          </p:nvPr>
        </p:nvPicPr>
        <p:blipFill>
          <a:blip r:embed="rId2"/>
          <a:stretch>
            <a:fillRect/>
          </a:stretch>
        </p:blipFill>
        <p:spPr>
          <a:xfrm>
            <a:off x="3123942" y="2239397"/>
            <a:ext cx="5944115" cy="352379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752602"/>
            <a:ext cx="7772400" cy="1066799"/>
          </a:xfrm>
        </p:spPr>
        <p:txBody>
          <a:bodyPr>
            <a:normAutofit/>
          </a:bodyPr>
          <a:lstStyle/>
          <a:p>
            <a:r>
              <a:rPr lang="en-US" sz="5400" dirty="0">
                <a:latin typeface="Times New Roman" pitchFamily="18" charset="0"/>
                <a:cs typeface="Times New Roman" pitchFamily="18" charset="0"/>
              </a:rPr>
              <a:t>Eukaryotic cell</a:t>
            </a:r>
          </a:p>
        </p:txBody>
      </p:sp>
      <p:sp>
        <p:nvSpPr>
          <p:cNvPr id="3" name="Subtitle 2"/>
          <p:cNvSpPr>
            <a:spLocks noGrp="1"/>
          </p:cNvSpPr>
          <p:nvPr>
            <p:ph type="subTitle" idx="1"/>
          </p:nvPr>
        </p:nvSpPr>
        <p:spPr>
          <a:xfrm>
            <a:off x="2209800" y="2895601"/>
            <a:ext cx="7772400" cy="1915711"/>
          </a:xfrm>
        </p:spPr>
        <p:txBody>
          <a:bodyPr>
            <a:normAutofit/>
          </a:bodyPr>
          <a:lstStyle/>
          <a:p>
            <a:endParaRPr lang="en-US" dirty="0">
              <a:latin typeface="Times New Roman" pitchFamily="18" charset="0"/>
              <a:cs typeface="Times New Roman" pitchFamily="18" charset="0"/>
            </a:endParaRPr>
          </a:p>
          <a:p>
            <a:r>
              <a:rPr lang="en-US" dirty="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1981200" y="274638"/>
            <a:ext cx="8229600" cy="1143000"/>
          </a:xfrm>
        </p:spPr>
        <p:txBody>
          <a:bodyPr/>
          <a:lstStyle/>
          <a:p>
            <a:r>
              <a:rPr lang="en-US" dirty="0">
                <a:latin typeface="Arial" pitchFamily="34" charset="0"/>
                <a:cs typeface="Arial" pitchFamily="34" charset="0"/>
              </a:rPr>
              <a:t>INTRODUCTION</a:t>
            </a:r>
          </a:p>
        </p:txBody>
      </p:sp>
      <p:sp>
        <p:nvSpPr>
          <p:cNvPr id="4" name="Title 2"/>
          <p:cNvSpPr>
            <a:spLocks noGrp="1"/>
          </p:cNvSpPr>
          <p:nvPr>
            <p:ph idx="1"/>
          </p:nvPr>
        </p:nvSpPr>
        <p:spPr/>
        <p:txBody>
          <a:bodyPr/>
          <a:lstStyle/>
          <a:p>
            <a:pPr>
              <a:buNone/>
            </a:pPr>
            <a:endParaRPr lang="en-US" dirty="0"/>
          </a:p>
          <a:p>
            <a:pPr>
              <a:buFont typeface="Wingdings" pitchFamily="2" charset="2"/>
              <a:buChar char="q"/>
            </a:pPr>
            <a:r>
              <a:rPr lang="en-US" dirty="0"/>
              <a:t>  “ </a:t>
            </a:r>
            <a:r>
              <a:rPr lang="en-US" sz="3200" dirty="0"/>
              <a:t>A eukaryotic cell is any cell with a true nucleus and organelles. The nucleus contains the majority of the cell’s </a:t>
            </a:r>
            <a:r>
              <a:rPr lang="en-US" sz="3200" u="sng" dirty="0">
                <a:hlinkClick r:id="rId2"/>
              </a:rPr>
              <a:t>DNA</a:t>
            </a:r>
            <a:r>
              <a:rPr lang="en-US" sz="3200" dirty="0"/>
              <a:t> and is the genetic hub of a eukaryotic cell”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0" y="533400"/>
            <a:ext cx="7467600" cy="5867400"/>
          </a:xfrm>
        </p:spPr>
        <p:txBody>
          <a:bodyPr>
            <a:normAutofit/>
          </a:bodyPr>
          <a:lstStyle/>
          <a:p>
            <a:pPr>
              <a:buFont typeface="Wingdings" pitchFamily="2" charset="2"/>
              <a:buChar char="q"/>
            </a:pPr>
            <a:r>
              <a:rPr lang="en-US" sz="2400" dirty="0"/>
              <a:t>A eukaryotic is an organism whose cellls contain complex structures enclosed within membranes</a:t>
            </a:r>
          </a:p>
          <a:p>
            <a:pPr>
              <a:buFont typeface="Wingdings" pitchFamily="2" charset="2"/>
              <a:buChar char="q"/>
            </a:pPr>
            <a:r>
              <a:rPr lang="en-US" sz="2400" dirty="0"/>
              <a:t>Eukaryotic cells have an organized nucleus with a nuclear envelop. They have a “brain” for the cell. They have a discrete area where they keep their DNA. it is also said that they have “true nucleus” </a:t>
            </a:r>
          </a:p>
          <a:p>
            <a:pPr>
              <a:buFont typeface="Wingdings" pitchFamily="2" charset="2"/>
              <a:buChar char="q"/>
            </a:pPr>
            <a:r>
              <a:rPr lang="en-US" sz="2400" dirty="0"/>
              <a:t>Organelles are membrane bound structures found inside eukaryotic cells and they play a similar role to the organs in our bodies</a:t>
            </a:r>
          </a:p>
          <a:p>
            <a:pPr>
              <a:buFont typeface="Wingdings" pitchFamily="2" charset="2"/>
              <a:buChar char="q"/>
            </a:pPr>
            <a:r>
              <a:rPr lang="en-US" sz="2400" dirty="0"/>
              <a:t>Organelles perform certain roles to help the cell function more efficiently</a:t>
            </a:r>
          </a:p>
          <a:p>
            <a:pPr>
              <a:buFont typeface="Wingdings" pitchFamily="2" charset="2"/>
              <a:buChar char="q"/>
            </a:pPr>
            <a:endParaRPr lang="en-US" dirty="0"/>
          </a:p>
          <a:p>
            <a:pPr>
              <a:buFont typeface="Wingdings" pitchFamily="2" charset="2"/>
              <a:buChar char="q"/>
            </a:pPr>
            <a:endParaRPr lang="en-US" dirty="0"/>
          </a:p>
          <a:p>
            <a:pPr>
              <a:buFont typeface="Wingdings" pitchFamily="2" charset="2"/>
              <a:buChar char="q"/>
            </a:pPr>
            <a:endParaRPr lang="en-US" dirty="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000" y="685800"/>
            <a:ext cx="8305800" cy="609600"/>
          </a:xfrm>
        </p:spPr>
        <p:txBody>
          <a:bodyPr>
            <a:normAutofit fontScale="90000"/>
          </a:bodyPr>
          <a:lstStyle/>
          <a:p>
            <a:r>
              <a:rPr lang="en-US" sz="4000" cap="all" dirty="0">
                <a:latin typeface="Arial" pitchFamily="34" charset="0"/>
                <a:cs typeface="Arial" pitchFamily="34" charset="0"/>
              </a:rPr>
              <a:t>organisms have eukaryotic cells</a:t>
            </a:r>
            <a:r>
              <a:rPr lang="en-US" sz="4000" cap="all" dirty="0"/>
              <a:t>:</a:t>
            </a:r>
            <a:br>
              <a:rPr lang="en-US" b="0" cap="all" dirty="0"/>
            </a:br>
            <a:endParaRPr lang="en-US" dirty="0"/>
          </a:p>
        </p:txBody>
      </p:sp>
      <p:sp>
        <p:nvSpPr>
          <p:cNvPr id="2" name="Content Placeholder 1"/>
          <p:cNvSpPr>
            <a:spLocks noGrp="1"/>
          </p:cNvSpPr>
          <p:nvPr>
            <p:ph idx="1"/>
          </p:nvPr>
        </p:nvSpPr>
        <p:spPr>
          <a:xfrm>
            <a:off x="1981200" y="1295401"/>
            <a:ext cx="8229600" cy="4711891"/>
          </a:xfrm>
        </p:spPr>
        <p:txBody>
          <a:bodyPr>
            <a:normAutofit/>
          </a:bodyPr>
          <a:lstStyle/>
          <a:p>
            <a:pPr>
              <a:buFont typeface="Wingdings" pitchFamily="2" charset="2"/>
              <a:buChar char="q"/>
            </a:pPr>
            <a:r>
              <a:rPr lang="en-US" dirty="0"/>
              <a:t>Any living thing that is made from more than one cell is made with eukaryotic cells. This includes all </a:t>
            </a:r>
            <a:r>
              <a:rPr lang="en-US" u="sng" dirty="0">
                <a:hlinkClick r:id="rId2"/>
              </a:rPr>
              <a:t>animals</a:t>
            </a:r>
            <a:r>
              <a:rPr lang="en-US" dirty="0"/>
              <a:t>, </a:t>
            </a:r>
            <a:r>
              <a:rPr lang="en-US" u="sng" dirty="0">
                <a:hlinkClick r:id="rId3"/>
              </a:rPr>
              <a:t>plants</a:t>
            </a:r>
            <a:r>
              <a:rPr lang="en-US" dirty="0"/>
              <a:t>, </a:t>
            </a:r>
            <a:r>
              <a:rPr lang="en-US" u="sng" dirty="0">
                <a:hlinkClick r:id="rId4"/>
              </a:rPr>
              <a:t>seaweed</a:t>
            </a:r>
            <a:r>
              <a:rPr lang="en-US" dirty="0"/>
              <a:t> and </a:t>
            </a:r>
            <a:r>
              <a:rPr lang="en-US" u="sng" dirty="0">
                <a:hlinkClick r:id="rId5"/>
              </a:rPr>
              <a:t>fungi</a:t>
            </a:r>
            <a:endParaRPr lang="en-US" dirty="0"/>
          </a:p>
          <a:p>
            <a:pPr>
              <a:buFont typeface="Wingdings" pitchFamily="2" charset="2"/>
              <a:buChar char="q"/>
            </a:pPr>
            <a:r>
              <a:rPr lang="en-US" dirty="0"/>
              <a:t>Many microscopic organisms also have eukaryotic cells </a:t>
            </a:r>
          </a:p>
          <a:p>
            <a:pPr>
              <a:buFont typeface="Wingdings" pitchFamily="2" charset="2"/>
              <a:buChar char="q"/>
            </a:pPr>
            <a:r>
              <a:rPr lang="en-US" dirty="0"/>
              <a:t>Groups such as algae and amoebas have eukaryotic cells </a:t>
            </a:r>
          </a:p>
          <a:p>
            <a:pPr>
              <a:buFont typeface="Wingdings" pitchFamily="2" charset="2"/>
              <a:buChar char="q"/>
            </a:pPr>
            <a:r>
              <a:rPr lang="en-US" dirty="0"/>
              <a:t>All eukaryotic organisms that aren’t an animal, plant or fungus are often lumped together in a broad group of organisms called </a:t>
            </a:r>
            <a:r>
              <a:rPr lang="en-US" u="sng" dirty="0">
                <a:hlinkClick r:id="rId6"/>
              </a:rPr>
              <a:t>protists</a:t>
            </a:r>
            <a:endParaRPr lang="en-US" dirty="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rial" pitchFamily="34" charset="0"/>
                <a:cs typeface="Arial" pitchFamily="34" charset="0"/>
              </a:rPr>
              <a:t>Two types of eukaryotic cells</a:t>
            </a:r>
          </a:p>
        </p:txBody>
      </p:sp>
      <p:sp>
        <p:nvSpPr>
          <p:cNvPr id="2" name="Content Placeholder 1"/>
          <p:cNvSpPr>
            <a:spLocks noGrp="1"/>
          </p:cNvSpPr>
          <p:nvPr>
            <p:ph idx="1"/>
          </p:nvPr>
        </p:nvSpPr>
        <p:spPr>
          <a:xfrm>
            <a:off x="2057400" y="1524001"/>
            <a:ext cx="7924800" cy="5135563"/>
          </a:xfrm>
        </p:spPr>
        <p:txBody>
          <a:bodyPr/>
          <a:lstStyle/>
          <a:p>
            <a:pPr>
              <a:buNone/>
            </a:pPr>
            <a:r>
              <a:rPr lang="en-US" dirty="0"/>
              <a:t>There are two types of eukaryotic cells</a:t>
            </a:r>
          </a:p>
          <a:p>
            <a:pPr>
              <a:buNone/>
            </a:pPr>
            <a:endParaRPr lang="en-US" dirty="0"/>
          </a:p>
          <a:p>
            <a:pPr marL="624078" indent="-514350">
              <a:buFont typeface="+mj-lt"/>
              <a:buAutoNum type="arabicPeriod"/>
            </a:pPr>
            <a:r>
              <a:rPr lang="en-US" sz="3600" b="1" dirty="0">
                <a:latin typeface="Arial Rounded MT Bold" pitchFamily="34" charset="0"/>
              </a:rPr>
              <a:t>Animal cell</a:t>
            </a:r>
          </a:p>
          <a:p>
            <a:pPr marL="624078" indent="-514350">
              <a:buFont typeface="+mj-lt"/>
              <a:buAutoNum type="arabicPeriod"/>
            </a:pPr>
            <a:r>
              <a:rPr lang="en-US" sz="3600" b="1" dirty="0">
                <a:latin typeface="Arial Rounded MT Bold" pitchFamily="34" charset="0"/>
              </a:rPr>
              <a:t>Plant cell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idx="1"/>
          </p:nvPr>
        </p:nvSpPr>
        <p:spPr>
          <a:xfrm>
            <a:off x="1981200" y="1219200"/>
            <a:ext cx="8229600" cy="4787900"/>
          </a:xfrm>
        </p:spPr>
        <p:txBody>
          <a:bodyPr/>
          <a:lstStyle/>
          <a:p>
            <a:pPr>
              <a:buNone/>
            </a:pPr>
            <a:r>
              <a:rPr lang="en-US" dirty="0"/>
              <a:t>         </a:t>
            </a:r>
          </a:p>
          <a:p>
            <a:endParaRPr lang="en-US" dirty="0"/>
          </a:p>
        </p:txBody>
      </p:sp>
      <p:sp>
        <p:nvSpPr>
          <p:cNvPr id="1025" name="Rectangle 1"/>
          <p:cNvSpPr>
            <a:spLocks noChangeArrowheads="1"/>
          </p:cNvSpPr>
          <p:nvPr/>
        </p:nvSpPr>
        <p:spPr bwMode="auto">
          <a:xfrm>
            <a:off x="1524001" y="43934"/>
            <a:ext cx="65" cy="369332"/>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p>
            <a:pPr fontAlgn="base">
              <a:spcBef>
                <a:spcPct val="0"/>
              </a:spcBef>
              <a:spcAft>
                <a:spcPct val="0"/>
              </a:spcAft>
            </a:pPr>
            <a:endParaRPr lang="en-US" dirty="0">
              <a:latin typeface="Arial" pitchFamily="34" charset="0"/>
              <a:cs typeface="Arial" pitchFamily="34" charset="0"/>
            </a:endParaRPr>
          </a:p>
        </p:txBody>
      </p:sp>
      <p:graphicFrame>
        <p:nvGraphicFramePr>
          <p:cNvPr id="9" name="Table 8"/>
          <p:cNvGraphicFramePr>
            <a:graphicFrameLocks noGrp="1"/>
          </p:cNvGraphicFramePr>
          <p:nvPr/>
        </p:nvGraphicFramePr>
        <p:xfrm>
          <a:off x="2286001" y="457199"/>
          <a:ext cx="7620000" cy="5487406"/>
        </p:xfrm>
        <a:graphic>
          <a:graphicData uri="http://schemas.openxmlformats.org/drawingml/2006/table">
            <a:tbl>
              <a:tblPr/>
              <a:tblGrid>
                <a:gridCol w="25908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556744">
                <a:tc>
                  <a:txBody>
                    <a:bodyPr/>
                    <a:lstStyle/>
                    <a:p>
                      <a:endParaRPr lang="en-US" sz="1400" dirty="0"/>
                    </a:p>
                  </a:txBody>
                  <a:tcPr marL="70069" marR="70069" marT="35034" marB="35034" anchor="ctr">
                    <a:lnL>
                      <a:noFill/>
                    </a:lnL>
                    <a:lnR>
                      <a:noFill/>
                    </a:lnR>
                    <a:lnT>
                      <a:noFill/>
                    </a:lnT>
                    <a:lnB>
                      <a:noFill/>
                    </a:lnB>
                  </a:tcPr>
                </a:tc>
                <a:tc>
                  <a:txBody>
                    <a:bodyPr/>
                    <a:lstStyle/>
                    <a:p>
                      <a:r>
                        <a:rPr lang="en-US" sz="1600" b="1" dirty="0"/>
                        <a:t>Animal</a:t>
                      </a:r>
                      <a:r>
                        <a:rPr lang="en-US" sz="1600" b="1" baseline="0" dirty="0"/>
                        <a:t> cell</a:t>
                      </a:r>
                      <a:endParaRPr lang="en-US" sz="1600" b="1" dirty="0"/>
                    </a:p>
                    <a:p>
                      <a:endParaRPr lang="en-US" sz="1600" dirty="0"/>
                    </a:p>
                  </a:txBody>
                  <a:tcPr marL="70069" marR="70069" marT="35034" marB="35034" anchor="ctr">
                    <a:lnL>
                      <a:noFill/>
                    </a:lnL>
                    <a:lnR>
                      <a:noFill/>
                    </a:lnR>
                    <a:lnT>
                      <a:noFill/>
                    </a:lnT>
                    <a:lnB>
                      <a:noFill/>
                    </a:lnB>
                  </a:tcPr>
                </a:tc>
                <a:tc>
                  <a:txBody>
                    <a:bodyPr/>
                    <a:lstStyle/>
                    <a:p>
                      <a:r>
                        <a:rPr lang="en-US" sz="1600" b="1" dirty="0"/>
                        <a:t>Plant</a:t>
                      </a:r>
                      <a:r>
                        <a:rPr lang="en-US" sz="1600" b="1" baseline="0" dirty="0"/>
                        <a:t> cell</a:t>
                      </a:r>
                      <a:endParaRPr lang="en-US" sz="1600" b="1" dirty="0"/>
                    </a:p>
                  </a:txBody>
                  <a:tcPr marL="70069" marR="70069" marT="35034" marB="35034">
                    <a:lnL>
                      <a:noFill/>
                    </a:lnL>
                  </a:tcPr>
                </a:tc>
                <a:extLst>
                  <a:ext uri="{0D108BD9-81ED-4DB2-BD59-A6C34878D82A}">
                    <a16:rowId xmlns:a16="http://schemas.microsoft.com/office/drawing/2014/main" val="10000"/>
                  </a:ext>
                </a:extLst>
              </a:tr>
              <a:tr h="364709">
                <a:tc>
                  <a:txBody>
                    <a:bodyPr/>
                    <a:lstStyle/>
                    <a:p>
                      <a:r>
                        <a:rPr lang="en-US" sz="1600" b="1" dirty="0"/>
                        <a:t>Domain</a:t>
                      </a:r>
                    </a:p>
                  </a:txBody>
                  <a:tcPr marL="70069" marR="70069" marT="35034" marB="35034" anchor="ctr">
                    <a:lnL>
                      <a:noFill/>
                    </a:lnL>
                    <a:lnR>
                      <a:noFill/>
                    </a:lnR>
                    <a:lnT>
                      <a:noFill/>
                    </a:lnT>
                    <a:lnB>
                      <a:noFill/>
                    </a:lnB>
                  </a:tcPr>
                </a:tc>
                <a:tc>
                  <a:txBody>
                    <a:bodyPr/>
                    <a:lstStyle/>
                    <a:p>
                      <a:r>
                        <a:rPr lang="en-US" sz="1400" dirty="0"/>
                        <a:t>Eukarya</a:t>
                      </a:r>
                    </a:p>
                  </a:txBody>
                  <a:tcPr marL="70069" marR="70069" marT="35034" marB="35034" anchor="ctr">
                    <a:lnL>
                      <a:noFill/>
                    </a:lnL>
                    <a:lnR>
                      <a:noFill/>
                    </a:lnR>
                    <a:lnT>
                      <a:noFill/>
                    </a:lnT>
                    <a:lnB>
                      <a:noFill/>
                    </a:lnB>
                  </a:tcPr>
                </a:tc>
                <a:tc>
                  <a:txBody>
                    <a:bodyPr/>
                    <a:lstStyle/>
                    <a:p>
                      <a:r>
                        <a:rPr lang="en-US" sz="1400" dirty="0"/>
                        <a:t>Eukarya</a:t>
                      </a:r>
                    </a:p>
                  </a:txBody>
                  <a:tcPr marL="70069" marR="70069" marT="35034" marB="35034" anchor="ctr">
                    <a:lnL>
                      <a:noFill/>
                    </a:lnL>
                    <a:lnR>
                      <a:noFill/>
                    </a:lnR>
                    <a:lnB>
                      <a:noFill/>
                    </a:lnB>
                  </a:tcPr>
                </a:tc>
                <a:extLst>
                  <a:ext uri="{0D108BD9-81ED-4DB2-BD59-A6C34878D82A}">
                    <a16:rowId xmlns:a16="http://schemas.microsoft.com/office/drawing/2014/main" val="10001"/>
                  </a:ext>
                </a:extLst>
              </a:tr>
              <a:tr h="639255">
                <a:tc>
                  <a:txBody>
                    <a:bodyPr/>
                    <a:lstStyle/>
                    <a:p>
                      <a:r>
                        <a:rPr lang="en-US" sz="1600" b="1" dirty="0"/>
                        <a:t>Cell Wall</a:t>
                      </a:r>
                    </a:p>
                  </a:txBody>
                  <a:tcPr marL="70069" marR="70069" marT="35034" marB="35034" anchor="ctr">
                    <a:lnL>
                      <a:noFill/>
                    </a:lnL>
                    <a:lnR>
                      <a:noFill/>
                    </a:lnR>
                    <a:lnT>
                      <a:noFill/>
                    </a:lnT>
                    <a:lnB>
                      <a:noFill/>
                    </a:lnB>
                  </a:tcPr>
                </a:tc>
                <a:tc>
                  <a:txBody>
                    <a:bodyPr/>
                    <a:lstStyle/>
                    <a:p>
                      <a:r>
                        <a:rPr lang="en-US" sz="1400" dirty="0"/>
                        <a:t>No</a:t>
                      </a:r>
                    </a:p>
                  </a:txBody>
                  <a:tcPr marL="70069" marR="70069" marT="35034" marB="35034" anchor="ctr">
                    <a:lnL>
                      <a:noFill/>
                    </a:lnL>
                    <a:lnR>
                      <a:noFill/>
                    </a:lnR>
                    <a:lnT>
                      <a:noFill/>
                    </a:lnT>
                    <a:lnB>
                      <a:noFill/>
                    </a:lnB>
                  </a:tcPr>
                </a:tc>
                <a:tc>
                  <a:txBody>
                    <a:bodyPr/>
                    <a:lstStyle/>
                    <a:p>
                      <a:r>
                        <a:rPr lang="en-US" sz="1400" dirty="0"/>
                        <a:t>Yes (made of cellulose)</a:t>
                      </a:r>
                    </a:p>
                  </a:txBody>
                  <a:tcPr marL="70069" marR="70069" marT="35034" marB="35034" anchor="ctr">
                    <a:lnL>
                      <a:noFill/>
                    </a:lnL>
                    <a:lnR>
                      <a:noFill/>
                    </a:lnR>
                    <a:lnT>
                      <a:noFill/>
                    </a:lnT>
                    <a:lnB>
                      <a:noFill/>
                    </a:lnB>
                  </a:tcPr>
                </a:tc>
                <a:extLst>
                  <a:ext uri="{0D108BD9-81ED-4DB2-BD59-A6C34878D82A}">
                    <a16:rowId xmlns:a16="http://schemas.microsoft.com/office/drawing/2014/main" val="10002"/>
                  </a:ext>
                </a:extLst>
              </a:tr>
              <a:tr h="1188348">
                <a:tc>
                  <a:txBody>
                    <a:bodyPr/>
                    <a:lstStyle/>
                    <a:p>
                      <a:r>
                        <a:rPr lang="en-US" sz="1600" b="1" dirty="0"/>
                        <a:t>Vacuole</a:t>
                      </a:r>
                    </a:p>
                  </a:txBody>
                  <a:tcPr marL="70069" marR="70069" marT="35034" marB="35034" anchor="ctr">
                    <a:lnL>
                      <a:noFill/>
                    </a:lnL>
                    <a:lnR>
                      <a:noFill/>
                    </a:lnR>
                    <a:lnT>
                      <a:noFill/>
                    </a:lnT>
                    <a:lnB>
                      <a:noFill/>
                    </a:lnB>
                  </a:tcPr>
                </a:tc>
                <a:tc>
                  <a:txBody>
                    <a:bodyPr/>
                    <a:lstStyle/>
                    <a:p>
                      <a:r>
                        <a:rPr lang="en-US" sz="1400" dirty="0"/>
                        <a:t>Either none or a few very small throughout the cell</a:t>
                      </a:r>
                    </a:p>
                  </a:txBody>
                  <a:tcPr marL="70069" marR="70069" marT="35034" marB="35034" anchor="ctr">
                    <a:lnL>
                      <a:noFill/>
                    </a:lnL>
                    <a:lnR>
                      <a:noFill/>
                    </a:lnR>
                    <a:lnT>
                      <a:noFill/>
                    </a:lnT>
                    <a:lnB>
                      <a:noFill/>
                    </a:lnB>
                  </a:tcPr>
                </a:tc>
                <a:tc>
                  <a:txBody>
                    <a:bodyPr/>
                    <a:lstStyle/>
                    <a:p>
                      <a:r>
                        <a:rPr lang="en-US" sz="1400" dirty="0"/>
                        <a:t>One very large also called the “central vacuole”</a:t>
                      </a:r>
                    </a:p>
                  </a:txBody>
                  <a:tcPr marL="70069" marR="70069" marT="35034" marB="35034" anchor="ctr">
                    <a:lnL>
                      <a:noFill/>
                    </a:lnL>
                    <a:lnR>
                      <a:noFill/>
                    </a:lnR>
                    <a:lnT>
                      <a:noFill/>
                    </a:lnT>
                    <a:lnB>
                      <a:noFill/>
                    </a:lnB>
                  </a:tcPr>
                </a:tc>
                <a:extLst>
                  <a:ext uri="{0D108BD9-81ED-4DB2-BD59-A6C34878D82A}">
                    <a16:rowId xmlns:a16="http://schemas.microsoft.com/office/drawing/2014/main" val="10003"/>
                  </a:ext>
                </a:extLst>
              </a:tr>
              <a:tr h="639255">
                <a:tc>
                  <a:txBody>
                    <a:bodyPr/>
                    <a:lstStyle/>
                    <a:p>
                      <a:r>
                        <a:rPr lang="en-US" sz="1600" b="1" dirty="0"/>
                        <a:t>Mobility</a:t>
                      </a:r>
                    </a:p>
                  </a:txBody>
                  <a:tcPr marL="70069" marR="70069" marT="35034" marB="35034" anchor="ctr">
                    <a:lnL>
                      <a:noFill/>
                    </a:lnL>
                    <a:lnR>
                      <a:noFill/>
                    </a:lnR>
                    <a:lnT>
                      <a:noFill/>
                    </a:lnT>
                    <a:lnB>
                      <a:noFill/>
                    </a:lnB>
                  </a:tcPr>
                </a:tc>
                <a:tc>
                  <a:txBody>
                    <a:bodyPr/>
                    <a:lstStyle/>
                    <a:p>
                      <a:r>
                        <a:rPr lang="en-US" sz="1400" dirty="0"/>
                        <a:t>Can be mobile and fluid</a:t>
                      </a:r>
                    </a:p>
                  </a:txBody>
                  <a:tcPr marL="70069" marR="70069" marT="35034" marB="35034" anchor="ctr">
                    <a:lnL>
                      <a:noFill/>
                    </a:lnL>
                    <a:lnR>
                      <a:noFill/>
                    </a:lnR>
                    <a:lnT>
                      <a:noFill/>
                    </a:lnT>
                    <a:lnB>
                      <a:noFill/>
                    </a:lnB>
                  </a:tcPr>
                </a:tc>
                <a:tc>
                  <a:txBody>
                    <a:bodyPr/>
                    <a:lstStyle/>
                    <a:p>
                      <a:r>
                        <a:rPr lang="en-US" sz="1400" dirty="0"/>
                        <a:t>Not mobile or fluid</a:t>
                      </a:r>
                    </a:p>
                  </a:txBody>
                  <a:tcPr marL="70069" marR="70069" marT="35034" marB="35034" anchor="ctr">
                    <a:lnL>
                      <a:noFill/>
                    </a:lnL>
                    <a:lnR>
                      <a:noFill/>
                    </a:lnR>
                    <a:lnT>
                      <a:noFill/>
                    </a:lnT>
                    <a:lnB>
                      <a:noFill/>
                    </a:lnB>
                  </a:tcPr>
                </a:tc>
                <a:extLst>
                  <a:ext uri="{0D108BD9-81ED-4DB2-BD59-A6C34878D82A}">
                    <a16:rowId xmlns:a16="http://schemas.microsoft.com/office/drawing/2014/main" val="10004"/>
                  </a:ext>
                </a:extLst>
              </a:tr>
              <a:tr h="364709">
                <a:tc>
                  <a:txBody>
                    <a:bodyPr/>
                    <a:lstStyle/>
                    <a:p>
                      <a:r>
                        <a:rPr lang="en-US" sz="1600" b="1" dirty="0"/>
                        <a:t>Nucleus</a:t>
                      </a:r>
                    </a:p>
                  </a:txBody>
                  <a:tcPr marL="70069" marR="70069" marT="35034" marB="35034" anchor="ctr">
                    <a:lnL>
                      <a:noFill/>
                    </a:lnL>
                    <a:lnR>
                      <a:noFill/>
                    </a:lnR>
                    <a:lnT>
                      <a:noFill/>
                    </a:lnT>
                    <a:lnB>
                      <a:noFill/>
                    </a:lnB>
                  </a:tcPr>
                </a:tc>
                <a:tc>
                  <a:txBody>
                    <a:bodyPr/>
                    <a:lstStyle/>
                    <a:p>
                      <a:r>
                        <a:rPr lang="en-US" sz="1400" dirty="0"/>
                        <a:t>Yes</a:t>
                      </a:r>
                    </a:p>
                  </a:txBody>
                  <a:tcPr marL="70069" marR="70069" marT="35034" marB="35034" anchor="ctr">
                    <a:lnL>
                      <a:noFill/>
                    </a:lnL>
                    <a:lnR>
                      <a:noFill/>
                    </a:lnR>
                    <a:lnT>
                      <a:noFill/>
                    </a:lnT>
                    <a:lnB>
                      <a:noFill/>
                    </a:lnB>
                  </a:tcPr>
                </a:tc>
                <a:tc>
                  <a:txBody>
                    <a:bodyPr/>
                    <a:lstStyle/>
                    <a:p>
                      <a:r>
                        <a:rPr lang="en-US" sz="1400" dirty="0"/>
                        <a:t>Yes</a:t>
                      </a:r>
                    </a:p>
                  </a:txBody>
                  <a:tcPr marL="70069" marR="70069" marT="35034" marB="35034" anchor="ctr">
                    <a:lnL>
                      <a:noFill/>
                    </a:lnL>
                    <a:lnR>
                      <a:noFill/>
                    </a:lnR>
                    <a:lnT>
                      <a:noFill/>
                    </a:lnT>
                    <a:lnB>
                      <a:noFill/>
                    </a:lnB>
                  </a:tcPr>
                </a:tc>
                <a:extLst>
                  <a:ext uri="{0D108BD9-81ED-4DB2-BD59-A6C34878D82A}">
                    <a16:rowId xmlns:a16="http://schemas.microsoft.com/office/drawing/2014/main" val="10005"/>
                  </a:ext>
                </a:extLst>
              </a:tr>
              <a:tr h="639255">
                <a:tc>
                  <a:txBody>
                    <a:bodyPr/>
                    <a:lstStyle/>
                    <a:p>
                      <a:r>
                        <a:rPr lang="en-US" sz="1600" b="1" dirty="0"/>
                        <a:t>Endoplasmic Reticulum</a:t>
                      </a:r>
                    </a:p>
                  </a:txBody>
                  <a:tcPr marL="70069" marR="70069" marT="35034" marB="35034" anchor="ctr">
                    <a:lnL>
                      <a:noFill/>
                    </a:lnL>
                    <a:lnR>
                      <a:noFill/>
                    </a:lnR>
                    <a:lnT>
                      <a:noFill/>
                    </a:lnT>
                    <a:lnB>
                      <a:noFill/>
                    </a:lnB>
                  </a:tcPr>
                </a:tc>
                <a:tc>
                  <a:txBody>
                    <a:bodyPr/>
                    <a:lstStyle/>
                    <a:p>
                      <a:r>
                        <a:rPr lang="en-US" sz="1400" dirty="0"/>
                        <a:t>Yes</a:t>
                      </a:r>
                    </a:p>
                  </a:txBody>
                  <a:tcPr marL="70069" marR="70069" marT="35034" marB="35034" anchor="ctr">
                    <a:lnL>
                      <a:noFill/>
                    </a:lnL>
                    <a:lnR>
                      <a:noFill/>
                    </a:lnR>
                    <a:lnT>
                      <a:noFill/>
                    </a:lnT>
                    <a:lnB>
                      <a:noFill/>
                    </a:lnB>
                  </a:tcPr>
                </a:tc>
                <a:tc>
                  <a:txBody>
                    <a:bodyPr/>
                    <a:lstStyle/>
                    <a:p>
                      <a:r>
                        <a:rPr lang="en-US" sz="1400" dirty="0"/>
                        <a:t>Yes</a:t>
                      </a:r>
                    </a:p>
                  </a:txBody>
                  <a:tcPr marL="70069" marR="70069" marT="35034" marB="35034" anchor="ctr">
                    <a:lnL>
                      <a:noFill/>
                    </a:lnL>
                    <a:lnR>
                      <a:noFill/>
                    </a:lnR>
                    <a:lnT>
                      <a:noFill/>
                    </a:lnT>
                    <a:lnB>
                      <a:noFill/>
                    </a:lnB>
                  </a:tcPr>
                </a:tc>
                <a:extLst>
                  <a:ext uri="{0D108BD9-81ED-4DB2-BD59-A6C34878D82A}">
                    <a16:rowId xmlns:a16="http://schemas.microsoft.com/office/drawing/2014/main" val="10006"/>
                  </a:ext>
                </a:extLst>
              </a:tr>
              <a:tr h="364709">
                <a:tc>
                  <a:txBody>
                    <a:bodyPr/>
                    <a:lstStyle/>
                    <a:p>
                      <a:r>
                        <a:rPr lang="en-US" sz="1600" b="1" dirty="0"/>
                        <a:t>Chloroplasts</a:t>
                      </a:r>
                    </a:p>
                  </a:txBody>
                  <a:tcPr marL="70069" marR="70069" marT="35034" marB="35034" anchor="ctr">
                    <a:lnL>
                      <a:noFill/>
                    </a:lnL>
                    <a:lnR>
                      <a:noFill/>
                    </a:lnR>
                    <a:lnT>
                      <a:noFill/>
                    </a:lnT>
                    <a:lnB>
                      <a:noFill/>
                    </a:lnB>
                  </a:tcPr>
                </a:tc>
                <a:tc>
                  <a:txBody>
                    <a:bodyPr/>
                    <a:lstStyle/>
                    <a:p>
                      <a:r>
                        <a:rPr lang="en-US" sz="1400" dirty="0"/>
                        <a:t>No</a:t>
                      </a:r>
                    </a:p>
                  </a:txBody>
                  <a:tcPr marL="70069" marR="70069" marT="35034" marB="35034" anchor="ctr">
                    <a:lnL>
                      <a:noFill/>
                    </a:lnL>
                    <a:lnR>
                      <a:noFill/>
                    </a:lnR>
                    <a:lnT>
                      <a:noFill/>
                    </a:lnT>
                    <a:lnB>
                      <a:noFill/>
                    </a:lnB>
                  </a:tcPr>
                </a:tc>
                <a:tc>
                  <a:txBody>
                    <a:bodyPr/>
                    <a:lstStyle/>
                    <a:p>
                      <a:r>
                        <a:rPr lang="en-US" sz="1400" dirty="0"/>
                        <a:t>Yes</a:t>
                      </a:r>
                    </a:p>
                  </a:txBody>
                  <a:tcPr marL="70069" marR="70069" marT="35034" marB="35034" anchor="ctr">
                    <a:lnL>
                      <a:noFill/>
                    </a:lnL>
                    <a:lnR>
                      <a:noFill/>
                    </a:lnR>
                    <a:lnT>
                      <a:noFill/>
                    </a:lnT>
                    <a:lnB>
                      <a:noFill/>
                    </a:lnB>
                  </a:tcPr>
                </a:tc>
                <a:extLst>
                  <a:ext uri="{0D108BD9-81ED-4DB2-BD59-A6C34878D82A}">
                    <a16:rowId xmlns:a16="http://schemas.microsoft.com/office/drawing/2014/main" val="10007"/>
                  </a:ext>
                </a:extLst>
              </a:tr>
              <a:tr h="364709">
                <a:tc>
                  <a:txBody>
                    <a:bodyPr/>
                    <a:lstStyle/>
                    <a:p>
                      <a:r>
                        <a:rPr lang="en-US" sz="1600" b="1" dirty="0"/>
                        <a:t>Mitochondria</a:t>
                      </a:r>
                    </a:p>
                  </a:txBody>
                  <a:tcPr marL="70069" marR="70069" marT="35034" marB="35034" anchor="ctr">
                    <a:lnL>
                      <a:noFill/>
                    </a:lnL>
                    <a:lnR>
                      <a:noFill/>
                    </a:lnR>
                    <a:lnT>
                      <a:noFill/>
                    </a:lnT>
                    <a:lnB>
                      <a:noFill/>
                    </a:lnB>
                  </a:tcPr>
                </a:tc>
                <a:tc>
                  <a:txBody>
                    <a:bodyPr/>
                    <a:lstStyle/>
                    <a:p>
                      <a:r>
                        <a:rPr lang="en-US" sz="1400" dirty="0"/>
                        <a:t>Yes</a:t>
                      </a:r>
                    </a:p>
                  </a:txBody>
                  <a:tcPr marL="70069" marR="70069" marT="35034" marB="35034" anchor="ctr">
                    <a:lnL>
                      <a:noFill/>
                    </a:lnL>
                    <a:lnR>
                      <a:noFill/>
                    </a:lnR>
                    <a:lnT>
                      <a:noFill/>
                    </a:lnT>
                    <a:lnB>
                      <a:noFill/>
                    </a:lnB>
                  </a:tcPr>
                </a:tc>
                <a:tc>
                  <a:txBody>
                    <a:bodyPr/>
                    <a:lstStyle/>
                    <a:p>
                      <a:r>
                        <a:rPr lang="en-US" sz="1400" dirty="0"/>
                        <a:t>Yes</a:t>
                      </a:r>
                    </a:p>
                  </a:txBody>
                  <a:tcPr marL="70069" marR="70069" marT="35034" marB="35034" anchor="ctr">
                    <a:lnL>
                      <a:noFill/>
                    </a:lnL>
                    <a:lnR>
                      <a:noFill/>
                    </a:lnR>
                    <a:lnT>
                      <a:noFill/>
                    </a:lnT>
                    <a:lnB>
                      <a:noFill/>
                    </a:lnB>
                  </a:tcPr>
                </a:tc>
                <a:extLst>
                  <a:ext uri="{0D108BD9-81ED-4DB2-BD59-A6C34878D82A}">
                    <a16:rowId xmlns:a16="http://schemas.microsoft.com/office/drawing/2014/main" val="10008"/>
                  </a:ext>
                </a:extLst>
              </a:tr>
              <a:tr h="364709">
                <a:tc>
                  <a:txBody>
                    <a:bodyPr/>
                    <a:lstStyle/>
                    <a:p>
                      <a:r>
                        <a:rPr lang="en-US" sz="1600" b="1" dirty="0"/>
                        <a:t>Golgi Apparatus</a:t>
                      </a:r>
                    </a:p>
                  </a:txBody>
                  <a:tcPr marL="70069" marR="70069" marT="35034" marB="35034" anchor="ctr">
                    <a:lnL>
                      <a:noFill/>
                    </a:lnL>
                    <a:lnR>
                      <a:noFill/>
                    </a:lnR>
                    <a:lnT>
                      <a:noFill/>
                    </a:lnT>
                    <a:lnB>
                      <a:noFill/>
                    </a:lnB>
                  </a:tcPr>
                </a:tc>
                <a:tc>
                  <a:txBody>
                    <a:bodyPr/>
                    <a:lstStyle/>
                    <a:p>
                      <a:r>
                        <a:rPr lang="en-US" sz="1400" dirty="0"/>
                        <a:t>Yes</a:t>
                      </a:r>
                    </a:p>
                  </a:txBody>
                  <a:tcPr marL="70069" marR="70069" marT="35034" marB="35034" anchor="ctr">
                    <a:lnL>
                      <a:noFill/>
                    </a:lnL>
                    <a:lnR>
                      <a:noFill/>
                    </a:lnR>
                    <a:lnT>
                      <a:noFill/>
                    </a:lnT>
                    <a:lnB>
                      <a:noFill/>
                    </a:lnB>
                  </a:tcPr>
                </a:tc>
                <a:tc>
                  <a:txBody>
                    <a:bodyPr/>
                    <a:lstStyle/>
                    <a:p>
                      <a:r>
                        <a:rPr lang="en-US" sz="1400" dirty="0"/>
                        <a:t>Yes</a:t>
                      </a:r>
                    </a:p>
                  </a:txBody>
                  <a:tcPr marL="70069" marR="70069" marT="35034" marB="35034" anchor="ctr">
                    <a:lnL>
                      <a:noFill/>
                    </a:lnL>
                    <a:lnR>
                      <a:noFill/>
                    </a:lnR>
                    <a:lnT>
                      <a:noFill/>
                    </a:lnT>
                    <a:lnB>
                      <a:noFill/>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Structure Plant  &amp; animal cells</a:t>
            </a:r>
          </a:p>
        </p:txBody>
      </p:sp>
      <p:pic>
        <p:nvPicPr>
          <p:cNvPr id="19458" name="Picture 2" descr="Image:Plant Cell Structure.svg"/>
          <p:cNvPicPr>
            <a:picLocks noChangeAspect="1" noChangeArrowheads="1"/>
          </p:cNvPicPr>
          <p:nvPr/>
        </p:nvPicPr>
        <p:blipFill>
          <a:blip r:embed="rId2" cstate="print"/>
          <a:srcRect/>
          <a:stretch>
            <a:fillRect/>
          </a:stretch>
        </p:blipFill>
        <p:spPr bwMode="auto">
          <a:xfrm>
            <a:off x="2590800" y="1295400"/>
            <a:ext cx="7391400" cy="48006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000" y="1066800"/>
            <a:ext cx="8229600" cy="3200400"/>
          </a:xfrm>
        </p:spPr>
        <p:txBody>
          <a:bodyPr/>
          <a:lstStyle/>
          <a:p>
            <a:r>
              <a:rPr lang="en-US" dirty="0">
                <a:latin typeface="Arial" pitchFamily="34" charset="0"/>
                <a:cs typeface="Arial" pitchFamily="34" charset="0"/>
              </a:rPr>
              <a:t>Eukaryotic Cell Characteristics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838200"/>
            <a:ext cx="7924800" cy="5181600"/>
          </a:xfrm>
        </p:spPr>
        <p:txBody>
          <a:bodyPr>
            <a:normAutofit/>
          </a:bodyPr>
          <a:lstStyle/>
          <a:p>
            <a:pPr>
              <a:buNone/>
            </a:pPr>
            <a:r>
              <a:rPr lang="en-US" dirty="0"/>
              <a:t>  While both cell types share some common characteristics , eukaryotic cells are more complex. Distinctive characteristics that define eukaryotic cells include:</a:t>
            </a:r>
          </a:p>
          <a:p>
            <a:pPr>
              <a:buFont typeface="Wingdings" pitchFamily="2" charset="2"/>
              <a:buChar char="q"/>
            </a:pPr>
            <a:r>
              <a:rPr lang="en-US" dirty="0"/>
              <a:t>All eukaryotic cells have a separately enclosed nucleus inside the cell's cytoplasm</a:t>
            </a:r>
          </a:p>
          <a:p>
            <a:pPr>
              <a:buFont typeface="Wingdings" pitchFamily="2" charset="2"/>
              <a:buChar char="q"/>
            </a:pPr>
            <a:r>
              <a:rPr lang="en-US" dirty="0"/>
              <a:t>Mitochondria exists in one form or another inside the eukaryotic cell's nucleus</a:t>
            </a:r>
          </a:p>
          <a:p>
            <a:pPr>
              <a:buFont typeface="Wingdings" pitchFamily="2" charset="2"/>
              <a:buChar char="q"/>
            </a:pPr>
            <a:r>
              <a:rPr lang="en-US" dirty="0"/>
              <a:t>All existing eukaryotic cells contain a cytoskeletal structure or elements</a:t>
            </a:r>
          </a:p>
          <a:p>
            <a:pPr>
              <a:buFont typeface="Wingdings" pitchFamily="2" charset="2"/>
              <a:buChar char="q"/>
            </a:pPr>
            <a:endParaRPr lang="en-US" dirty="0"/>
          </a:p>
          <a:p>
            <a:pPr>
              <a:buFont typeface="Wingdings" pitchFamily="2" charset="2"/>
              <a:buChar char="q"/>
            </a:pPr>
            <a:endParaRPr lang="en-US" dirty="0"/>
          </a:p>
          <a:p>
            <a:pPr>
              <a:buFont typeface="Wingdings" pitchFamily="2" charset="2"/>
              <a:buChar char="q"/>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Title 1"/>
          <p:cNvSpPr>
            <a:spLocks noGrp="1"/>
          </p:cNvSpPr>
          <p:nvPr>
            <p:ph type="title"/>
          </p:nvPr>
        </p:nvSpPr>
        <p:spPr/>
        <p:txBody>
          <a:bodyPr/>
          <a:lstStyle/>
          <a:p>
            <a:r>
              <a:rPr lang="en-US" dirty="0"/>
              <a:t>definition</a:t>
            </a:r>
          </a:p>
        </p:txBody>
      </p:sp>
      <p:sp>
        <p:nvSpPr>
          <p:cNvPr id="1048604" name="Content Placeholder 2"/>
          <p:cNvSpPr>
            <a:spLocks noGrp="1"/>
          </p:cNvSpPr>
          <p:nvPr>
            <p:ph idx="1"/>
          </p:nvPr>
        </p:nvSpPr>
        <p:spPr>
          <a:xfrm>
            <a:off x="581192" y="2340864"/>
            <a:ext cx="11610808" cy="3814980"/>
          </a:xfrm>
        </p:spPr>
        <p:txBody>
          <a:bodyPr>
            <a:normAutofit fontScale="95000"/>
          </a:bodyPr>
          <a:lstStyle/>
          <a:p>
            <a:r>
              <a:rPr lang="en-US" sz="2000" b="1" dirty="0"/>
              <a:t>A microscopic single-celled organism that has neither a distinct nucleus with a membrane nor other specialized organelles.</a:t>
            </a:r>
          </a:p>
          <a:p>
            <a:pPr marL="0" indent="0">
              <a:buNone/>
            </a:pPr>
            <a:r>
              <a:rPr lang="en-US" sz="2000" b="1" dirty="0"/>
              <a:t>                                                                                   OR</a:t>
            </a:r>
          </a:p>
          <a:p>
            <a:r>
              <a:rPr lang="en-US" sz="2000" b="1" dirty="0"/>
              <a:t> A prokaryote is a unicellular organism that lacks a membrane-bound nucleus, mitochondria, or any other membrane-bound organelle.  </a:t>
            </a:r>
          </a:p>
          <a:p>
            <a:r>
              <a:rPr lang="en-US" sz="2000" b="1" dirty="0"/>
              <a:t>Mainly two domains</a:t>
            </a:r>
          </a:p>
          <a:p>
            <a:r>
              <a:rPr lang="en-US" sz="2000" b="1" dirty="0"/>
              <a:t>Archaea</a:t>
            </a:r>
          </a:p>
          <a:p>
            <a:r>
              <a:rPr lang="en-US" sz="2000" b="1" dirty="0"/>
              <a:t>Bacteria</a:t>
            </a:r>
          </a:p>
          <a:p>
            <a:r>
              <a:rPr lang="en-US" sz="2000" b="1" dirty="0"/>
              <a:t>First living organism</a:t>
            </a:r>
          </a:p>
          <a:p>
            <a:pPr marL="0" indent="0">
              <a:buNone/>
            </a:pPr>
            <a:endParaRPr lang="en-US" sz="2000" b="1" dirty="0"/>
          </a:p>
          <a:p>
            <a:pPr marL="0" indent="0">
              <a:buNone/>
            </a:pPr>
            <a:endParaRPr lang="en-US" sz="2000"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685801"/>
            <a:ext cx="8001000" cy="5321491"/>
          </a:xfrm>
        </p:spPr>
        <p:txBody>
          <a:bodyPr>
            <a:normAutofit/>
          </a:bodyPr>
          <a:lstStyle/>
          <a:p>
            <a:pPr>
              <a:buFont typeface="Wingdings" pitchFamily="2" charset="2"/>
              <a:buChar char="q"/>
            </a:pPr>
            <a:r>
              <a:rPr lang="en-US" dirty="0"/>
              <a:t>Eukaryotic cells utilize flagella and cilia to move around; </a:t>
            </a:r>
          </a:p>
          <a:p>
            <a:pPr>
              <a:buFont typeface="Wingdings" pitchFamily="2" charset="2"/>
              <a:buChar char="q"/>
            </a:pPr>
            <a:r>
              <a:rPr lang="en-US" dirty="0"/>
              <a:t>They have chromosomes within the nucleus, consisting of a single, linear DNA molecule spiraled around alkaline proteins named histones</a:t>
            </a:r>
          </a:p>
          <a:p>
            <a:pPr>
              <a:buFont typeface="Wingdings" pitchFamily="2" charset="2"/>
              <a:buChar char="q"/>
            </a:pPr>
            <a:r>
              <a:rPr lang="en-US" dirty="0"/>
              <a:t>Cell reproduction in eukaryotic cells occurs via mitosis, a process whereby the chromosomes divide by using components within the cytoskeleton</a:t>
            </a:r>
          </a:p>
          <a:p>
            <a:pPr>
              <a:buFont typeface="Wingdings" pitchFamily="2" charset="2"/>
              <a:buChar char="q"/>
            </a:pPr>
            <a:r>
              <a:rPr lang="en-US" dirty="0"/>
              <a:t>All eukaryotic cells have cell walls</a:t>
            </a:r>
          </a:p>
          <a:p>
            <a:pPr>
              <a:buFont typeface="Wingdings" pitchFamily="2" charset="2"/>
              <a:buChar char="q"/>
            </a:pPr>
            <a:endParaRPr lang="en-US" dirty="0"/>
          </a:p>
          <a:p>
            <a:pPr>
              <a:buFont typeface="Wingdings" pitchFamily="2" charset="2"/>
              <a:buChar char="q"/>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133600"/>
            <a:ext cx="8229600" cy="1295400"/>
          </a:xfrm>
        </p:spPr>
        <p:txBody>
          <a:bodyPr>
            <a:normAutofit fontScale="90000"/>
          </a:bodyPr>
          <a:lstStyle/>
          <a:p>
            <a:r>
              <a:rPr lang="en-US" cap="all" dirty="0">
                <a:latin typeface="Arial" pitchFamily="34" charset="0"/>
                <a:cs typeface="Arial" pitchFamily="34" charset="0"/>
              </a:rPr>
              <a:t>descriptions of organelles</a:t>
            </a:r>
            <a:br>
              <a:rPr lang="en-US" cap="all" dirty="0">
                <a:latin typeface="Arial" pitchFamily="34" charset="0"/>
                <a:cs typeface="Arial" pitchFamily="34" charset="0"/>
              </a:rPr>
            </a:br>
            <a:endParaRPr lang="en-US" dirty="0">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219201"/>
            <a:ext cx="7086600" cy="4788091"/>
          </a:xfrm>
        </p:spPr>
        <p:txBody>
          <a:bodyPr/>
          <a:lstStyle/>
          <a:p>
            <a:pPr>
              <a:buFont typeface="Wingdings" pitchFamily="2" charset="2"/>
              <a:buChar char="q"/>
            </a:pPr>
            <a:r>
              <a:rPr lang="en-US" dirty="0"/>
              <a:t>There are a range of different organelles that each perform different roles within a cell to help the cell survive.</a:t>
            </a:r>
          </a:p>
          <a:p>
            <a:pPr>
              <a:buFont typeface="Wingdings" pitchFamily="2" charset="2"/>
              <a:buChar char="q"/>
            </a:pPr>
            <a:r>
              <a:rPr lang="en-US" dirty="0"/>
              <a:t> Some are more common than others and some are only found in certain organisms.</a:t>
            </a:r>
          </a:p>
          <a:p>
            <a:pPr>
              <a:buFont typeface="Wingdings" pitchFamily="2" charset="2"/>
              <a:buChar char="q"/>
            </a:pPr>
            <a:r>
              <a:rPr lang="en-US" dirty="0"/>
              <a:t> Chloroplasts, for example, are only found in </a:t>
            </a:r>
            <a:r>
              <a:rPr lang="en-US" u="sng" dirty="0">
                <a:hlinkClick r:id="rId2"/>
              </a:rPr>
              <a:t>plant cells</a:t>
            </a:r>
            <a:r>
              <a:rPr lang="en-US" dirty="0"/>
              <a:t> and some algae.</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ell Wall &lt;ul&gt;&lt;li&gt;A cell wall is a rigid structure that gives support to a cell. &lt;/li&gt;&lt;/ul&gt;&lt;ul&gt;&lt;li&gt;Plants and algae have c..."/>
          <p:cNvPicPr>
            <a:picLocks noChangeAspect="1" noChangeArrowheads="1"/>
          </p:cNvPicPr>
          <p:nvPr/>
        </p:nvPicPr>
        <p:blipFill>
          <a:blip r:embed="rId2" cstate="print"/>
          <a:srcRect/>
          <a:stretch>
            <a:fillRect/>
          </a:stretch>
        </p:blipFill>
        <p:spPr bwMode="auto">
          <a:xfrm>
            <a:off x="1981200" y="228601"/>
            <a:ext cx="8229600" cy="5715001"/>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ell Wall "/>
          <p:cNvPicPr>
            <a:picLocks noChangeAspect="1" noChangeArrowheads="1"/>
          </p:cNvPicPr>
          <p:nvPr/>
        </p:nvPicPr>
        <p:blipFill>
          <a:blip r:embed="rId2" cstate="print"/>
          <a:srcRect/>
          <a:stretch>
            <a:fillRect/>
          </a:stretch>
        </p:blipFill>
        <p:spPr bwMode="auto">
          <a:xfrm>
            <a:off x="2057400" y="228600"/>
            <a:ext cx="7696200" cy="57150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ell Membrane  &lt;ul&gt;&lt;li&gt;All cells have cell membrane. The cell membrane is a protective barrier that encloses a cell. &lt;/li&gt;..."/>
          <p:cNvPicPr>
            <a:picLocks noChangeAspect="1" noChangeArrowheads="1"/>
          </p:cNvPicPr>
          <p:nvPr/>
        </p:nvPicPr>
        <p:blipFill>
          <a:blip r:embed="rId2" cstate="print"/>
          <a:srcRect/>
          <a:stretch>
            <a:fillRect/>
          </a:stretch>
        </p:blipFill>
        <p:spPr bwMode="auto">
          <a:xfrm>
            <a:off x="2057400" y="228600"/>
            <a:ext cx="7848600" cy="57150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ell Membrane &lt;ul&gt;&lt;li&gt;The cell membrane has two layers of phospholipids. &lt;/li&gt;&lt;/ul&gt;&lt;ul&gt;&lt;li&gt;Phospholipid is a lipid that co..."/>
          <p:cNvPicPr>
            <a:picLocks noChangeAspect="1" noChangeArrowheads="1"/>
          </p:cNvPicPr>
          <p:nvPr/>
        </p:nvPicPr>
        <p:blipFill>
          <a:blip r:embed="rId2" cstate="print"/>
          <a:srcRect/>
          <a:stretch>
            <a:fillRect/>
          </a:stretch>
        </p:blipFill>
        <p:spPr bwMode="auto">
          <a:xfrm>
            <a:off x="1981200" y="381000"/>
            <a:ext cx="8153400" cy="55626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ell Membrane "/>
          <p:cNvPicPr>
            <a:picLocks noChangeAspect="1" noChangeArrowheads="1"/>
          </p:cNvPicPr>
          <p:nvPr/>
        </p:nvPicPr>
        <p:blipFill>
          <a:blip r:embed="rId2" cstate="print"/>
          <a:srcRect/>
          <a:stretch>
            <a:fillRect/>
          </a:stretch>
        </p:blipFill>
        <p:spPr bwMode="auto">
          <a:xfrm>
            <a:off x="1905000" y="304800"/>
            <a:ext cx="8534400" cy="55626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ytoskeleton &lt;ul&gt;&lt;li&gt;The cytoskeleton is a web of proteins in the cytoplasm. &lt;/li&gt;&lt;/ul&gt;&lt;ul&gt;&lt;li&gt;Acts as both a muscle and a..."/>
          <p:cNvPicPr>
            <a:picLocks noChangeAspect="1" noChangeArrowheads="1"/>
          </p:cNvPicPr>
          <p:nvPr/>
        </p:nvPicPr>
        <p:blipFill>
          <a:blip r:embed="rId2" cstate="print"/>
          <a:srcRect/>
          <a:stretch>
            <a:fillRect/>
          </a:stretch>
        </p:blipFill>
        <p:spPr bwMode="auto">
          <a:xfrm>
            <a:off x="1981200" y="381000"/>
            <a:ext cx="8458200" cy="55626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ytoskeleton "/>
          <p:cNvPicPr>
            <a:picLocks noChangeAspect="1" noChangeArrowheads="1"/>
          </p:cNvPicPr>
          <p:nvPr/>
        </p:nvPicPr>
        <p:blipFill>
          <a:blip r:embed="rId2" cstate="print"/>
          <a:srcRect/>
          <a:stretch>
            <a:fillRect/>
          </a:stretch>
        </p:blipFill>
        <p:spPr bwMode="auto">
          <a:xfrm>
            <a:off x="2057400" y="228600"/>
            <a:ext cx="8229600" cy="5715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Title 1"/>
          <p:cNvSpPr>
            <a:spLocks noGrp="1"/>
          </p:cNvSpPr>
          <p:nvPr>
            <p:ph type="title"/>
          </p:nvPr>
        </p:nvSpPr>
        <p:spPr/>
        <p:txBody>
          <a:bodyPr/>
          <a:lstStyle/>
          <a:p>
            <a:r>
              <a:rPr lang="en-US" dirty="0"/>
              <a:t>prokaryotes</a:t>
            </a:r>
          </a:p>
        </p:txBody>
      </p:sp>
      <p:sp>
        <p:nvSpPr>
          <p:cNvPr id="1048606" name="Content Placeholder 2"/>
          <p:cNvSpPr>
            <a:spLocks noGrp="1"/>
          </p:cNvSpPr>
          <p:nvPr>
            <p:ph idx="1"/>
          </p:nvPr>
        </p:nvSpPr>
        <p:spPr/>
        <p:txBody>
          <a:bodyPr>
            <a:normAutofit/>
          </a:bodyPr>
          <a:lstStyle/>
          <a:p>
            <a:r>
              <a:rPr lang="en-US" sz="2400" b="1" dirty="0"/>
              <a:t>1970s</a:t>
            </a:r>
            <a:r>
              <a:rPr lang="en-US" sz="2000" b="1" dirty="0"/>
              <a:t> Carl woese – bacteria and archaea were less closely related than previously thought</a:t>
            </a:r>
          </a:p>
          <a:p>
            <a:r>
              <a:rPr lang="en-US" sz="2000" b="1" dirty="0"/>
              <a:t>All intracellular components(proteins, DNA, and metabolites) --- Cytoplasm</a:t>
            </a:r>
          </a:p>
          <a:p>
            <a:r>
              <a:rPr lang="en-US" sz="2000" b="1" dirty="0"/>
              <a:t>Rather than in separate cellular compartments</a:t>
            </a:r>
          </a:p>
          <a:p>
            <a:r>
              <a:rPr lang="en-US" sz="2000" b="1" dirty="0"/>
              <a:t>Bacteria – protein based bacterial microcompartments --- thought to be primitive organelles enclosed in protein shells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ytoskeleton &amp; Related&#10;Organelles&#10; Components of Cytoskeleton:&#10;Microtubules – 25 nm diameter&#10;Intermediate Filaments – 8..."/>
          <p:cNvPicPr>
            <a:picLocks noChangeAspect="1" noChangeArrowheads="1"/>
          </p:cNvPicPr>
          <p:nvPr/>
        </p:nvPicPr>
        <p:blipFill>
          <a:blip r:embed="rId2" cstate="print"/>
          <a:srcRect/>
          <a:stretch>
            <a:fillRect/>
          </a:stretch>
        </p:blipFill>
        <p:spPr bwMode="auto">
          <a:xfrm>
            <a:off x="2133600" y="457200"/>
            <a:ext cx="7543800" cy="54102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ytoskeleton &amp; Related&#10;Organelles&#10; Microtubules&#10; Hollow tubes&#10; Made up of A- and B-&#10;tubulin&#10; Responsible for:&#10;• Cell m..."/>
          <p:cNvPicPr>
            <a:picLocks noChangeAspect="1" noChangeArrowheads="1"/>
          </p:cNvPicPr>
          <p:nvPr/>
        </p:nvPicPr>
        <p:blipFill>
          <a:blip r:embed="rId2" cstate="print"/>
          <a:srcRect/>
          <a:stretch>
            <a:fillRect/>
          </a:stretch>
        </p:blipFill>
        <p:spPr bwMode="auto">
          <a:xfrm>
            <a:off x="2133600" y="304800"/>
            <a:ext cx="8077200" cy="56388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ytoskeleton &amp; Related&#10;Organelles&#10; Intermediate&#10;Filaments&#10; Made up of fibrous&#10;proteins&#10; Made up of keratin&#10; Responsibl..."/>
          <p:cNvPicPr>
            <a:picLocks noChangeAspect="1" noChangeArrowheads="1"/>
          </p:cNvPicPr>
          <p:nvPr/>
        </p:nvPicPr>
        <p:blipFill>
          <a:blip r:embed="rId2" cstate="print"/>
          <a:srcRect/>
          <a:stretch>
            <a:fillRect/>
          </a:stretch>
        </p:blipFill>
        <p:spPr bwMode="auto">
          <a:xfrm>
            <a:off x="1981200" y="381000"/>
            <a:ext cx="8305800" cy="548640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ytoskeleton &amp; Related&#10;Organelles&#10; Microfilaments&#10;Made up of 2 intertwined strands of&#10;actin&#10;Responsible for:&#10;• Muscle c..."/>
          <p:cNvPicPr>
            <a:picLocks noChangeAspect="1" noChangeArrowheads="1"/>
          </p:cNvPicPr>
          <p:nvPr/>
        </p:nvPicPr>
        <p:blipFill>
          <a:blip r:embed="rId2" cstate="print"/>
          <a:srcRect/>
          <a:stretch>
            <a:fillRect/>
          </a:stretch>
        </p:blipFill>
        <p:spPr bwMode="auto">
          <a:xfrm>
            <a:off x="2057400" y="457200"/>
            <a:ext cx="8153400" cy="54102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entrioles&#10; Only found in animal&#10;cells&#10; Visible only during cell&#10;division&#10; 9+0 arrangement of&#10;microtubules&#10; May give r..."/>
          <p:cNvPicPr>
            <a:picLocks noChangeAspect="1" noChangeArrowheads="1"/>
          </p:cNvPicPr>
          <p:nvPr/>
        </p:nvPicPr>
        <p:blipFill>
          <a:blip r:embed="rId2" cstate="print"/>
          <a:srcRect/>
          <a:stretch>
            <a:fillRect/>
          </a:stretch>
        </p:blipFill>
        <p:spPr bwMode="auto">
          <a:xfrm>
            <a:off x="1905000" y="381000"/>
            <a:ext cx="8382000" cy="54864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Nucleus &lt;ul&gt;&lt;li&gt;The nucleus is a large organelle in a eukaryotic cell. &lt;/li&gt;&lt;/ul&gt;&lt;ul&gt;&lt;li&gt;It contains cell´s DNA, or geneti..."/>
          <p:cNvPicPr>
            <a:picLocks noChangeAspect="1" noChangeArrowheads="1"/>
          </p:cNvPicPr>
          <p:nvPr/>
        </p:nvPicPr>
        <p:blipFill>
          <a:blip r:embed="rId2" cstate="print"/>
          <a:srcRect/>
          <a:stretch>
            <a:fillRect/>
          </a:stretch>
        </p:blipFill>
        <p:spPr bwMode="auto">
          <a:xfrm>
            <a:off x="1981200" y="304800"/>
            <a:ext cx="8382000" cy="563880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Nucleus &lt;ul&gt;&lt;li&gt;The nucleus is covered by two membranes . &lt;/li&gt;&lt;/ul&gt;&lt;ul&gt;&lt;li&gt;The nucleus of many cells has a dark area call..."/>
          <p:cNvPicPr>
            <a:picLocks noChangeAspect="1" noChangeArrowheads="1"/>
          </p:cNvPicPr>
          <p:nvPr/>
        </p:nvPicPr>
        <p:blipFill>
          <a:blip r:embed="rId2" cstate="print"/>
          <a:srcRect/>
          <a:stretch>
            <a:fillRect/>
          </a:stretch>
        </p:blipFill>
        <p:spPr bwMode="auto">
          <a:xfrm>
            <a:off x="1981200" y="228600"/>
            <a:ext cx="8382000" cy="57150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Nucleus "/>
          <p:cNvPicPr>
            <a:picLocks noChangeAspect="1" noChangeArrowheads="1"/>
          </p:cNvPicPr>
          <p:nvPr/>
        </p:nvPicPr>
        <p:blipFill>
          <a:blip r:embed="rId2" cstate="print"/>
          <a:srcRect/>
          <a:stretch>
            <a:fillRect/>
          </a:stretch>
        </p:blipFill>
        <p:spPr bwMode="auto">
          <a:xfrm>
            <a:off x="1981200" y="228600"/>
            <a:ext cx="8382000" cy="57150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Ribosomes &lt;ul&gt;&lt;li&gt;Organelles that make proteins are ribosomes. &lt;/li&gt;&lt;/ul&gt;&lt;ul&gt;&lt;li&gt;Ribosomes are the smallest of all organel..."/>
          <p:cNvPicPr>
            <a:picLocks noChangeAspect="1" noChangeArrowheads="1"/>
          </p:cNvPicPr>
          <p:nvPr/>
        </p:nvPicPr>
        <p:blipFill>
          <a:blip r:embed="rId2" cstate="print"/>
          <a:srcRect/>
          <a:stretch>
            <a:fillRect/>
          </a:stretch>
        </p:blipFill>
        <p:spPr bwMode="auto">
          <a:xfrm>
            <a:off x="1905000" y="304800"/>
            <a:ext cx="8458200" cy="556260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Ribosomes "/>
          <p:cNvPicPr>
            <a:picLocks noChangeAspect="1" noChangeArrowheads="1"/>
          </p:cNvPicPr>
          <p:nvPr/>
        </p:nvPicPr>
        <p:blipFill>
          <a:blip r:embed="rId2" cstate="print"/>
          <a:srcRect/>
          <a:stretch>
            <a:fillRect/>
          </a:stretch>
        </p:blipFill>
        <p:spPr bwMode="auto">
          <a:xfrm>
            <a:off x="1905000" y="304800"/>
            <a:ext cx="8458200" cy="55626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Title 1"/>
          <p:cNvSpPr>
            <a:spLocks noGrp="1"/>
          </p:cNvSpPr>
          <p:nvPr>
            <p:ph type="title"/>
          </p:nvPr>
        </p:nvSpPr>
        <p:spPr/>
        <p:txBody>
          <a:bodyPr/>
          <a:lstStyle/>
          <a:p>
            <a:r>
              <a:rPr lang="en-US" dirty="0"/>
              <a:t>history</a:t>
            </a:r>
          </a:p>
        </p:txBody>
      </p:sp>
      <p:sp>
        <p:nvSpPr>
          <p:cNvPr id="1048614" name="Content Placeholder 2"/>
          <p:cNvSpPr>
            <a:spLocks noGrp="1"/>
          </p:cNvSpPr>
          <p:nvPr>
            <p:ph idx="1"/>
          </p:nvPr>
        </p:nvSpPr>
        <p:spPr/>
        <p:txBody>
          <a:bodyPr>
            <a:normAutofit/>
          </a:bodyPr>
          <a:lstStyle/>
          <a:p>
            <a:r>
              <a:rPr lang="en-US" sz="2000" b="1" dirty="0"/>
              <a:t> Microbiologists Roger Stanier and C.B. van Niel in 1962 paper --- firmly established division between prokaryotes and eukaryotes.</a:t>
            </a:r>
          </a:p>
          <a:p>
            <a:r>
              <a:rPr lang="en-US" sz="2000" b="1" dirty="0"/>
              <a:t>Concept of bacterium – though spelled procaryote and eukaryote there</a:t>
            </a:r>
          </a:p>
          <a:p>
            <a:r>
              <a:rPr lang="en-US" sz="2000" b="1" dirty="0"/>
              <a:t>That paper cites Edouard Chatton's 1973- book Titres et Travaux Scientifiques – for using these terms – and recognizing the distinction</a:t>
            </a:r>
          </a:p>
          <a:p>
            <a:r>
              <a:rPr lang="en-US" sz="2000" b="1" dirty="0"/>
              <a:t>Main reason for classification --- blue green algae (now called cyanobacteria)</a:t>
            </a:r>
          </a:p>
        </p:txBody>
      </p:sp>
      <p:pic>
        <p:nvPicPr>
          <p:cNvPr id="2097153" name="Content Placeholder 4"/>
          <p:cNvPicPr>
            <a:picLocks noGrp="1" noChangeAspect="1"/>
          </p:cNvPicPr>
          <p:nvPr>
            <p:ph sz="half" idx="4294967295"/>
          </p:nvPr>
        </p:nvPicPr>
        <p:blipFill>
          <a:blip r:embed="rId2"/>
          <a:stretch>
            <a:fillRect/>
          </a:stretch>
        </p:blipFill>
        <p:spPr>
          <a:xfrm>
            <a:off x="9128125" y="966788"/>
            <a:ext cx="3063875" cy="2889250"/>
          </a:xfrm>
          <a:prstGeom prst="rect">
            <a:avLst/>
          </a:prstGeom>
        </p:spPr>
      </p:pic>
      <p:pic>
        <p:nvPicPr>
          <p:cNvPr id="2097154" name="Picture 6"/>
          <p:cNvPicPr>
            <a:picLocks noChangeAspect="1"/>
          </p:cNvPicPr>
          <p:nvPr/>
        </p:nvPicPr>
        <p:blipFill>
          <a:blip r:embed="rId3"/>
          <a:stretch>
            <a:fillRect/>
          </a:stretch>
        </p:blipFill>
        <p:spPr>
          <a:xfrm>
            <a:off x="8547652" y="4044526"/>
            <a:ext cx="3063155" cy="23622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Ribosomes &lt;ul&gt;&lt;li&gt;Proteins are made of AMINO ACIDS. &lt;/li&gt;&lt;/ul&gt;&lt;ul&gt;&lt;li&gt;An AMINO ACID is any one of about 20 different organ..."/>
          <p:cNvPicPr>
            <a:picLocks noChangeAspect="1" noChangeArrowheads="1"/>
          </p:cNvPicPr>
          <p:nvPr/>
        </p:nvPicPr>
        <p:blipFill>
          <a:blip r:embed="rId2" cstate="print"/>
          <a:srcRect/>
          <a:stretch>
            <a:fillRect/>
          </a:stretch>
        </p:blipFill>
        <p:spPr bwMode="auto">
          <a:xfrm>
            <a:off x="1828800" y="228600"/>
            <a:ext cx="8534400" cy="56388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Endoplasmic Reticulum &lt;ul&gt;&lt;li&gt;The ENDOPLASMIC RETICULUM, or ER, is a system of folded membranes in which proteins, lipids,..."/>
          <p:cNvPicPr>
            <a:picLocks noChangeAspect="1" noChangeArrowheads="1"/>
          </p:cNvPicPr>
          <p:nvPr/>
        </p:nvPicPr>
        <p:blipFill>
          <a:blip r:embed="rId2" cstate="print"/>
          <a:srcRect/>
          <a:stretch>
            <a:fillRect/>
          </a:stretch>
        </p:blipFill>
        <p:spPr bwMode="auto">
          <a:xfrm>
            <a:off x="1828800" y="228600"/>
            <a:ext cx="8534400" cy="563880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Endoplasmic Reticulum &lt;ul&gt;&lt;li&gt;Endoplasmic Reticulum is either rough ER or smooth ER. &lt;/li&gt;&lt;/ul&gt;&lt;ul&gt;&lt;li&gt;The part of the ER ..."/>
          <p:cNvPicPr>
            <a:picLocks noChangeAspect="1" noChangeArrowheads="1"/>
          </p:cNvPicPr>
          <p:nvPr/>
        </p:nvPicPr>
        <p:blipFill>
          <a:blip r:embed="rId2" cstate="print"/>
          <a:srcRect/>
          <a:stretch>
            <a:fillRect/>
          </a:stretch>
        </p:blipFill>
        <p:spPr bwMode="auto">
          <a:xfrm>
            <a:off x="1828800" y="228600"/>
            <a:ext cx="8610600" cy="563880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doplasmic Reticulum &lt;ul&gt;&lt;li&gt;ER that lacks ribosomes is smooth ER. &lt;/li&gt;&lt;/ul&gt;&lt;ul&gt;&lt;li&gt;The functions of smooth ER include m..."/>
          <p:cNvPicPr>
            <a:picLocks noChangeAspect="1" noChangeArrowheads="1"/>
          </p:cNvPicPr>
          <p:nvPr/>
        </p:nvPicPr>
        <p:blipFill>
          <a:blip r:embed="rId2" cstate="print"/>
          <a:srcRect/>
          <a:stretch>
            <a:fillRect/>
          </a:stretch>
        </p:blipFill>
        <p:spPr bwMode="auto">
          <a:xfrm>
            <a:off x="1905000" y="304800"/>
            <a:ext cx="8534400" cy="5562600"/>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Endoplasmic Reticulum "/>
          <p:cNvPicPr>
            <a:picLocks noChangeAspect="1" noChangeArrowheads="1"/>
          </p:cNvPicPr>
          <p:nvPr/>
        </p:nvPicPr>
        <p:blipFill>
          <a:blip r:embed="rId2" cstate="print"/>
          <a:srcRect/>
          <a:stretch>
            <a:fillRect/>
          </a:stretch>
        </p:blipFill>
        <p:spPr bwMode="auto">
          <a:xfrm>
            <a:off x="1828800" y="228600"/>
            <a:ext cx="8610600" cy="563880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Mitochondria &lt;ul&gt;&lt;li&gt;Is the main power source of a cell. &lt;/li&gt;&lt;/ul&gt;&lt;ul&gt;&lt;li&gt;It is the organelle in which sugar is broken do..."/>
          <p:cNvPicPr>
            <a:picLocks noChangeAspect="1" noChangeArrowheads="1"/>
          </p:cNvPicPr>
          <p:nvPr/>
        </p:nvPicPr>
        <p:blipFill>
          <a:blip r:embed="rId2" cstate="print"/>
          <a:srcRect/>
          <a:stretch>
            <a:fillRect/>
          </a:stretch>
        </p:blipFill>
        <p:spPr bwMode="auto">
          <a:xfrm>
            <a:off x="1752600" y="304800"/>
            <a:ext cx="8610600" cy="556260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Mitochondria "/>
          <p:cNvPicPr>
            <a:picLocks noChangeAspect="1" noChangeArrowheads="1"/>
          </p:cNvPicPr>
          <p:nvPr/>
        </p:nvPicPr>
        <p:blipFill>
          <a:blip r:embed="rId2" cstate="print"/>
          <a:srcRect/>
          <a:stretch>
            <a:fillRect/>
          </a:stretch>
        </p:blipFill>
        <p:spPr bwMode="auto">
          <a:xfrm>
            <a:off x="1752600" y="228600"/>
            <a:ext cx="8686800" cy="563880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Mitochondria &lt;ul&gt;&lt;li&gt;Energy released by mitochondria is stored in a substance called ATP &lt;/li&gt;&lt;/ul&gt;&lt;ul&gt;&lt;li&gt;(adenosine trip..."/>
          <p:cNvPicPr>
            <a:picLocks noChangeAspect="1" noChangeArrowheads="1"/>
          </p:cNvPicPr>
          <p:nvPr/>
        </p:nvPicPr>
        <p:blipFill>
          <a:blip r:embed="rId2" cstate="print"/>
          <a:srcRect/>
          <a:stretch>
            <a:fillRect/>
          </a:stretch>
        </p:blipFill>
        <p:spPr bwMode="auto">
          <a:xfrm>
            <a:off x="1828800" y="228600"/>
            <a:ext cx="8610600" cy="5638800"/>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rial Rounded MT Bold" pitchFamily="34" charset="0"/>
              </a:rPr>
              <a:t>The Endomembrane System</a:t>
            </a:r>
          </a:p>
        </p:txBody>
      </p:sp>
      <p:sp>
        <p:nvSpPr>
          <p:cNvPr id="2" name="Content Placeholder 1"/>
          <p:cNvSpPr>
            <a:spLocks noGrp="1"/>
          </p:cNvSpPr>
          <p:nvPr>
            <p:ph idx="1"/>
          </p:nvPr>
        </p:nvSpPr>
        <p:spPr>
          <a:xfrm>
            <a:off x="1981200" y="1295401"/>
            <a:ext cx="8001000" cy="4711891"/>
          </a:xfrm>
        </p:spPr>
        <p:txBody>
          <a:bodyPr>
            <a:normAutofit/>
          </a:bodyPr>
          <a:lstStyle/>
          <a:p>
            <a:pPr>
              <a:buFont typeface="Wingdings" pitchFamily="2" charset="2"/>
              <a:buChar char="q"/>
            </a:pPr>
            <a:r>
              <a:rPr lang="en-US" dirty="0"/>
              <a:t>  The endomembrane system is composed of the nuclear envelope, plasma membrane, Golgi apparatus, vesicles, endoplasmic reticulum and other structures derived from these elements</a:t>
            </a:r>
          </a:p>
          <a:p>
            <a:pPr>
              <a:buFont typeface="Wingdings" pitchFamily="2" charset="2"/>
              <a:buChar char="q"/>
            </a:pPr>
            <a:r>
              <a:rPr lang="en-US" dirty="0"/>
              <a:t>  All play a part in the function of the cell, though some differ in their appearance and purpose</a:t>
            </a:r>
          </a:p>
          <a:p>
            <a:pPr>
              <a:buFont typeface="Wingdings" pitchFamily="2" charset="2"/>
              <a:buChar char="q"/>
            </a:pPr>
            <a:r>
              <a:rPr lang="en-US" dirty="0"/>
              <a:t> The endomembrane system moves proteins and membranes around the cell</a:t>
            </a:r>
          </a:p>
          <a:p>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914401"/>
            <a:ext cx="8153400" cy="5092891"/>
          </a:xfrm>
        </p:spPr>
        <p:txBody>
          <a:bodyPr/>
          <a:lstStyle/>
          <a:p>
            <a:pPr>
              <a:buFont typeface="Wingdings" pitchFamily="2" charset="2"/>
              <a:buChar char="q"/>
            </a:pPr>
            <a:r>
              <a:rPr lang="en-US" dirty="0"/>
              <a:t>For example, some of the proteins constructed on ribosomes are bound to the rough endoplasmic reticulum, a construction that resembles a maze that attaches to the exterior of the nucleus</a:t>
            </a:r>
          </a:p>
          <a:p>
            <a:pPr>
              <a:buFont typeface="Wingdings" pitchFamily="2" charset="2"/>
              <a:buChar char="q"/>
            </a:pPr>
            <a:r>
              <a:rPr lang="en-US" dirty="0"/>
              <a:t> These structures help to modify and move proteins, among other purposes, to where they're needed in the cell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Title 1"/>
          <p:cNvSpPr>
            <a:spLocks noGrp="1"/>
          </p:cNvSpPr>
          <p:nvPr>
            <p:ph type="title"/>
          </p:nvPr>
        </p:nvSpPr>
        <p:spPr/>
        <p:txBody>
          <a:bodyPr/>
          <a:lstStyle/>
          <a:p>
            <a:r>
              <a:rPr lang="en-US" dirty="0"/>
              <a:t>structure</a:t>
            </a:r>
          </a:p>
        </p:txBody>
      </p:sp>
      <p:sp>
        <p:nvSpPr>
          <p:cNvPr id="1048616" name="Content Placeholder 2"/>
          <p:cNvSpPr>
            <a:spLocks noGrp="1"/>
          </p:cNvSpPr>
          <p:nvPr>
            <p:ph idx="1"/>
          </p:nvPr>
        </p:nvSpPr>
        <p:spPr/>
        <p:txBody>
          <a:bodyPr/>
          <a:lstStyle/>
          <a:p>
            <a:r>
              <a:rPr lang="en-US" sz="2400" b="1" dirty="0"/>
              <a:t>Size</a:t>
            </a:r>
          </a:p>
          <a:p>
            <a:r>
              <a:rPr lang="en-US" sz="1800" b="1" dirty="0"/>
              <a:t>1 µm and 10 µm </a:t>
            </a:r>
          </a:p>
          <a:p>
            <a:r>
              <a:rPr lang="en-US" sz="1800" b="1" dirty="0"/>
              <a:t>vary in size from --0.2 µm (Mycoplasma genitalium) to 750 µm (Thiomargarita namibiensis). </a:t>
            </a:r>
          </a:p>
          <a:p>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71800" y="274638"/>
            <a:ext cx="5943600" cy="4373562"/>
          </a:xfrm>
        </p:spPr>
        <p:txBody>
          <a:bodyPr>
            <a:normAutofit/>
          </a:bodyPr>
          <a:lstStyle/>
          <a:p>
            <a:r>
              <a:rPr lang="en-US" sz="6000" dirty="0">
                <a:latin typeface="Arial" pitchFamily="34" charset="0"/>
                <a:cs typeface="Arial" pitchFamily="34" charset="0"/>
              </a:rPr>
              <a:t>Reproduction</a:t>
            </a:r>
            <a:r>
              <a:rPr lang="en-US" sz="6600" dirty="0">
                <a:latin typeface="Arial" pitchFamily="34" charset="0"/>
                <a:cs typeface="Arial" pitchFamily="34" charset="0"/>
              </a:rPr>
              <a:t>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609600"/>
            <a:ext cx="8229600" cy="808038"/>
          </a:xfrm>
        </p:spPr>
        <p:txBody>
          <a:bodyPr>
            <a:noAutofit/>
          </a:bodyPr>
          <a:lstStyle/>
          <a:p>
            <a:r>
              <a:rPr lang="en-US" sz="3600" dirty="0">
                <a:latin typeface="Arial Rounded MT Bold" pitchFamily="34" charset="0"/>
                <a:cs typeface="Arial" pitchFamily="34" charset="0"/>
              </a:rPr>
              <a:t>Cell Division and Replication</a:t>
            </a:r>
            <a:br>
              <a:rPr lang="en-US" sz="3600" dirty="0">
                <a:latin typeface="Arial Rounded MT Bold" pitchFamily="34" charset="0"/>
                <a:cs typeface="Arial" pitchFamily="34" charset="0"/>
              </a:rPr>
            </a:br>
            <a:endParaRPr lang="en-US" sz="3600" dirty="0">
              <a:latin typeface="Arial Rounded MT Bold" pitchFamily="34" charset="0"/>
              <a:cs typeface="Arial" pitchFamily="34" charset="0"/>
            </a:endParaRPr>
          </a:p>
        </p:txBody>
      </p:sp>
      <p:sp>
        <p:nvSpPr>
          <p:cNvPr id="2" name="Content Placeholder 1"/>
          <p:cNvSpPr>
            <a:spLocks noGrp="1"/>
          </p:cNvSpPr>
          <p:nvPr>
            <p:ph idx="1"/>
          </p:nvPr>
        </p:nvSpPr>
        <p:spPr/>
        <p:txBody>
          <a:bodyPr/>
          <a:lstStyle/>
          <a:p>
            <a:pPr>
              <a:buFont typeface="Wingdings" pitchFamily="2" charset="2"/>
              <a:buChar char="q"/>
            </a:pPr>
            <a:r>
              <a:rPr lang="en-US" dirty="0"/>
              <a:t>Eukaryotic cells divide by a process called mitosis</a:t>
            </a:r>
          </a:p>
          <a:p>
            <a:pPr>
              <a:buFont typeface="Wingdings" pitchFamily="2" charset="2"/>
              <a:buChar char="q"/>
            </a:pPr>
            <a:r>
              <a:rPr lang="en-US" dirty="0"/>
              <a:t>Only non-reproductive cells divide by mitosis in the Eukarya domain</a:t>
            </a:r>
          </a:p>
          <a:p>
            <a:pPr>
              <a:buFont typeface="Wingdings" pitchFamily="2" charset="2"/>
              <a:buChar char="q"/>
            </a:pPr>
            <a:r>
              <a:rPr lang="en-US" dirty="0"/>
              <a:t>Non-reproductive cells make up most of the cells in the human body including its tissues and organs like the digestive tract, muscles, skin, lungs and hair cells, Also known as somatic cells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219201"/>
            <a:ext cx="8229600" cy="4788091"/>
          </a:xfrm>
        </p:spPr>
        <p:txBody>
          <a:bodyPr/>
          <a:lstStyle/>
          <a:p>
            <a:pPr>
              <a:buFont typeface="Wingdings" pitchFamily="2" charset="2"/>
              <a:buChar char="q"/>
            </a:pPr>
            <a:r>
              <a:rPr lang="en-US" dirty="0"/>
              <a:t>Mitosis involves multiple stages that define that cell's divisional status</a:t>
            </a:r>
          </a:p>
          <a:p>
            <a:pPr>
              <a:buFont typeface="Wingdings" pitchFamily="2" charset="2"/>
              <a:buChar char="q"/>
            </a:pPr>
            <a:r>
              <a:rPr lang="en-US" dirty="0"/>
              <a:t>Through a series of stages, the chromosome replicates itself</a:t>
            </a:r>
          </a:p>
          <a:p>
            <a:pPr>
              <a:buFont typeface="Wingdings" pitchFamily="2" charset="2"/>
              <a:buChar char="q"/>
            </a:pPr>
            <a:r>
              <a:rPr lang="en-US" dirty="0"/>
              <a:t> Each strand moves to opposite poles within the nucleus to allow the nucleus' envelope to converge and surround each chromosome</a:t>
            </a:r>
          </a:p>
          <a:p>
            <a:pPr>
              <a:buFont typeface="Wingdings" pitchFamily="2" charset="2"/>
              <a:buChar char="q"/>
            </a:pPr>
            <a:r>
              <a:rPr lang="en-US" dirty="0"/>
              <a:t> In animal cells, a cleavage furrow separates the diploids, or daughter cells, into two</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09800" y="1524000"/>
            <a:ext cx="7315200" cy="3962400"/>
          </a:xfrm>
        </p:spPr>
        <p:txBody>
          <a:bodyPr/>
          <a:lstStyle/>
          <a:p>
            <a:pPr>
              <a:buFont typeface="Wingdings" pitchFamily="2" charset="2"/>
              <a:buChar char="q"/>
            </a:pPr>
            <a:r>
              <a:rPr lang="en-US" dirty="0"/>
              <a:t>In eukaryotic plant cells, a type of cell plate forms prior to the new cell wall that separates daughter cells</a:t>
            </a:r>
          </a:p>
          <a:p>
            <a:pPr>
              <a:buFont typeface="Wingdings" pitchFamily="2" charset="2"/>
              <a:buChar char="q"/>
            </a:pPr>
            <a:r>
              <a:rPr lang="en-US" dirty="0"/>
              <a:t> Upon division, each daughter cell is a genetic duplicate of the original cell</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609600"/>
            <a:ext cx="8229600" cy="808038"/>
          </a:xfrm>
        </p:spPr>
        <p:txBody>
          <a:bodyPr>
            <a:normAutofit fontScale="90000"/>
          </a:bodyPr>
          <a:lstStyle/>
          <a:p>
            <a:r>
              <a:rPr lang="en-US" dirty="0">
                <a:latin typeface="Arial Rounded MT Bold" pitchFamily="34" charset="0"/>
              </a:rPr>
              <a:t>Meiosis Cell Division of Eukaryotic Cells</a:t>
            </a:r>
            <a:br>
              <a:rPr lang="en-US" b="0" dirty="0"/>
            </a:br>
            <a:endParaRPr lang="en-US" dirty="0"/>
          </a:p>
        </p:txBody>
      </p:sp>
      <p:sp>
        <p:nvSpPr>
          <p:cNvPr id="2" name="Content Placeholder 1"/>
          <p:cNvSpPr>
            <a:spLocks noGrp="1"/>
          </p:cNvSpPr>
          <p:nvPr>
            <p:ph idx="1"/>
          </p:nvPr>
        </p:nvSpPr>
        <p:spPr>
          <a:xfrm>
            <a:off x="1981200" y="1600201"/>
            <a:ext cx="8229600" cy="4407091"/>
          </a:xfrm>
        </p:spPr>
        <p:txBody>
          <a:bodyPr/>
          <a:lstStyle/>
          <a:p>
            <a:pPr>
              <a:buNone/>
            </a:pPr>
            <a:r>
              <a:rPr lang="en-US" dirty="0"/>
              <a:t>“Meiosis cell division is the process by which living organisms within the Eukarya domain create their sex cells like male sperm and female egg cells”</a:t>
            </a:r>
          </a:p>
          <a:p>
            <a:pPr>
              <a:buFont typeface="Wingdings" pitchFamily="2" charset="2"/>
              <a:buChar char="q"/>
            </a:pPr>
            <a:r>
              <a:rPr lang="en-US" dirty="0"/>
              <a:t>Once meiosis occurs, sperm and egg cells are available to create a whole new lifeform</a:t>
            </a:r>
          </a:p>
          <a:p>
            <a:pPr>
              <a:buFont typeface="Wingdings" pitchFamily="2" charset="2"/>
              <a:buChar char="q"/>
            </a:pPr>
            <a:r>
              <a:rPr lang="en-US" dirty="0"/>
              <a:t>During meiosis cell division, which occurs in basically two stages, meiosis I and meiosis II</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219201"/>
            <a:ext cx="8077200" cy="4114801"/>
          </a:xfrm>
        </p:spPr>
        <p:txBody>
          <a:bodyPr/>
          <a:lstStyle/>
          <a:p>
            <a:r>
              <a:rPr lang="en-US" dirty="0"/>
              <a:t>A small portion of each chromosome breaks off and attaches itself to another chromosome called genetic recombination</a:t>
            </a:r>
          </a:p>
          <a:p>
            <a:r>
              <a:rPr lang="en-US" dirty="0"/>
              <a:t>This small step is responsible for genetic diversity among a species</a:t>
            </a:r>
          </a:p>
          <a:p>
            <a:r>
              <a:rPr lang="en-US" dirty="0"/>
              <a:t>Prior to meiosis I, the reproductive cell exists in interphase, in preparation for cell division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Title 1"/>
          <p:cNvSpPr>
            <a:spLocks noGrp="1"/>
          </p:cNvSpPr>
          <p:nvPr>
            <p:ph type="title"/>
          </p:nvPr>
        </p:nvSpPr>
        <p:spPr>
          <a:xfrm>
            <a:off x="581193" y="729658"/>
            <a:ext cx="11029616" cy="410029"/>
          </a:xfrm>
        </p:spPr>
        <p:txBody>
          <a:bodyPr>
            <a:normAutofit fontScale="90000"/>
          </a:bodyPr>
          <a:lstStyle/>
          <a:p>
            <a:r>
              <a:rPr lang="en-US" dirty="0"/>
              <a:t>Prokaryotic cell structure</a:t>
            </a:r>
          </a:p>
        </p:txBody>
      </p:sp>
      <p:sp>
        <p:nvSpPr>
          <p:cNvPr id="1048618" name="Content Placeholder 2"/>
          <p:cNvSpPr>
            <a:spLocks noGrp="1"/>
          </p:cNvSpPr>
          <p:nvPr>
            <p:ph sz="half" idx="1"/>
          </p:nvPr>
        </p:nvSpPr>
        <p:spPr>
          <a:xfrm>
            <a:off x="581193" y="1139687"/>
            <a:ext cx="5194767" cy="5718314"/>
          </a:xfrm>
        </p:spPr>
        <p:txBody>
          <a:bodyPr>
            <a:normAutofit/>
          </a:bodyPr>
          <a:lstStyle/>
          <a:p>
            <a:pPr marL="0" indent="0">
              <a:buNone/>
            </a:pPr>
            <a:endParaRPr lang="en-US" sz="2000" b="1" dirty="0"/>
          </a:p>
          <a:p>
            <a:r>
              <a:rPr lang="en-US" sz="2000" b="1" dirty="0"/>
              <a:t>Cell wall</a:t>
            </a:r>
          </a:p>
          <a:p>
            <a:r>
              <a:rPr lang="en-US" sz="2000" b="1" dirty="0"/>
              <a:t>Cell membrane </a:t>
            </a:r>
          </a:p>
          <a:p>
            <a:r>
              <a:rPr lang="en-US" sz="2000" b="1" dirty="0"/>
              <a:t>Flagellum</a:t>
            </a:r>
          </a:p>
          <a:p>
            <a:r>
              <a:rPr lang="en-US" sz="2000" b="1" dirty="0"/>
              <a:t>Pili</a:t>
            </a:r>
          </a:p>
          <a:p>
            <a:r>
              <a:rPr lang="en-US" sz="2000" b="1" dirty="0"/>
              <a:t>Cytoplasm</a:t>
            </a:r>
          </a:p>
          <a:p>
            <a:r>
              <a:rPr lang="en-US" sz="2000" b="1" dirty="0"/>
              <a:t>Ribosomes</a:t>
            </a:r>
          </a:p>
          <a:p>
            <a:r>
              <a:rPr lang="en-US" sz="2000" b="1" dirty="0"/>
              <a:t>Nucleoids</a:t>
            </a:r>
          </a:p>
          <a:p>
            <a:r>
              <a:rPr lang="en-US" sz="2000" b="1" dirty="0"/>
              <a:t>Capsule and Glycocalyx</a:t>
            </a:r>
          </a:p>
          <a:p>
            <a:r>
              <a:rPr lang="en-US" sz="2000" b="1" dirty="0"/>
              <a:t>Inclusions</a:t>
            </a:r>
          </a:p>
          <a:p>
            <a:r>
              <a:rPr lang="en-US" sz="2000" b="1" dirty="0"/>
              <a:t>mesosomes</a:t>
            </a:r>
          </a:p>
          <a:p>
            <a:endParaRPr lang="en-US" sz="2000" b="1" dirty="0"/>
          </a:p>
        </p:txBody>
      </p:sp>
      <p:pic>
        <p:nvPicPr>
          <p:cNvPr id="2097155" name="Content Placeholder 4"/>
          <p:cNvPicPr>
            <a:picLocks noGrp="1" noChangeAspect="1"/>
          </p:cNvPicPr>
          <p:nvPr>
            <p:ph sz="half" idx="2"/>
          </p:nvPr>
        </p:nvPicPr>
        <p:blipFill>
          <a:blip r:embed="rId2"/>
          <a:stretch>
            <a:fillRect/>
          </a:stretch>
        </p:blipFill>
        <p:spPr>
          <a:xfrm>
            <a:off x="3697357" y="1272209"/>
            <a:ext cx="7599277" cy="530086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Title 1"/>
          <p:cNvSpPr>
            <a:spLocks noGrp="1"/>
          </p:cNvSpPr>
          <p:nvPr>
            <p:ph type="title"/>
          </p:nvPr>
        </p:nvSpPr>
        <p:spPr/>
        <p:txBody>
          <a:bodyPr/>
          <a:lstStyle/>
          <a:p>
            <a:r>
              <a:rPr lang="en-US" dirty="0"/>
              <a:t>Cell wall (Except genera mycoplasma and Thermoplasma)</a:t>
            </a:r>
          </a:p>
        </p:txBody>
      </p:sp>
      <p:sp>
        <p:nvSpPr>
          <p:cNvPr id="1048620" name="Content Placeholder 2"/>
          <p:cNvSpPr>
            <a:spLocks noGrp="1"/>
          </p:cNvSpPr>
          <p:nvPr>
            <p:ph sz="half" idx="1"/>
          </p:nvPr>
        </p:nvSpPr>
        <p:spPr/>
        <p:txBody>
          <a:bodyPr>
            <a:normAutofit fontScale="97500"/>
          </a:bodyPr>
          <a:lstStyle/>
          <a:p>
            <a:r>
              <a:rPr lang="en-US" sz="2000" b="1" dirty="0"/>
              <a:t>Made up of Murine (also called peptidoglycan)</a:t>
            </a:r>
          </a:p>
          <a:p>
            <a:r>
              <a:rPr lang="en-US" sz="2000" b="1" dirty="0"/>
              <a:t>Prevent osmotic lysis</a:t>
            </a:r>
          </a:p>
          <a:p>
            <a:r>
              <a:rPr lang="en-US" sz="2400" b="1" dirty="0">
                <a:effectLst>
                  <a:outerShdw blurRad="38100" dist="38100" dir="2700000" algn="tl">
                    <a:srgbClr val="000000">
                      <a:alpha val="43137"/>
                    </a:srgbClr>
                  </a:outerShdw>
                </a:effectLst>
              </a:rPr>
              <a:t>Peptidoglycan</a:t>
            </a:r>
          </a:p>
          <a:p>
            <a:r>
              <a:rPr lang="en-US" sz="2000" b="1" dirty="0"/>
              <a:t>Polymer of disaccharide</a:t>
            </a:r>
          </a:p>
          <a:p>
            <a:r>
              <a:rPr lang="en-US" sz="2000" b="1" dirty="0"/>
              <a:t>Linked by polypeptides</a:t>
            </a:r>
          </a:p>
          <a:p>
            <a:pPr marL="0" indent="0">
              <a:buNone/>
            </a:pPr>
            <a:r>
              <a:rPr lang="en-US" sz="2000" b="1" dirty="0"/>
              <a:t>Broadly speaking bacteria have two types of cell membrane</a:t>
            </a:r>
          </a:p>
          <a:p>
            <a:r>
              <a:rPr lang="en-US" sz="2000" b="1" dirty="0"/>
              <a:t>Gram positive cell wall</a:t>
            </a:r>
          </a:p>
          <a:p>
            <a:r>
              <a:rPr lang="en-US" sz="2000" b="1" dirty="0"/>
              <a:t>Gram negative cell wall</a:t>
            </a:r>
          </a:p>
          <a:p>
            <a:endParaRPr lang="en-US" sz="2000" b="1" dirty="0"/>
          </a:p>
        </p:txBody>
      </p:sp>
      <p:pic>
        <p:nvPicPr>
          <p:cNvPr id="2097156" name="Content Placeholder 4"/>
          <p:cNvPicPr>
            <a:picLocks noGrp="1" noChangeAspect="1"/>
          </p:cNvPicPr>
          <p:nvPr>
            <p:ph sz="half" idx="2"/>
          </p:nvPr>
        </p:nvPicPr>
        <p:blipFill>
          <a:blip r:embed="rId2"/>
          <a:stretch>
            <a:fillRect/>
          </a:stretch>
        </p:blipFill>
        <p:spPr>
          <a:xfrm>
            <a:off x="6253162" y="2691606"/>
            <a:ext cx="5019675" cy="261937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1580</Words>
  <Application>Microsoft Office PowerPoint</Application>
  <PresentationFormat>Widescreen</PresentationFormat>
  <Paragraphs>238</Paragraphs>
  <Slides>75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75</vt:i4>
      </vt:variant>
    </vt:vector>
  </HeadingPairs>
  <TitlesOfParts>
    <vt:vector size="83" baseType="lpstr">
      <vt:lpstr>Arial</vt:lpstr>
      <vt:lpstr>Arial Rounded MT Bold</vt:lpstr>
      <vt:lpstr>Calibri</vt:lpstr>
      <vt:lpstr>Calibri Light</vt:lpstr>
      <vt:lpstr>Gill Sans MT</vt:lpstr>
      <vt:lpstr>Times New Roman</vt:lpstr>
      <vt:lpstr>Wingdings</vt:lpstr>
      <vt:lpstr>Office Theme</vt:lpstr>
      <vt:lpstr>Prokaryotic and Eukaryotic cell</vt:lpstr>
      <vt:lpstr> </vt:lpstr>
      <vt:lpstr>PROKARYOTES</vt:lpstr>
      <vt:lpstr>definition</vt:lpstr>
      <vt:lpstr>prokaryotes</vt:lpstr>
      <vt:lpstr>history</vt:lpstr>
      <vt:lpstr>structure</vt:lpstr>
      <vt:lpstr>Prokaryotic cell structure</vt:lpstr>
      <vt:lpstr>Cell wall (Except genera mycoplasma and Thermoplasma)</vt:lpstr>
      <vt:lpstr>Gram positive cell wall</vt:lpstr>
      <vt:lpstr>Gram-negative outer membrane</vt:lpstr>
      <vt:lpstr>Plasma membrane</vt:lpstr>
      <vt:lpstr>Contin……</vt:lpstr>
      <vt:lpstr>cytoplasm</vt:lpstr>
      <vt:lpstr>Nuclear area (nucleoid)</vt:lpstr>
      <vt:lpstr>ribosomes</vt:lpstr>
      <vt:lpstr>flagella</vt:lpstr>
      <vt:lpstr>pili</vt:lpstr>
      <vt:lpstr>fimbriae</vt:lpstr>
      <vt:lpstr>Glycocalyx (capsule)</vt:lpstr>
      <vt:lpstr>inclusions</vt:lpstr>
      <vt:lpstr>mesosomes</vt:lpstr>
      <vt:lpstr>Reproduction in prokaryotes</vt:lpstr>
      <vt:lpstr>Binary fission in prokaryotes</vt:lpstr>
      <vt:lpstr>DNA transfer</vt:lpstr>
      <vt:lpstr>transduction</vt:lpstr>
      <vt:lpstr>TRANSFORMATION</vt:lpstr>
      <vt:lpstr>conjugation</vt:lpstr>
      <vt:lpstr>environment</vt:lpstr>
      <vt:lpstr>evolution</vt:lpstr>
      <vt:lpstr>Eukaryotic cell</vt:lpstr>
      <vt:lpstr>INTRODUCTION</vt:lpstr>
      <vt:lpstr>PowerPoint Presentation</vt:lpstr>
      <vt:lpstr>organisms have eukaryotic cells: </vt:lpstr>
      <vt:lpstr>Two types of eukaryotic cells</vt:lpstr>
      <vt:lpstr>PowerPoint Presentation</vt:lpstr>
      <vt:lpstr>Structure Plant  &amp; animal cells</vt:lpstr>
      <vt:lpstr>Eukaryotic Cell Characteristics</vt:lpstr>
      <vt:lpstr>PowerPoint Presentation</vt:lpstr>
      <vt:lpstr>PowerPoint Presentation</vt:lpstr>
      <vt:lpstr>descriptions of organelles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Endomembrane System</vt:lpstr>
      <vt:lpstr>PowerPoint Presentation</vt:lpstr>
      <vt:lpstr>Reproduction </vt:lpstr>
      <vt:lpstr>Cell Division and Replication </vt:lpstr>
      <vt:lpstr>PowerPoint Presentation</vt:lpstr>
      <vt:lpstr>PowerPoint Presentation</vt:lpstr>
      <vt:lpstr>Meiosis Cell Division of Eukaryotic Cells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Prokaryotic and Eukaryotic cell</dc:title>
  <dc:creator>hafsa saeed</dc:creator>
  <cp:lastModifiedBy>hafsa saeed</cp:lastModifiedBy>
  <cp:revision>1</cp:revision>
  <dcterms:created xsi:type="dcterms:W3CDTF">2020-04-26T10:36:53Z</dcterms:created>
  <dcterms:modified xsi:type="dcterms:W3CDTF">2020-04-26T10:37:15Z</dcterms:modified>
</cp:coreProperties>
</file>