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8" r:id="rId3"/>
    <p:sldId id="257" r:id="rId4"/>
    <p:sldId id="258" r:id="rId5"/>
    <p:sldId id="259" r:id="rId6"/>
    <p:sldId id="260" r:id="rId7"/>
    <p:sldId id="267" r:id="rId8"/>
    <p:sldId id="261" r:id="rId9"/>
    <p:sldId id="263"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353" autoAdjust="0"/>
  </p:normalViewPr>
  <p:slideViewPr>
    <p:cSldViewPr snapToGrid="0">
      <p:cViewPr varScale="1">
        <p:scale>
          <a:sx n="65" d="100"/>
          <a:sy n="65" d="100"/>
        </p:scale>
        <p:origin x="9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E06DD-E58D-42C2-9594-B6FC94F813AA}" type="datetimeFigureOut">
              <a:rPr lang="en-US" smtClean="0"/>
              <a:t>3/3/2020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8586F-8E8B-45DB-B638-46666AEB64AD}" type="slidenum">
              <a:rPr lang="en-US" smtClean="0"/>
              <a:t>‹#›</a:t>
            </a:fld>
            <a:endParaRPr lang="en-US"/>
          </a:p>
        </p:txBody>
      </p:sp>
    </p:spTree>
    <p:extLst>
      <p:ext uri="{BB962C8B-B14F-4D97-AF65-F5344CB8AC3E}">
        <p14:creationId xmlns:p14="http://schemas.microsoft.com/office/powerpoint/2010/main" val="3340287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Such graphical interfaces are considered to be easier to use and to increase user productivity.</a:t>
            </a:r>
          </a:p>
          <a:p>
            <a:r>
              <a:rPr lang="en-US" sz="1200" b="0" i="0" u="none" strike="noStrike" kern="1200" baseline="0" dirty="0">
                <a:solidFill>
                  <a:schemeClr val="tx1"/>
                </a:solidFill>
                <a:latin typeface="+mn-lt"/>
                <a:ea typeface="+mn-ea"/>
                <a:cs typeface="+mn-cs"/>
              </a:rPr>
              <a:t>This consistency </a:t>
            </a:r>
            <a:r>
              <a:rPr lang="en-GB" sz="1200" b="0" i="0" u="none" strike="noStrike" kern="1200" baseline="0" dirty="0">
                <a:solidFill>
                  <a:schemeClr val="tx1"/>
                </a:solidFill>
                <a:latin typeface="+mn-lt"/>
                <a:ea typeface="+mn-ea"/>
                <a:cs typeface="+mn-cs"/>
              </a:rPr>
              <a:t>of user interfaces across tool boundaries will hopefully make the CASE environment easier to use and more productive.</a:t>
            </a:r>
            <a:endParaRPr lang="en-US" dirty="0"/>
          </a:p>
        </p:txBody>
      </p:sp>
      <p:sp>
        <p:nvSpPr>
          <p:cNvPr id="4" name="Slide Number Placeholder 3"/>
          <p:cNvSpPr>
            <a:spLocks noGrp="1"/>
          </p:cNvSpPr>
          <p:nvPr>
            <p:ph type="sldNum" sz="quarter" idx="5"/>
          </p:nvPr>
        </p:nvSpPr>
        <p:spPr/>
        <p:txBody>
          <a:bodyPr/>
          <a:lstStyle/>
          <a:p>
            <a:fld id="{1308586F-8E8B-45DB-B638-46666AEB64AD}" type="slidenum">
              <a:rPr lang="en-US" smtClean="0"/>
              <a:t>10</a:t>
            </a:fld>
            <a:endParaRPr lang="en-US"/>
          </a:p>
        </p:txBody>
      </p:sp>
    </p:spTree>
    <p:extLst>
      <p:ext uri="{BB962C8B-B14F-4D97-AF65-F5344CB8AC3E}">
        <p14:creationId xmlns:p14="http://schemas.microsoft.com/office/powerpoint/2010/main" val="3088709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326C-0157-4287-8D3E-35302F4EDD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F7730D-DA43-4CDF-8CF5-B5F7C40AC0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7A9115-03A7-4AF1-B60E-245719FD0362}"/>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3BA36AF6-6209-420B-A5FF-DB34A1534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DD4E7-E1CE-4286-996D-AC536CA5F45C}"/>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375310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3326-DBB6-4401-91BC-006DA30AF0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8E51EF-7BC0-4928-8502-5392A34C24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8838B7-D569-41E2-A930-CEB281D59692}"/>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42FB92D4-7C26-4E78-9A8D-3E35EA5D8D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77DC76-72D8-4EC9-B9A3-8BE429E27CDF}"/>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72072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0A8AF9-95AC-4212-8A37-2612AB5ADE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D8AF1E-B7B4-4387-BE55-075BF2B1C6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0E6329-8CCC-4C10-8538-E71ACAE9842A}"/>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8454E25E-D438-4011-A0FF-25D30E49A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D8D0D-27CB-442A-85B1-C6F926FE60A2}"/>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70492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DFB2-BAA8-4514-B575-46B4965C03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81972-7404-41BC-BCCB-70484990AE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6824F3-9BE0-430D-BD36-1B3AEBB9EC51}"/>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253D5DB3-E9CD-48F8-B3BF-377CA9BE4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D55FA-7782-40C8-B728-BA08E3669767}"/>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3818900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1FB62-6804-4C3C-B25F-8A7440C983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DABE6D-F3C7-41C0-85DC-93BD1C5A1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1D3FCE-EF7D-4738-89A7-227AE230E2A9}"/>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195AEA5D-F606-4C21-A211-72AFD51AF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29790-4229-4922-920F-191092B00F05}"/>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2256650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A5A69-EE45-45C9-90A9-40334D6F26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7BBE3A-C4EE-4C2D-8AD5-722838BB21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5767BE-9871-465D-BA10-D68C786897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AE1A0C-DF6D-4182-B988-788E6A4CD499}"/>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6" name="Footer Placeholder 5">
            <a:extLst>
              <a:ext uri="{FF2B5EF4-FFF2-40B4-BE49-F238E27FC236}">
                <a16:creationId xmlns:a16="http://schemas.microsoft.com/office/drawing/2014/main" id="{9275029F-BD23-469E-91EE-26808C6031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8744E-A9F5-48E9-974C-7A74531F97F1}"/>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392634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A092-9231-40F8-8E04-33CA342E2A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E0A179-2079-495C-9A1B-31D89EDB2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6BCF69-70D7-470C-9A2A-A0DE75ED53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CEDA5B-B499-4868-BF93-13159831B9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0383EE-E795-4B95-AFFE-1FBB5C8D44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9E4653-396F-4EF1-917A-BB9C800098EF}"/>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8" name="Footer Placeholder 7">
            <a:extLst>
              <a:ext uri="{FF2B5EF4-FFF2-40B4-BE49-F238E27FC236}">
                <a16:creationId xmlns:a16="http://schemas.microsoft.com/office/drawing/2014/main" id="{D8F0F09C-75F1-49A5-9A6F-954833EB2E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826B7A-EE7C-49AE-9177-08E88E57A0B5}"/>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733181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BBADE-7EB0-49C0-88FE-0E8F7576C5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7D4FDC-4546-4177-9C67-AEE90685911A}"/>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4" name="Footer Placeholder 3">
            <a:extLst>
              <a:ext uri="{FF2B5EF4-FFF2-40B4-BE49-F238E27FC236}">
                <a16:creationId xmlns:a16="http://schemas.microsoft.com/office/drawing/2014/main" id="{A2B0ED4E-C517-4595-BC4A-91BE0D93F9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A255EE-C9DE-4DFA-9B0D-10895A600D24}"/>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0017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824EF3-94AC-4E43-99D5-EBE901A8F75F}"/>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3" name="Footer Placeholder 2">
            <a:extLst>
              <a:ext uri="{FF2B5EF4-FFF2-40B4-BE49-F238E27FC236}">
                <a16:creationId xmlns:a16="http://schemas.microsoft.com/office/drawing/2014/main" id="{8E7D66F1-81EC-4AC2-A809-87AB6A66B8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3BEFB-B71B-4058-A999-2E03DCD477B0}"/>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1101606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6F80-F896-462D-9C3E-DD7940CFE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27FDB9-A4A1-4D73-B3DE-9334BEB4DE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9C3DE9-394A-4AC7-9FE2-787EDE055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89943-D390-4D7F-A12A-22DFE4494B57}"/>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6" name="Footer Placeholder 5">
            <a:extLst>
              <a:ext uri="{FF2B5EF4-FFF2-40B4-BE49-F238E27FC236}">
                <a16:creationId xmlns:a16="http://schemas.microsoft.com/office/drawing/2014/main" id="{AC78951F-456F-4718-98E7-6D7138FC3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13384-71E9-40C2-881C-63E54FF3E2A9}"/>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47332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7A7C-1455-4BCB-A835-72F82E666A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E6F32E-1C74-45A2-A1FD-9F5FD67780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E5B51B-560E-45EC-B2B5-A393F5E79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420649-2A62-4509-9308-102F064E83AF}"/>
              </a:ext>
            </a:extLst>
          </p:cNvPr>
          <p:cNvSpPr>
            <a:spLocks noGrp="1"/>
          </p:cNvSpPr>
          <p:nvPr>
            <p:ph type="dt" sz="half" idx="10"/>
          </p:nvPr>
        </p:nvSpPr>
        <p:spPr/>
        <p:txBody>
          <a:bodyPr/>
          <a:lstStyle/>
          <a:p>
            <a:fld id="{889FCBD1-3BCA-4AD3-A355-04CA8CAC3C97}" type="datetimeFigureOut">
              <a:rPr lang="en-US" smtClean="0"/>
              <a:t>3/3/2020</a:t>
            </a:fld>
            <a:endParaRPr lang="en-US"/>
          </a:p>
        </p:txBody>
      </p:sp>
      <p:sp>
        <p:nvSpPr>
          <p:cNvPr id="6" name="Footer Placeholder 5">
            <a:extLst>
              <a:ext uri="{FF2B5EF4-FFF2-40B4-BE49-F238E27FC236}">
                <a16:creationId xmlns:a16="http://schemas.microsoft.com/office/drawing/2014/main" id="{EF635CBB-1355-4296-9612-23D6760EF5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038EA1-7B59-47E4-B5C7-5067BC7C8609}"/>
              </a:ext>
            </a:extLst>
          </p:cNvPr>
          <p:cNvSpPr>
            <a:spLocks noGrp="1"/>
          </p:cNvSpPr>
          <p:nvPr>
            <p:ph type="sldNum" sz="quarter" idx="12"/>
          </p:nvPr>
        </p:nvSpPr>
        <p:spPr/>
        <p:txBody>
          <a:bodyPr/>
          <a:lstStyle/>
          <a:p>
            <a:fld id="{62FDD1C7-DAB0-417B-833C-19F9CC8C763F}" type="slidenum">
              <a:rPr lang="en-US" smtClean="0"/>
              <a:t>‹#›</a:t>
            </a:fld>
            <a:endParaRPr lang="en-US"/>
          </a:p>
        </p:txBody>
      </p:sp>
    </p:spTree>
    <p:extLst>
      <p:ext uri="{BB962C8B-B14F-4D97-AF65-F5344CB8AC3E}">
        <p14:creationId xmlns:p14="http://schemas.microsoft.com/office/powerpoint/2010/main" val="70354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DA21D-878A-4EA3-89B9-DD51708A5E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321447-14C0-40C1-B7D3-46CF5A9B0F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A6778E-B9B4-471E-BE02-E45340971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FCBD1-3BCA-4AD3-A355-04CA8CAC3C97}" type="datetimeFigureOut">
              <a:rPr lang="en-US" smtClean="0"/>
              <a:t>3/3/2020</a:t>
            </a:fld>
            <a:endParaRPr lang="en-US"/>
          </a:p>
        </p:txBody>
      </p:sp>
      <p:sp>
        <p:nvSpPr>
          <p:cNvPr id="5" name="Footer Placeholder 4">
            <a:extLst>
              <a:ext uri="{FF2B5EF4-FFF2-40B4-BE49-F238E27FC236}">
                <a16:creationId xmlns:a16="http://schemas.microsoft.com/office/drawing/2014/main" id="{F23FEAB6-89F0-4FA7-B81A-A0AEFC0261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C5DBA0-90AA-4405-B30E-06E8B078B0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DD1C7-DAB0-417B-833C-19F9CC8C763F}" type="slidenum">
              <a:rPr lang="en-US" smtClean="0"/>
              <a:t>‹#›</a:t>
            </a:fld>
            <a:endParaRPr lang="en-US"/>
          </a:p>
        </p:txBody>
      </p:sp>
    </p:spTree>
    <p:extLst>
      <p:ext uri="{BB962C8B-B14F-4D97-AF65-F5344CB8AC3E}">
        <p14:creationId xmlns:p14="http://schemas.microsoft.com/office/powerpoint/2010/main" val="875893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7F641-29E8-4D59-81DE-26A4540D6673}"/>
              </a:ext>
            </a:extLst>
          </p:cNvPr>
          <p:cNvSpPr>
            <a:spLocks noGrp="1"/>
          </p:cNvSpPr>
          <p:nvPr>
            <p:ph type="ctrTitle"/>
          </p:nvPr>
        </p:nvSpPr>
        <p:spPr/>
        <p:txBody>
          <a:bodyPr/>
          <a:lstStyle/>
          <a:p>
            <a:r>
              <a:rPr lang="en-US" b="1" dirty="0"/>
              <a:t>Properties and Types of</a:t>
            </a:r>
            <a:br>
              <a:rPr lang="en-US" b="1" dirty="0"/>
            </a:br>
            <a:r>
              <a:rPr lang="en-US" b="1" dirty="0"/>
              <a:t>Integration Mechanisms</a:t>
            </a:r>
            <a:endParaRPr lang="en-US" dirty="0"/>
          </a:p>
        </p:txBody>
      </p:sp>
      <p:sp>
        <p:nvSpPr>
          <p:cNvPr id="3" name="Subtitle 2">
            <a:extLst>
              <a:ext uri="{FF2B5EF4-FFF2-40B4-BE49-F238E27FC236}">
                <a16:creationId xmlns:a16="http://schemas.microsoft.com/office/drawing/2014/main" id="{1E9FB63B-FA24-4F78-AC45-B64FD82CEF8B}"/>
              </a:ext>
            </a:extLst>
          </p:cNvPr>
          <p:cNvSpPr>
            <a:spLocks noGrp="1"/>
          </p:cNvSpPr>
          <p:nvPr>
            <p:ph type="subTitle" idx="1"/>
          </p:nvPr>
        </p:nvSpPr>
        <p:spPr/>
        <p:txBody>
          <a:bodyPr/>
          <a:lstStyle/>
          <a:p>
            <a:r>
              <a:rPr lang="en-US" b="1" dirty="0"/>
              <a:t>CHAPTER 5</a:t>
            </a:r>
            <a:endParaRPr lang="en-US" dirty="0"/>
          </a:p>
        </p:txBody>
      </p:sp>
    </p:spTree>
    <p:extLst>
      <p:ext uri="{BB962C8B-B14F-4D97-AF65-F5344CB8AC3E}">
        <p14:creationId xmlns:p14="http://schemas.microsoft.com/office/powerpoint/2010/main" val="361293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58AE3-3DD9-4BD7-A0D1-10F1FEF8936D}"/>
              </a:ext>
            </a:extLst>
          </p:cNvPr>
          <p:cNvSpPr>
            <a:spLocks noGrp="1"/>
          </p:cNvSpPr>
          <p:nvPr>
            <p:ph type="title"/>
          </p:nvPr>
        </p:nvSpPr>
        <p:spPr/>
        <p:txBody>
          <a:bodyPr/>
          <a:lstStyle/>
          <a:p>
            <a:r>
              <a:rPr lang="en-US" b="1" dirty="0"/>
              <a:t>Mechanisms Supporting Presentation Integration</a:t>
            </a:r>
            <a:endParaRPr lang="en-US" dirty="0"/>
          </a:p>
        </p:txBody>
      </p:sp>
      <p:sp>
        <p:nvSpPr>
          <p:cNvPr id="3" name="Content Placeholder 2">
            <a:extLst>
              <a:ext uri="{FF2B5EF4-FFF2-40B4-BE49-F238E27FC236}">
                <a16:creationId xmlns:a16="http://schemas.microsoft.com/office/drawing/2014/main" id="{A2036D20-C389-450F-BA8C-1DC3AA46BD55}"/>
              </a:ext>
            </a:extLst>
          </p:cNvPr>
          <p:cNvSpPr>
            <a:spLocks noGrp="1"/>
          </p:cNvSpPr>
          <p:nvPr>
            <p:ph idx="1"/>
          </p:nvPr>
        </p:nvSpPr>
        <p:spPr/>
        <p:txBody>
          <a:bodyPr>
            <a:normAutofit lnSpcReduction="10000"/>
          </a:bodyPr>
          <a:lstStyle/>
          <a:p>
            <a:pPr algn="just"/>
            <a:r>
              <a:rPr lang="en-GB" dirty="0"/>
              <a:t>The main interest of presentation integration from a mechanistic perspective is the sophistication of the mechanisms that are provided, and the consistency of their use throughout the CASE environment.</a:t>
            </a:r>
          </a:p>
          <a:p>
            <a:pPr algn="just"/>
            <a:r>
              <a:rPr lang="en-GB" dirty="0"/>
              <a:t>Sophistication of mechanisms, the reduced cost and better performance of bit-mapped graphics workstations has led to a move toward graphical user interfaces rather than text-based interfaces. </a:t>
            </a:r>
          </a:p>
          <a:p>
            <a:pPr algn="just"/>
            <a:r>
              <a:rPr lang="en-GB" dirty="0"/>
              <a:t>Consistency of mechanisms, the expectation is that if all the components use the same mechanisms, then it is more likely that there will be some measure of consistency between the interfaces of the components.</a:t>
            </a:r>
            <a:endParaRPr lang="en-US" dirty="0"/>
          </a:p>
        </p:txBody>
      </p:sp>
    </p:spTree>
    <p:extLst>
      <p:ext uri="{BB962C8B-B14F-4D97-AF65-F5344CB8AC3E}">
        <p14:creationId xmlns:p14="http://schemas.microsoft.com/office/powerpoint/2010/main" val="257825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1FE3-E373-4DF4-9280-83237DE964A6}"/>
              </a:ext>
            </a:extLst>
          </p:cNvPr>
          <p:cNvSpPr>
            <a:spLocks noGrp="1"/>
          </p:cNvSpPr>
          <p:nvPr>
            <p:ph type="title"/>
          </p:nvPr>
        </p:nvSpPr>
        <p:spPr/>
        <p:txBody>
          <a:bodyPr/>
          <a:lstStyle/>
          <a:p>
            <a:r>
              <a:rPr lang="en-GB" b="1" dirty="0"/>
              <a:t>Process Aspects of Presentation Integration</a:t>
            </a:r>
            <a:endParaRPr lang="en-US" dirty="0"/>
          </a:p>
        </p:txBody>
      </p:sp>
      <p:sp>
        <p:nvSpPr>
          <p:cNvPr id="3" name="Content Placeholder 2">
            <a:extLst>
              <a:ext uri="{FF2B5EF4-FFF2-40B4-BE49-F238E27FC236}">
                <a16:creationId xmlns:a16="http://schemas.microsoft.com/office/drawing/2014/main" id="{996CB05B-9FF0-4179-BAFB-3752C0214D78}"/>
              </a:ext>
            </a:extLst>
          </p:cNvPr>
          <p:cNvSpPr>
            <a:spLocks noGrp="1"/>
          </p:cNvSpPr>
          <p:nvPr>
            <p:ph idx="1"/>
          </p:nvPr>
        </p:nvSpPr>
        <p:spPr/>
        <p:txBody>
          <a:bodyPr>
            <a:normAutofit fontScale="92500" lnSpcReduction="10000"/>
          </a:bodyPr>
          <a:lstStyle/>
          <a:p>
            <a:pPr algn="just"/>
            <a:r>
              <a:rPr lang="en-GB" dirty="0"/>
              <a:t>Providing a single, consistent way to access and execute the various CASE tools that form a CASE environment </a:t>
            </a:r>
          </a:p>
          <a:p>
            <a:pPr algn="just"/>
            <a:r>
              <a:rPr lang="en-GB" dirty="0"/>
              <a:t>This view of presentation integration takes the approach that user interaction with CASE tools should be restricted to a single process to ensure that the tools can only be accessed by the appropriate people in a project, and so that the tools are executed with the appropriate version of the data to operate on.</a:t>
            </a:r>
          </a:p>
          <a:p>
            <a:pPr algn="just"/>
            <a:r>
              <a:rPr lang="en-GB" dirty="0"/>
              <a:t>One way for a CASE environment to do this is to insist that there is a single way for all users to access the environment.</a:t>
            </a:r>
          </a:p>
          <a:p>
            <a:pPr algn="just"/>
            <a:r>
              <a:rPr lang="en-US" dirty="0"/>
              <a:t>This </a:t>
            </a:r>
            <a:r>
              <a:rPr lang="en-GB" dirty="0"/>
              <a:t>kind of interface provides a consistent presentation of the CASE environment’s functionality to the users, and reduces the number of errors that can be made due to use of incorrect versions of data and tools.</a:t>
            </a:r>
            <a:endParaRPr lang="en-US" dirty="0"/>
          </a:p>
        </p:txBody>
      </p:sp>
    </p:spTree>
    <p:extLst>
      <p:ext uri="{BB962C8B-B14F-4D97-AF65-F5344CB8AC3E}">
        <p14:creationId xmlns:p14="http://schemas.microsoft.com/office/powerpoint/2010/main" val="59433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DAF0-DA5D-40D4-99F9-F6C686A498B6}"/>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05C008CB-6045-4274-BB5B-06FD253D5364}"/>
              </a:ext>
            </a:extLst>
          </p:cNvPr>
          <p:cNvSpPr>
            <a:spLocks noGrp="1"/>
          </p:cNvSpPr>
          <p:nvPr>
            <p:ph idx="1"/>
          </p:nvPr>
        </p:nvSpPr>
        <p:spPr/>
        <p:txBody>
          <a:bodyPr/>
          <a:lstStyle/>
          <a:p>
            <a:r>
              <a:rPr lang="en-US" dirty="0"/>
              <a:t>Properties of Integration</a:t>
            </a:r>
          </a:p>
          <a:p>
            <a:r>
              <a:rPr lang="en-GB" dirty="0"/>
              <a:t>The Relationship Between Data and Control Integration</a:t>
            </a:r>
          </a:p>
          <a:p>
            <a:r>
              <a:rPr lang="en-US" dirty="0"/>
              <a:t>Presentation Integration</a:t>
            </a:r>
          </a:p>
          <a:p>
            <a:endParaRPr lang="en-US" dirty="0"/>
          </a:p>
        </p:txBody>
      </p:sp>
    </p:spTree>
    <p:extLst>
      <p:ext uri="{BB962C8B-B14F-4D97-AF65-F5344CB8AC3E}">
        <p14:creationId xmlns:p14="http://schemas.microsoft.com/office/powerpoint/2010/main" val="60301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0DBE-2DF6-48C0-B622-1EBF01297801}"/>
              </a:ext>
            </a:extLst>
          </p:cNvPr>
          <p:cNvSpPr>
            <a:spLocks noGrp="1"/>
          </p:cNvSpPr>
          <p:nvPr>
            <p:ph type="title"/>
          </p:nvPr>
        </p:nvSpPr>
        <p:spPr/>
        <p:txBody>
          <a:bodyPr/>
          <a:lstStyle/>
          <a:p>
            <a:r>
              <a:rPr lang="en-US" b="1" dirty="0"/>
              <a:t>Properties of Integration: Data Integration</a:t>
            </a:r>
            <a:endParaRPr lang="en-US" dirty="0"/>
          </a:p>
        </p:txBody>
      </p:sp>
      <p:sp>
        <p:nvSpPr>
          <p:cNvPr id="3" name="Content Placeholder 2">
            <a:extLst>
              <a:ext uri="{FF2B5EF4-FFF2-40B4-BE49-F238E27FC236}">
                <a16:creationId xmlns:a16="http://schemas.microsoft.com/office/drawing/2014/main" id="{16FD9378-C9F4-4CDF-B5A0-284B9ABD25ED}"/>
              </a:ext>
            </a:extLst>
          </p:cNvPr>
          <p:cNvSpPr>
            <a:spLocks noGrp="1"/>
          </p:cNvSpPr>
          <p:nvPr>
            <p:ph idx="1"/>
          </p:nvPr>
        </p:nvSpPr>
        <p:spPr/>
        <p:txBody>
          <a:bodyPr>
            <a:normAutofit lnSpcReduction="10000"/>
          </a:bodyPr>
          <a:lstStyle/>
          <a:p>
            <a:pPr algn="just"/>
            <a:r>
              <a:rPr lang="en-GB" i="1" dirty="0"/>
              <a:t>Interoperability. </a:t>
            </a:r>
            <a:r>
              <a:rPr lang="en-GB" dirty="0"/>
              <a:t>How much work must be done for a tool to manipulate data </a:t>
            </a:r>
            <a:r>
              <a:rPr lang="en-US" dirty="0"/>
              <a:t>produced by another?</a:t>
            </a:r>
          </a:p>
          <a:p>
            <a:pPr algn="just"/>
            <a:r>
              <a:rPr lang="en-GB" i="1" dirty="0"/>
              <a:t>Non-redundancy. </a:t>
            </a:r>
            <a:r>
              <a:rPr lang="en-GB" dirty="0"/>
              <a:t>How much data managed by a tool are duplicated in or can be derived from the data managed by another?</a:t>
            </a:r>
          </a:p>
          <a:p>
            <a:pPr algn="just"/>
            <a:r>
              <a:rPr lang="en-GB" i="1" dirty="0"/>
              <a:t>Consistency. </a:t>
            </a:r>
            <a:r>
              <a:rPr lang="en-GB" dirty="0"/>
              <a:t>How well do two tools cooperate to maintain the semantic constraints on the data they manipulate?</a:t>
            </a:r>
          </a:p>
          <a:p>
            <a:pPr algn="just"/>
            <a:r>
              <a:rPr lang="en-GB" i="1" dirty="0"/>
              <a:t>Exchange. </a:t>
            </a:r>
            <a:r>
              <a:rPr lang="en-GB" dirty="0"/>
              <a:t>How much work must be done to make the nonpersistent data generated by one tool usable by another?</a:t>
            </a:r>
          </a:p>
          <a:p>
            <a:pPr algn="just"/>
            <a:r>
              <a:rPr lang="en-GB" i="1" dirty="0"/>
              <a:t>Synchronization. </a:t>
            </a:r>
            <a:r>
              <a:rPr lang="en-GB" dirty="0"/>
              <a:t>How well does a tool communicate changes it makes to the values of nonpersistent, common data?</a:t>
            </a:r>
            <a:endParaRPr lang="en-US" dirty="0"/>
          </a:p>
        </p:txBody>
      </p:sp>
    </p:spTree>
    <p:extLst>
      <p:ext uri="{BB962C8B-B14F-4D97-AF65-F5344CB8AC3E}">
        <p14:creationId xmlns:p14="http://schemas.microsoft.com/office/powerpoint/2010/main" val="19138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71A7E-8F98-458C-93E6-5C9B86AAB0D4}"/>
              </a:ext>
            </a:extLst>
          </p:cNvPr>
          <p:cNvSpPr>
            <a:spLocks noGrp="1"/>
          </p:cNvSpPr>
          <p:nvPr>
            <p:ph type="title"/>
          </p:nvPr>
        </p:nvSpPr>
        <p:spPr/>
        <p:txBody>
          <a:bodyPr/>
          <a:lstStyle/>
          <a:p>
            <a:r>
              <a:rPr lang="en-US" b="1" dirty="0"/>
              <a:t>Control Integration</a:t>
            </a:r>
            <a:endParaRPr lang="en-US" dirty="0"/>
          </a:p>
        </p:txBody>
      </p:sp>
      <p:sp>
        <p:nvSpPr>
          <p:cNvPr id="3" name="Content Placeholder 2">
            <a:extLst>
              <a:ext uri="{FF2B5EF4-FFF2-40B4-BE49-F238E27FC236}">
                <a16:creationId xmlns:a16="http://schemas.microsoft.com/office/drawing/2014/main" id="{45618968-5CDE-4CA8-A1D1-15B0D25DEE6C}"/>
              </a:ext>
            </a:extLst>
          </p:cNvPr>
          <p:cNvSpPr>
            <a:spLocks noGrp="1"/>
          </p:cNvSpPr>
          <p:nvPr>
            <p:ph idx="1"/>
          </p:nvPr>
        </p:nvSpPr>
        <p:spPr/>
        <p:txBody>
          <a:bodyPr>
            <a:normAutofit/>
          </a:bodyPr>
          <a:lstStyle/>
          <a:p>
            <a:pPr algn="just"/>
            <a:r>
              <a:rPr lang="en-GB" i="1" dirty="0"/>
              <a:t>Provision. </a:t>
            </a:r>
            <a:r>
              <a:rPr lang="en-GB" dirty="0"/>
              <a:t>To what extent are a tool's services used by other tools in the environment?</a:t>
            </a:r>
          </a:p>
          <a:p>
            <a:pPr algn="just"/>
            <a:r>
              <a:rPr lang="en-GB" i="1" dirty="0"/>
              <a:t>Use. </a:t>
            </a:r>
            <a:r>
              <a:rPr lang="en-GB" dirty="0"/>
              <a:t>To what extent does a tool use the services provided by other tools in </a:t>
            </a:r>
            <a:r>
              <a:rPr lang="en-US" dirty="0"/>
              <a:t>the environment?</a:t>
            </a:r>
          </a:p>
          <a:p>
            <a:pPr algn="just"/>
            <a:r>
              <a:rPr lang="en-US" b="1" dirty="0"/>
              <a:t>Presentation Integration</a:t>
            </a:r>
          </a:p>
          <a:p>
            <a:pPr algn="just"/>
            <a:r>
              <a:rPr lang="en-GB" i="1" dirty="0"/>
              <a:t>Appearance and </a:t>
            </a:r>
            <a:r>
              <a:rPr lang="en-GB" i="1" dirty="0" err="1"/>
              <a:t>behavior</a:t>
            </a:r>
            <a:r>
              <a:rPr lang="en-GB" i="1" dirty="0"/>
              <a:t>. </a:t>
            </a:r>
            <a:r>
              <a:rPr lang="en-GB" dirty="0"/>
              <a:t>To what extent do two tools use similar screen </a:t>
            </a:r>
            <a:r>
              <a:rPr lang="en-US" dirty="0"/>
              <a:t>appearances and interactive behaviors?</a:t>
            </a:r>
          </a:p>
          <a:p>
            <a:pPr algn="just"/>
            <a:r>
              <a:rPr lang="en-GB" i="1" dirty="0"/>
              <a:t>Interaction paradigm. </a:t>
            </a:r>
            <a:r>
              <a:rPr lang="en-GB" dirty="0"/>
              <a:t>To what extent do two tools use similar metaphors and </a:t>
            </a:r>
            <a:r>
              <a:rPr lang="en-US" dirty="0"/>
              <a:t>mental models?</a:t>
            </a:r>
          </a:p>
        </p:txBody>
      </p:sp>
    </p:spTree>
    <p:extLst>
      <p:ext uri="{BB962C8B-B14F-4D97-AF65-F5344CB8AC3E}">
        <p14:creationId xmlns:p14="http://schemas.microsoft.com/office/powerpoint/2010/main" val="129981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CEAE-A3CD-41A6-93E1-0FD704E299E1}"/>
              </a:ext>
            </a:extLst>
          </p:cNvPr>
          <p:cNvSpPr>
            <a:spLocks noGrp="1"/>
          </p:cNvSpPr>
          <p:nvPr>
            <p:ph type="title"/>
          </p:nvPr>
        </p:nvSpPr>
        <p:spPr/>
        <p:txBody>
          <a:bodyPr/>
          <a:lstStyle/>
          <a:p>
            <a:r>
              <a:rPr lang="en-US" b="1"/>
              <a:t>Process Integration</a:t>
            </a:r>
            <a:endParaRPr lang="en-US"/>
          </a:p>
        </p:txBody>
      </p:sp>
      <p:sp>
        <p:nvSpPr>
          <p:cNvPr id="3" name="Content Placeholder 2">
            <a:extLst>
              <a:ext uri="{FF2B5EF4-FFF2-40B4-BE49-F238E27FC236}">
                <a16:creationId xmlns:a16="http://schemas.microsoft.com/office/drawing/2014/main" id="{B8E25E7E-9B40-4243-9C47-21F6B25E46A2}"/>
              </a:ext>
            </a:extLst>
          </p:cNvPr>
          <p:cNvSpPr>
            <a:spLocks noGrp="1"/>
          </p:cNvSpPr>
          <p:nvPr>
            <p:ph idx="1"/>
          </p:nvPr>
        </p:nvSpPr>
        <p:spPr/>
        <p:txBody>
          <a:bodyPr>
            <a:normAutofit lnSpcReduction="10000"/>
          </a:bodyPr>
          <a:lstStyle/>
          <a:p>
            <a:pPr algn="just"/>
            <a:r>
              <a:rPr lang="en-GB" i="1" dirty="0"/>
              <a:t>Process step. </a:t>
            </a:r>
            <a:r>
              <a:rPr lang="en-GB" dirty="0"/>
              <a:t>How well do relevant tools combine to support the performance </a:t>
            </a:r>
            <a:r>
              <a:rPr lang="en-US" dirty="0"/>
              <a:t>of a process step?</a:t>
            </a:r>
          </a:p>
          <a:p>
            <a:pPr algn="just"/>
            <a:r>
              <a:rPr lang="en-GB" i="1" dirty="0"/>
              <a:t>Event. </a:t>
            </a:r>
            <a:r>
              <a:rPr lang="en-GB" dirty="0"/>
              <a:t>How well do relevant tools agree on the events required to support a </a:t>
            </a:r>
            <a:r>
              <a:rPr lang="en-US" dirty="0"/>
              <a:t>process?</a:t>
            </a:r>
          </a:p>
          <a:p>
            <a:pPr algn="just"/>
            <a:r>
              <a:rPr lang="en-GB" i="1" dirty="0"/>
              <a:t>Constraint. </a:t>
            </a:r>
            <a:r>
              <a:rPr lang="en-GB" dirty="0"/>
              <a:t>How well do relevant tools cooperate to enforce a constraint?</a:t>
            </a:r>
          </a:p>
          <a:p>
            <a:pPr algn="just"/>
            <a:r>
              <a:rPr lang="en-US" dirty="0"/>
              <a:t>When considered in </a:t>
            </a:r>
            <a:r>
              <a:rPr lang="en-GB" dirty="0"/>
              <a:t>light of actual integration mechanisms, however, these distinctions present certain difficulties. </a:t>
            </a:r>
          </a:p>
          <a:p>
            <a:pPr algn="just"/>
            <a:r>
              <a:rPr lang="en-GB" dirty="0"/>
              <a:t>This is because integration from a </a:t>
            </a:r>
            <a:r>
              <a:rPr lang="en-GB" i="1" dirty="0"/>
              <a:t>mechanistic </a:t>
            </a:r>
            <a:r>
              <a:rPr lang="en-GB" dirty="0"/>
              <a:t>perspective is more difficult to separate into these clear and distinct categories.</a:t>
            </a:r>
            <a:endParaRPr lang="en-US" dirty="0"/>
          </a:p>
        </p:txBody>
      </p:sp>
    </p:spTree>
    <p:extLst>
      <p:ext uri="{BB962C8B-B14F-4D97-AF65-F5344CB8AC3E}">
        <p14:creationId xmlns:p14="http://schemas.microsoft.com/office/powerpoint/2010/main" val="95902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7D732-18FA-4F74-9042-4318A5BFA9FE}"/>
              </a:ext>
            </a:extLst>
          </p:cNvPr>
          <p:cNvSpPr>
            <a:spLocks noGrp="1"/>
          </p:cNvSpPr>
          <p:nvPr>
            <p:ph type="title"/>
          </p:nvPr>
        </p:nvSpPr>
        <p:spPr/>
        <p:txBody>
          <a:bodyPr/>
          <a:lstStyle/>
          <a:p>
            <a:r>
              <a:rPr lang="en-GB" b="1" dirty="0"/>
              <a:t>Integrating mechanisms</a:t>
            </a:r>
            <a:endParaRPr lang="en-US" b="1" dirty="0"/>
          </a:p>
        </p:txBody>
      </p:sp>
      <p:sp>
        <p:nvSpPr>
          <p:cNvPr id="3" name="Content Placeholder 2">
            <a:extLst>
              <a:ext uri="{FF2B5EF4-FFF2-40B4-BE49-F238E27FC236}">
                <a16:creationId xmlns:a16="http://schemas.microsoft.com/office/drawing/2014/main" id="{C1C03B41-BAB7-4094-8113-29C479FEDD0C}"/>
              </a:ext>
            </a:extLst>
          </p:cNvPr>
          <p:cNvSpPr>
            <a:spLocks noGrp="1"/>
          </p:cNvSpPr>
          <p:nvPr>
            <p:ph idx="1"/>
          </p:nvPr>
        </p:nvSpPr>
        <p:spPr/>
        <p:txBody>
          <a:bodyPr/>
          <a:lstStyle/>
          <a:p>
            <a:pPr algn="just"/>
            <a:r>
              <a:rPr lang="en-US" dirty="0"/>
              <a:t>Whenever integration takes place </a:t>
            </a:r>
            <a:r>
              <a:rPr lang="en-GB" dirty="0"/>
              <a:t>through some real integrating mechanisms, then:</a:t>
            </a:r>
          </a:p>
          <a:p>
            <a:pPr lvl="1" algn="just"/>
            <a:r>
              <a:rPr lang="en-GB" dirty="0"/>
              <a:t>data are shared between the agents,</a:t>
            </a:r>
          </a:p>
          <a:p>
            <a:pPr lvl="1" algn="just"/>
            <a:r>
              <a:rPr lang="en-GB" dirty="0"/>
              <a:t>controlled interaction between the agents takes place,</a:t>
            </a:r>
          </a:p>
          <a:p>
            <a:pPr lvl="1" algn="just"/>
            <a:r>
              <a:rPr lang="en-GB" dirty="0"/>
              <a:t>presentation of information and an interface to operations must exist,</a:t>
            </a:r>
          </a:p>
          <a:p>
            <a:pPr lvl="1" algn="just"/>
            <a:r>
              <a:rPr lang="en-GB" dirty="0"/>
              <a:t>the integration takes place in the context of some process, whether explicit or </a:t>
            </a:r>
            <a:r>
              <a:rPr lang="en-US" dirty="0"/>
              <a:t>otherwise.</a:t>
            </a:r>
          </a:p>
        </p:txBody>
      </p:sp>
    </p:spTree>
    <p:extLst>
      <p:ext uri="{BB962C8B-B14F-4D97-AF65-F5344CB8AC3E}">
        <p14:creationId xmlns:p14="http://schemas.microsoft.com/office/powerpoint/2010/main" val="501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3534-81F7-49B9-8A02-FF5FE48EB2BF}"/>
              </a:ext>
            </a:extLst>
          </p:cNvPr>
          <p:cNvSpPr>
            <a:spLocks noGrp="1"/>
          </p:cNvSpPr>
          <p:nvPr>
            <p:ph type="title"/>
          </p:nvPr>
        </p:nvSpPr>
        <p:spPr/>
        <p:txBody>
          <a:bodyPr/>
          <a:lstStyle/>
          <a:p>
            <a:r>
              <a:rPr lang="en-US" b="1" dirty="0"/>
              <a:t>Example</a:t>
            </a:r>
          </a:p>
        </p:txBody>
      </p:sp>
      <p:sp>
        <p:nvSpPr>
          <p:cNvPr id="3" name="Content Placeholder 2">
            <a:extLst>
              <a:ext uri="{FF2B5EF4-FFF2-40B4-BE49-F238E27FC236}">
                <a16:creationId xmlns:a16="http://schemas.microsoft.com/office/drawing/2014/main" id="{28A065A0-532B-4F59-8157-5D4F545906AE}"/>
              </a:ext>
            </a:extLst>
          </p:cNvPr>
          <p:cNvSpPr>
            <a:spLocks noGrp="1"/>
          </p:cNvSpPr>
          <p:nvPr>
            <p:ph idx="1"/>
          </p:nvPr>
        </p:nvSpPr>
        <p:spPr/>
        <p:txBody>
          <a:bodyPr>
            <a:normAutofit/>
          </a:bodyPr>
          <a:lstStyle/>
          <a:p>
            <a:pPr algn="just"/>
            <a:r>
              <a:rPr lang="en-GB" dirty="0"/>
              <a:t>For example, to embed a diagram produced by an analysis and design tool into a document being written using a desktop publishing system, it must be possible </a:t>
            </a:r>
            <a:r>
              <a:rPr lang="en-US" dirty="0"/>
              <a:t>to:</a:t>
            </a:r>
          </a:p>
          <a:p>
            <a:pPr lvl="1" algn="just"/>
            <a:r>
              <a:rPr lang="en-GB" dirty="0"/>
              <a:t>embed the text and graphical representation of the diagram in the document </a:t>
            </a:r>
            <a:r>
              <a:rPr lang="en-US" dirty="0"/>
              <a:t>flow,</a:t>
            </a:r>
          </a:p>
          <a:p>
            <a:pPr lvl="1" algn="just"/>
            <a:r>
              <a:rPr lang="en-GB" dirty="0"/>
              <a:t>synchronize the transfer and sharing of the design,</a:t>
            </a:r>
          </a:p>
          <a:p>
            <a:pPr lvl="1" algn="just"/>
            <a:r>
              <a:rPr lang="en-GB" dirty="0"/>
              <a:t>present an interface that allows the embedding to take place, and</a:t>
            </a:r>
          </a:p>
          <a:p>
            <a:pPr lvl="1" algn="just"/>
            <a:r>
              <a:rPr lang="en-GB" dirty="0"/>
              <a:t>perform the embedding in a manner consistent with the organization's process </a:t>
            </a:r>
            <a:r>
              <a:rPr lang="en-US" dirty="0"/>
              <a:t>and documentation standards.</a:t>
            </a:r>
          </a:p>
        </p:txBody>
      </p:sp>
    </p:spTree>
    <p:extLst>
      <p:ext uri="{BB962C8B-B14F-4D97-AF65-F5344CB8AC3E}">
        <p14:creationId xmlns:p14="http://schemas.microsoft.com/office/powerpoint/2010/main" val="37377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9D77-0848-4604-BE4C-9EB9208509A8}"/>
              </a:ext>
            </a:extLst>
          </p:cNvPr>
          <p:cNvSpPr>
            <a:spLocks noGrp="1"/>
          </p:cNvSpPr>
          <p:nvPr>
            <p:ph type="title"/>
          </p:nvPr>
        </p:nvSpPr>
        <p:spPr/>
        <p:txBody>
          <a:bodyPr/>
          <a:lstStyle/>
          <a:p>
            <a:r>
              <a:rPr lang="en-GB" b="1" dirty="0"/>
              <a:t>The Relationship Between Data and Control Integration</a:t>
            </a:r>
            <a:endParaRPr lang="en-US" dirty="0"/>
          </a:p>
        </p:txBody>
      </p:sp>
      <p:sp>
        <p:nvSpPr>
          <p:cNvPr id="3" name="Content Placeholder 2">
            <a:extLst>
              <a:ext uri="{FF2B5EF4-FFF2-40B4-BE49-F238E27FC236}">
                <a16:creationId xmlns:a16="http://schemas.microsoft.com/office/drawing/2014/main" id="{8B575F07-2590-441A-9A61-6DCC10101B9A}"/>
              </a:ext>
            </a:extLst>
          </p:cNvPr>
          <p:cNvSpPr>
            <a:spLocks noGrp="1"/>
          </p:cNvSpPr>
          <p:nvPr>
            <p:ph idx="1"/>
          </p:nvPr>
        </p:nvSpPr>
        <p:spPr>
          <a:xfrm>
            <a:off x="838199" y="1825625"/>
            <a:ext cx="10850217" cy="4351338"/>
          </a:xfrm>
        </p:spPr>
        <p:txBody>
          <a:bodyPr>
            <a:normAutofit/>
          </a:bodyPr>
          <a:lstStyle/>
          <a:p>
            <a:pPr marL="0" indent="0" algn="just">
              <a:buNone/>
            </a:pPr>
            <a:r>
              <a:rPr lang="en-GB" dirty="0"/>
              <a:t>The essential difference between mechanisms that integrate data and control </a:t>
            </a:r>
            <a:r>
              <a:rPr lang="en-US" dirty="0"/>
              <a:t>is:</a:t>
            </a:r>
          </a:p>
          <a:p>
            <a:pPr algn="just"/>
            <a:r>
              <a:rPr lang="en-GB" dirty="0"/>
              <a:t>Data integration mechanisms emphasize storage and persistence, common data structures, and shared understanding of those structures.</a:t>
            </a:r>
          </a:p>
          <a:p>
            <a:pPr algn="just"/>
            <a:r>
              <a:rPr lang="en-GB" dirty="0"/>
              <a:t>Control integration mechanisms emphasize a common communication approach between components and a shared understanding of the events that </a:t>
            </a:r>
            <a:r>
              <a:rPr lang="en-US" dirty="0"/>
              <a:t>initiate interaction.</a:t>
            </a:r>
          </a:p>
        </p:txBody>
      </p:sp>
    </p:spTree>
    <p:extLst>
      <p:ext uri="{BB962C8B-B14F-4D97-AF65-F5344CB8AC3E}">
        <p14:creationId xmlns:p14="http://schemas.microsoft.com/office/powerpoint/2010/main" val="3033967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D97CD-08B9-4AE5-9022-B854051B38CB}"/>
              </a:ext>
            </a:extLst>
          </p:cNvPr>
          <p:cNvSpPr>
            <a:spLocks noGrp="1"/>
          </p:cNvSpPr>
          <p:nvPr>
            <p:ph type="title"/>
          </p:nvPr>
        </p:nvSpPr>
        <p:spPr/>
        <p:txBody>
          <a:bodyPr/>
          <a:lstStyle/>
          <a:p>
            <a:r>
              <a:rPr lang="en-US" b="1" dirty="0"/>
              <a:t>Presentation Integration: Services for Presentation Integration</a:t>
            </a:r>
            <a:endParaRPr lang="en-US" dirty="0"/>
          </a:p>
        </p:txBody>
      </p:sp>
      <p:sp>
        <p:nvSpPr>
          <p:cNvPr id="3" name="Content Placeholder 2">
            <a:extLst>
              <a:ext uri="{FF2B5EF4-FFF2-40B4-BE49-F238E27FC236}">
                <a16:creationId xmlns:a16="http://schemas.microsoft.com/office/drawing/2014/main" id="{3EE7A1CA-405B-48F0-AB7B-EF932FBDCCDA}"/>
              </a:ext>
            </a:extLst>
          </p:cNvPr>
          <p:cNvSpPr>
            <a:spLocks noGrp="1"/>
          </p:cNvSpPr>
          <p:nvPr>
            <p:ph idx="1"/>
          </p:nvPr>
        </p:nvSpPr>
        <p:spPr>
          <a:xfrm>
            <a:off x="838200" y="1825625"/>
            <a:ext cx="10515600" cy="4667250"/>
          </a:xfrm>
        </p:spPr>
        <p:txBody>
          <a:bodyPr>
            <a:normAutofit fontScale="92500" lnSpcReduction="20000"/>
          </a:bodyPr>
          <a:lstStyle/>
          <a:p>
            <a:pPr algn="just"/>
            <a:r>
              <a:rPr lang="en-GB" dirty="0"/>
              <a:t>At a functional level, the presentation integration of a CASE environment can be discussed in terms of the behaviour available at the environment's user interface.</a:t>
            </a:r>
          </a:p>
          <a:p>
            <a:pPr algn="just"/>
            <a:r>
              <a:rPr lang="en-GB" dirty="0"/>
              <a:t>While behaviour at the user interface could be interpreted in many ways, it is almost always viewed by the CASE community as a "look and feel" issue. </a:t>
            </a:r>
          </a:p>
          <a:p>
            <a:pPr algn="just"/>
            <a:r>
              <a:rPr lang="en-GB" dirty="0"/>
              <a:t>That is, presentation integration is achieved by ensuring the same visual appearance of the user interfaces of each of the components </a:t>
            </a:r>
          </a:p>
          <a:p>
            <a:pPr lvl="1" algn="just"/>
            <a:r>
              <a:rPr lang="en-GB" dirty="0"/>
              <a:t>(e.g., menus with similar options and consistent design of icons) </a:t>
            </a:r>
          </a:p>
          <a:p>
            <a:pPr algn="just"/>
            <a:r>
              <a:rPr lang="en-GB" dirty="0"/>
              <a:t>and by having similar effects occur when the same interaction takes place</a:t>
            </a:r>
          </a:p>
          <a:p>
            <a:pPr lvl="1" algn="just"/>
            <a:r>
              <a:rPr lang="en-GB" dirty="0"/>
              <a:t>(e.g., double clicking on the trash can icon has the same effect no matter which CASE environment component is </a:t>
            </a:r>
            <a:r>
              <a:rPr lang="en-US" dirty="0"/>
              <a:t>being executed).</a:t>
            </a:r>
          </a:p>
          <a:p>
            <a:pPr algn="just"/>
            <a:r>
              <a:rPr lang="en-GB" dirty="0"/>
              <a:t>The way this consistency is achieved through defining style guides for user </a:t>
            </a:r>
            <a:r>
              <a:rPr lang="en-US" dirty="0"/>
              <a:t>interface design.</a:t>
            </a:r>
          </a:p>
        </p:txBody>
      </p:sp>
    </p:spTree>
    <p:extLst>
      <p:ext uri="{BB962C8B-B14F-4D97-AF65-F5344CB8AC3E}">
        <p14:creationId xmlns:p14="http://schemas.microsoft.com/office/powerpoint/2010/main" val="2025976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924</Words>
  <Application>Microsoft Office PowerPoint</Application>
  <PresentationFormat>Widescreen</PresentationFormat>
  <Paragraphs>60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Properties and Types of Integration Mechanisms</vt:lpstr>
      <vt:lpstr>Contents </vt:lpstr>
      <vt:lpstr>Properties of Integration: Data Integration</vt:lpstr>
      <vt:lpstr>Control Integration</vt:lpstr>
      <vt:lpstr>Process Integration</vt:lpstr>
      <vt:lpstr>Integrating mechanisms</vt:lpstr>
      <vt:lpstr>Example</vt:lpstr>
      <vt:lpstr>The Relationship Between Data and Control Integration</vt:lpstr>
      <vt:lpstr>Presentation Integration: Services for Presentation Integration</vt:lpstr>
      <vt:lpstr>Mechanisms Supporting Presentation Integration</vt:lpstr>
      <vt:lpstr>Process Aspects of Presentation Integration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Properties and Types of Integration Mechanisms</dc:title>
  <dc:creator>asma khan</dc:creator>
  <cp:lastModifiedBy>asma khan</cp:lastModifiedBy>
  <cp:revision>15</cp:revision>
  <dcterms:created xsi:type="dcterms:W3CDTF">2020-02-21T16:19:07Z</dcterms:created>
  <dcterms:modified xsi:type="dcterms:W3CDTF">2020-03-03T07:21:11Z</dcterms:modified>
</cp:coreProperties>
</file>