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1" r:id="rId5"/>
    <p:sldId id="273" r:id="rId6"/>
    <p:sldId id="259" r:id="rId7"/>
    <p:sldId id="274" r:id="rId8"/>
    <p:sldId id="260" r:id="rId9"/>
    <p:sldId id="272" r:id="rId10"/>
    <p:sldId id="261" r:id="rId11"/>
    <p:sldId id="262" r:id="rId12"/>
    <p:sldId id="263" r:id="rId13"/>
    <p:sldId id="275" r:id="rId14"/>
    <p:sldId id="264" r:id="rId15"/>
    <p:sldId id="270" r:id="rId16"/>
    <p:sldId id="276" r:id="rId17"/>
    <p:sldId id="277" r:id="rId18"/>
    <p:sldId id="265" r:id="rId19"/>
    <p:sldId id="266" r:id="rId20"/>
    <p:sldId id="278" r:id="rId21"/>
    <p:sldId id="267" r:id="rId22"/>
    <p:sldId id="268" r:id="rId23"/>
    <p:sldId id="26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18B6EE0-6AEE-43A8-8DD6-E826A74A631A}" type="datetimeFigureOut">
              <a:rPr lang="en-US" smtClean="0"/>
              <a:t>3/29/2020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70FD2E1-E81C-426F-9DA5-037137C2CBB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8B6EE0-6AEE-43A8-8DD6-E826A74A631A}"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FD2E1-E81C-426F-9DA5-037137C2CB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18B6EE0-6AEE-43A8-8DD6-E826A74A631A}" type="datetimeFigureOut">
              <a:rPr lang="en-US" smtClean="0"/>
              <a:t>3/29/2020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70FD2E1-E81C-426F-9DA5-037137C2CBB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18B6EE0-6AEE-43A8-8DD6-E826A74A631A}" type="datetimeFigureOut">
              <a:rPr lang="en-US" smtClean="0"/>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70FD2E1-E81C-426F-9DA5-037137C2CBB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18B6EE0-6AEE-43A8-8DD6-E826A74A631A}" type="datetimeFigureOut">
              <a:rPr lang="en-US" smtClean="0"/>
              <a:t>3/29/2020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70FD2E1-E81C-426F-9DA5-037137C2CBB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18B6EE0-6AEE-43A8-8DD6-E826A74A631A}" type="datetimeFigureOut">
              <a:rPr lang="en-US" smtClean="0"/>
              <a:t>3/29/2020</a:t>
            </a:fld>
            <a:endParaRPr lang="en-US"/>
          </a:p>
        </p:txBody>
      </p:sp>
      <p:sp>
        <p:nvSpPr>
          <p:cNvPr id="10" name="Slide Number Placeholder 9"/>
          <p:cNvSpPr>
            <a:spLocks noGrp="1"/>
          </p:cNvSpPr>
          <p:nvPr>
            <p:ph type="sldNum" sz="quarter" idx="16"/>
          </p:nvPr>
        </p:nvSpPr>
        <p:spPr/>
        <p:txBody>
          <a:bodyPr rtlCol="0"/>
          <a:lstStyle/>
          <a:p>
            <a:fld id="{570FD2E1-E81C-426F-9DA5-037137C2CBB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18B6EE0-6AEE-43A8-8DD6-E826A74A631A}" type="datetimeFigureOut">
              <a:rPr lang="en-US" smtClean="0"/>
              <a:t>3/29/2020</a:t>
            </a:fld>
            <a:endParaRPr lang="en-US"/>
          </a:p>
        </p:txBody>
      </p:sp>
      <p:sp>
        <p:nvSpPr>
          <p:cNvPr id="12" name="Slide Number Placeholder 11"/>
          <p:cNvSpPr>
            <a:spLocks noGrp="1"/>
          </p:cNvSpPr>
          <p:nvPr>
            <p:ph type="sldNum" sz="quarter" idx="16"/>
          </p:nvPr>
        </p:nvSpPr>
        <p:spPr/>
        <p:txBody>
          <a:bodyPr rtlCol="0"/>
          <a:lstStyle/>
          <a:p>
            <a:fld id="{570FD2E1-E81C-426F-9DA5-037137C2CBB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18B6EE0-6AEE-43A8-8DD6-E826A74A631A}" type="datetimeFigureOut">
              <a:rPr lang="en-US" smtClean="0"/>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70FD2E1-E81C-426F-9DA5-037137C2CB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B6EE0-6AEE-43A8-8DD6-E826A74A631A}" type="datetimeFigureOut">
              <a:rPr lang="en-US" smtClean="0"/>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70FD2E1-E81C-426F-9DA5-037137C2CB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18B6EE0-6AEE-43A8-8DD6-E826A74A631A}" type="datetimeFigureOut">
              <a:rPr lang="en-US" smtClean="0"/>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70FD2E1-E81C-426F-9DA5-037137C2CBB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18B6EE0-6AEE-43A8-8DD6-E826A74A631A}" type="datetimeFigureOut">
              <a:rPr lang="en-US" smtClean="0"/>
              <a:t>3/29/2020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70FD2E1-E81C-426F-9DA5-037137C2CBB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18B6EE0-6AEE-43A8-8DD6-E826A74A631A}" type="datetimeFigureOut">
              <a:rPr lang="en-US" smtClean="0"/>
              <a:t>3/29/2020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70FD2E1-E81C-426F-9DA5-037137C2CBB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hatis.techtarget.com/definition/sheet-fed-offset-printi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714488"/>
            <a:ext cx="7772400" cy="1470025"/>
          </a:xfrm>
        </p:spPr>
        <p:txBody>
          <a:bodyPr/>
          <a:lstStyle/>
          <a:p>
            <a:r>
              <a:rPr lang="en-US" dirty="0"/>
              <a:t> Offset printing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1143000"/>
          </a:xfrm>
        </p:spPr>
        <p:txBody>
          <a:bodyPr>
            <a:normAutofit fontScale="90000"/>
          </a:bodyPr>
          <a:lstStyle/>
          <a:p>
            <a:r>
              <a:rPr lang="en-US" b="1" dirty="0"/>
              <a:t>OFFSET PRINTING PROCESS:</a:t>
            </a:r>
            <a:r>
              <a:rPr lang="en-US" dirty="0"/>
              <a:t/>
            </a:r>
            <a:br>
              <a:rPr lang="en-US" dirty="0"/>
            </a:br>
            <a:endParaRPr lang="en-US" dirty="0"/>
          </a:p>
        </p:txBody>
      </p:sp>
      <p:sp>
        <p:nvSpPr>
          <p:cNvPr id="3" name="Content Placeholder 2"/>
          <p:cNvSpPr>
            <a:spLocks noGrp="1"/>
          </p:cNvSpPr>
          <p:nvPr>
            <p:ph sz="quarter" idx="1"/>
          </p:nvPr>
        </p:nvSpPr>
        <p:spPr>
          <a:xfrm>
            <a:off x="357158" y="2332037"/>
            <a:ext cx="8229600" cy="4525963"/>
          </a:xfrm>
        </p:spPr>
        <p:txBody>
          <a:bodyPr/>
          <a:lstStyle/>
          <a:p>
            <a:pPr algn="ctr"/>
            <a:r>
              <a:rPr lang="en-US" dirty="0"/>
              <a:t>The plates used in </a:t>
            </a:r>
            <a:r>
              <a:rPr lang="en-US" b="1" dirty="0"/>
              <a:t>offset printing</a:t>
            </a:r>
            <a:r>
              <a:rPr lang="en-US" dirty="0"/>
              <a:t> are thin, flexible, and usually larger than the paper size to be printed. Two main </a:t>
            </a:r>
            <a:r>
              <a:rPr lang="en-US" b="1" dirty="0"/>
              <a:t>materials</a:t>
            </a:r>
            <a:r>
              <a:rPr lang="en-US" dirty="0"/>
              <a:t> are used: Metal plates, usually aluminum, although sometimes they are made of </a:t>
            </a:r>
            <a:r>
              <a:rPr lang="en-US" dirty="0" err="1"/>
              <a:t>multimetal</a:t>
            </a:r>
            <a:r>
              <a:rPr lang="en-US" dirty="0"/>
              <a:t>, paper, or plastic.</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2571744"/>
            <a:ext cx="8229600" cy="4525963"/>
          </a:xfrm>
        </p:spPr>
        <p:txBody>
          <a:bodyPr/>
          <a:lstStyle/>
          <a:p>
            <a:pPr algn="ctr"/>
            <a:r>
              <a:rPr lang="en-US" dirty="0"/>
              <a:t>The most common kind of offset printing is derived from the photo offset process, which involves using light sensitive chemicals and photographic technique to transfer images and type from original materials to printing place .</a:t>
            </a:r>
          </a:p>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r>
              <a:rPr lang="en-US" sz="4000" b="1" dirty="0" smtClean="0"/>
              <a:t>PARTS OF OFFSET PRINTING PROCESS</a:t>
            </a:r>
            <a:r>
              <a:rPr lang="en-US" dirty="0" smtClean="0"/>
              <a:t>:</a:t>
            </a:r>
            <a:br>
              <a:rPr lang="en-US" dirty="0" smtClean="0"/>
            </a:br>
            <a:endParaRPr lang="en-US" dirty="0"/>
          </a:p>
        </p:txBody>
      </p:sp>
      <p:sp>
        <p:nvSpPr>
          <p:cNvPr id="3" name="Content Placeholder 2"/>
          <p:cNvSpPr>
            <a:spLocks noGrp="1"/>
          </p:cNvSpPr>
          <p:nvPr>
            <p:ph sz="quarter" idx="1"/>
          </p:nvPr>
        </p:nvSpPr>
        <p:spPr>
          <a:xfrm>
            <a:off x="428596" y="2332037"/>
            <a:ext cx="8229600" cy="4525963"/>
          </a:xfrm>
        </p:spPr>
        <p:txBody>
          <a:bodyPr>
            <a:normAutofit/>
          </a:bodyPr>
          <a:lstStyle/>
          <a:p>
            <a:pPr lvl="0"/>
            <a:r>
              <a:rPr lang="en-US" dirty="0" smtClean="0"/>
              <a:t>The  </a:t>
            </a:r>
            <a:r>
              <a:rPr lang="en-US" dirty="0"/>
              <a:t>inking system(ink fountain and ink </a:t>
            </a:r>
            <a:r>
              <a:rPr lang="en-US" dirty="0" smtClean="0"/>
              <a:t>rollers) </a:t>
            </a:r>
            <a:endParaRPr lang="en-US" dirty="0"/>
          </a:p>
          <a:p>
            <a:pPr lvl="0"/>
            <a:r>
              <a:rPr lang="en-US" dirty="0"/>
              <a:t>The dampening system ( water fountain and water rollers)</a:t>
            </a:r>
          </a:p>
          <a:p>
            <a:pPr lvl="0"/>
            <a:r>
              <a:rPr lang="en-US" dirty="0"/>
              <a:t>The plate cylinder </a:t>
            </a:r>
          </a:p>
          <a:p>
            <a:pPr lvl="0"/>
            <a:r>
              <a:rPr lang="en-US" dirty="0"/>
              <a:t>The offset cylinder (or blanket cylinder )</a:t>
            </a:r>
          </a:p>
          <a:p>
            <a:pPr lvl="0"/>
            <a:r>
              <a:rPr lang="en-US" dirty="0"/>
              <a:t>The impression cylinder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1143000"/>
          </a:xfrm>
        </p:spPr>
        <p:txBody>
          <a:bodyPr>
            <a:normAutofit fontScale="90000"/>
          </a:bodyPr>
          <a:lstStyle/>
          <a:p>
            <a:r>
              <a:rPr lang="en-US" sz="4000" b="1" dirty="0" smtClean="0"/>
              <a:t>PARTS OF OFFSET PRINTING PROCESS</a:t>
            </a:r>
            <a:r>
              <a:rPr lang="en-US" sz="4000" dirty="0" smtClean="0"/>
              <a:t>:</a:t>
            </a:r>
            <a:r>
              <a:rPr lang="en-US" dirty="0" smtClean="0"/>
              <a:t/>
            </a:r>
            <a:br>
              <a:rPr lang="en-US" dirty="0" smtClean="0"/>
            </a:br>
            <a:endParaRPr lang="en-US" dirty="0"/>
          </a:p>
        </p:txBody>
      </p:sp>
      <p:pic>
        <p:nvPicPr>
          <p:cNvPr id="4" name="Content Placeholder 3" descr="unnamed.jpg"/>
          <p:cNvPicPr>
            <a:picLocks noGrp="1" noChangeAspect="1"/>
          </p:cNvPicPr>
          <p:nvPr>
            <p:ph sz="quarter" idx="1"/>
          </p:nvPr>
        </p:nvPicPr>
        <p:blipFill>
          <a:blip r:embed="rId2"/>
          <a:stretch>
            <a:fillRect/>
          </a:stretch>
        </p:blipFill>
        <p:spPr>
          <a:xfrm>
            <a:off x="2441575" y="1600200"/>
            <a:ext cx="4495800" cy="44958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r>
              <a:rPr lang="en-US" b="1" dirty="0" smtClean="0"/>
              <a:t>TYPES.</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There </a:t>
            </a:r>
            <a:r>
              <a:rPr lang="en-US" dirty="0"/>
              <a:t>are two types of offset printing machines in common use for publication today: </a:t>
            </a:r>
            <a:r>
              <a:rPr lang="en-US" dirty="0" smtClean="0"/>
              <a:t> sheet fed</a:t>
            </a:r>
            <a:r>
              <a:rPr lang="en-US" dirty="0" smtClean="0">
                <a:hlinkClick r:id="rId2"/>
              </a:rPr>
              <a:t> </a:t>
            </a:r>
            <a:r>
              <a:rPr lang="en-US" dirty="0" smtClean="0"/>
              <a:t>offset printing</a:t>
            </a:r>
            <a:r>
              <a:rPr lang="en-US" dirty="0"/>
              <a:t> and </a:t>
            </a:r>
            <a:r>
              <a:rPr lang="en-US" dirty="0" smtClean="0"/>
              <a:t>web offset printing.</a:t>
            </a:r>
            <a:r>
              <a:rPr lang="en-US" dirty="0"/>
              <a:t> </a:t>
            </a:r>
            <a:endParaRPr lang="en-US" dirty="0" smtClean="0"/>
          </a:p>
          <a:p>
            <a:pPr lvl="0">
              <a:buNone/>
            </a:pPr>
            <a:endParaRPr lang="en-US" dirty="0"/>
          </a:p>
          <a:p>
            <a:pPr lvl="0"/>
            <a:r>
              <a:rPr lang="en-US" dirty="0"/>
              <a:t>Some </a:t>
            </a:r>
            <a:r>
              <a:rPr lang="en-US" dirty="0" smtClean="0"/>
              <a:t>sheet fed </a:t>
            </a:r>
            <a:r>
              <a:rPr lang="en-US" dirty="0">
                <a:solidFill>
                  <a:srgbClr val="FF0000"/>
                </a:solidFill>
              </a:rPr>
              <a:t> </a:t>
            </a:r>
            <a:r>
              <a:rPr lang="en-US" dirty="0"/>
              <a:t>contain what’s called a “</a:t>
            </a:r>
            <a:r>
              <a:rPr lang="en-US" dirty="0" err="1"/>
              <a:t>perfector</a:t>
            </a:r>
            <a:r>
              <a:rPr lang="en-US" dirty="0"/>
              <a:t> cylinder” and this enables the pressman to flip the sheet of paper so both sides can be printed on in one pass</a:t>
            </a:r>
            <a:r>
              <a:rPr lang="en-US" dirty="0" smtClean="0"/>
              <a:t>.</a:t>
            </a:r>
            <a:r>
              <a:rPr lang="en-US" dirty="0"/>
              <a:t/>
            </a:r>
            <a:br>
              <a:rPr lang="en-US" dirty="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1643050"/>
            <a:ext cx="8229600" cy="4525963"/>
          </a:xfrm>
        </p:spPr>
        <p:txBody>
          <a:bodyPr>
            <a:normAutofit fontScale="92500" lnSpcReduction="10000"/>
          </a:bodyPr>
          <a:lstStyle/>
          <a:p>
            <a:pPr lvl="0"/>
            <a:r>
              <a:rPr lang="en-US" dirty="0" smtClean="0"/>
              <a:t>Sheet fed offset printing can print from 4,000 to 18,000 sheets per hour. </a:t>
            </a:r>
          </a:p>
          <a:p>
            <a:pPr lvl="0"/>
            <a:endParaRPr lang="en-US" dirty="0" smtClean="0"/>
          </a:p>
          <a:p>
            <a:pPr lvl="0"/>
            <a:r>
              <a:rPr lang="en-US" dirty="0" smtClean="0"/>
              <a:t>The printed products it produces are enormous and cover most items printed, with the exception of certain types of packaging and long runs of magazine publications.</a:t>
            </a:r>
          </a:p>
          <a:p>
            <a:pPr lvl="0"/>
            <a:endParaRPr lang="en-US" dirty="0" smtClean="0"/>
          </a:p>
          <a:p>
            <a:pPr lvl="0"/>
            <a:r>
              <a:rPr lang="en-US" dirty="0" smtClean="0"/>
              <a:t>With sheet fed offset printing, sheets of paper are fed into the printing press to be printed 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Sheet fed offset printing </a:t>
            </a:r>
            <a:endParaRPr lang="en-US" dirty="0"/>
          </a:p>
        </p:txBody>
      </p:sp>
      <p:pic>
        <p:nvPicPr>
          <p:cNvPr id="4" name="Content Placeholder 3" descr="automatic-sheet-fed-offset-printing-machine-500x500.jpg"/>
          <p:cNvPicPr>
            <a:picLocks noGrp="1" noChangeAspect="1"/>
          </p:cNvPicPr>
          <p:nvPr>
            <p:ph sz="quarter" idx="1"/>
          </p:nvPr>
        </p:nvPicPr>
        <p:blipFill>
          <a:blip r:embed="rId2"/>
          <a:stretch>
            <a:fillRect/>
          </a:stretch>
        </p:blipFill>
        <p:spPr>
          <a:xfrm>
            <a:off x="2441575" y="1600200"/>
            <a:ext cx="4495800" cy="44958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pic>
        <p:nvPicPr>
          <p:cNvPr id="4" name="Content Placeholder 3" descr="3385db972a72a10dbdba8492f41fa90d.gif"/>
          <p:cNvPicPr>
            <a:picLocks noGrp="1" noChangeAspect="1"/>
          </p:cNvPicPr>
          <p:nvPr>
            <p:ph sz="quarter" idx="1"/>
          </p:nvPr>
        </p:nvPicPr>
        <p:blipFill>
          <a:blip r:embed="rId2"/>
          <a:stretch>
            <a:fillRect/>
          </a:stretch>
        </p:blipFill>
        <p:spPr>
          <a:xfrm>
            <a:off x="984250" y="1752600"/>
            <a:ext cx="7410450" cy="41910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normAutofit fontScale="90000"/>
          </a:bodyPr>
          <a:lstStyle/>
          <a:p>
            <a:r>
              <a:rPr lang="en-US" b="1" dirty="0" smtClean="0"/>
              <a:t>Web offset </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lvl="0"/>
            <a:r>
              <a:rPr lang="en-US" dirty="0" smtClean="0"/>
              <a:t>Web </a:t>
            </a:r>
            <a:r>
              <a:rPr lang="en-US" dirty="0"/>
              <a:t>offset printing is a type of offset printing that continuously feeds a roll of paper through the press. </a:t>
            </a:r>
          </a:p>
          <a:p>
            <a:pPr lvl="0"/>
            <a:r>
              <a:rPr lang="en-US" dirty="0"/>
              <a:t>The paper is not precut but is after the printing is complete and then goes to bind or fold.</a:t>
            </a:r>
          </a:p>
          <a:p>
            <a:pPr lvl="0"/>
            <a:r>
              <a:rPr lang="en-US" dirty="0"/>
              <a:t>Web offset presses are able to print on one or two sides simultaneously. </a:t>
            </a:r>
          </a:p>
          <a:p>
            <a:pPr lvl="0"/>
            <a:r>
              <a:rPr lang="en-US" dirty="0"/>
              <a:t>With these features, web offset printing is perfect for those larger commercial projects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2000240"/>
            <a:ext cx="8229600" cy="4525963"/>
          </a:xfrm>
        </p:spPr>
        <p:txBody>
          <a:bodyPr/>
          <a:lstStyle/>
          <a:p>
            <a:r>
              <a:rPr lang="en-US" dirty="0"/>
              <a:t>Web offset printing rivals sheet-fed printing because sheet-fed printing uses individual pieces of paper that are precut and fed into the press. Sheet-fed printing should be considered for small to medium-size print runs. Web offset printing is faster and can utilize a thinner stock, whereas sheet-fed printing is able to withstand a thicker stock.</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229600" cy="1143000"/>
          </a:xfrm>
        </p:spPr>
        <p:txBody>
          <a:bodyPr>
            <a:normAutofit fontScale="90000"/>
          </a:bodyPr>
          <a:lstStyle/>
          <a:p>
            <a:r>
              <a:rPr lang="en-US" b="1" dirty="0"/>
              <a:t>Offset printing </a:t>
            </a:r>
            <a:r>
              <a:rPr lang="en-US" dirty="0"/>
              <a:t/>
            </a:r>
            <a:br>
              <a:rPr lang="en-US" dirty="0"/>
            </a:br>
            <a:endParaRPr lang="en-US" dirty="0"/>
          </a:p>
        </p:txBody>
      </p:sp>
      <p:sp>
        <p:nvSpPr>
          <p:cNvPr id="3" name="Content Placeholder 2"/>
          <p:cNvSpPr>
            <a:spLocks noGrp="1"/>
          </p:cNvSpPr>
          <p:nvPr>
            <p:ph sz="quarter" idx="1"/>
          </p:nvPr>
        </p:nvSpPr>
        <p:spPr>
          <a:xfrm>
            <a:off x="357158" y="2571744"/>
            <a:ext cx="8229600" cy="4525963"/>
          </a:xfrm>
        </p:spPr>
        <p:txBody>
          <a:bodyPr/>
          <a:lstStyle/>
          <a:p>
            <a:pPr algn="ctr"/>
            <a:r>
              <a:rPr lang="en-US" dirty="0"/>
              <a:t>Offset printing is commonly used technique in which the inked images is transferred (or offset) from a plate to a rubber blanket than to the printing surface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and process</a:t>
            </a:r>
            <a:endParaRPr lang="en-US" dirty="0"/>
          </a:p>
        </p:txBody>
      </p:sp>
      <p:pic>
        <p:nvPicPr>
          <p:cNvPr id="4" name="Content Placeholder 3" descr="Web-offset-press-components.jpg"/>
          <p:cNvPicPr>
            <a:picLocks noGrp="1" noChangeAspect="1"/>
          </p:cNvPicPr>
          <p:nvPr>
            <p:ph sz="quarter" idx="1"/>
          </p:nvPr>
        </p:nvPicPr>
        <p:blipFill>
          <a:blip r:embed="rId2"/>
          <a:stretch>
            <a:fillRect/>
          </a:stretch>
        </p:blipFill>
        <p:spPr>
          <a:xfrm>
            <a:off x="642910" y="1785926"/>
            <a:ext cx="7953013" cy="449580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normAutofit fontScale="90000"/>
          </a:bodyPr>
          <a:lstStyle/>
          <a:p>
            <a:r>
              <a:rPr lang="en-US" b="1" dirty="0" smtClean="0"/>
              <a:t>COMPOSITION OF OFFSET PRINTING INK</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b="1" dirty="0" smtClean="0"/>
              <a:t>PIGMENT</a:t>
            </a:r>
            <a:r>
              <a:rPr lang="en-US" b="1" dirty="0"/>
              <a:t>: </a:t>
            </a:r>
            <a:r>
              <a:rPr lang="en-US" dirty="0"/>
              <a:t>There are two basic types of pigment used in offset printing inks</a:t>
            </a:r>
            <a:r>
              <a:rPr lang="en-US" dirty="0" smtClean="0"/>
              <a:t>.</a:t>
            </a:r>
          </a:p>
          <a:p>
            <a:pPr lvl="0"/>
            <a:endParaRPr lang="en-US" dirty="0"/>
          </a:p>
          <a:p>
            <a:r>
              <a:rPr lang="en-US" b="1" dirty="0"/>
              <a:t>Organic pigment,</a:t>
            </a:r>
            <a:r>
              <a:rPr lang="en-US" dirty="0"/>
              <a:t> which is made from carbon, is used for making black ink. </a:t>
            </a:r>
            <a:r>
              <a:rPr lang="en-US" i="1" dirty="0"/>
              <a:t>Inorganic pigments</a:t>
            </a:r>
            <a:r>
              <a:rPr lang="en-US" dirty="0"/>
              <a:t>, which are made by mixing various chemicals together, are used for colored </a:t>
            </a:r>
            <a:r>
              <a:rPr lang="en-US" dirty="0" smtClean="0"/>
              <a:t>inks</a:t>
            </a:r>
          </a:p>
          <a:p>
            <a:endParaRPr lang="en-US" dirty="0"/>
          </a:p>
          <a:p>
            <a:pPr lvl="0"/>
            <a:r>
              <a:rPr lang="en-US" b="1" dirty="0"/>
              <a:t>Vehicle. </a:t>
            </a:r>
            <a:r>
              <a:rPr lang="en-US" dirty="0"/>
              <a:t>Vehicle is the liquid that </a:t>
            </a:r>
            <a:r>
              <a:rPr lang="en-US" i="1" dirty="0"/>
              <a:t>holds the particles </a:t>
            </a:r>
            <a:r>
              <a:rPr lang="en-US" dirty="0"/>
              <a:t>of pigment and carries them to the paper. There are two kinds of vehicles used in offset inks: oils such as soya oil or linseed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1142984"/>
            <a:ext cx="8229600" cy="4525963"/>
          </a:xfrm>
        </p:spPr>
        <p:txBody>
          <a:bodyPr>
            <a:normAutofit/>
          </a:bodyPr>
          <a:lstStyle/>
          <a:p>
            <a:pPr lvl="0"/>
            <a:r>
              <a:rPr lang="en-US" dirty="0"/>
              <a:t>MODIFIERS:</a:t>
            </a:r>
            <a:r>
              <a:rPr lang="en-US" b="1" dirty="0"/>
              <a:t> </a:t>
            </a:r>
            <a:r>
              <a:rPr lang="en-US" dirty="0"/>
              <a:t>Modifiers are ingredients added to the ink to control drying and other qualities such as smell and resistance to fading.</a:t>
            </a:r>
          </a:p>
          <a:p>
            <a:pPr>
              <a:buNone/>
            </a:pPr>
            <a:endParaRPr lang="en-US" dirty="0"/>
          </a:p>
          <a:p>
            <a:pPr lvl="0"/>
            <a:r>
              <a:rPr lang="en-US" dirty="0"/>
              <a:t>Offset lithography is often used to print high-quality promotional materials such as branded coasters, mouse mats and product advertisers. It can also be used to print hotel over door hangers, plastic menus and tent cards among other things.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1143000"/>
          </a:xfrm>
        </p:spPr>
        <p:txBody>
          <a:bodyPr>
            <a:normAutofit fontScale="90000"/>
          </a:bodyPr>
          <a:lstStyle/>
          <a:p>
            <a:r>
              <a:rPr lang="en-US" b="1" dirty="0"/>
              <a:t>History of offset printing:</a:t>
            </a:r>
            <a:r>
              <a:rPr lang="en-US" dirty="0"/>
              <a:t/>
            </a:r>
            <a:br>
              <a:rPr lang="en-US" dirty="0"/>
            </a:br>
            <a:endParaRPr lang="en-US" dirty="0"/>
          </a:p>
        </p:txBody>
      </p:sp>
      <p:sp>
        <p:nvSpPr>
          <p:cNvPr id="3" name="Content Placeholder 2"/>
          <p:cNvSpPr>
            <a:spLocks noGrp="1"/>
          </p:cNvSpPr>
          <p:nvPr>
            <p:ph sz="quarter" idx="1"/>
          </p:nvPr>
        </p:nvSpPr>
        <p:spPr>
          <a:xfrm>
            <a:off x="357158" y="2332037"/>
            <a:ext cx="8229600" cy="4525963"/>
          </a:xfrm>
        </p:spPr>
        <p:txBody>
          <a:bodyPr>
            <a:normAutofit/>
          </a:bodyPr>
          <a:lstStyle/>
          <a:p>
            <a:pPr lvl="0"/>
            <a:r>
              <a:rPr lang="en-US" dirty="0"/>
              <a:t>Lithography was initially created to be an inexpensive method of reproducing artwork </a:t>
            </a:r>
            <a:endParaRPr lang="en-US" dirty="0" smtClean="0"/>
          </a:p>
          <a:p>
            <a:pPr lvl="0"/>
            <a:endParaRPr lang="en-US" dirty="0"/>
          </a:p>
          <a:p>
            <a:pPr lvl="0"/>
            <a:r>
              <a:rPr lang="en-US" dirty="0"/>
              <a:t>the word lithograph historically means  “ an image from the stone” or “ printed from stone”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2071678"/>
            <a:ext cx="8153400" cy="4495800"/>
          </a:xfrm>
        </p:spPr>
        <p:txBody>
          <a:bodyPr/>
          <a:lstStyle/>
          <a:p>
            <a:pPr lvl="0"/>
            <a:r>
              <a:rPr lang="en-US" dirty="0" smtClean="0"/>
              <a:t>the first rotary offset lithographic printing process was created in England and patented in 1875 by Robert Barclay </a:t>
            </a:r>
          </a:p>
          <a:p>
            <a:pPr lvl="0"/>
            <a:endParaRPr lang="en-US" dirty="0" smtClean="0"/>
          </a:p>
          <a:p>
            <a:pPr lvl="0"/>
            <a:r>
              <a:rPr lang="en-US" dirty="0" smtClean="0"/>
              <a:t>in the end of 19</a:t>
            </a:r>
            <a:r>
              <a:rPr lang="en-US" baseline="30000" dirty="0" smtClean="0"/>
              <a:t>th</a:t>
            </a:r>
            <a:r>
              <a:rPr lang="en-US" dirty="0" smtClean="0"/>
              <a:t> century  photography become popular many lithographic firms went out of business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OFFSET LITHOGRAPHY PRESS</a:t>
            </a:r>
            <a:endParaRPr lang="en-US" dirty="0"/>
          </a:p>
        </p:txBody>
      </p:sp>
      <p:pic>
        <p:nvPicPr>
          <p:cNvPr id="4" name="Content Placeholder 3" descr="Offset-Lithography.jpg"/>
          <p:cNvPicPr>
            <a:picLocks noGrp="1" noChangeAspect="1"/>
          </p:cNvPicPr>
          <p:nvPr>
            <p:ph sz="quarter" idx="1"/>
          </p:nvPr>
        </p:nvPicPr>
        <p:blipFill>
          <a:blip r:embed="rId2"/>
          <a:stretch>
            <a:fillRect/>
          </a:stretch>
        </p:blipFill>
        <p:spPr>
          <a:xfrm>
            <a:off x="1514475" y="1981200"/>
            <a:ext cx="6350000" cy="37338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1857364"/>
            <a:ext cx="8229600" cy="4525963"/>
          </a:xfrm>
        </p:spPr>
        <p:txBody>
          <a:bodyPr>
            <a:normAutofit lnSpcReduction="10000"/>
          </a:bodyPr>
          <a:lstStyle/>
          <a:p>
            <a:r>
              <a:rPr lang="en-US" dirty="0" smtClean="0"/>
              <a:t>In 1901 </a:t>
            </a:r>
            <a:r>
              <a:rPr lang="en-US" dirty="0" err="1" smtClean="0"/>
              <a:t>ira</a:t>
            </a:r>
            <a:r>
              <a:rPr lang="en-US" dirty="0" smtClean="0"/>
              <a:t> Washington </a:t>
            </a:r>
            <a:r>
              <a:rPr lang="en-US" dirty="0" err="1" smtClean="0"/>
              <a:t>rubel</a:t>
            </a:r>
            <a:r>
              <a:rPr lang="en-US" dirty="0" smtClean="0"/>
              <a:t> of new jersey discovered that when printing from the rubber roller, instead of the metal, the printed page was clearer and sharper.</a:t>
            </a:r>
          </a:p>
          <a:p>
            <a:pPr lvl="0"/>
            <a:r>
              <a:rPr lang="en-US" dirty="0" smtClean="0"/>
              <a:t>After further refinement the potter press printing company in  </a:t>
            </a:r>
            <a:r>
              <a:rPr lang="en-US" dirty="0" err="1" smtClean="0"/>
              <a:t>newyork</a:t>
            </a:r>
            <a:r>
              <a:rPr lang="en-US" dirty="0" smtClean="0"/>
              <a:t> produced a  press in 1903.</a:t>
            </a:r>
          </a:p>
          <a:p>
            <a:pPr lvl="0"/>
            <a:r>
              <a:rPr lang="en-US" dirty="0" smtClean="0"/>
              <a:t>by 1907 the </a:t>
            </a:r>
            <a:r>
              <a:rPr lang="en-US" dirty="0" err="1" smtClean="0"/>
              <a:t>rubel</a:t>
            </a:r>
            <a:r>
              <a:rPr lang="en-US" dirty="0" smtClean="0"/>
              <a:t> offset press was In used san-Francisco.</a:t>
            </a:r>
          </a:p>
          <a:p>
            <a:r>
              <a:rPr lang="en-US" dirty="0" smtClean="0"/>
              <a:t>The </a:t>
            </a:r>
            <a:r>
              <a:rPr lang="en-US" dirty="0" err="1" smtClean="0"/>
              <a:t>Haris</a:t>
            </a:r>
            <a:r>
              <a:rPr lang="en-US" dirty="0" smtClean="0"/>
              <a:t> automatic press company also created a similar press around the same time.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Rubel</a:t>
            </a:r>
            <a:r>
              <a:rPr lang="en-US" dirty="0" smtClean="0"/>
              <a:t> offset press</a:t>
            </a:r>
            <a:endParaRPr lang="en-US" dirty="0"/>
          </a:p>
        </p:txBody>
      </p:sp>
      <p:pic>
        <p:nvPicPr>
          <p:cNvPr id="4" name="Content Placeholder 3" descr="ira-rubel-and-the-offset-press.jpg"/>
          <p:cNvPicPr>
            <a:picLocks noGrp="1" noChangeAspect="1"/>
          </p:cNvPicPr>
          <p:nvPr>
            <p:ph sz="quarter" idx="1"/>
          </p:nvPr>
        </p:nvPicPr>
        <p:blipFill>
          <a:blip r:embed="rId2"/>
          <a:stretch>
            <a:fillRect/>
          </a:stretch>
        </p:blipFill>
        <p:spPr>
          <a:xfrm>
            <a:off x="1744628" y="1600200"/>
            <a:ext cx="5889694" cy="44958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8229600" cy="1143000"/>
          </a:xfrm>
        </p:spPr>
        <p:txBody>
          <a:bodyPr>
            <a:normAutofit fontScale="90000"/>
          </a:bodyPr>
          <a:lstStyle/>
          <a:p>
            <a:r>
              <a:rPr lang="en-US" b="1" dirty="0"/>
              <a:t>ADVANTAGES OF OFFSET PRINTING:</a:t>
            </a:r>
            <a:r>
              <a:rPr lang="en-US" dirty="0"/>
              <a:t/>
            </a:r>
            <a:br>
              <a:rPr lang="en-US" dirty="0"/>
            </a:br>
            <a:endParaRPr lang="en-US" dirty="0"/>
          </a:p>
        </p:txBody>
      </p:sp>
      <p:sp>
        <p:nvSpPr>
          <p:cNvPr id="3" name="Content Placeholder 2"/>
          <p:cNvSpPr>
            <a:spLocks noGrp="1"/>
          </p:cNvSpPr>
          <p:nvPr>
            <p:ph sz="quarter" idx="1"/>
          </p:nvPr>
        </p:nvSpPr>
        <p:spPr>
          <a:xfrm>
            <a:off x="428596" y="2362200"/>
            <a:ext cx="8153400" cy="4495800"/>
          </a:xfrm>
        </p:spPr>
        <p:txBody>
          <a:bodyPr>
            <a:normAutofit/>
          </a:bodyPr>
          <a:lstStyle/>
          <a:p>
            <a:pPr lvl="0"/>
            <a:r>
              <a:rPr lang="en-US" dirty="0"/>
              <a:t>Consistence high image quality </a:t>
            </a:r>
            <a:endParaRPr lang="en-US" dirty="0" smtClean="0"/>
          </a:p>
          <a:p>
            <a:pPr lvl="0"/>
            <a:endParaRPr lang="en-US" dirty="0"/>
          </a:p>
          <a:p>
            <a:pPr lvl="0"/>
            <a:r>
              <a:rPr lang="en-US" dirty="0"/>
              <a:t>Quick a and easy production of printing </a:t>
            </a:r>
            <a:r>
              <a:rPr lang="en-US" dirty="0" smtClean="0"/>
              <a:t>place</a:t>
            </a:r>
          </a:p>
          <a:p>
            <a:pPr lvl="0"/>
            <a:r>
              <a:rPr lang="en-US" dirty="0" smtClean="0"/>
              <a:t> </a:t>
            </a:r>
            <a:endParaRPr lang="en-US" dirty="0"/>
          </a:p>
          <a:p>
            <a:pPr lvl="0"/>
            <a:r>
              <a:rPr lang="en-US" dirty="0"/>
              <a:t>Longer printing plate life than on direct </a:t>
            </a:r>
            <a:r>
              <a:rPr lang="en-US" dirty="0" err="1" smtClean="0"/>
              <a:t>lithopresses</a:t>
            </a:r>
            <a:r>
              <a:rPr lang="en-US" dirty="0" smtClean="0"/>
              <a:t>.</a:t>
            </a:r>
          </a:p>
          <a:p>
            <a:pPr lvl="0">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143116"/>
            <a:ext cx="8153400" cy="4495800"/>
          </a:xfrm>
        </p:spPr>
        <p:txBody>
          <a:bodyPr/>
          <a:lstStyle/>
          <a:p>
            <a:pPr lvl="0"/>
            <a:r>
              <a:rPr lang="en-US" dirty="0" smtClean="0"/>
              <a:t>Low cost and high quality </a:t>
            </a:r>
          </a:p>
          <a:p>
            <a:pPr lvl="0"/>
            <a:endParaRPr lang="en-US" dirty="0" smtClean="0"/>
          </a:p>
          <a:p>
            <a:r>
              <a:rPr lang="en-US" dirty="0" smtClean="0"/>
              <a:t>Every printing technology has its own identifying marks as does offset printing in . in text reproduction, the type edges are sharp and have clear outlines . The paper surroundings the ink dots is usually unprinted.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TotalTime>
  <Words>462</Words>
  <Application>Microsoft Office PowerPoint</Application>
  <PresentationFormat>On-screen Show (4:3)</PresentationFormat>
  <Paragraphs>62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Median</vt:lpstr>
      <vt:lpstr> Offset printing </vt:lpstr>
      <vt:lpstr>Offset printing  </vt:lpstr>
      <vt:lpstr>History of offset printing: </vt:lpstr>
      <vt:lpstr>Slide 4</vt:lpstr>
      <vt:lpstr>OFFSET LITHOGRAPHY PRESS</vt:lpstr>
      <vt:lpstr>Slide 6</vt:lpstr>
      <vt:lpstr>Rubel offset press</vt:lpstr>
      <vt:lpstr>ADVANTAGES OF OFFSET PRINTING: </vt:lpstr>
      <vt:lpstr>Slide 9</vt:lpstr>
      <vt:lpstr>OFFSET PRINTING PROCESS: </vt:lpstr>
      <vt:lpstr>Slide 11</vt:lpstr>
      <vt:lpstr>PARTS OF OFFSET PRINTING PROCESS: </vt:lpstr>
      <vt:lpstr>PARTS OF OFFSET PRINTING PROCESS: </vt:lpstr>
      <vt:lpstr>TYPES. </vt:lpstr>
      <vt:lpstr>Slide 15</vt:lpstr>
      <vt:lpstr>Sheet fed offset printing </vt:lpstr>
      <vt:lpstr>process</vt:lpstr>
      <vt:lpstr>Web offset  </vt:lpstr>
      <vt:lpstr>Slide 19</vt:lpstr>
      <vt:lpstr>Parts and process</vt:lpstr>
      <vt:lpstr>COMPOSITION OF OFFSET PRINTING INK </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Offset printing</dc:title>
  <dc:creator>Hala Khalid</dc:creator>
  <cp:lastModifiedBy>Hala Khalid</cp:lastModifiedBy>
  <cp:revision>2</cp:revision>
  <dcterms:created xsi:type="dcterms:W3CDTF">2020-03-29T16:22:34Z</dcterms:created>
  <dcterms:modified xsi:type="dcterms:W3CDTF">2020-03-29T16:42:37Z</dcterms:modified>
</cp:coreProperties>
</file>