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411D0-00A6-489F-8961-2681899BA220}" type="datetimeFigureOut">
              <a:rPr lang="en-US" smtClean="0"/>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C3568-81A6-4783-954B-47E3C1BBF8B5}" type="slidenum">
              <a:rPr lang="en-US" smtClean="0"/>
              <a:t>‹#›</a:t>
            </a:fld>
            <a:endParaRPr lang="en-US"/>
          </a:p>
        </p:txBody>
      </p:sp>
    </p:spTree>
    <p:extLst>
      <p:ext uri="{BB962C8B-B14F-4D97-AF65-F5344CB8AC3E}">
        <p14:creationId xmlns:p14="http://schemas.microsoft.com/office/powerpoint/2010/main" val="423678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A53BBF8-3FED-4AAF-9F12-9A7436D14C45}" type="datetimeFigureOut">
              <a:rPr lang="en-US" smtClean="0"/>
              <a:t>4/18/2020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C1A40C-AAC5-4030-8D8C-A6D843C0FC7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1C1A40C-AAC5-4030-8D8C-A6D843C0FC7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53BBF8-3FED-4AAF-9F12-9A7436D14C45}"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53BBF8-3FED-4AAF-9F12-9A7436D14C45}"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3BBF8-3FED-4AAF-9F12-9A7436D14C45}"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A53BBF8-3FED-4AAF-9F12-9A7436D14C45}" type="datetimeFigureOut">
              <a:rPr lang="en-US" smtClean="0"/>
              <a:t>4/18/2020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C1A40C-AAC5-4030-8D8C-A6D843C0FC7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ctrTitle"/>
          </p:nvPr>
        </p:nvSpPr>
        <p:spPr>
          <a:xfrm>
            <a:off x="1066800" y="2133600"/>
            <a:ext cx="7239000" cy="685800"/>
          </a:xfrm>
        </p:spPr>
        <p:txBody>
          <a:bodyPr>
            <a:normAutofit fontScale="90000"/>
          </a:bodyPr>
          <a:lstStyle/>
          <a:p>
            <a:pPr eaLnBrk="1" hangingPunct="1"/>
            <a:r>
              <a:rPr lang="en-US" altLang="en-US" sz="4000" b="1" smtClean="0">
                <a:latin typeface="Times New Roman" pitchFamily="18" charset="0"/>
                <a:cs typeface="Times New Roman" pitchFamily="18" charset="0"/>
              </a:rPr>
              <a:t>Establishment of Gardens</a:t>
            </a:r>
          </a:p>
        </p:txBody>
      </p:sp>
      <p:sp>
        <p:nvSpPr>
          <p:cNvPr id="2051" name="Rectangle 3">
            <a:extLst>
              <a:ext uri="{FF2B5EF4-FFF2-40B4-BE49-F238E27FC236}">
                <a16:creationId xmlns:a16="http://schemas.microsoft.com/office/drawing/2014/main" xmlns="" id="{DB6AC2A6-0AB1-4D6A-922C-433BF4AA239A}"/>
              </a:ext>
            </a:extLst>
          </p:cNvPr>
          <p:cNvSpPr>
            <a:spLocks noGrp="1" noChangeArrowheads="1"/>
          </p:cNvSpPr>
          <p:nvPr>
            <p:ph type="subTitle" idx="1"/>
          </p:nvPr>
        </p:nvSpPr>
        <p:spPr>
          <a:xfrm>
            <a:off x="2133600" y="4419600"/>
            <a:ext cx="6019800" cy="1752600"/>
          </a:xfrm>
        </p:spPr>
        <p:txBody>
          <a:bodyPr rtlCol="0">
            <a:normAutofit/>
          </a:bodyPr>
          <a:lstStyle/>
          <a:p>
            <a:pPr eaLnBrk="1" fontAlgn="auto" hangingPunct="1">
              <a:spcAft>
                <a:spcPts val="0"/>
              </a:spcAft>
              <a:buFont typeface="Arial" panose="020B0604020202020204" pitchFamily="34" charset="0"/>
              <a:buNone/>
              <a:defRPr/>
            </a:pPr>
            <a:endParaRPr lang="en-US" sz="2400" dirty="0">
              <a:latin typeface="Arial Black" pitchFamily="34" charset="0"/>
            </a:endParaRPr>
          </a:p>
          <a:p>
            <a:pPr eaLnBrk="1" fontAlgn="auto" hangingPunct="1">
              <a:spcAft>
                <a:spcPts val="0"/>
              </a:spcAft>
              <a:buFont typeface="Arial" panose="020B0604020202020204" pitchFamily="34" charset="0"/>
              <a:buNone/>
              <a:defRPr/>
            </a:pPr>
            <a:endParaRPr lang="en-US" sz="2400" dirty="0">
              <a:latin typeface="Arial Black" pitchFamily="34" charset="0"/>
            </a:endParaRPr>
          </a:p>
          <a:p>
            <a:pPr eaLnBrk="1" fontAlgn="auto" hangingPunct="1">
              <a:spcAft>
                <a:spcPts val="0"/>
              </a:spcAft>
              <a:buFont typeface="Arial" panose="020B0604020202020204" pitchFamily="34" charset="0"/>
              <a:buNone/>
              <a:defRPr/>
            </a:pPr>
            <a:endParaRPr lang="en-US" sz="2400" dirty="0">
              <a:latin typeface="Arial Black" pitchFamily="34" charset="0"/>
            </a:endParaRPr>
          </a:p>
        </p:txBody>
      </p:sp>
      <p:sp>
        <p:nvSpPr>
          <p:cNvPr id="3076" name="Rectangle 7"/>
          <p:cNvSpPr>
            <a:spLocks noChangeArrowheads="1"/>
          </p:cNvSpPr>
          <p:nvPr/>
        </p:nvSpPr>
        <p:spPr bwMode="auto">
          <a:xfrm>
            <a:off x="2370138" y="4343400"/>
            <a:ext cx="5272087"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en-US" sz="2800" b="1" dirty="0">
                <a:latin typeface="Verdana" pitchFamily="34" charset="0"/>
              </a:rPr>
              <a:t>Shahid Iqbal</a:t>
            </a:r>
          </a:p>
          <a:p>
            <a:pPr algn="ctr"/>
            <a:r>
              <a:rPr lang="en-US" altLang="en-US" sz="2000" b="1" dirty="0">
                <a:latin typeface="Verdana" pitchFamily="34" charset="0"/>
              </a:rPr>
              <a:t>Assistant Professor (Horticulture)  </a:t>
            </a:r>
          </a:p>
          <a:p>
            <a:pPr algn="ctr"/>
            <a:r>
              <a:rPr lang="en-US" altLang="en-US" sz="2000" b="1" dirty="0" smtClean="0">
                <a:latin typeface="Verdana" pitchFamily="34" charset="0"/>
              </a:rPr>
              <a:t> </a:t>
            </a:r>
            <a:r>
              <a:rPr lang="en-US" altLang="en-US" sz="2000" b="1" dirty="0">
                <a:latin typeface="Verdana" pitchFamily="34" charset="0"/>
              </a:rPr>
              <a:t>College of Agriculture, </a:t>
            </a:r>
          </a:p>
          <a:p>
            <a:pPr algn="ctr"/>
            <a:r>
              <a:rPr lang="en-US" altLang="en-US" sz="2000" b="1" dirty="0">
                <a:latin typeface="Verdana" pitchFamily="34" charset="0"/>
              </a:rPr>
              <a:t>University of Sargodha</a:t>
            </a:r>
          </a:p>
        </p:txBody>
      </p:sp>
      <p:pic>
        <p:nvPicPr>
          <p:cNvPr id="307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1219200"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5"/>
          <p:cNvSpPr>
            <a:spLocks noChangeArrowheads="1"/>
          </p:cNvSpPr>
          <p:nvPr/>
        </p:nvSpPr>
        <p:spPr bwMode="auto">
          <a:xfrm>
            <a:off x="2743200" y="587375"/>
            <a:ext cx="3143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en-US" sz="4000" b="1">
                <a:solidFill>
                  <a:srgbClr val="000000"/>
                </a:solidFill>
                <a:latin typeface="Verdana" pitchFamily="34" charset="0"/>
              </a:rPr>
              <a:t>HORT-202</a:t>
            </a:r>
          </a:p>
        </p:txBody>
      </p:sp>
    </p:spTree>
    <p:extLst>
      <p:ext uri="{BB962C8B-B14F-4D97-AF65-F5344CB8AC3E}">
        <p14:creationId xmlns:p14="http://schemas.microsoft.com/office/powerpoint/2010/main" val="422980101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p:cNvSpPr>
          <p:nvPr>
            <p:ph idx="1"/>
          </p:nvPr>
        </p:nvSpPr>
        <p:spPr>
          <a:xfrm>
            <a:off x="301625" y="838200"/>
            <a:ext cx="8540750" cy="5260975"/>
          </a:xfrm>
        </p:spPr>
        <p:txBody>
          <a:bodyPr/>
          <a:lstStyle/>
          <a:p>
            <a:pPr eaLnBrk="1" hangingPunct="1">
              <a:lnSpc>
                <a:spcPct val="90000"/>
              </a:lnSpc>
              <a:buFont typeface="Wingdings" pitchFamily="2" charset="2"/>
              <a:buNone/>
            </a:pPr>
            <a:r>
              <a:rPr lang="en-US" altLang="en-US" sz="2800" smtClean="0">
                <a:latin typeface="Times New Roman" pitchFamily="18" charset="0"/>
              </a:rPr>
              <a:t>A loam or sandy loam soil is good for most of </a:t>
            </a:r>
          </a:p>
          <a:p>
            <a:pPr eaLnBrk="1" hangingPunct="1">
              <a:lnSpc>
                <a:spcPct val="90000"/>
              </a:lnSpc>
              <a:buFont typeface="Wingdings" pitchFamily="2" charset="2"/>
              <a:buNone/>
            </a:pPr>
            <a:r>
              <a:rPr lang="en-US" altLang="en-US" sz="2800" smtClean="0">
                <a:latin typeface="Times New Roman" pitchFamily="18" charset="0"/>
              </a:rPr>
              <a:t>horticultural crops and such soils are present in most parts </a:t>
            </a:r>
          </a:p>
          <a:p>
            <a:pPr eaLnBrk="1" hangingPunct="1">
              <a:lnSpc>
                <a:spcPct val="90000"/>
              </a:lnSpc>
              <a:buFont typeface="Wingdings" pitchFamily="2" charset="2"/>
              <a:buNone/>
            </a:pPr>
            <a:r>
              <a:rPr lang="en-US" altLang="en-US" sz="2800" smtClean="0">
                <a:latin typeface="Times New Roman" pitchFamily="18" charset="0"/>
              </a:rPr>
              <a:t>of Pakistan.</a:t>
            </a:r>
          </a:p>
          <a:p>
            <a:pPr eaLnBrk="1" hangingPunct="1">
              <a:lnSpc>
                <a:spcPct val="90000"/>
              </a:lnSpc>
            </a:pPr>
            <a:r>
              <a:rPr lang="en-US" altLang="en-US" sz="2800" smtClean="0">
                <a:latin typeface="Times New Roman" pitchFamily="18" charset="0"/>
              </a:rPr>
              <a:t>Sandy soil		Water melon, Musk melon, 					Sweet potato</a:t>
            </a:r>
          </a:p>
          <a:p>
            <a:pPr eaLnBrk="1" hangingPunct="1">
              <a:lnSpc>
                <a:spcPct val="90000"/>
              </a:lnSpc>
            </a:pPr>
            <a:r>
              <a:rPr lang="en-US" altLang="en-US" sz="2800" smtClean="0">
                <a:latin typeface="Times New Roman" pitchFamily="18" charset="0"/>
              </a:rPr>
              <a:t>Silt loam			Apple, Pear</a:t>
            </a:r>
          </a:p>
          <a:p>
            <a:pPr eaLnBrk="1" hangingPunct="1">
              <a:lnSpc>
                <a:spcPct val="90000"/>
              </a:lnSpc>
            </a:pPr>
            <a:r>
              <a:rPr lang="en-US" altLang="en-US" sz="2800" smtClean="0">
                <a:latin typeface="Times New Roman" pitchFamily="18" charset="0"/>
              </a:rPr>
              <a:t>Clay loam			Plum, Peach, Apricot, Onion, 					Cabbage</a:t>
            </a:r>
          </a:p>
          <a:p>
            <a:pPr eaLnBrk="1" hangingPunct="1">
              <a:lnSpc>
                <a:spcPct val="90000"/>
              </a:lnSpc>
            </a:pPr>
            <a:r>
              <a:rPr lang="en-US" altLang="en-US" sz="2800" smtClean="0">
                <a:latin typeface="Times New Roman" pitchFamily="18" charset="0"/>
              </a:rPr>
              <a:t>Sandy loam		Mango, Citrus, date palm, 					cucurbits.</a:t>
            </a:r>
          </a:p>
          <a:p>
            <a:pPr eaLnBrk="1" hangingPunct="1">
              <a:lnSpc>
                <a:spcPct val="90000"/>
              </a:lnSpc>
            </a:pPr>
            <a:r>
              <a:rPr lang="en-US" altLang="en-US" sz="2800" smtClean="0">
                <a:latin typeface="Times New Roman" pitchFamily="18" charset="0"/>
              </a:rPr>
              <a:t>Silt				Banana</a:t>
            </a:r>
          </a:p>
          <a:p>
            <a:pPr eaLnBrk="1" hangingPunct="1">
              <a:lnSpc>
                <a:spcPct val="90000"/>
              </a:lnSpc>
            </a:pPr>
            <a:endParaRPr lang="en-US" altLang="en-US" sz="2800" smtClean="0">
              <a:latin typeface="Times New Roman" pitchFamily="18" charset="0"/>
            </a:endParaRPr>
          </a:p>
        </p:txBody>
      </p:sp>
    </p:spTree>
    <p:extLst>
      <p:ext uri="{BB962C8B-B14F-4D97-AF65-F5344CB8AC3E}">
        <p14:creationId xmlns:p14="http://schemas.microsoft.com/office/powerpoint/2010/main" val="195063003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p:cNvSpPr>
          <p:nvPr>
            <p:ph idx="1"/>
          </p:nvPr>
        </p:nvSpPr>
        <p:spPr>
          <a:xfrm>
            <a:off x="301625" y="533400"/>
            <a:ext cx="8540750" cy="5565775"/>
          </a:xfrm>
        </p:spPr>
        <p:txBody>
          <a:bodyPr/>
          <a:lstStyle/>
          <a:p>
            <a:pPr eaLnBrk="1" hangingPunct="1">
              <a:lnSpc>
                <a:spcPct val="80000"/>
              </a:lnSpc>
              <a:buFont typeface="Wingdings" pitchFamily="2" charset="2"/>
              <a:buNone/>
            </a:pPr>
            <a:r>
              <a:rPr lang="en-US" altLang="en-US" b="1" smtClean="0">
                <a:latin typeface="Times New Roman" pitchFamily="18" charset="0"/>
              </a:rPr>
              <a:t>3: Climate</a:t>
            </a:r>
            <a:endParaRPr lang="en-US" altLang="en-US" smtClean="0">
              <a:latin typeface="Times New Roman" pitchFamily="18" charset="0"/>
            </a:endParaRPr>
          </a:p>
          <a:p>
            <a:pPr eaLnBrk="1" hangingPunct="1">
              <a:lnSpc>
                <a:spcPct val="80000"/>
              </a:lnSpc>
            </a:pPr>
            <a:r>
              <a:rPr lang="en-US" altLang="en-US" sz="2800" smtClean="0">
                <a:latin typeface="Times New Roman" pitchFamily="18" charset="0"/>
              </a:rPr>
              <a:t>It refers to meteorological conditions (changes in atmosphere) in a given region. It is composed of factors like temperature, humidity, wind, sunlight, frost, hail storms, precipitation etc.</a:t>
            </a:r>
          </a:p>
          <a:p>
            <a:pPr eaLnBrk="1" hangingPunct="1">
              <a:lnSpc>
                <a:spcPct val="80000"/>
              </a:lnSpc>
            </a:pP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Temperature is most important factors which effect the distribution of horticultural crops it determines the success or failure of each specific crop in a region.</a:t>
            </a:r>
          </a:p>
          <a:p>
            <a:pPr eaLnBrk="1" hangingPunct="1">
              <a:lnSpc>
                <a:spcPct val="80000"/>
              </a:lnSpc>
            </a:pP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Tropical region		Banana, Papaya,</a:t>
            </a:r>
          </a:p>
          <a:p>
            <a:pPr eaLnBrk="1" hangingPunct="1">
              <a:lnSpc>
                <a:spcPct val="80000"/>
              </a:lnSpc>
            </a:pPr>
            <a:r>
              <a:rPr lang="en-US" altLang="en-US" sz="2800" smtClean="0">
                <a:latin typeface="Times New Roman" pitchFamily="18" charset="0"/>
              </a:rPr>
              <a:t>Sub- tropical		Mango, Date palm, Citrus, 					Guava, Vegetables, Jaman</a:t>
            </a:r>
          </a:p>
          <a:p>
            <a:pPr eaLnBrk="1" hangingPunct="1">
              <a:lnSpc>
                <a:spcPct val="80000"/>
              </a:lnSpc>
            </a:pPr>
            <a:r>
              <a:rPr lang="en-US" altLang="en-US" sz="2800" smtClean="0">
                <a:latin typeface="Times New Roman" pitchFamily="18" charset="0"/>
              </a:rPr>
              <a:t>Temperate		Apple, Pear, Peach, Grapes, 					Pomegranate, Apricot</a:t>
            </a:r>
          </a:p>
        </p:txBody>
      </p:sp>
    </p:spTree>
    <p:extLst>
      <p:ext uri="{BB962C8B-B14F-4D97-AF65-F5344CB8AC3E}">
        <p14:creationId xmlns:p14="http://schemas.microsoft.com/office/powerpoint/2010/main" val="104503322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p:cNvSpPr>
          <p:nvPr>
            <p:ph idx="1"/>
          </p:nvPr>
        </p:nvSpPr>
        <p:spPr>
          <a:xfrm>
            <a:off x="301625" y="533400"/>
            <a:ext cx="8540750" cy="5565775"/>
          </a:xfrm>
        </p:spPr>
        <p:txBody>
          <a:bodyPr/>
          <a:lstStyle/>
          <a:p>
            <a:pPr eaLnBrk="1" hangingPunct="1">
              <a:buFont typeface="Wingdings" pitchFamily="2" charset="2"/>
              <a:buNone/>
            </a:pPr>
            <a:r>
              <a:rPr lang="en-US" altLang="en-US" sz="2800" b="1" smtClean="0">
                <a:latin typeface="Times New Roman" pitchFamily="18" charset="0"/>
              </a:rPr>
              <a:t>4: Water Supply</a:t>
            </a:r>
            <a:endParaRPr lang="en-US" altLang="en-US" sz="2800" smtClean="0">
              <a:latin typeface="Times New Roman" pitchFamily="18" charset="0"/>
            </a:endParaRPr>
          </a:p>
          <a:p>
            <a:pPr eaLnBrk="1" hangingPunct="1"/>
            <a:r>
              <a:rPr lang="en-US" altLang="en-US" sz="2800" smtClean="0">
                <a:latin typeface="Times New Roman" pitchFamily="18" charset="0"/>
              </a:rPr>
              <a:t>A regular and adequate source of irrigation water is an important consideration in site selection for commercial horticulture as well as home gardens.</a:t>
            </a:r>
          </a:p>
          <a:p>
            <a:pPr eaLnBrk="1" hangingPunct="1"/>
            <a:r>
              <a:rPr lang="en-US" altLang="en-US" sz="2800" smtClean="0">
                <a:latin typeface="Times New Roman" pitchFamily="18" charset="0"/>
              </a:rPr>
              <a:t>Good plentiful water should be regularly available all year round especially during the hot and dry season. </a:t>
            </a:r>
          </a:p>
          <a:p>
            <a:pPr eaLnBrk="1" hangingPunct="1"/>
            <a:r>
              <a:rPr lang="en-US" altLang="en-US" sz="2800" smtClean="0">
                <a:latin typeface="Times New Roman" pitchFamily="18" charset="0"/>
              </a:rPr>
              <a:t>Canal water is best for irrigating an orchard. Tube well and well water can also be used if ground water is sweet.</a:t>
            </a:r>
          </a:p>
          <a:p>
            <a:pPr eaLnBrk="1" hangingPunct="1"/>
            <a:r>
              <a:rPr lang="en-US" altLang="en-US" sz="2800" smtClean="0">
                <a:latin typeface="Times New Roman" pitchFamily="18" charset="0"/>
              </a:rPr>
              <a:t>Quality of water should also be considered as excess of sodium and boron salts are harmful to most horticultural plants.</a:t>
            </a:r>
          </a:p>
        </p:txBody>
      </p:sp>
    </p:spTree>
    <p:extLst>
      <p:ext uri="{BB962C8B-B14F-4D97-AF65-F5344CB8AC3E}">
        <p14:creationId xmlns:p14="http://schemas.microsoft.com/office/powerpoint/2010/main" val="262857323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idx="1"/>
          </p:nvPr>
        </p:nvSpPr>
        <p:spPr>
          <a:xfrm>
            <a:off x="301625" y="457200"/>
            <a:ext cx="8540750" cy="5641975"/>
          </a:xfrm>
        </p:spPr>
        <p:txBody>
          <a:bodyPr/>
          <a:lstStyle/>
          <a:p>
            <a:pPr eaLnBrk="1" hangingPunct="1">
              <a:buFont typeface="Wingdings" pitchFamily="2" charset="2"/>
              <a:buNone/>
            </a:pPr>
            <a:r>
              <a:rPr lang="en-US" altLang="en-US" b="1" smtClean="0">
                <a:latin typeface="Times New Roman" pitchFamily="18" charset="0"/>
              </a:rPr>
              <a:t>5: Availability of Market </a:t>
            </a:r>
            <a:endParaRPr lang="en-US" altLang="en-US" smtClean="0">
              <a:latin typeface="Times New Roman" pitchFamily="18" charset="0"/>
            </a:endParaRPr>
          </a:p>
          <a:p>
            <a:pPr eaLnBrk="1" hangingPunct="1"/>
            <a:r>
              <a:rPr lang="en-US" altLang="en-US" smtClean="0">
                <a:latin typeface="Times New Roman" pitchFamily="18" charset="0"/>
              </a:rPr>
              <a:t>Horticultural products are usually perishable, and need to be transported and marketed as soon as possible. </a:t>
            </a:r>
          </a:p>
          <a:p>
            <a:pPr eaLnBrk="1" hangingPunct="1"/>
            <a:r>
              <a:rPr lang="en-US" altLang="en-US" smtClean="0">
                <a:latin typeface="Times New Roman" pitchFamily="18" charset="0"/>
              </a:rPr>
              <a:t>Therefore, these should be planted near to cities or at least big towns. </a:t>
            </a:r>
          </a:p>
          <a:p>
            <a:pPr eaLnBrk="1" hangingPunct="1"/>
            <a:r>
              <a:rPr lang="en-US" altLang="en-US" smtClean="0">
                <a:latin typeface="Times New Roman" pitchFamily="18" charset="0"/>
              </a:rPr>
              <a:t>If the produce is to be sent to distant market there should be railway station or main road in vicinity.</a:t>
            </a:r>
          </a:p>
          <a:p>
            <a:pPr eaLnBrk="1" hangingPunct="1"/>
            <a:r>
              <a:rPr lang="en-US" altLang="en-US" smtClean="0">
                <a:latin typeface="Times New Roman" pitchFamily="18" charset="0"/>
              </a:rPr>
              <a:t> Products to be exported to foreign markets need a standard packing house nearby.</a:t>
            </a:r>
          </a:p>
        </p:txBody>
      </p:sp>
    </p:spTree>
    <p:extLst>
      <p:ext uri="{BB962C8B-B14F-4D97-AF65-F5344CB8AC3E}">
        <p14:creationId xmlns:p14="http://schemas.microsoft.com/office/powerpoint/2010/main" val="209751543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idx="1"/>
          </p:nvPr>
        </p:nvSpPr>
        <p:spPr>
          <a:xfrm>
            <a:off x="301625" y="685800"/>
            <a:ext cx="8540750" cy="5413375"/>
          </a:xfrm>
        </p:spPr>
        <p:txBody>
          <a:bodyPr/>
          <a:lstStyle/>
          <a:p>
            <a:pPr eaLnBrk="1" hangingPunct="1">
              <a:buFont typeface="Wingdings" pitchFamily="2" charset="2"/>
              <a:buNone/>
            </a:pPr>
            <a:r>
              <a:rPr lang="en-US" altLang="en-US" b="1" smtClean="0">
                <a:latin typeface="Times New Roman" pitchFamily="18" charset="0"/>
              </a:rPr>
              <a:t>6	:	Transportation Requirements</a:t>
            </a:r>
          </a:p>
          <a:p>
            <a:pPr eaLnBrk="1" hangingPunct="1"/>
            <a:r>
              <a:rPr lang="en-US" altLang="en-US" smtClean="0">
                <a:latin typeface="Times New Roman" pitchFamily="18" charset="0"/>
              </a:rPr>
              <a:t>For transport of produce refrigerated trucks, improved rail transportation and development of economical air transport is needed.</a:t>
            </a:r>
          </a:p>
          <a:p>
            <a:pPr eaLnBrk="1" hangingPunct="1"/>
            <a:endParaRPr lang="en-US" altLang="en-US" smtClean="0">
              <a:latin typeface="Times New Roman" pitchFamily="18" charset="0"/>
            </a:endParaRPr>
          </a:p>
        </p:txBody>
      </p:sp>
    </p:spTree>
    <p:extLst>
      <p:ext uri="{BB962C8B-B14F-4D97-AF65-F5344CB8AC3E}">
        <p14:creationId xmlns:p14="http://schemas.microsoft.com/office/powerpoint/2010/main" val="89091622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p:cNvSpPr>
          <p:nvPr>
            <p:ph idx="1"/>
          </p:nvPr>
        </p:nvSpPr>
        <p:spPr>
          <a:xfrm>
            <a:off x="301625" y="609600"/>
            <a:ext cx="8540750" cy="5489575"/>
          </a:xfrm>
        </p:spPr>
        <p:txBody>
          <a:bodyPr/>
          <a:lstStyle/>
          <a:p>
            <a:pPr eaLnBrk="1" hangingPunct="1">
              <a:lnSpc>
                <a:spcPct val="80000"/>
              </a:lnSpc>
              <a:buFont typeface="Wingdings" pitchFamily="2" charset="2"/>
              <a:buNone/>
            </a:pPr>
            <a:r>
              <a:rPr lang="en-US" altLang="en-US" sz="2800" b="1" smtClean="0">
                <a:latin typeface="Times New Roman" pitchFamily="18" charset="0"/>
              </a:rPr>
              <a:t>7: Availability of Labor</a:t>
            </a: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The growing of horticultural crops is a full time occupation. The availability of labor in vicinity must be considered before establishment because most garden operations are still done by hand in Pakistan. Cheap and regular labor, available close to the site is necessary for carrying out various operations economically and on time.</a:t>
            </a:r>
          </a:p>
          <a:p>
            <a:pPr eaLnBrk="1" hangingPunct="1">
              <a:lnSpc>
                <a:spcPct val="80000"/>
              </a:lnSpc>
            </a:pPr>
            <a:r>
              <a:rPr lang="en-US" altLang="en-US" sz="2800" smtClean="0">
                <a:latin typeface="Times New Roman" pitchFamily="18" charset="0"/>
              </a:rPr>
              <a:t>Preparation of land, cleaning, leveling, ploughing, installing systems for irrigation and drainage, planting and post-planting care, pruning, hoeing, weeding, application of fertilizers and manure, control of insect pest and diseases, picking, packing, transportation and marketing require regular and efficient labor.</a:t>
            </a:r>
          </a:p>
        </p:txBody>
      </p:sp>
    </p:spTree>
    <p:extLst>
      <p:ext uri="{BB962C8B-B14F-4D97-AF65-F5344CB8AC3E}">
        <p14:creationId xmlns:p14="http://schemas.microsoft.com/office/powerpoint/2010/main" val="99390295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xmlns="" id="{73C97B53-F3C8-460E-AEDC-4F318FFA8423}"/>
              </a:ext>
            </a:extLst>
          </p:cNvPr>
          <p:cNvSpPr>
            <a:spLocks noGrp="1" noChangeArrowheads="1"/>
          </p:cNvSpPr>
          <p:nvPr>
            <p:ph idx="1"/>
          </p:nvPr>
        </p:nvSpPr>
        <p:spPr>
          <a:xfrm>
            <a:off x="301625" y="457200"/>
            <a:ext cx="8540750" cy="5641975"/>
          </a:xfrm>
        </p:spPr>
        <p:txBody>
          <a:bodyPr rtlCol="0">
            <a:normAutofit lnSpcReduction="10000"/>
          </a:bodyPr>
          <a:lstStyle/>
          <a:p>
            <a:pPr eaLnBrk="1" fontAlgn="auto" hangingPunct="1">
              <a:lnSpc>
                <a:spcPct val="90000"/>
              </a:lnSpc>
              <a:spcAft>
                <a:spcPts val="0"/>
              </a:spcAft>
              <a:buFont typeface="Wingdings" pitchFamily="2" charset="2"/>
              <a:buNone/>
              <a:defRPr/>
            </a:pPr>
            <a:r>
              <a:rPr lang="en-US" b="1" dirty="0">
                <a:latin typeface="Times New Roman" pitchFamily="18" charset="0"/>
              </a:rPr>
              <a:t>8:	Capital Requirement</a:t>
            </a:r>
          </a:p>
          <a:p>
            <a:pPr eaLnBrk="1" fontAlgn="auto" hangingPunct="1">
              <a:lnSpc>
                <a:spcPct val="90000"/>
              </a:lnSpc>
              <a:spcAft>
                <a:spcPts val="0"/>
              </a:spcAft>
              <a:buFont typeface="Arial" panose="020B0604020202020204" pitchFamily="34" charset="0"/>
              <a:buChar char="•"/>
              <a:defRPr/>
            </a:pPr>
            <a:r>
              <a:rPr lang="en-US" b="1" dirty="0">
                <a:latin typeface="Times New Roman" pitchFamily="18" charset="0"/>
              </a:rPr>
              <a:t>	</a:t>
            </a:r>
            <a:r>
              <a:rPr lang="en-US" dirty="0">
                <a:latin typeface="Times New Roman" pitchFamily="18" charset="0"/>
              </a:rPr>
              <a:t>Horticultural crops require much more investment than other agricultural crops for establishment, maintenance and continuous profitable returns. Capital requirement must be estimated before deciding to establish a garden.</a:t>
            </a:r>
            <a:endParaRPr lang="en-US" b="1" dirty="0">
              <a:latin typeface="Times New Roman" pitchFamily="18" charset="0"/>
            </a:endParaRPr>
          </a:p>
          <a:p>
            <a:pPr eaLnBrk="1" fontAlgn="auto" hangingPunct="1">
              <a:lnSpc>
                <a:spcPct val="90000"/>
              </a:lnSpc>
              <a:spcAft>
                <a:spcPts val="0"/>
              </a:spcAft>
              <a:buFont typeface="Wingdings" pitchFamily="2" charset="2"/>
              <a:buNone/>
              <a:defRPr/>
            </a:pPr>
            <a:r>
              <a:rPr lang="en-US" b="1" dirty="0">
                <a:latin typeface="Times New Roman" pitchFamily="18" charset="0"/>
              </a:rPr>
              <a:t>9:	Personal Factors</a:t>
            </a:r>
          </a:p>
          <a:p>
            <a:pPr eaLnBrk="1" fontAlgn="auto" hangingPunct="1">
              <a:lnSpc>
                <a:spcPct val="90000"/>
              </a:lnSpc>
              <a:spcAft>
                <a:spcPts val="0"/>
              </a:spcAft>
              <a:buFont typeface="Arial" panose="020B0604020202020204" pitchFamily="34" charset="0"/>
              <a:buChar char="•"/>
              <a:defRPr/>
            </a:pPr>
            <a:r>
              <a:rPr lang="en-US" b="1" dirty="0">
                <a:latin typeface="Times New Roman" pitchFamily="18" charset="0"/>
              </a:rPr>
              <a:t>	</a:t>
            </a:r>
            <a:r>
              <a:rPr lang="en-US" dirty="0">
                <a:latin typeface="Times New Roman" pitchFamily="18" charset="0"/>
              </a:rPr>
              <a:t>Success in raising a given horticultural crop depends to a considerable extent on the ability of the individual grower. Vegetable farming, commercial flower production, fruit growing and tunnel farming are choices for them.</a:t>
            </a:r>
          </a:p>
        </p:txBody>
      </p:sp>
    </p:spTree>
    <p:extLst>
      <p:ext uri="{BB962C8B-B14F-4D97-AF65-F5344CB8AC3E}">
        <p14:creationId xmlns:p14="http://schemas.microsoft.com/office/powerpoint/2010/main" val="364551816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301625" y="685800"/>
            <a:ext cx="8540750" cy="5413375"/>
          </a:xfrm>
          <a:ln w="28575">
            <a:solidFill>
              <a:schemeClr val="tx1"/>
            </a:solidFill>
            <a:miter lim="800000"/>
            <a:headEnd/>
            <a:tailEnd/>
          </a:ln>
        </p:spPr>
        <p:txBody>
          <a:bodyPr/>
          <a:lstStyle/>
          <a:p>
            <a:pPr marL="990600" lvl="1" indent="-533400" eaLnBrk="1" hangingPunct="1">
              <a:buFont typeface="Wingdings" pitchFamily="2" charset="2"/>
              <a:buNone/>
            </a:pPr>
            <a:r>
              <a:rPr lang="en-US" altLang="en-US" sz="3300" b="1" smtClean="0">
                <a:latin typeface="Times New Roman" pitchFamily="18" charset="0"/>
              </a:rPr>
              <a:t>2: </a:t>
            </a:r>
            <a:r>
              <a:rPr lang="en-US" altLang="en-US" sz="3300" b="1" u="sng" smtClean="0">
                <a:latin typeface="Times New Roman" pitchFamily="18" charset="0"/>
              </a:rPr>
              <a:t>Preparation of land</a:t>
            </a:r>
            <a:endParaRPr lang="en-US" altLang="en-US" sz="3300" u="sng" smtClean="0">
              <a:latin typeface="Times New Roman" pitchFamily="18" charset="0"/>
            </a:endParaRPr>
          </a:p>
          <a:p>
            <a:pPr marL="609600" indent="-609600" eaLnBrk="1" hangingPunct="1">
              <a:buFont typeface="Wingdings" pitchFamily="2" charset="2"/>
              <a:buNone/>
            </a:pPr>
            <a:r>
              <a:rPr lang="en-US" altLang="en-US" sz="2800" smtClean="0">
                <a:latin typeface="Times New Roman" pitchFamily="18" charset="0"/>
              </a:rPr>
              <a:t>The preparation of the soil depends largely upon its </a:t>
            </a:r>
          </a:p>
          <a:p>
            <a:pPr marL="609600" indent="-609600" eaLnBrk="1" hangingPunct="1"/>
            <a:r>
              <a:rPr lang="en-US" altLang="en-US" sz="2800" smtClean="0">
                <a:latin typeface="Times New Roman" pitchFamily="18" charset="0"/>
              </a:rPr>
              <a:t>Present condition, </a:t>
            </a:r>
          </a:p>
          <a:p>
            <a:pPr marL="609600" indent="-609600" eaLnBrk="1" hangingPunct="1"/>
            <a:r>
              <a:rPr lang="en-US" altLang="en-US" sz="2800" smtClean="0">
                <a:latin typeface="Times New Roman" pitchFamily="18" charset="0"/>
              </a:rPr>
              <a:t>Previous history and</a:t>
            </a:r>
          </a:p>
          <a:p>
            <a:pPr marL="609600" indent="-609600" eaLnBrk="1" hangingPunct="1"/>
            <a:r>
              <a:rPr lang="en-US" altLang="en-US" sz="2800" smtClean="0">
                <a:latin typeface="Times New Roman" pitchFamily="18" charset="0"/>
              </a:rPr>
              <a:t>The grower’s plan</a:t>
            </a:r>
          </a:p>
          <a:p>
            <a:pPr marL="609600" indent="-609600" eaLnBrk="1" hangingPunct="1">
              <a:buFont typeface="Wingdings" pitchFamily="2" charset="2"/>
              <a:buNone/>
            </a:pPr>
            <a:endParaRPr lang="en-US" altLang="en-US" sz="2800" smtClean="0">
              <a:latin typeface="Times New Roman" pitchFamily="18" charset="0"/>
            </a:endParaRPr>
          </a:p>
          <a:p>
            <a:pPr marL="609600" indent="-609600" eaLnBrk="1" hangingPunct="1">
              <a:buFont typeface="Wingdings" pitchFamily="2" charset="2"/>
              <a:buNone/>
            </a:pPr>
            <a:r>
              <a:rPr lang="en-US" altLang="en-US" sz="2800" smtClean="0">
                <a:latin typeface="Times New Roman" pitchFamily="18" charset="0"/>
              </a:rPr>
              <a:t>If the land has been under cultivation and well maintained, nothing further may be required. But if the site is new and previously uncultivated, it should be thoroughly surveyed for its size, topography, and flow of irrigation water and fertility status.</a:t>
            </a:r>
          </a:p>
          <a:p>
            <a:pPr marL="609600" indent="-609600" eaLnBrk="1" hangingPunct="1"/>
            <a:endParaRPr lang="en-US" altLang="en-US" sz="2800" smtClean="0">
              <a:latin typeface="Times New Roman" pitchFamily="18" charset="0"/>
            </a:endParaRPr>
          </a:p>
        </p:txBody>
      </p:sp>
    </p:spTree>
    <p:extLst>
      <p:ext uri="{BB962C8B-B14F-4D97-AF65-F5344CB8AC3E}">
        <p14:creationId xmlns:p14="http://schemas.microsoft.com/office/powerpoint/2010/main" val="392041377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p:cNvSpPr>
          <p:nvPr>
            <p:ph idx="1"/>
          </p:nvPr>
        </p:nvSpPr>
        <p:spPr>
          <a:xfrm>
            <a:off x="301625" y="533400"/>
            <a:ext cx="8540750" cy="5565775"/>
          </a:xfrm>
        </p:spPr>
        <p:txBody>
          <a:bodyPr/>
          <a:lstStyle/>
          <a:p>
            <a:pPr eaLnBrk="1" hangingPunct="1">
              <a:buFont typeface="Wingdings" pitchFamily="2" charset="2"/>
              <a:buNone/>
            </a:pPr>
            <a:r>
              <a:rPr lang="en-US" altLang="en-US" sz="2800" smtClean="0">
                <a:latin typeface="Times New Roman" pitchFamily="18" charset="0"/>
              </a:rPr>
              <a:t>The following operations should be done well in advance, preferably a season before. Any of these operations, if delayed, may cause a considerable loss.</a:t>
            </a:r>
          </a:p>
          <a:p>
            <a:pPr eaLnBrk="1" hangingPunct="1">
              <a:buFont typeface="Wingdings" pitchFamily="2" charset="2"/>
              <a:buNone/>
            </a:pPr>
            <a:r>
              <a:rPr lang="en-US" altLang="en-US" sz="2800" b="1" smtClean="0">
                <a:latin typeface="Times New Roman" pitchFamily="18" charset="0"/>
              </a:rPr>
              <a:t>1:	 Cleaning</a:t>
            </a:r>
            <a:endParaRPr lang="en-US" altLang="en-US" sz="2800" smtClean="0">
              <a:latin typeface="Times New Roman" pitchFamily="18" charset="0"/>
            </a:endParaRPr>
          </a:p>
          <a:p>
            <a:pPr eaLnBrk="1" hangingPunct="1">
              <a:buFont typeface="Wingdings" pitchFamily="2" charset="2"/>
              <a:buNone/>
            </a:pPr>
            <a:r>
              <a:rPr lang="en-US" altLang="en-US" sz="2800" smtClean="0">
                <a:latin typeface="Times New Roman" pitchFamily="18" charset="0"/>
              </a:rPr>
              <a:t>	Existing vegetation should be cleared, already existed trees should be cut down and their stumps should be removed to avoid competition. </a:t>
            </a:r>
          </a:p>
          <a:p>
            <a:pPr eaLnBrk="1" hangingPunct="1">
              <a:buFont typeface="Wingdings" pitchFamily="2" charset="2"/>
              <a:buNone/>
            </a:pPr>
            <a:r>
              <a:rPr lang="en-US" altLang="en-US" sz="2800" b="1" smtClean="0">
                <a:latin typeface="Times New Roman" pitchFamily="18" charset="0"/>
              </a:rPr>
              <a:t>2: Ploughing</a:t>
            </a:r>
            <a:endParaRPr lang="en-US" altLang="en-US" sz="2800" smtClean="0">
              <a:latin typeface="Times New Roman" pitchFamily="18" charset="0"/>
            </a:endParaRPr>
          </a:p>
          <a:p>
            <a:pPr eaLnBrk="1" hangingPunct="1">
              <a:buFont typeface="Wingdings" pitchFamily="2" charset="2"/>
              <a:buNone/>
            </a:pPr>
            <a:r>
              <a:rPr lang="en-US" altLang="en-US" sz="2800" smtClean="0">
                <a:latin typeface="Times New Roman" pitchFamily="18" charset="0"/>
              </a:rPr>
              <a:t>	After the site is cleared, it must be given a deep and thorough ploughing twice or thrice in two directions. Then planking should be done.</a:t>
            </a:r>
          </a:p>
        </p:txBody>
      </p:sp>
    </p:spTree>
    <p:extLst>
      <p:ext uri="{BB962C8B-B14F-4D97-AF65-F5344CB8AC3E}">
        <p14:creationId xmlns:p14="http://schemas.microsoft.com/office/powerpoint/2010/main" val="199469976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p:cNvSpPr>
          <p:nvPr>
            <p:ph idx="1"/>
          </p:nvPr>
        </p:nvSpPr>
        <p:spPr>
          <a:xfrm>
            <a:off x="301625" y="533400"/>
            <a:ext cx="8540750" cy="5565775"/>
          </a:xfrm>
        </p:spPr>
        <p:txBody>
          <a:bodyPr/>
          <a:lstStyle/>
          <a:p>
            <a:pPr eaLnBrk="1" hangingPunct="1">
              <a:buFont typeface="Wingdings" pitchFamily="2" charset="2"/>
              <a:buNone/>
            </a:pPr>
            <a:r>
              <a:rPr lang="en-US" altLang="en-US" sz="2800" b="1" smtClean="0">
                <a:latin typeface="Times New Roman" pitchFamily="18" charset="0"/>
              </a:rPr>
              <a:t>3: Leveling</a:t>
            </a:r>
            <a:endParaRPr lang="en-US" altLang="en-US" sz="2800" smtClean="0">
              <a:latin typeface="Times New Roman" pitchFamily="18" charset="0"/>
            </a:endParaRPr>
          </a:p>
          <a:p>
            <a:pPr eaLnBrk="1" hangingPunct="1">
              <a:buFont typeface="Wingdings" pitchFamily="2" charset="2"/>
              <a:buNone/>
            </a:pPr>
            <a:r>
              <a:rPr lang="en-US" altLang="en-US" sz="2800" smtClean="0">
                <a:latin typeface="Times New Roman" pitchFamily="18" charset="0"/>
              </a:rPr>
              <a:t>	The site should be leveled. A uniform gentle slope may be provided in one direction to facilitate the flow of irrigation water.</a:t>
            </a:r>
          </a:p>
          <a:p>
            <a:pPr eaLnBrk="1" hangingPunct="1">
              <a:buFont typeface="Wingdings" pitchFamily="2" charset="2"/>
              <a:buNone/>
            </a:pPr>
            <a:endParaRPr lang="en-US" altLang="en-US" sz="2800" b="1" smtClean="0">
              <a:latin typeface="Times New Roman" pitchFamily="18" charset="0"/>
            </a:endParaRPr>
          </a:p>
          <a:p>
            <a:pPr eaLnBrk="1" hangingPunct="1">
              <a:buFont typeface="Wingdings" pitchFamily="2" charset="2"/>
              <a:buNone/>
            </a:pPr>
            <a:r>
              <a:rPr lang="en-US" altLang="en-US" sz="2800" b="1" smtClean="0">
                <a:latin typeface="Times New Roman" pitchFamily="18" charset="0"/>
              </a:rPr>
              <a:t>4: Irrigation System</a:t>
            </a:r>
            <a:endParaRPr lang="en-US" altLang="en-US" sz="2800" smtClean="0">
              <a:latin typeface="Times New Roman" pitchFamily="18" charset="0"/>
            </a:endParaRPr>
          </a:p>
          <a:p>
            <a:pPr eaLnBrk="1" hangingPunct="1">
              <a:buFont typeface="Wingdings" pitchFamily="2" charset="2"/>
              <a:buNone/>
            </a:pPr>
            <a:r>
              <a:rPr lang="en-US" altLang="en-US" sz="2800" smtClean="0">
                <a:latin typeface="Times New Roman" pitchFamily="18" charset="0"/>
              </a:rPr>
              <a:t>	The irrigation system should be planned and installed before establishing the plantation. Different system of irrigation are surface irrigation, sub surface irrigation, drip irrigation can be used. Sprinkler irrigation system is used if soil is not leveled.</a:t>
            </a:r>
          </a:p>
        </p:txBody>
      </p:sp>
    </p:spTree>
    <p:extLst>
      <p:ext uri="{BB962C8B-B14F-4D97-AF65-F5344CB8AC3E}">
        <p14:creationId xmlns:p14="http://schemas.microsoft.com/office/powerpoint/2010/main" val="97054312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en-US" altLang="en-US" b="1" smtClean="0"/>
              <a:t>Establishment of Gardens</a:t>
            </a:r>
          </a:p>
        </p:txBody>
      </p:sp>
      <p:sp>
        <p:nvSpPr>
          <p:cNvPr id="4099" name="Rectangle 3"/>
          <p:cNvSpPr>
            <a:spLocks noGrp="1"/>
          </p:cNvSpPr>
          <p:nvPr>
            <p:ph idx="1"/>
          </p:nvPr>
        </p:nvSpPr>
        <p:spPr/>
        <p:txBody>
          <a:bodyPr/>
          <a:lstStyle/>
          <a:p>
            <a:pPr eaLnBrk="1" hangingPunct="1">
              <a:lnSpc>
                <a:spcPct val="90000"/>
              </a:lnSpc>
            </a:pPr>
            <a:r>
              <a:rPr lang="en-US" altLang="en-US" sz="2400" b="1" smtClean="0">
                <a:latin typeface="Times New Roman" pitchFamily="18" charset="0"/>
              </a:rPr>
              <a:t>Horticulture is an important branch of agriculture dealing with, many fruit, vegetables and flower crops, and if done scientifically is a profitable enterprise (Initiative).</a:t>
            </a:r>
          </a:p>
          <a:p>
            <a:pPr eaLnBrk="1" hangingPunct="1">
              <a:lnSpc>
                <a:spcPct val="90000"/>
              </a:lnSpc>
            </a:pPr>
            <a:endParaRPr lang="en-US" altLang="en-US" sz="2400" b="1" smtClean="0">
              <a:latin typeface="Times New Roman" pitchFamily="18" charset="0"/>
            </a:endParaRPr>
          </a:p>
          <a:p>
            <a:pPr eaLnBrk="1" hangingPunct="1">
              <a:lnSpc>
                <a:spcPct val="90000"/>
              </a:lnSpc>
            </a:pPr>
            <a:r>
              <a:rPr lang="en-US" altLang="en-US" sz="2400" b="1" smtClean="0">
                <a:latin typeface="Times New Roman" pitchFamily="18" charset="0"/>
              </a:rPr>
              <a:t>Financial returns can be increased many folds if careful planning is done when selecting the specific crops to establish in a particular region.</a:t>
            </a:r>
          </a:p>
          <a:p>
            <a:pPr eaLnBrk="1" hangingPunct="1">
              <a:lnSpc>
                <a:spcPct val="90000"/>
              </a:lnSpc>
            </a:pPr>
            <a:endParaRPr lang="en-US" altLang="en-US" sz="2400" b="1" smtClean="0">
              <a:latin typeface="Times New Roman" pitchFamily="18" charset="0"/>
            </a:endParaRPr>
          </a:p>
          <a:p>
            <a:pPr eaLnBrk="1" hangingPunct="1">
              <a:lnSpc>
                <a:spcPct val="90000"/>
              </a:lnSpc>
            </a:pPr>
            <a:r>
              <a:rPr lang="en-US" altLang="en-US" sz="2400" b="1" smtClean="0">
                <a:latin typeface="Times New Roman" pitchFamily="18" charset="0"/>
              </a:rPr>
              <a:t>The horticulture industry is a long-term investment, especially the raising of fruit trees. e.g. citrus orchard takes five years for commercial production and its production life is more than 40 years.</a:t>
            </a:r>
          </a:p>
        </p:txBody>
      </p:sp>
    </p:spTree>
    <p:extLst>
      <p:ext uri="{BB962C8B-B14F-4D97-AF65-F5344CB8AC3E}">
        <p14:creationId xmlns:p14="http://schemas.microsoft.com/office/powerpoint/2010/main" val="256465568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p:cNvSpPr>
          <p:nvPr>
            <p:ph idx="1"/>
          </p:nvPr>
        </p:nvSpPr>
        <p:spPr>
          <a:xfrm>
            <a:off x="301625" y="762000"/>
            <a:ext cx="8540750" cy="5562600"/>
          </a:xfrm>
        </p:spPr>
        <p:txBody>
          <a:bodyPr/>
          <a:lstStyle/>
          <a:p>
            <a:pPr eaLnBrk="1" hangingPunct="1">
              <a:lnSpc>
                <a:spcPct val="80000"/>
              </a:lnSpc>
              <a:buFont typeface="Wingdings" pitchFamily="2" charset="2"/>
              <a:buNone/>
            </a:pPr>
            <a:r>
              <a:rPr lang="en-US" altLang="en-US" sz="2800" b="1" smtClean="0">
                <a:latin typeface="Times New Roman" pitchFamily="18" charset="0"/>
              </a:rPr>
              <a:t>5: Soil Enrichment</a:t>
            </a:r>
            <a:endParaRPr lang="en-US" altLang="en-US" sz="2800" smtClean="0">
              <a:latin typeface="Times New Roman" pitchFamily="18" charset="0"/>
            </a:endParaRPr>
          </a:p>
          <a:p>
            <a:pPr eaLnBrk="1" hangingPunct="1">
              <a:lnSpc>
                <a:spcPct val="80000"/>
              </a:lnSpc>
              <a:buFont typeface="Wingdings" pitchFamily="2" charset="2"/>
              <a:buNone/>
            </a:pPr>
            <a:r>
              <a:rPr lang="en-US" altLang="en-US" sz="2800" smtClean="0">
                <a:latin typeface="Times New Roman" pitchFamily="18" charset="0"/>
              </a:rPr>
              <a:t>	The soil can be enriched by raising cover crops, preferably legumes. A green manure crop (jantar, berseem, guara), in addition to FYM, is the most economical means of increasing the organic matter content of soil.</a:t>
            </a:r>
          </a:p>
          <a:p>
            <a:pPr eaLnBrk="1" hangingPunct="1">
              <a:lnSpc>
                <a:spcPct val="80000"/>
              </a:lnSpc>
              <a:buFont typeface="Wingdings" pitchFamily="2" charset="2"/>
              <a:buNone/>
            </a:pPr>
            <a:endParaRPr lang="en-US" altLang="en-US" sz="2800" b="1" smtClean="0">
              <a:latin typeface="Times New Roman" pitchFamily="18" charset="0"/>
            </a:endParaRPr>
          </a:p>
          <a:p>
            <a:pPr eaLnBrk="1" hangingPunct="1">
              <a:lnSpc>
                <a:spcPct val="80000"/>
              </a:lnSpc>
              <a:buFont typeface="Wingdings" pitchFamily="2" charset="2"/>
              <a:buNone/>
            </a:pPr>
            <a:r>
              <a:rPr lang="en-US" altLang="en-US" sz="2800" b="1" smtClean="0">
                <a:latin typeface="Times New Roman" pitchFamily="18" charset="0"/>
              </a:rPr>
              <a:t>6: Fencing</a:t>
            </a:r>
            <a:endParaRPr lang="en-US" altLang="en-US" sz="2800" smtClean="0">
              <a:latin typeface="Times New Roman" pitchFamily="18" charset="0"/>
            </a:endParaRPr>
          </a:p>
          <a:p>
            <a:pPr eaLnBrk="1" hangingPunct="1">
              <a:lnSpc>
                <a:spcPct val="80000"/>
              </a:lnSpc>
              <a:buFont typeface="Wingdings" pitchFamily="2" charset="2"/>
              <a:buNone/>
            </a:pPr>
            <a:r>
              <a:rPr lang="en-US" altLang="en-US" sz="2800" smtClean="0">
                <a:latin typeface="Times New Roman" pitchFamily="18" charset="0"/>
              </a:rPr>
              <a:t>	It is done all round the site to prevent the entry of animal pests like cattle, goats or wild pigs as well as human thieves. Barbed wire is recommended, as it has no shading effect and do not compete with plants for nutrients. Rough lemon, roses can be used as fence but it can be a hidden place of many insect/pest. Therefore, it should be avoided.</a:t>
            </a:r>
          </a:p>
        </p:txBody>
      </p:sp>
    </p:spTree>
    <p:extLst>
      <p:ext uri="{BB962C8B-B14F-4D97-AF65-F5344CB8AC3E}">
        <p14:creationId xmlns:p14="http://schemas.microsoft.com/office/powerpoint/2010/main" val="429425939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altLang="en-US" smtClean="0"/>
          </a:p>
        </p:txBody>
      </p:sp>
      <p:sp>
        <p:nvSpPr>
          <p:cNvPr id="23555" name="Content Placeholder 2"/>
          <p:cNvSpPr>
            <a:spLocks noGrp="1"/>
          </p:cNvSpPr>
          <p:nvPr>
            <p:ph idx="1"/>
          </p:nvPr>
        </p:nvSpPr>
        <p:spPr/>
        <p:txBody>
          <a:bodyPr/>
          <a:lstStyle/>
          <a:p>
            <a:endParaRPr lang="en-US" altLang="en-US" smtClean="0"/>
          </a:p>
        </p:txBody>
      </p:sp>
    </p:spTree>
    <p:extLst>
      <p:ext uri="{BB962C8B-B14F-4D97-AF65-F5344CB8AC3E}">
        <p14:creationId xmlns:p14="http://schemas.microsoft.com/office/powerpoint/2010/main" val="1503140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p:cNvSpPr>
          <p:nvPr>
            <p:ph idx="1"/>
          </p:nvPr>
        </p:nvSpPr>
        <p:spPr>
          <a:xfrm>
            <a:off x="301625" y="381000"/>
            <a:ext cx="8540750" cy="5718175"/>
          </a:xfrm>
        </p:spPr>
        <p:txBody>
          <a:bodyPr/>
          <a:lstStyle/>
          <a:p>
            <a:pPr marL="990600" lvl="1" indent="-533400" eaLnBrk="1" hangingPunct="1">
              <a:lnSpc>
                <a:spcPct val="90000"/>
              </a:lnSpc>
              <a:buFont typeface="Wingdings" pitchFamily="2" charset="2"/>
              <a:buNone/>
            </a:pPr>
            <a:r>
              <a:rPr lang="en-US" altLang="en-US" sz="3300" b="1" smtClean="0">
                <a:latin typeface="Times New Roman" pitchFamily="18" charset="0"/>
              </a:rPr>
              <a:t>3: </a:t>
            </a:r>
            <a:r>
              <a:rPr lang="en-US" altLang="en-US" sz="3300" b="1" u="sng" smtClean="0">
                <a:latin typeface="Times New Roman" pitchFamily="18" charset="0"/>
              </a:rPr>
              <a:t>Laying Out Gardens</a:t>
            </a:r>
            <a:endParaRPr lang="en-US" altLang="en-US" sz="3300" u="sng" smtClean="0">
              <a:latin typeface="Times New Roman" pitchFamily="18" charset="0"/>
            </a:endParaRPr>
          </a:p>
          <a:p>
            <a:pPr marL="609600" indent="-609600" eaLnBrk="1" hangingPunct="1">
              <a:lnSpc>
                <a:spcPct val="90000"/>
              </a:lnSpc>
            </a:pPr>
            <a:r>
              <a:rPr lang="en-US" altLang="en-US" sz="2800" smtClean="0">
                <a:latin typeface="Times New Roman" pitchFamily="18" charset="0"/>
              </a:rPr>
              <a:t>The systematic laying out of gardens is the first step in a successful horticultural enterprise. </a:t>
            </a:r>
          </a:p>
          <a:p>
            <a:pPr marL="609600" indent="-609600" eaLnBrk="1" hangingPunct="1">
              <a:lnSpc>
                <a:spcPct val="90000"/>
              </a:lnSpc>
            </a:pPr>
            <a:r>
              <a:rPr lang="en-US" altLang="en-US" sz="2800" smtClean="0">
                <a:latin typeface="Times New Roman" pitchFamily="18" charset="0"/>
              </a:rPr>
              <a:t>Indicating the actual places for roads, footpaths, irrigation channels, water tanks, manure pits, office or residence blocks, water pump or tube well/water tank and windbreaks and as well as spacing the plants in the garden. </a:t>
            </a:r>
          </a:p>
          <a:p>
            <a:pPr marL="609600" indent="-609600" eaLnBrk="1" hangingPunct="1">
              <a:lnSpc>
                <a:spcPct val="90000"/>
              </a:lnSpc>
            </a:pPr>
            <a:r>
              <a:rPr lang="en-US" altLang="en-US" sz="2800" smtClean="0">
                <a:latin typeface="Times New Roman" pitchFamily="18" charset="0"/>
              </a:rPr>
              <a:t>Good site preparation and layout are extremely important in successfully establishing fruit plantings. </a:t>
            </a:r>
          </a:p>
          <a:p>
            <a:pPr marL="609600" indent="-609600" eaLnBrk="1" hangingPunct="1">
              <a:lnSpc>
                <a:spcPct val="90000"/>
              </a:lnSpc>
            </a:pPr>
            <a:r>
              <a:rPr lang="en-US" altLang="en-US" sz="2800" smtClean="0">
                <a:latin typeface="Times New Roman" pitchFamily="18" charset="0"/>
              </a:rPr>
              <a:t>Eliminating potential problems before planting will reduce money and effort needed in later management practices for this long-term investment.</a:t>
            </a:r>
          </a:p>
        </p:txBody>
      </p:sp>
    </p:spTree>
    <p:extLst>
      <p:ext uri="{BB962C8B-B14F-4D97-AF65-F5344CB8AC3E}">
        <p14:creationId xmlns:p14="http://schemas.microsoft.com/office/powerpoint/2010/main" val="324187554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idx="1"/>
          </p:nvPr>
        </p:nvSpPr>
        <p:spPr>
          <a:xfrm>
            <a:off x="301625" y="609600"/>
            <a:ext cx="8540750" cy="5489575"/>
          </a:xfrm>
        </p:spPr>
        <p:txBody>
          <a:bodyPr/>
          <a:lstStyle/>
          <a:p>
            <a:pPr marL="609600" indent="-609600" eaLnBrk="1" hangingPunct="1">
              <a:buFont typeface="Wingdings" pitchFamily="2" charset="2"/>
              <a:buNone/>
            </a:pPr>
            <a:r>
              <a:rPr lang="en-US" altLang="en-US" b="1" smtClean="0">
                <a:latin typeface="Times New Roman" pitchFamily="18" charset="0"/>
              </a:rPr>
              <a:t>Advantages of proper layout</a:t>
            </a:r>
          </a:p>
          <a:p>
            <a:pPr marL="609600" indent="-609600" eaLnBrk="1" hangingPunct="1">
              <a:buFont typeface="Arial" charset="0"/>
              <a:buAutoNum type="arabicPeriod"/>
            </a:pPr>
            <a:r>
              <a:rPr lang="en-US" altLang="en-US" smtClean="0">
                <a:latin typeface="Times New Roman" pitchFamily="18" charset="0"/>
              </a:rPr>
              <a:t>Cultivation can be done efficiently.</a:t>
            </a:r>
          </a:p>
          <a:p>
            <a:pPr marL="609600" indent="-609600" eaLnBrk="1" hangingPunct="1">
              <a:buFont typeface="Arial" charset="0"/>
              <a:buAutoNum type="arabicPeriod"/>
            </a:pPr>
            <a:r>
              <a:rPr lang="en-US" altLang="en-US" smtClean="0">
                <a:latin typeface="Times New Roman" pitchFamily="18" charset="0"/>
              </a:rPr>
              <a:t>Pest management can be effectively.</a:t>
            </a:r>
          </a:p>
          <a:p>
            <a:pPr marL="609600" indent="-609600" eaLnBrk="1" hangingPunct="1">
              <a:buFont typeface="Arial" charset="0"/>
              <a:buAutoNum type="arabicPeriod"/>
            </a:pPr>
            <a:r>
              <a:rPr lang="en-US" altLang="en-US" smtClean="0">
                <a:latin typeface="Times New Roman" pitchFamily="18" charset="0"/>
              </a:rPr>
              <a:t>Maximum no. of plants per unit area.</a:t>
            </a:r>
          </a:p>
          <a:p>
            <a:pPr marL="609600" indent="-609600" eaLnBrk="1" hangingPunct="1">
              <a:buFont typeface="Arial" charset="0"/>
              <a:buAutoNum type="arabicPeriod"/>
            </a:pPr>
            <a:r>
              <a:rPr lang="en-US" altLang="en-US" smtClean="0">
                <a:latin typeface="Times New Roman" pitchFamily="18" charset="0"/>
              </a:rPr>
              <a:t>More yield can be obtained.</a:t>
            </a:r>
          </a:p>
          <a:p>
            <a:pPr marL="609600" indent="-609600" eaLnBrk="1" hangingPunct="1">
              <a:buFont typeface="Arial" charset="0"/>
              <a:buAutoNum type="arabicPeriod"/>
            </a:pPr>
            <a:r>
              <a:rPr lang="en-US" altLang="en-US" smtClean="0">
                <a:latin typeface="Times New Roman" pitchFamily="18" charset="0"/>
              </a:rPr>
              <a:t>Products of higher quality are achieved.</a:t>
            </a:r>
          </a:p>
          <a:p>
            <a:pPr marL="609600" indent="-609600" eaLnBrk="1" hangingPunct="1">
              <a:buFont typeface="Arial" charset="0"/>
              <a:buAutoNum type="arabicPeriod"/>
            </a:pPr>
            <a:r>
              <a:rPr lang="en-US" altLang="en-US" smtClean="0">
                <a:latin typeface="Times New Roman" pitchFamily="18" charset="0"/>
              </a:rPr>
              <a:t>Enhance aesthetic appearance of the garden </a:t>
            </a:r>
          </a:p>
        </p:txBody>
      </p:sp>
    </p:spTree>
    <p:extLst>
      <p:ext uri="{BB962C8B-B14F-4D97-AF65-F5344CB8AC3E}">
        <p14:creationId xmlns:p14="http://schemas.microsoft.com/office/powerpoint/2010/main" val="239657262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p:cNvSpPr>
          <p:nvPr>
            <p:ph idx="1"/>
          </p:nvPr>
        </p:nvSpPr>
        <p:spPr>
          <a:xfrm>
            <a:off x="301625" y="609600"/>
            <a:ext cx="8540750" cy="5489575"/>
          </a:xfrm>
        </p:spPr>
        <p:txBody>
          <a:bodyPr/>
          <a:lstStyle/>
          <a:p>
            <a:pPr marL="812800" indent="-812800" eaLnBrk="1" hangingPunct="1">
              <a:buFont typeface="Wingdings" pitchFamily="2" charset="2"/>
              <a:buNone/>
            </a:pPr>
            <a:r>
              <a:rPr lang="en-US" altLang="en-US" b="1" smtClean="0">
                <a:latin typeface="Times New Roman" pitchFamily="18" charset="0"/>
              </a:rPr>
              <a:t>1.	Planting Distance</a:t>
            </a:r>
            <a:endParaRPr lang="en-US" altLang="en-US" smtClean="0">
              <a:latin typeface="Times New Roman" pitchFamily="18" charset="0"/>
            </a:endParaRPr>
          </a:p>
          <a:p>
            <a:pPr marL="812800" indent="-812800" eaLnBrk="1" hangingPunct="1"/>
            <a:r>
              <a:rPr lang="en-US" altLang="en-US" smtClean="0">
                <a:latin typeface="Times New Roman" pitchFamily="18" charset="0"/>
              </a:rPr>
              <a:t>Planting distance depends upon many factors.</a:t>
            </a:r>
          </a:p>
          <a:p>
            <a:pPr marL="812800" indent="-812800" eaLnBrk="1" hangingPunct="1"/>
            <a:r>
              <a:rPr lang="en-US" altLang="en-US" smtClean="0">
                <a:latin typeface="Times New Roman" pitchFamily="18" charset="0"/>
              </a:rPr>
              <a:t>Plant species and variety</a:t>
            </a:r>
          </a:p>
          <a:p>
            <a:pPr marL="812800" indent="-812800" eaLnBrk="1" hangingPunct="1"/>
            <a:r>
              <a:rPr lang="en-US" altLang="en-US" smtClean="0">
                <a:latin typeface="Times New Roman" pitchFamily="18" charset="0"/>
              </a:rPr>
              <a:t>Climatic conditions</a:t>
            </a:r>
          </a:p>
          <a:p>
            <a:pPr marL="812800" indent="-812800" eaLnBrk="1" hangingPunct="1"/>
            <a:r>
              <a:rPr lang="en-US" altLang="en-US" smtClean="0">
                <a:latin typeface="Times New Roman" pitchFamily="18" charset="0"/>
              </a:rPr>
              <a:t>Soil fertility</a:t>
            </a:r>
          </a:p>
          <a:p>
            <a:pPr marL="812800" indent="-812800" eaLnBrk="1" hangingPunct="1"/>
            <a:r>
              <a:rPr lang="en-US" altLang="en-US" smtClean="0">
                <a:latin typeface="Times New Roman" pitchFamily="18" charset="0"/>
              </a:rPr>
              <a:t>Availability of water</a:t>
            </a:r>
          </a:p>
          <a:p>
            <a:pPr marL="812800" indent="-812800" eaLnBrk="1" hangingPunct="1"/>
            <a:r>
              <a:rPr lang="en-US" altLang="en-US" smtClean="0">
                <a:latin typeface="Times New Roman" pitchFamily="18" charset="0"/>
              </a:rPr>
              <a:t>Pruning and training systems</a:t>
            </a:r>
          </a:p>
        </p:txBody>
      </p:sp>
    </p:spTree>
    <p:extLst>
      <p:ext uri="{BB962C8B-B14F-4D97-AF65-F5344CB8AC3E}">
        <p14:creationId xmlns:p14="http://schemas.microsoft.com/office/powerpoint/2010/main" val="346227460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a:xfrm>
            <a:off x="301625" y="533400"/>
            <a:ext cx="8540750" cy="5867400"/>
          </a:xfrm>
        </p:spPr>
        <p:txBody>
          <a:bodyPr/>
          <a:lstStyle/>
          <a:p>
            <a:pPr eaLnBrk="1" hangingPunct="1">
              <a:lnSpc>
                <a:spcPct val="90000"/>
              </a:lnSpc>
              <a:buFont typeface="Wingdings" pitchFamily="2" charset="2"/>
              <a:buNone/>
            </a:pPr>
            <a:r>
              <a:rPr lang="en-US" altLang="en-US" sz="2400" b="1" smtClean="0">
                <a:latin typeface="Times New Roman" pitchFamily="18" charset="0"/>
              </a:rPr>
              <a:t>2.	Spacing in Fruit Trees</a:t>
            </a:r>
            <a:endParaRPr lang="en-US" altLang="en-US" sz="2400" smtClean="0">
              <a:latin typeface="Times New Roman" pitchFamily="18" charset="0"/>
            </a:endParaRPr>
          </a:p>
          <a:p>
            <a:pPr eaLnBrk="1" hangingPunct="1">
              <a:lnSpc>
                <a:spcPct val="90000"/>
              </a:lnSpc>
            </a:pPr>
            <a:r>
              <a:rPr lang="en-US" altLang="en-US" sz="2400" smtClean="0">
                <a:latin typeface="Times New Roman" pitchFamily="18" charset="0"/>
              </a:rPr>
              <a:t>Spacing is very important for fruit trees because,</a:t>
            </a:r>
          </a:p>
          <a:p>
            <a:pPr eaLnBrk="1" hangingPunct="1">
              <a:lnSpc>
                <a:spcPct val="90000"/>
              </a:lnSpc>
            </a:pPr>
            <a:r>
              <a:rPr lang="en-US" altLang="en-US" sz="2400" smtClean="0">
                <a:latin typeface="Times New Roman" pitchFamily="18" charset="0"/>
              </a:rPr>
              <a:t>Permanency (Durability)</a:t>
            </a:r>
          </a:p>
          <a:p>
            <a:pPr eaLnBrk="1" hangingPunct="1">
              <a:lnSpc>
                <a:spcPct val="90000"/>
              </a:lnSpc>
            </a:pPr>
            <a:r>
              <a:rPr lang="en-US" altLang="en-US" sz="2400" smtClean="0">
                <a:latin typeface="Times New Roman" pitchFamily="18" charset="0"/>
              </a:rPr>
              <a:t>Long bearing life</a:t>
            </a:r>
          </a:p>
          <a:p>
            <a:pPr eaLnBrk="1" hangingPunct="1">
              <a:lnSpc>
                <a:spcPct val="90000"/>
              </a:lnSpc>
            </a:pPr>
            <a:endParaRPr lang="en-US" altLang="en-US" sz="2400" smtClean="0">
              <a:latin typeface="Times New Roman" pitchFamily="18" charset="0"/>
            </a:endParaRPr>
          </a:p>
          <a:p>
            <a:pPr eaLnBrk="1" hangingPunct="1">
              <a:lnSpc>
                <a:spcPct val="90000"/>
              </a:lnSpc>
              <a:buFont typeface="Wingdings" pitchFamily="2" charset="2"/>
              <a:buNone/>
            </a:pPr>
            <a:r>
              <a:rPr lang="en-US" altLang="en-US" sz="2400" b="1" smtClean="0">
                <a:latin typeface="Times New Roman" pitchFamily="18" charset="0"/>
              </a:rPr>
              <a:t>3.	Disadvantages of Close plantation</a:t>
            </a:r>
            <a:endParaRPr lang="en-US" altLang="en-US" sz="2400" smtClean="0">
              <a:latin typeface="Times New Roman" pitchFamily="18" charset="0"/>
            </a:endParaRPr>
          </a:p>
          <a:p>
            <a:pPr eaLnBrk="1" hangingPunct="1">
              <a:lnSpc>
                <a:spcPct val="90000"/>
              </a:lnSpc>
            </a:pPr>
            <a:r>
              <a:rPr lang="en-US" altLang="en-US" sz="2400" smtClean="0">
                <a:latin typeface="Times New Roman" pitchFamily="18" charset="0"/>
              </a:rPr>
              <a:t>Lower yield</a:t>
            </a:r>
          </a:p>
          <a:p>
            <a:pPr eaLnBrk="1" hangingPunct="1">
              <a:lnSpc>
                <a:spcPct val="90000"/>
              </a:lnSpc>
            </a:pPr>
            <a:r>
              <a:rPr lang="en-US" altLang="en-US" sz="2400" smtClean="0">
                <a:latin typeface="Times New Roman" pitchFamily="18" charset="0"/>
              </a:rPr>
              <a:t>Poor quality</a:t>
            </a:r>
          </a:p>
          <a:p>
            <a:pPr eaLnBrk="1" hangingPunct="1">
              <a:lnSpc>
                <a:spcPct val="90000"/>
              </a:lnSpc>
            </a:pPr>
            <a:r>
              <a:rPr lang="en-US" altLang="en-US" sz="2400" smtClean="0">
                <a:latin typeface="Times New Roman" pitchFamily="18" charset="0"/>
              </a:rPr>
              <a:t>Reduce size and poor color development </a:t>
            </a:r>
          </a:p>
          <a:p>
            <a:pPr eaLnBrk="1" hangingPunct="1">
              <a:lnSpc>
                <a:spcPct val="90000"/>
              </a:lnSpc>
            </a:pPr>
            <a:r>
              <a:rPr lang="en-US" altLang="en-US" sz="2400" smtClean="0">
                <a:latin typeface="Times New Roman" pitchFamily="18" charset="0"/>
              </a:rPr>
              <a:t>Taller size trees</a:t>
            </a:r>
          </a:p>
          <a:p>
            <a:pPr eaLnBrk="1" hangingPunct="1">
              <a:lnSpc>
                <a:spcPct val="90000"/>
              </a:lnSpc>
            </a:pPr>
            <a:r>
              <a:rPr lang="en-US" altLang="en-US" sz="2400" smtClean="0">
                <a:latin typeface="Times New Roman" pitchFamily="18" charset="0"/>
              </a:rPr>
              <a:t>Chances of wind injury are more</a:t>
            </a:r>
          </a:p>
          <a:p>
            <a:pPr eaLnBrk="1" hangingPunct="1">
              <a:lnSpc>
                <a:spcPct val="90000"/>
              </a:lnSpc>
            </a:pPr>
            <a:r>
              <a:rPr lang="en-US" altLang="en-US" sz="2400" smtClean="0">
                <a:latin typeface="Times New Roman" pitchFamily="18" charset="0"/>
              </a:rPr>
              <a:t>Management practices are difficult</a:t>
            </a:r>
          </a:p>
          <a:p>
            <a:pPr eaLnBrk="1" hangingPunct="1">
              <a:lnSpc>
                <a:spcPct val="90000"/>
              </a:lnSpc>
            </a:pPr>
            <a:r>
              <a:rPr lang="en-US" altLang="en-US" sz="2400" smtClean="0">
                <a:latin typeface="Times New Roman" pitchFamily="18" charset="0"/>
              </a:rPr>
              <a:t>Insufficient light penetration and ventilation</a:t>
            </a:r>
          </a:p>
          <a:p>
            <a:pPr eaLnBrk="1" hangingPunct="1">
              <a:lnSpc>
                <a:spcPct val="90000"/>
              </a:lnSpc>
            </a:pPr>
            <a:r>
              <a:rPr lang="en-US" altLang="en-US" sz="2400" smtClean="0">
                <a:latin typeface="Times New Roman" pitchFamily="18" charset="0"/>
              </a:rPr>
              <a:t>Multiplication of disease organisms and insect/pests are more.</a:t>
            </a:r>
          </a:p>
        </p:txBody>
      </p:sp>
    </p:spTree>
    <p:extLst>
      <p:ext uri="{BB962C8B-B14F-4D97-AF65-F5344CB8AC3E}">
        <p14:creationId xmlns:p14="http://schemas.microsoft.com/office/powerpoint/2010/main" val="424042150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xmlns="" id="{408A7675-6563-4808-9B78-40FE22392967}"/>
              </a:ext>
            </a:extLst>
          </p:cNvPr>
          <p:cNvSpPr>
            <a:spLocks noGrp="1" noRot="1" noChangeAspect="1" noMove="1" noResize="1" noEditPoints="1" noAdjustHandles="1" noChangeArrowheads="1" noChangeShapeType="1" noTextEdit="1"/>
          </p:cNvSpPr>
          <p:nvPr>
            <p:ph idx="1"/>
          </p:nvPr>
        </p:nvSpPr>
        <p:spPr>
          <a:xfrm>
            <a:off x="301625" y="457200"/>
            <a:ext cx="8540750" cy="3581400"/>
          </a:xfrm>
          <a:blipFill rotWithShape="1">
            <a:blip r:embed="rId2"/>
            <a:stretch>
              <a:fillRect l="-1569" b="-4592"/>
            </a:stretch>
          </a:blipFill>
          <a:extLst/>
        </p:spPr>
        <p:txBody>
          <a:bodyPr/>
          <a:lstStyle/>
          <a:p>
            <a:pPr>
              <a:defRPr/>
            </a:pPr>
            <a:r>
              <a:rPr lang="en-US">
                <a:noFill/>
              </a:rPr>
              <a:t> </a:t>
            </a:r>
          </a:p>
        </p:txBody>
      </p:sp>
    </p:spTree>
    <p:extLst>
      <p:ext uri="{BB962C8B-B14F-4D97-AF65-F5344CB8AC3E}">
        <p14:creationId xmlns:p14="http://schemas.microsoft.com/office/powerpoint/2010/main" val="102679990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z="3600" b="1" smtClean="0"/>
              <a:t>Different fruit plants with planting distance</a:t>
            </a:r>
          </a:p>
        </p:txBody>
      </p:sp>
      <p:graphicFrame>
        <p:nvGraphicFramePr>
          <p:cNvPr id="3" name="Content Placeholder 2">
            <a:extLst>
              <a:ext uri="{FF2B5EF4-FFF2-40B4-BE49-F238E27FC236}">
                <a16:creationId xmlns:a16="http://schemas.microsoft.com/office/drawing/2014/main" xmlns="" id="{1F3E7B24-FE33-4101-857F-0B1D384B2D76}"/>
              </a:ext>
            </a:extLst>
          </p:cNvPr>
          <p:cNvGraphicFramePr>
            <a:graphicFrameLocks noGrp="1"/>
          </p:cNvGraphicFramePr>
          <p:nvPr>
            <p:ph idx="1"/>
          </p:nvPr>
        </p:nvGraphicFramePr>
        <p:xfrm>
          <a:off x="457200" y="1600200"/>
          <a:ext cx="8229600" cy="4389438"/>
        </p:xfrm>
        <a:graphic>
          <a:graphicData uri="http://schemas.openxmlformats.org/drawingml/2006/table">
            <a:tbl>
              <a:tblPr firstRow="1" bandRow="1">
                <a:tableStyleId>{5C22544A-7EE6-4342-B048-85BDC9FD1C3A}</a:tableStyleId>
              </a:tblPr>
              <a:tblGrid>
                <a:gridCol w="4876799">
                  <a:extLst>
                    <a:ext uri="{9D8B030D-6E8A-4147-A177-3AD203B41FA5}">
                      <a16:colId xmlns:a16="http://schemas.microsoft.com/office/drawing/2014/main" xmlns="" val="20000"/>
                    </a:ext>
                  </a:extLst>
                </a:gridCol>
                <a:gridCol w="3352801">
                  <a:extLst>
                    <a:ext uri="{9D8B030D-6E8A-4147-A177-3AD203B41FA5}">
                      <a16:colId xmlns:a16="http://schemas.microsoft.com/office/drawing/2014/main" xmlns="" val="20001"/>
                    </a:ext>
                  </a:extLst>
                </a:gridCol>
              </a:tblGrid>
              <a:tr h="457233">
                <a:tc>
                  <a:txBody>
                    <a:bodyPr/>
                    <a:lstStyle/>
                    <a:p>
                      <a:r>
                        <a:rPr lang="en-US" sz="2400" dirty="0"/>
                        <a:t>Types of tree</a:t>
                      </a:r>
                    </a:p>
                  </a:txBody>
                  <a:tcPr marT="45723" marB="45723"/>
                </a:tc>
                <a:tc>
                  <a:txBody>
                    <a:bodyPr/>
                    <a:lstStyle/>
                    <a:p>
                      <a:r>
                        <a:rPr lang="en-US" sz="2400" dirty="0"/>
                        <a:t>Planting distance (m)</a:t>
                      </a:r>
                    </a:p>
                  </a:txBody>
                  <a:tcPr marT="45723" marB="45723"/>
                </a:tc>
                <a:extLst>
                  <a:ext uri="{0D108BD9-81ED-4DB2-BD59-A6C34878D82A}">
                    <a16:rowId xmlns:a16="http://schemas.microsoft.com/office/drawing/2014/main" xmlns="" val="10000"/>
                  </a:ext>
                </a:extLst>
              </a:tr>
              <a:tr h="457233">
                <a:tc>
                  <a:txBody>
                    <a:bodyPr/>
                    <a:lstStyle/>
                    <a:p>
                      <a:r>
                        <a:rPr lang="en-US" sz="2400" dirty="0"/>
                        <a:t>Mango, Jaman, </a:t>
                      </a:r>
                      <a:r>
                        <a:rPr lang="en-US" sz="2400" dirty="0" err="1"/>
                        <a:t>Amla</a:t>
                      </a:r>
                      <a:r>
                        <a:rPr lang="en-US" sz="2400" dirty="0"/>
                        <a:t>, Ber,</a:t>
                      </a:r>
                      <a:r>
                        <a:rPr lang="en-US" sz="2400" baseline="0" dirty="0"/>
                        <a:t> Fig, Walnut</a:t>
                      </a:r>
                      <a:endParaRPr lang="en-US" sz="2400" dirty="0"/>
                    </a:p>
                  </a:txBody>
                  <a:tcPr marT="45723" marB="45723"/>
                </a:tc>
                <a:tc>
                  <a:txBody>
                    <a:bodyPr/>
                    <a:lstStyle/>
                    <a:p>
                      <a:r>
                        <a:rPr lang="en-US" sz="2400" dirty="0"/>
                        <a:t>10-15</a:t>
                      </a:r>
                      <a:r>
                        <a:rPr lang="en-US" sz="2400" baseline="0" dirty="0"/>
                        <a:t> </a:t>
                      </a:r>
                      <a:endParaRPr lang="en-US" sz="2400" dirty="0"/>
                    </a:p>
                  </a:txBody>
                  <a:tcPr marT="45723" marB="45723"/>
                </a:tc>
                <a:extLst>
                  <a:ext uri="{0D108BD9-81ED-4DB2-BD59-A6C34878D82A}">
                    <a16:rowId xmlns:a16="http://schemas.microsoft.com/office/drawing/2014/main" xmlns="" val="10001"/>
                  </a:ext>
                </a:extLst>
              </a:tr>
              <a:tr h="457233">
                <a:tc>
                  <a:txBody>
                    <a:bodyPr/>
                    <a:lstStyle/>
                    <a:p>
                      <a:r>
                        <a:rPr lang="en-US" sz="2400" dirty="0"/>
                        <a:t>Guava, Mulberry, Loquat, Litchi, Olive</a:t>
                      </a:r>
                    </a:p>
                  </a:txBody>
                  <a:tcPr marT="45723" marB="45723"/>
                </a:tc>
                <a:tc>
                  <a:txBody>
                    <a:bodyPr/>
                    <a:lstStyle/>
                    <a:p>
                      <a:r>
                        <a:rPr lang="en-US" sz="2400" dirty="0"/>
                        <a:t>8-10</a:t>
                      </a:r>
                    </a:p>
                  </a:txBody>
                  <a:tcPr marT="45723" marB="45723"/>
                </a:tc>
                <a:extLst>
                  <a:ext uri="{0D108BD9-81ED-4DB2-BD59-A6C34878D82A}">
                    <a16:rowId xmlns:a16="http://schemas.microsoft.com/office/drawing/2014/main" xmlns="" val="10002"/>
                  </a:ext>
                </a:extLst>
              </a:tr>
              <a:tr h="457233">
                <a:tc>
                  <a:txBody>
                    <a:bodyPr/>
                    <a:lstStyle/>
                    <a:p>
                      <a:r>
                        <a:rPr lang="en-US" sz="2400" dirty="0"/>
                        <a:t>Citrus all </a:t>
                      </a:r>
                      <a:r>
                        <a:rPr lang="en-US" sz="2400" dirty="0" err="1"/>
                        <a:t>spp</a:t>
                      </a:r>
                      <a:endParaRPr lang="en-US" sz="2400" dirty="0"/>
                    </a:p>
                  </a:txBody>
                  <a:tcPr marT="45723" marB="45723"/>
                </a:tc>
                <a:tc>
                  <a:txBody>
                    <a:bodyPr/>
                    <a:lstStyle/>
                    <a:p>
                      <a:r>
                        <a:rPr lang="en-US" sz="2400" dirty="0"/>
                        <a:t>7-8</a:t>
                      </a:r>
                    </a:p>
                  </a:txBody>
                  <a:tcPr marT="45723" marB="45723"/>
                </a:tc>
                <a:extLst>
                  <a:ext uri="{0D108BD9-81ED-4DB2-BD59-A6C34878D82A}">
                    <a16:rowId xmlns:a16="http://schemas.microsoft.com/office/drawing/2014/main" xmlns="" val="10003"/>
                  </a:ext>
                </a:extLst>
              </a:tr>
              <a:tr h="823020">
                <a:tc>
                  <a:txBody>
                    <a:bodyPr/>
                    <a:lstStyle/>
                    <a:p>
                      <a:r>
                        <a:rPr lang="en-US" sz="2400" dirty="0"/>
                        <a:t>Apple, Pear, Peach, Plum, apricot, Almond, Chery, Pomegranate</a:t>
                      </a:r>
                    </a:p>
                  </a:txBody>
                  <a:tcPr marT="45723" marB="45723"/>
                </a:tc>
                <a:tc>
                  <a:txBody>
                    <a:bodyPr/>
                    <a:lstStyle/>
                    <a:p>
                      <a:r>
                        <a:rPr lang="en-US" sz="2400" dirty="0"/>
                        <a:t>6.5-8</a:t>
                      </a:r>
                    </a:p>
                  </a:txBody>
                  <a:tcPr marT="45723" marB="45723"/>
                </a:tc>
                <a:extLst>
                  <a:ext uri="{0D108BD9-81ED-4DB2-BD59-A6C34878D82A}">
                    <a16:rowId xmlns:a16="http://schemas.microsoft.com/office/drawing/2014/main" xmlns="" val="10004"/>
                  </a:ext>
                </a:extLst>
              </a:tr>
              <a:tr h="823020">
                <a:tc>
                  <a:txBody>
                    <a:bodyPr/>
                    <a:lstStyle/>
                    <a:p>
                      <a:r>
                        <a:rPr lang="en-US" sz="2400" dirty="0"/>
                        <a:t>Date palm</a:t>
                      </a:r>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5-7</a:t>
                      </a:r>
                    </a:p>
                    <a:p>
                      <a:endParaRPr lang="en-US" sz="2400" dirty="0"/>
                    </a:p>
                  </a:txBody>
                  <a:tcPr marT="45723" marB="45723"/>
                </a:tc>
                <a:extLst>
                  <a:ext uri="{0D108BD9-81ED-4DB2-BD59-A6C34878D82A}">
                    <a16:rowId xmlns:a16="http://schemas.microsoft.com/office/drawing/2014/main" xmlns="" val="10005"/>
                  </a:ext>
                </a:extLst>
              </a:tr>
              <a:tr h="457233">
                <a:tc>
                  <a:txBody>
                    <a:bodyPr/>
                    <a:lstStyle/>
                    <a:p>
                      <a:r>
                        <a:rPr lang="en-US" sz="2400" dirty="0"/>
                        <a:t>Banana, Papaya, Grapes</a:t>
                      </a:r>
                    </a:p>
                  </a:txBody>
                  <a:tcPr marT="45723" marB="45723"/>
                </a:tc>
                <a:tc>
                  <a:txBody>
                    <a:bodyPr/>
                    <a:lstStyle/>
                    <a:p>
                      <a:r>
                        <a:rPr lang="en-US" sz="2400" dirty="0"/>
                        <a:t>3-4</a:t>
                      </a:r>
                    </a:p>
                  </a:txBody>
                  <a:tcPr marT="45723" marB="45723"/>
                </a:tc>
                <a:extLst>
                  <a:ext uri="{0D108BD9-81ED-4DB2-BD59-A6C34878D82A}">
                    <a16:rowId xmlns:a16="http://schemas.microsoft.com/office/drawing/2014/main" xmlns="" val="10006"/>
                  </a:ext>
                </a:extLst>
              </a:tr>
              <a:tr h="457233">
                <a:tc>
                  <a:txBody>
                    <a:bodyPr/>
                    <a:lstStyle/>
                    <a:p>
                      <a:r>
                        <a:rPr lang="en-US" sz="2400" dirty="0"/>
                        <a:t>Falsa</a:t>
                      </a:r>
                    </a:p>
                  </a:txBody>
                  <a:tcPr marT="45723" marB="45723"/>
                </a:tc>
                <a:tc>
                  <a:txBody>
                    <a:bodyPr/>
                    <a:lstStyle/>
                    <a:p>
                      <a:r>
                        <a:rPr lang="en-US" sz="2400" dirty="0"/>
                        <a:t>2.5</a:t>
                      </a:r>
                    </a:p>
                  </a:txBody>
                  <a:tcPr marT="45723" marB="45723"/>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351644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p:cNvSpPr>
          <p:nvPr>
            <p:ph idx="1"/>
          </p:nvPr>
        </p:nvSpPr>
        <p:spPr>
          <a:xfrm>
            <a:off x="301625" y="609600"/>
            <a:ext cx="8540750" cy="5489575"/>
          </a:xfrm>
        </p:spPr>
        <p:txBody>
          <a:bodyPr/>
          <a:lstStyle/>
          <a:p>
            <a:pPr eaLnBrk="1" hangingPunct="1">
              <a:lnSpc>
                <a:spcPct val="90000"/>
              </a:lnSpc>
              <a:buFont typeface="Wingdings" pitchFamily="2" charset="2"/>
              <a:buNone/>
            </a:pPr>
            <a:r>
              <a:rPr lang="en-US" altLang="en-US" smtClean="0">
                <a:latin typeface="Times New Roman" pitchFamily="18" charset="0"/>
              </a:rPr>
              <a:t>Different steps are involved in </a:t>
            </a:r>
            <a:r>
              <a:rPr lang="en-US" altLang="en-US" b="1" smtClean="0">
                <a:latin typeface="Times New Roman" pitchFamily="18" charset="0"/>
              </a:rPr>
              <a:t>planning and establishment of gardens</a:t>
            </a:r>
            <a:r>
              <a:rPr lang="en-US" altLang="en-US" smtClean="0">
                <a:latin typeface="Times New Roman" pitchFamily="18" charset="0"/>
              </a:rPr>
              <a:t> and orchards are:</a:t>
            </a:r>
          </a:p>
          <a:p>
            <a:pPr eaLnBrk="1" hangingPunct="1">
              <a:lnSpc>
                <a:spcPct val="90000"/>
              </a:lnSpc>
            </a:pPr>
            <a:r>
              <a:rPr lang="en-US" altLang="en-US" smtClean="0">
                <a:latin typeface="Times New Roman" pitchFamily="18" charset="0"/>
              </a:rPr>
              <a:t>Selection of proper locality and site</a:t>
            </a:r>
          </a:p>
          <a:p>
            <a:pPr eaLnBrk="1" hangingPunct="1">
              <a:lnSpc>
                <a:spcPct val="90000"/>
              </a:lnSpc>
            </a:pPr>
            <a:r>
              <a:rPr lang="en-US" altLang="en-US" smtClean="0">
                <a:latin typeface="Times New Roman" pitchFamily="18" charset="0"/>
              </a:rPr>
              <a:t>Preparation of land</a:t>
            </a:r>
          </a:p>
          <a:p>
            <a:pPr eaLnBrk="1" hangingPunct="1">
              <a:lnSpc>
                <a:spcPct val="90000"/>
              </a:lnSpc>
            </a:pPr>
            <a:r>
              <a:rPr lang="en-US" altLang="en-US" smtClean="0">
                <a:latin typeface="Times New Roman" pitchFamily="18" charset="0"/>
              </a:rPr>
              <a:t>Laying out garden</a:t>
            </a:r>
          </a:p>
          <a:p>
            <a:pPr eaLnBrk="1" hangingPunct="1">
              <a:lnSpc>
                <a:spcPct val="90000"/>
              </a:lnSpc>
            </a:pPr>
            <a:r>
              <a:rPr lang="en-US" altLang="en-US" smtClean="0">
                <a:latin typeface="Times New Roman" pitchFamily="18" charset="0"/>
              </a:rPr>
              <a:t>Digging and refilling of pits</a:t>
            </a:r>
          </a:p>
          <a:p>
            <a:pPr eaLnBrk="1" hangingPunct="1">
              <a:lnSpc>
                <a:spcPct val="90000"/>
              </a:lnSpc>
            </a:pPr>
            <a:r>
              <a:rPr lang="en-US" altLang="en-US" smtClean="0">
                <a:latin typeface="Times New Roman" pitchFamily="18" charset="0"/>
              </a:rPr>
              <a:t>Selection and purchase of plants</a:t>
            </a:r>
          </a:p>
          <a:p>
            <a:pPr eaLnBrk="1" hangingPunct="1">
              <a:lnSpc>
                <a:spcPct val="90000"/>
              </a:lnSpc>
            </a:pPr>
            <a:r>
              <a:rPr lang="en-US" altLang="en-US" smtClean="0">
                <a:latin typeface="Times New Roman" pitchFamily="18" charset="0"/>
              </a:rPr>
              <a:t>Care of plants at arrival</a:t>
            </a:r>
          </a:p>
          <a:p>
            <a:pPr eaLnBrk="1" hangingPunct="1">
              <a:lnSpc>
                <a:spcPct val="90000"/>
              </a:lnSpc>
            </a:pPr>
            <a:r>
              <a:rPr lang="en-US" altLang="en-US" smtClean="0">
                <a:latin typeface="Times New Roman" pitchFamily="18" charset="0"/>
              </a:rPr>
              <a:t>Setting of fruit plants</a:t>
            </a:r>
          </a:p>
          <a:p>
            <a:pPr eaLnBrk="1" hangingPunct="1">
              <a:lnSpc>
                <a:spcPct val="90000"/>
              </a:lnSpc>
            </a:pPr>
            <a:r>
              <a:rPr lang="en-US" altLang="en-US" smtClean="0">
                <a:latin typeface="Times New Roman" pitchFamily="18" charset="0"/>
              </a:rPr>
              <a:t>Windbreaks</a:t>
            </a:r>
          </a:p>
        </p:txBody>
      </p:sp>
    </p:spTree>
    <p:extLst>
      <p:ext uri="{BB962C8B-B14F-4D97-AF65-F5344CB8AC3E}">
        <p14:creationId xmlns:p14="http://schemas.microsoft.com/office/powerpoint/2010/main" val="47054845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984250"/>
            <a:ext cx="7467600"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875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p:cNvSpPr>
          <p:nvPr>
            <p:ph idx="1"/>
          </p:nvPr>
        </p:nvSpPr>
        <p:spPr>
          <a:xfrm>
            <a:off x="301625" y="762000"/>
            <a:ext cx="8540750" cy="5334000"/>
          </a:xfrm>
        </p:spPr>
        <p:txBody>
          <a:bodyPr/>
          <a:lstStyle/>
          <a:p>
            <a:pPr marL="609600" indent="-609600" eaLnBrk="1" hangingPunct="1">
              <a:lnSpc>
                <a:spcPct val="90000"/>
              </a:lnSpc>
              <a:buFont typeface="Wingdings" pitchFamily="2" charset="2"/>
              <a:buNone/>
            </a:pPr>
            <a:r>
              <a:rPr lang="en-US" altLang="en-US" b="1" smtClean="0">
                <a:latin typeface="Times New Roman" pitchFamily="18" charset="0"/>
              </a:rPr>
              <a:t>1: Selection of proper locality and site</a:t>
            </a:r>
          </a:p>
          <a:p>
            <a:pPr marL="609600" indent="-609600" eaLnBrk="1" hangingPunct="1">
              <a:lnSpc>
                <a:spcPct val="90000"/>
              </a:lnSpc>
            </a:pPr>
            <a:r>
              <a:rPr lang="en-US" altLang="en-US" b="1" smtClean="0">
                <a:latin typeface="Times New Roman" pitchFamily="18" charset="0"/>
              </a:rPr>
              <a:t>Locality</a:t>
            </a:r>
            <a:r>
              <a:rPr lang="en-US" altLang="en-US" smtClean="0">
                <a:latin typeface="Times New Roman" pitchFamily="18" charset="0"/>
              </a:rPr>
              <a:t> refers to the geographical circumstances of a place in relation to cities, villages, railway stations, roads, etc.</a:t>
            </a:r>
          </a:p>
          <a:p>
            <a:pPr marL="609600" indent="-609600" eaLnBrk="1" hangingPunct="1">
              <a:lnSpc>
                <a:spcPct val="90000"/>
              </a:lnSpc>
            </a:pPr>
            <a:r>
              <a:rPr lang="en-US" altLang="en-US" smtClean="0">
                <a:latin typeface="Times New Roman" pitchFamily="18" charset="0"/>
              </a:rPr>
              <a:t>Horticultural crops are</a:t>
            </a:r>
            <a:r>
              <a:rPr lang="en-US" altLang="en-US" b="1" smtClean="0">
                <a:latin typeface="Times New Roman" pitchFamily="18" charset="0"/>
              </a:rPr>
              <a:t> perishable</a:t>
            </a:r>
            <a:r>
              <a:rPr lang="en-US" altLang="en-US" smtClean="0">
                <a:latin typeface="Times New Roman" pitchFamily="18" charset="0"/>
              </a:rPr>
              <a:t>, it is therefore, important to cultivate these crops near market to ensure sale of the produce with shortest possible time and minimum expense.</a:t>
            </a:r>
            <a:endParaRPr lang="en-US" altLang="en-US" b="1" smtClean="0">
              <a:latin typeface="Times New Roman" pitchFamily="18" charset="0"/>
            </a:endParaRPr>
          </a:p>
          <a:p>
            <a:pPr marL="609600" indent="-609600" eaLnBrk="1" hangingPunct="1">
              <a:lnSpc>
                <a:spcPct val="90000"/>
              </a:lnSpc>
            </a:pPr>
            <a:r>
              <a:rPr lang="en-US" altLang="en-US" b="1" smtClean="0">
                <a:latin typeface="Times New Roman" pitchFamily="18" charset="0"/>
              </a:rPr>
              <a:t>Site</a:t>
            </a:r>
            <a:r>
              <a:rPr lang="en-US" altLang="en-US" smtClean="0">
                <a:latin typeface="Times New Roman" pitchFamily="18" charset="0"/>
              </a:rPr>
              <a:t> refers to a specific place where one can establish orchard: a citrus or mango orchard or vineyard.</a:t>
            </a:r>
          </a:p>
        </p:txBody>
      </p:sp>
    </p:spTree>
    <p:extLst>
      <p:ext uri="{BB962C8B-B14F-4D97-AF65-F5344CB8AC3E}">
        <p14:creationId xmlns:p14="http://schemas.microsoft.com/office/powerpoint/2010/main" val="268496794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p:cNvSpPr>
          <p:nvPr>
            <p:ph idx="1"/>
          </p:nvPr>
        </p:nvSpPr>
        <p:spPr>
          <a:xfrm>
            <a:off x="301625" y="609600"/>
            <a:ext cx="8540750" cy="5489575"/>
          </a:xfrm>
        </p:spPr>
        <p:txBody>
          <a:bodyPr/>
          <a:lstStyle/>
          <a:p>
            <a:pPr eaLnBrk="1" hangingPunct="1">
              <a:lnSpc>
                <a:spcPct val="80000"/>
              </a:lnSpc>
              <a:buFont typeface="Wingdings" pitchFamily="2" charset="2"/>
              <a:buNone/>
            </a:pPr>
            <a:r>
              <a:rPr lang="en-US" altLang="en-US" sz="2800" smtClean="0">
                <a:latin typeface="Times New Roman" pitchFamily="18" charset="0"/>
              </a:rPr>
              <a:t>Site selection involved following factors;</a:t>
            </a:r>
          </a:p>
          <a:p>
            <a:pPr eaLnBrk="1" hangingPunct="1">
              <a:lnSpc>
                <a:spcPct val="80000"/>
              </a:lnSpc>
              <a:buFont typeface="Wingdings" pitchFamily="2" charset="2"/>
              <a:buNone/>
            </a:pPr>
            <a:r>
              <a:rPr lang="en-US" altLang="en-US" b="1" smtClean="0">
                <a:latin typeface="Times New Roman" pitchFamily="18" charset="0"/>
              </a:rPr>
              <a:t>1: Topography</a:t>
            </a:r>
            <a:endParaRPr lang="en-US" altLang="en-US" smtClean="0">
              <a:latin typeface="Times New Roman" pitchFamily="18" charset="0"/>
            </a:endParaRPr>
          </a:p>
          <a:p>
            <a:pPr eaLnBrk="1" hangingPunct="1">
              <a:lnSpc>
                <a:spcPct val="80000"/>
              </a:lnSpc>
            </a:pPr>
            <a:r>
              <a:rPr lang="en-US" altLang="en-US" sz="2800" smtClean="0">
                <a:latin typeface="Times New Roman" pitchFamily="18" charset="0"/>
              </a:rPr>
              <a:t>It refers to the contour of the land, its elevation and similar features of land.</a:t>
            </a:r>
          </a:p>
          <a:p>
            <a:pPr eaLnBrk="1" hangingPunct="1">
              <a:lnSpc>
                <a:spcPct val="80000"/>
              </a:lnSpc>
            </a:pP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Vegetable crops and herbaceous flowering plants are usually grown on level and slightly sloping sites as most of these crops need cultivation and harvesting operations can efficiently be done than on sloping land.</a:t>
            </a:r>
          </a:p>
          <a:p>
            <a:pPr eaLnBrk="1" hangingPunct="1">
              <a:lnSpc>
                <a:spcPct val="80000"/>
              </a:lnSpc>
            </a:pP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Fruit trees can be raised on steep slopes to some extend. In case of contours, which cannot level, contour plantation can be done, as that in case of temperate fruits in hilly areas. </a:t>
            </a:r>
          </a:p>
        </p:txBody>
      </p:sp>
    </p:spTree>
    <p:extLst>
      <p:ext uri="{BB962C8B-B14F-4D97-AF65-F5344CB8AC3E}">
        <p14:creationId xmlns:p14="http://schemas.microsoft.com/office/powerpoint/2010/main" val="34057699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685800"/>
            <a:ext cx="8093075"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244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xmlns="" id="{4BE710F9-B8BE-43E6-ADC9-330C1E658D25}"/>
              </a:ext>
            </a:extLst>
          </p:cNvPr>
          <p:cNvSpPr>
            <a:spLocks noGrp="1" noChangeArrowheads="1"/>
          </p:cNvSpPr>
          <p:nvPr>
            <p:ph idx="1"/>
          </p:nvPr>
        </p:nvSpPr>
        <p:spPr>
          <a:xfrm>
            <a:off x="301625" y="457200"/>
            <a:ext cx="8540750" cy="5943600"/>
          </a:xfrm>
        </p:spPr>
        <p:txBody>
          <a:bodyPr/>
          <a:lstStyle/>
          <a:p>
            <a:pPr eaLnBrk="1" hangingPunct="1">
              <a:lnSpc>
                <a:spcPct val="80000"/>
              </a:lnSpc>
              <a:buFont typeface="Wingdings" pitchFamily="2" charset="2"/>
              <a:buNone/>
              <a:defRPr/>
            </a:pPr>
            <a:r>
              <a:rPr lang="en-US" altLang="en-US" sz="3600" b="1" dirty="0">
                <a:latin typeface="Times New Roman" pitchFamily="18" charset="0"/>
              </a:rPr>
              <a:t>2:	Soil</a:t>
            </a:r>
            <a:endParaRPr lang="en-US" altLang="en-US" sz="3600" dirty="0">
              <a:latin typeface="Times New Roman" pitchFamily="18" charset="0"/>
            </a:endParaRPr>
          </a:p>
          <a:p>
            <a:pPr eaLnBrk="1" hangingPunct="1">
              <a:lnSpc>
                <a:spcPct val="80000"/>
              </a:lnSpc>
              <a:defRPr/>
            </a:pPr>
            <a:r>
              <a:rPr lang="en-US" altLang="en-US" sz="2600" dirty="0">
                <a:latin typeface="Times New Roman" pitchFamily="18" charset="0"/>
              </a:rPr>
              <a:t>Soil is the natural resource base for horticultural production, as well as other form of agriculture, which provides nutrients, water and support to the plant. </a:t>
            </a:r>
          </a:p>
          <a:p>
            <a:pPr eaLnBrk="1" hangingPunct="1">
              <a:lnSpc>
                <a:spcPct val="80000"/>
              </a:lnSpc>
              <a:defRPr/>
            </a:pPr>
            <a:endParaRPr lang="en-US" altLang="en-US" sz="2600" dirty="0">
              <a:latin typeface="Times New Roman" pitchFamily="18" charset="0"/>
            </a:endParaRPr>
          </a:p>
          <a:p>
            <a:pPr eaLnBrk="1" hangingPunct="1">
              <a:lnSpc>
                <a:spcPct val="80000"/>
              </a:lnSpc>
              <a:defRPr/>
            </a:pPr>
            <a:r>
              <a:rPr lang="en-US" altLang="en-US" sz="2600" dirty="0">
                <a:latin typeface="Times New Roman" pitchFamily="18" charset="0"/>
              </a:rPr>
              <a:t>Soil conditions like texture, fertility, depth, alkalinity, salinity, soil reaction, chemical content, drainage and water logging can influence the growth and development of horticultural crops.</a:t>
            </a:r>
          </a:p>
          <a:p>
            <a:pPr eaLnBrk="1" hangingPunct="1">
              <a:lnSpc>
                <a:spcPct val="80000"/>
              </a:lnSpc>
              <a:defRPr/>
            </a:pPr>
            <a:endParaRPr lang="en-US" altLang="en-US" sz="2600" dirty="0">
              <a:latin typeface="Times New Roman" pitchFamily="18" charset="0"/>
            </a:endParaRPr>
          </a:p>
          <a:p>
            <a:pPr eaLnBrk="1" hangingPunct="1">
              <a:lnSpc>
                <a:spcPct val="80000"/>
              </a:lnSpc>
              <a:defRPr/>
            </a:pPr>
            <a:r>
              <a:rPr lang="en-US" altLang="en-US" sz="2600" dirty="0">
                <a:latin typeface="Times New Roman" pitchFamily="18" charset="0"/>
              </a:rPr>
              <a:t>Subsoil is more important than surface soil, especially for fruit trees, so examination of sub-soils to a depth of 1-2 m is essential for these crops</a:t>
            </a:r>
          </a:p>
          <a:p>
            <a:pPr eaLnBrk="1" hangingPunct="1">
              <a:lnSpc>
                <a:spcPct val="80000"/>
              </a:lnSpc>
              <a:defRPr/>
            </a:pPr>
            <a:endParaRPr lang="en-US" altLang="en-US" sz="2600" dirty="0">
              <a:latin typeface="Times New Roman" pitchFamily="18" charset="0"/>
            </a:endParaRPr>
          </a:p>
          <a:p>
            <a:pPr eaLnBrk="1" hangingPunct="1">
              <a:lnSpc>
                <a:spcPct val="80000"/>
              </a:lnSpc>
              <a:defRPr/>
            </a:pPr>
            <a:r>
              <a:rPr lang="en-US" altLang="en-US" sz="2600" dirty="0">
                <a:latin typeface="Times New Roman" pitchFamily="18" charset="0"/>
              </a:rPr>
              <a:t>Horticultural crops can be grown in variety of soils. Extremes are to be avoided, very heavy soils are difficult to handle and sandy soils do not hold moisture well and are infertile.</a:t>
            </a:r>
          </a:p>
          <a:p>
            <a:pPr marL="0" indent="0" eaLnBrk="1" hangingPunct="1">
              <a:lnSpc>
                <a:spcPct val="80000"/>
              </a:lnSpc>
              <a:buFont typeface="Arial" charset="0"/>
              <a:buNone/>
              <a:defRPr/>
            </a:pPr>
            <a:r>
              <a:rPr lang="en-US" altLang="en-US" sz="2600" dirty="0">
                <a:latin typeface="Times New Roman" pitchFamily="18" charset="0"/>
              </a:rPr>
              <a:t>.</a:t>
            </a:r>
          </a:p>
        </p:txBody>
      </p:sp>
    </p:spTree>
    <p:extLst>
      <p:ext uri="{BB962C8B-B14F-4D97-AF65-F5344CB8AC3E}">
        <p14:creationId xmlns:p14="http://schemas.microsoft.com/office/powerpoint/2010/main" val="1719262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endParaRPr lang="en-US" altLang="en-US" smtClean="0"/>
          </a:p>
        </p:txBody>
      </p:sp>
      <p:sp>
        <p:nvSpPr>
          <p:cNvPr id="11267" name="Content Placeholder 2"/>
          <p:cNvSpPr>
            <a:spLocks noGrp="1"/>
          </p:cNvSpPr>
          <p:nvPr>
            <p:ph idx="1"/>
          </p:nvPr>
        </p:nvSpPr>
        <p:spPr/>
        <p:txBody>
          <a:bodyPr/>
          <a:lstStyle/>
          <a:p>
            <a:r>
              <a:rPr lang="en-US" altLang="en-US" b="1" smtClean="0">
                <a:solidFill>
                  <a:srgbClr val="FF0000"/>
                </a:solidFill>
                <a:latin typeface="Arial" charset="0"/>
              </a:rPr>
              <a:t>Soil texture</a:t>
            </a:r>
            <a:r>
              <a:rPr lang="en-US" altLang="en-US" smtClean="0">
                <a:solidFill>
                  <a:srgbClr val="FF0000"/>
                </a:solidFill>
                <a:latin typeface="Arial" charset="0"/>
              </a:rPr>
              <a:t> </a:t>
            </a:r>
            <a:r>
              <a:rPr lang="en-US" altLang="en-US" smtClean="0">
                <a:solidFill>
                  <a:srgbClr val="000000"/>
                </a:solidFill>
                <a:latin typeface="Arial" charset="0"/>
              </a:rPr>
              <a:t>is the relative proportions of sand, silt, or clay in a soil. </a:t>
            </a:r>
          </a:p>
          <a:p>
            <a:endParaRPr lang="en-US" altLang="en-US" smtClean="0">
              <a:solidFill>
                <a:srgbClr val="000000"/>
              </a:solidFill>
              <a:latin typeface="Arial" charset="0"/>
            </a:endParaRPr>
          </a:p>
          <a:p>
            <a:r>
              <a:rPr lang="en-US" altLang="en-US" smtClean="0">
                <a:solidFill>
                  <a:srgbClr val="FF6600"/>
                </a:solidFill>
                <a:latin typeface="Georgia" pitchFamily="18" charset="0"/>
              </a:rPr>
              <a:t>Soil Structure</a:t>
            </a:r>
          </a:p>
          <a:p>
            <a:r>
              <a:rPr lang="en-US" altLang="en-US" smtClean="0">
                <a:solidFill>
                  <a:srgbClr val="000000"/>
                </a:solidFill>
                <a:latin typeface="Arial" charset="0"/>
              </a:rPr>
              <a:t>Soil structure is the arrangement of soil particles into groupings</a:t>
            </a:r>
          </a:p>
          <a:p>
            <a:endParaRPr lang="en-US" altLang="en-US" smtClean="0"/>
          </a:p>
        </p:txBody>
      </p:sp>
    </p:spTree>
    <p:extLst>
      <p:ext uri="{BB962C8B-B14F-4D97-AF65-F5344CB8AC3E}">
        <p14:creationId xmlns:p14="http://schemas.microsoft.com/office/powerpoint/2010/main" val="3582543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TotalTime>
  <Words>1036</Words>
  <Application>Microsoft Office PowerPoint</Application>
  <PresentationFormat>On-screen Show (4:3)</PresentationFormat>
  <Paragraphs>154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Apex</vt:lpstr>
      <vt:lpstr>Establishment of Gardens</vt:lpstr>
      <vt:lpstr>Establishment of Gardens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Different fruit plants with planting distance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 308</dc:title>
  <dc:creator>Hp</dc:creator>
  <cp:lastModifiedBy>Hp</cp:lastModifiedBy>
  <cp:revision>3</cp:revision>
  <dcterms:created xsi:type="dcterms:W3CDTF">2020-04-16T15:20:31Z</dcterms:created>
  <dcterms:modified xsi:type="dcterms:W3CDTF">2020-04-18T07:38:28Z</dcterms:modified>
</cp:coreProperties>
</file>