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43" r:id="rId1"/>
  </p:sldMasterIdLst>
  <p:notesMasterIdLst>
    <p:notesMasterId r:id="rId57"/>
  </p:notesMasterIdLst>
  <p:handoutMasterIdLst>
    <p:handoutMasterId r:id="rId58"/>
  </p:handoutMasterIdLst>
  <p:sldIdLst>
    <p:sldId id="492" r:id="rId2"/>
    <p:sldId id="418" r:id="rId3"/>
    <p:sldId id="419" r:id="rId4"/>
    <p:sldId id="424" r:id="rId5"/>
    <p:sldId id="420" r:id="rId6"/>
    <p:sldId id="425" r:id="rId7"/>
    <p:sldId id="421" r:id="rId8"/>
    <p:sldId id="322" r:id="rId9"/>
    <p:sldId id="431" r:id="rId10"/>
    <p:sldId id="325" r:id="rId11"/>
    <p:sldId id="328" r:id="rId12"/>
    <p:sldId id="335" r:id="rId13"/>
    <p:sldId id="493" r:id="rId14"/>
    <p:sldId id="494" r:id="rId15"/>
    <p:sldId id="495" r:id="rId16"/>
    <p:sldId id="496" r:id="rId17"/>
    <p:sldId id="497" r:id="rId18"/>
    <p:sldId id="498" r:id="rId19"/>
    <p:sldId id="499" r:id="rId20"/>
    <p:sldId id="502" r:id="rId21"/>
    <p:sldId id="430" r:id="rId22"/>
    <p:sldId id="474" r:id="rId23"/>
    <p:sldId id="479" r:id="rId24"/>
    <p:sldId id="481" r:id="rId25"/>
    <p:sldId id="482" r:id="rId26"/>
    <p:sldId id="351" r:id="rId27"/>
    <p:sldId id="354" r:id="rId28"/>
    <p:sldId id="447" r:id="rId29"/>
    <p:sldId id="449" r:id="rId30"/>
    <p:sldId id="452" r:id="rId31"/>
    <p:sldId id="434" r:id="rId32"/>
    <p:sldId id="435" r:id="rId33"/>
    <p:sldId id="436" r:id="rId34"/>
    <p:sldId id="500" r:id="rId35"/>
    <p:sldId id="359" r:id="rId36"/>
    <p:sldId id="442" r:id="rId37"/>
    <p:sldId id="360" r:id="rId38"/>
    <p:sldId id="364" r:id="rId39"/>
    <p:sldId id="368" r:id="rId40"/>
    <p:sldId id="369" r:id="rId41"/>
    <p:sldId id="454" r:id="rId42"/>
    <p:sldId id="455" r:id="rId43"/>
    <p:sldId id="456" r:id="rId44"/>
    <p:sldId id="458" r:id="rId45"/>
    <p:sldId id="486" r:id="rId46"/>
    <p:sldId id="487" r:id="rId47"/>
    <p:sldId id="384" r:id="rId48"/>
    <p:sldId id="501" r:id="rId49"/>
    <p:sldId id="461" r:id="rId50"/>
    <p:sldId id="462" r:id="rId51"/>
    <p:sldId id="488" r:id="rId52"/>
    <p:sldId id="465" r:id="rId53"/>
    <p:sldId id="466" r:id="rId54"/>
    <p:sldId id="473" r:id="rId55"/>
    <p:sldId id="489"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Bookman Old Style" panose="02050604050505020204" pitchFamily="18" charset="0"/>
        <a:ea typeface="+mn-ea"/>
        <a:cs typeface="+mn-cs"/>
      </a:defRPr>
    </a:lvl1pPr>
    <a:lvl2pPr marL="457200" algn="l" rtl="0" eaLnBrk="0" fontAlgn="base" hangingPunct="0">
      <a:spcBef>
        <a:spcPct val="0"/>
      </a:spcBef>
      <a:spcAft>
        <a:spcPct val="0"/>
      </a:spcAft>
      <a:defRPr kern="1200">
        <a:solidFill>
          <a:schemeClr val="tx1"/>
        </a:solidFill>
        <a:latin typeface="Bookman Old Style" panose="02050604050505020204" pitchFamily="18" charset="0"/>
        <a:ea typeface="+mn-ea"/>
        <a:cs typeface="+mn-cs"/>
      </a:defRPr>
    </a:lvl2pPr>
    <a:lvl3pPr marL="914400" algn="l" rtl="0" eaLnBrk="0" fontAlgn="base" hangingPunct="0">
      <a:spcBef>
        <a:spcPct val="0"/>
      </a:spcBef>
      <a:spcAft>
        <a:spcPct val="0"/>
      </a:spcAft>
      <a:defRPr kern="1200">
        <a:solidFill>
          <a:schemeClr val="tx1"/>
        </a:solidFill>
        <a:latin typeface="Bookman Old Style" panose="02050604050505020204" pitchFamily="18" charset="0"/>
        <a:ea typeface="+mn-ea"/>
        <a:cs typeface="+mn-cs"/>
      </a:defRPr>
    </a:lvl3pPr>
    <a:lvl4pPr marL="1371600" algn="l" rtl="0" eaLnBrk="0" fontAlgn="base" hangingPunct="0">
      <a:spcBef>
        <a:spcPct val="0"/>
      </a:spcBef>
      <a:spcAft>
        <a:spcPct val="0"/>
      </a:spcAft>
      <a:defRPr kern="1200">
        <a:solidFill>
          <a:schemeClr val="tx1"/>
        </a:solidFill>
        <a:latin typeface="Bookman Old Style" panose="02050604050505020204" pitchFamily="18" charset="0"/>
        <a:ea typeface="+mn-ea"/>
        <a:cs typeface="+mn-cs"/>
      </a:defRPr>
    </a:lvl4pPr>
    <a:lvl5pPr marL="1828800" algn="l" rtl="0" eaLnBrk="0" fontAlgn="base" hangingPunct="0">
      <a:spcBef>
        <a:spcPct val="0"/>
      </a:spcBef>
      <a:spcAft>
        <a:spcPct val="0"/>
      </a:spcAft>
      <a:defRPr kern="1200">
        <a:solidFill>
          <a:schemeClr val="tx1"/>
        </a:solidFill>
        <a:latin typeface="Bookman Old Style" panose="02050604050505020204" pitchFamily="18" charset="0"/>
        <a:ea typeface="+mn-ea"/>
        <a:cs typeface="+mn-cs"/>
      </a:defRPr>
    </a:lvl5pPr>
    <a:lvl6pPr marL="2286000" algn="l" defTabSz="914400" rtl="0" eaLnBrk="1" latinLnBrk="0" hangingPunct="1">
      <a:defRPr kern="1200">
        <a:solidFill>
          <a:schemeClr val="tx1"/>
        </a:solidFill>
        <a:latin typeface="Bookman Old Style" panose="02050604050505020204" pitchFamily="18" charset="0"/>
        <a:ea typeface="+mn-ea"/>
        <a:cs typeface="+mn-cs"/>
      </a:defRPr>
    </a:lvl6pPr>
    <a:lvl7pPr marL="2743200" algn="l" defTabSz="914400" rtl="0" eaLnBrk="1" latinLnBrk="0" hangingPunct="1">
      <a:defRPr kern="1200">
        <a:solidFill>
          <a:schemeClr val="tx1"/>
        </a:solidFill>
        <a:latin typeface="Bookman Old Style" panose="02050604050505020204" pitchFamily="18" charset="0"/>
        <a:ea typeface="+mn-ea"/>
        <a:cs typeface="+mn-cs"/>
      </a:defRPr>
    </a:lvl7pPr>
    <a:lvl8pPr marL="3200400" algn="l" defTabSz="914400" rtl="0" eaLnBrk="1" latinLnBrk="0" hangingPunct="1">
      <a:defRPr kern="1200">
        <a:solidFill>
          <a:schemeClr val="tx1"/>
        </a:solidFill>
        <a:latin typeface="Bookman Old Style" panose="02050604050505020204" pitchFamily="18" charset="0"/>
        <a:ea typeface="+mn-ea"/>
        <a:cs typeface="+mn-cs"/>
      </a:defRPr>
    </a:lvl8pPr>
    <a:lvl9pPr marL="3657600" algn="l" defTabSz="914400" rtl="0" eaLnBrk="1" latinLnBrk="0" hangingPunct="1">
      <a:defRPr kern="1200">
        <a:solidFill>
          <a:schemeClr val="tx1"/>
        </a:solidFill>
        <a:latin typeface="Bookman Old Style" panose="020506040505050202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CC"/>
    <a:srgbClr val="FBFE8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varScale="1">
        <p:scale>
          <a:sx n="84" d="100"/>
          <a:sy n="84" d="100"/>
        </p:scale>
        <p:origin x="142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88"/>
    </p:cViewPr>
  </p:sorterViewPr>
  <p:notesViewPr>
    <p:cSldViewPr>
      <p:cViewPr varScale="1">
        <p:scale>
          <a:sx n="59" d="100"/>
          <a:sy n="59" d="100"/>
        </p:scale>
        <p:origin x="-178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686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686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686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6A135FAA-F66C-4540-B59E-341C1296FDFC}" type="slidenum">
              <a:rPr lang="en-US" altLang="en-US"/>
              <a:pPr>
                <a:defRPr/>
              </a:pPr>
              <a:t>‹#›</a:t>
            </a:fld>
            <a:endParaRPr lang="en-US" altLang="en-US"/>
          </a:p>
        </p:txBody>
      </p:sp>
    </p:spTree>
    <p:extLst>
      <p:ext uri="{BB962C8B-B14F-4D97-AF65-F5344CB8AC3E}">
        <p14:creationId xmlns:p14="http://schemas.microsoft.com/office/powerpoint/2010/main" val="4167425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4" name="Rectangle 8"/>
          <p:cNvSpPr>
            <a:spLocks noChangeArrowheads="1"/>
          </p:cNvSpPr>
          <p:nvPr/>
        </p:nvSpPr>
        <p:spPr bwMode="auto">
          <a:xfrm>
            <a:off x="1066800" y="44958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pPr eaLnBrk="1" hangingPunct="1">
              <a:lnSpc>
                <a:spcPct val="200000"/>
              </a:lnSpc>
              <a:spcBef>
                <a:spcPct val="30000"/>
              </a:spcBef>
              <a:defRPr/>
            </a:pPr>
            <a:r>
              <a:rPr lang="en-US" altLang="en-US" sz="1200" smtClean="0">
                <a:latin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601758485"/>
      </p:ext>
    </p:extLst>
  </p:cSld>
  <p:clrMap bg1="lt1" tx1="dk1" bg2="lt2" tx2="dk2" accent1="accent1" accent2="accent2" accent3="accent3" accent4="accent4" accent5="accent5" accent6="accent6" hlink="hlink" folHlink="folHlink"/>
  <p:notesStyle>
    <a:lvl1pPr algn="l" rtl="0" eaLnBrk="0" fontAlgn="base" hangingPunct="0">
      <a:lnSpc>
        <a:spcPct val="200000"/>
      </a:lnSpc>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lnSpc>
        <a:spcPct val="200000"/>
      </a:lnSpc>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lnSpc>
        <a:spcPct val="200000"/>
      </a:lnSpc>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lnSpc>
        <a:spcPct val="200000"/>
      </a:lnSpc>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lnSpc>
        <a:spcPct val="200000"/>
      </a:lnSpc>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425831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3480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1127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9691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1219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w="12700"/>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n-US" altLang="en-US" smtClean="0"/>
          </a:p>
        </p:txBody>
      </p:sp>
    </p:spTree>
    <p:extLst>
      <p:ext uri="{BB962C8B-B14F-4D97-AF65-F5344CB8AC3E}">
        <p14:creationId xmlns:p14="http://schemas.microsoft.com/office/powerpoint/2010/main" val="1162160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Line 16"/>
          <p:cNvSpPr>
            <a:spLocks noChangeShapeType="1"/>
          </p:cNvSpPr>
          <p:nvPr userDrawn="1"/>
        </p:nvSpPr>
        <p:spPr bwMode="auto">
          <a:xfrm>
            <a:off x="685800" y="3200400"/>
            <a:ext cx="7772400" cy="0"/>
          </a:xfrm>
          <a:prstGeom prst="line">
            <a:avLst/>
          </a:prstGeom>
          <a:noFill/>
          <a:ln w="38100">
            <a:solidFill>
              <a:srgbClr val="FFFFCC"/>
            </a:solidFill>
            <a:prstDash val="lgDashDot"/>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5" name="Rectangle 19"/>
          <p:cNvSpPr>
            <a:spLocks noChangeArrowheads="1"/>
          </p:cNvSpPr>
          <p:nvPr userDrawn="1"/>
        </p:nvSpPr>
        <p:spPr bwMode="auto">
          <a:xfrm>
            <a:off x="152400" y="63246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pPr>
              <a:defRPr/>
            </a:pPr>
            <a:r>
              <a:rPr lang="en-US" altLang="en-US" sz="1200" smtClean="0">
                <a:solidFill>
                  <a:srgbClr val="FFFFCC"/>
                </a:solidFill>
              </a:rPr>
              <a:t>Slides &amp; Handouts by Karen Clay Rhines, Ph.D.</a:t>
            </a:r>
          </a:p>
          <a:p>
            <a:pPr>
              <a:defRPr/>
            </a:pPr>
            <a:r>
              <a:rPr lang="en-US" altLang="en-US" sz="1200" smtClean="0">
                <a:solidFill>
                  <a:srgbClr val="FFFFCC"/>
                </a:solidFill>
              </a:rPr>
              <a:t>Northampton Community College</a:t>
            </a:r>
          </a:p>
        </p:txBody>
      </p: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C6453C69-B987-4F56-8494-4015FC5EDCBB}" type="datetime1">
              <a:rPr lang="en-US"/>
              <a:pPr>
                <a:defRPr/>
              </a:pPr>
              <a:t>3/19/2020</a:t>
            </a:fld>
            <a:endParaRPr lang="en-US"/>
          </a:p>
        </p:txBody>
      </p:sp>
      <p:sp>
        <p:nvSpPr>
          <p:cNvPr id="7" name="Footer Placeholder 18"/>
          <p:cNvSpPr>
            <a:spLocks noGrp="1"/>
          </p:cNvSpPr>
          <p:nvPr>
            <p:ph type="ftr" sz="quarter" idx="11"/>
          </p:nvPr>
        </p:nvSpPr>
        <p:spPr/>
        <p:txBody>
          <a:bodyPr/>
          <a:lstStyle>
            <a:lvl1pPr>
              <a:defRPr/>
            </a:lvl1pPr>
          </a:lstStyle>
          <a:p>
            <a:pPr>
              <a:defRPr/>
            </a:pPr>
            <a:r>
              <a:rPr lang="en-US"/>
              <a:t>MOAZAMA ANWAR, CLINICAL PSYCHOLOGIST</a:t>
            </a:r>
          </a:p>
        </p:txBody>
      </p:sp>
      <p:sp>
        <p:nvSpPr>
          <p:cNvPr id="8" name="Slide Number Placeholder 26"/>
          <p:cNvSpPr>
            <a:spLocks noGrp="1"/>
          </p:cNvSpPr>
          <p:nvPr>
            <p:ph type="sldNum" sz="quarter" idx="12"/>
          </p:nvPr>
        </p:nvSpPr>
        <p:spPr/>
        <p:txBody>
          <a:bodyPr/>
          <a:lstStyle>
            <a:lvl1pPr>
              <a:defRPr>
                <a:solidFill>
                  <a:schemeClr val="tx2">
                    <a:shade val="90000"/>
                  </a:schemeClr>
                </a:solidFill>
              </a:defRPr>
            </a:lvl1pPr>
          </a:lstStyle>
          <a:p>
            <a:pPr>
              <a:defRPr/>
            </a:pPr>
            <a:r>
              <a:rPr lang="en-US"/>
              <a:t>Comer, </a:t>
            </a:r>
            <a:r>
              <a:rPr lang="en-US" i="1"/>
              <a:t>Abnormal Psychology</a:t>
            </a:r>
            <a:r>
              <a:rPr lang="en-US"/>
              <a:t>, 7e</a:t>
            </a:r>
          </a:p>
          <a:p>
            <a:pPr>
              <a:defRPr/>
            </a:pPr>
            <a:endParaRPr lang="en-US"/>
          </a:p>
        </p:txBody>
      </p:sp>
    </p:spTree>
    <p:extLst>
      <p:ext uri="{BB962C8B-B14F-4D97-AF65-F5344CB8AC3E}">
        <p14:creationId xmlns:p14="http://schemas.microsoft.com/office/powerpoint/2010/main" val="2569936350"/>
      </p:ext>
    </p:extLst>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B243856-583F-4917-AE0B-125AB412CD1C}" type="datetime1">
              <a:rPr lang="en-US"/>
              <a:pPr>
                <a:defRPr/>
              </a:pPr>
              <a:t>3/19/2020</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6" name="Slide Number Placeholder 17"/>
          <p:cNvSpPr>
            <a:spLocks noGrp="1"/>
          </p:cNvSpPr>
          <p:nvPr>
            <p:ph type="sldNum" sz="quarter" idx="12"/>
          </p:nvPr>
        </p:nvSpPr>
        <p:spPr/>
        <p:txBody>
          <a:bodyPr/>
          <a:lstStyle>
            <a:lvl1pPr>
              <a:defRPr/>
            </a:lvl1pPr>
          </a:lstStyle>
          <a:p>
            <a:pPr>
              <a:defRPr/>
            </a:pPr>
            <a:fld id="{FD7C4DDC-D725-418C-BB1D-2B051AB2701F}" type="slidenum">
              <a:rPr lang="en-US" altLang="en-US"/>
              <a:pPr>
                <a:defRPr/>
              </a:pPr>
              <a:t>‹#›</a:t>
            </a:fld>
            <a:endParaRPr lang="en-US" altLang="en-US"/>
          </a:p>
        </p:txBody>
      </p:sp>
    </p:spTree>
    <p:extLst>
      <p:ext uri="{BB962C8B-B14F-4D97-AF65-F5344CB8AC3E}">
        <p14:creationId xmlns:p14="http://schemas.microsoft.com/office/powerpoint/2010/main" val="2362166585"/>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865E5CD-C04D-4175-9566-95560704E916}" type="datetime1">
              <a:rPr lang="en-US"/>
              <a:pPr>
                <a:defRPr/>
              </a:pPr>
              <a:t>3/19/2020</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6" name="Slide Number Placeholder 17"/>
          <p:cNvSpPr>
            <a:spLocks noGrp="1"/>
          </p:cNvSpPr>
          <p:nvPr>
            <p:ph type="sldNum" sz="quarter" idx="12"/>
          </p:nvPr>
        </p:nvSpPr>
        <p:spPr/>
        <p:txBody>
          <a:bodyPr/>
          <a:lstStyle>
            <a:lvl1pPr>
              <a:defRPr/>
            </a:lvl1pPr>
          </a:lstStyle>
          <a:p>
            <a:pPr>
              <a:defRPr/>
            </a:pPr>
            <a:fld id="{4D071B37-4E89-4584-AA70-2009508AA84C}" type="slidenum">
              <a:rPr lang="en-US" altLang="en-US"/>
              <a:pPr>
                <a:defRPr/>
              </a:pPr>
              <a:t>‹#›</a:t>
            </a:fld>
            <a:endParaRPr lang="en-US" altLang="en-US"/>
          </a:p>
        </p:txBody>
      </p:sp>
    </p:spTree>
    <p:extLst>
      <p:ext uri="{BB962C8B-B14F-4D97-AF65-F5344CB8AC3E}">
        <p14:creationId xmlns:p14="http://schemas.microsoft.com/office/powerpoint/2010/main" val="283922882"/>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0836E8D-CC45-4F64-9CEC-3A3F2D5E4D90}" type="datetime1">
              <a:rPr lang="en-US"/>
              <a:pPr>
                <a:defRPr/>
              </a:pPr>
              <a:t>3/19/2020</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6" name="Slide Number Placeholder 17"/>
          <p:cNvSpPr>
            <a:spLocks noGrp="1"/>
          </p:cNvSpPr>
          <p:nvPr>
            <p:ph type="sldNum" sz="quarter" idx="12"/>
          </p:nvPr>
        </p:nvSpPr>
        <p:spPr/>
        <p:txBody>
          <a:bodyPr/>
          <a:lstStyle>
            <a:lvl1pPr>
              <a:defRPr/>
            </a:lvl1pPr>
          </a:lstStyle>
          <a:p>
            <a:pPr>
              <a:defRPr/>
            </a:pPr>
            <a:fld id="{A79DDA8C-FBE1-4A06-9F2D-AFA81CB2D100}" type="slidenum">
              <a:rPr lang="en-US" altLang="en-US"/>
              <a:pPr>
                <a:defRPr/>
              </a:pPr>
              <a:t>‹#›</a:t>
            </a:fld>
            <a:endParaRPr lang="en-US" altLang="en-US"/>
          </a:p>
        </p:txBody>
      </p:sp>
    </p:spTree>
    <p:extLst>
      <p:ext uri="{BB962C8B-B14F-4D97-AF65-F5344CB8AC3E}">
        <p14:creationId xmlns:p14="http://schemas.microsoft.com/office/powerpoint/2010/main" val="3882942466"/>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8DD132-BFBF-493E-AF87-E58073B9A670}" type="datetime1">
              <a:rPr lang="en-US"/>
              <a:pPr>
                <a:defRPr/>
              </a:pPr>
              <a:t>3/19/2020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MOAZAMA ANWAR, CLINICAL PSYCHOLOGIST</a:t>
            </a:r>
          </a:p>
        </p:txBody>
      </p:sp>
      <p:sp>
        <p:nvSpPr>
          <p:cNvPr id="6" name="Slide Number Placeholder 5"/>
          <p:cNvSpPr>
            <a:spLocks noGrp="1"/>
          </p:cNvSpPr>
          <p:nvPr>
            <p:ph type="sldNum" sz="quarter" idx="12"/>
          </p:nvPr>
        </p:nvSpPr>
        <p:spPr/>
        <p:txBody>
          <a:bodyPr/>
          <a:lstStyle>
            <a:lvl1pPr>
              <a:defRPr>
                <a:solidFill>
                  <a:srgbClr val="E9DCE2"/>
                </a:solidFill>
              </a:defRPr>
            </a:lvl1pPr>
          </a:lstStyle>
          <a:p>
            <a:pPr>
              <a:defRPr/>
            </a:pPr>
            <a:fld id="{77A005AB-0CE4-4E51-A516-A54B48DA0CC9}" type="slidenum">
              <a:rPr lang="en-US" altLang="en-US"/>
              <a:pPr>
                <a:defRPr/>
              </a:pPr>
              <a:t>‹#›</a:t>
            </a:fld>
            <a:endParaRPr lang="en-US" altLang="en-US"/>
          </a:p>
        </p:txBody>
      </p:sp>
    </p:spTree>
    <p:extLst>
      <p:ext uri="{BB962C8B-B14F-4D97-AF65-F5344CB8AC3E}">
        <p14:creationId xmlns:p14="http://schemas.microsoft.com/office/powerpoint/2010/main" val="1026916905"/>
      </p:ext>
    </p:extLst>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58190BD-6E95-43F3-A079-38A58D1955B0}" type="datetime1">
              <a:rPr lang="en-US"/>
              <a:pPr>
                <a:defRPr/>
              </a:pPr>
              <a:t>3/19/2020</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7" name="Slide Number Placeholder 17"/>
          <p:cNvSpPr>
            <a:spLocks noGrp="1"/>
          </p:cNvSpPr>
          <p:nvPr>
            <p:ph type="sldNum" sz="quarter" idx="12"/>
          </p:nvPr>
        </p:nvSpPr>
        <p:spPr/>
        <p:txBody>
          <a:bodyPr/>
          <a:lstStyle>
            <a:lvl1pPr>
              <a:defRPr/>
            </a:lvl1pPr>
          </a:lstStyle>
          <a:p>
            <a:pPr>
              <a:defRPr/>
            </a:pPr>
            <a:fld id="{26BD9B0B-F26C-4786-AEB8-90BF8C981D51}" type="slidenum">
              <a:rPr lang="en-US" altLang="en-US"/>
              <a:pPr>
                <a:defRPr/>
              </a:pPr>
              <a:t>‹#›</a:t>
            </a:fld>
            <a:endParaRPr lang="en-US" altLang="en-US"/>
          </a:p>
        </p:txBody>
      </p:sp>
    </p:spTree>
    <p:extLst>
      <p:ext uri="{BB962C8B-B14F-4D97-AF65-F5344CB8AC3E}">
        <p14:creationId xmlns:p14="http://schemas.microsoft.com/office/powerpoint/2010/main" val="2406553866"/>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432BE8E9-4EF9-4E0E-8B1F-D14B8EBC35EC}" type="datetime1">
              <a:rPr lang="en-US"/>
              <a:pPr>
                <a:defRPr/>
              </a:pPr>
              <a:t>3/19/2020</a:t>
            </a:fld>
            <a:endParaRPr lang="en-US"/>
          </a:p>
        </p:txBody>
      </p:sp>
      <p:sp>
        <p:nvSpPr>
          <p:cNvPr id="8"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9" name="Slide Number Placeholder 17"/>
          <p:cNvSpPr>
            <a:spLocks noGrp="1"/>
          </p:cNvSpPr>
          <p:nvPr>
            <p:ph type="sldNum" sz="quarter" idx="12"/>
          </p:nvPr>
        </p:nvSpPr>
        <p:spPr/>
        <p:txBody>
          <a:bodyPr/>
          <a:lstStyle>
            <a:lvl1pPr>
              <a:defRPr/>
            </a:lvl1pPr>
          </a:lstStyle>
          <a:p>
            <a:pPr>
              <a:defRPr/>
            </a:pPr>
            <a:fld id="{049A60FE-BA60-473E-BE02-0D9575A4E06B}" type="slidenum">
              <a:rPr lang="en-US" altLang="en-US"/>
              <a:pPr>
                <a:defRPr/>
              </a:pPr>
              <a:t>‹#›</a:t>
            </a:fld>
            <a:endParaRPr lang="en-US" altLang="en-US"/>
          </a:p>
        </p:txBody>
      </p:sp>
    </p:spTree>
    <p:extLst>
      <p:ext uri="{BB962C8B-B14F-4D97-AF65-F5344CB8AC3E}">
        <p14:creationId xmlns:p14="http://schemas.microsoft.com/office/powerpoint/2010/main" val="3801030428"/>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11CDA85-9092-478D-BEEA-99B3C587CC5F}" type="datetime1">
              <a:rPr lang="en-US"/>
              <a:pPr>
                <a:defRPr/>
              </a:pPr>
              <a:t>3/19/2020</a:t>
            </a:fld>
            <a:endParaRPr lang="en-US"/>
          </a:p>
        </p:txBody>
      </p:sp>
      <p:sp>
        <p:nvSpPr>
          <p:cNvPr id="4"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5" name="Slide Number Placeholder 17"/>
          <p:cNvSpPr>
            <a:spLocks noGrp="1"/>
          </p:cNvSpPr>
          <p:nvPr>
            <p:ph type="sldNum" sz="quarter" idx="12"/>
          </p:nvPr>
        </p:nvSpPr>
        <p:spPr/>
        <p:txBody>
          <a:bodyPr/>
          <a:lstStyle>
            <a:lvl1pPr>
              <a:defRPr/>
            </a:lvl1pPr>
          </a:lstStyle>
          <a:p>
            <a:pPr>
              <a:defRPr/>
            </a:pPr>
            <a:fld id="{0FE236C1-8A40-4BA5-9B47-4325C336E1FC}" type="slidenum">
              <a:rPr lang="en-US" altLang="en-US"/>
              <a:pPr>
                <a:defRPr/>
              </a:pPr>
              <a:t>‹#›</a:t>
            </a:fld>
            <a:endParaRPr lang="en-US" altLang="en-US"/>
          </a:p>
        </p:txBody>
      </p:sp>
    </p:spTree>
    <p:extLst>
      <p:ext uri="{BB962C8B-B14F-4D97-AF65-F5344CB8AC3E}">
        <p14:creationId xmlns:p14="http://schemas.microsoft.com/office/powerpoint/2010/main" val="3462288877"/>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062C0B7A-7BE8-4240-8CF7-7AE424D5D499}" type="datetime1">
              <a:rPr lang="en-US"/>
              <a:pPr>
                <a:defRPr/>
              </a:pPr>
              <a:t>3/19/2020</a:t>
            </a:fld>
            <a:endParaRPr lang="en-US"/>
          </a:p>
        </p:txBody>
      </p:sp>
      <p:sp>
        <p:nvSpPr>
          <p:cNvPr id="3"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4" name="Slide Number Placeholder 17"/>
          <p:cNvSpPr>
            <a:spLocks noGrp="1"/>
          </p:cNvSpPr>
          <p:nvPr>
            <p:ph type="sldNum" sz="quarter" idx="12"/>
          </p:nvPr>
        </p:nvSpPr>
        <p:spPr/>
        <p:txBody>
          <a:bodyPr/>
          <a:lstStyle>
            <a:lvl1pPr>
              <a:defRPr/>
            </a:lvl1pPr>
          </a:lstStyle>
          <a:p>
            <a:pPr>
              <a:defRPr/>
            </a:pPr>
            <a:fld id="{A16340F5-0DE6-4A23-8124-CADD844F4286}" type="slidenum">
              <a:rPr lang="en-US" altLang="en-US"/>
              <a:pPr>
                <a:defRPr/>
              </a:pPr>
              <a:t>‹#›</a:t>
            </a:fld>
            <a:endParaRPr lang="en-US" altLang="en-US"/>
          </a:p>
        </p:txBody>
      </p:sp>
    </p:spTree>
    <p:extLst>
      <p:ext uri="{BB962C8B-B14F-4D97-AF65-F5344CB8AC3E}">
        <p14:creationId xmlns:p14="http://schemas.microsoft.com/office/powerpoint/2010/main" val="62540857"/>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5585ADC3-B81F-4627-B223-8777F721AC23}" type="datetime1">
              <a:rPr lang="en-US"/>
              <a:pPr>
                <a:defRPr/>
              </a:pPr>
              <a:t>3/19/2020</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a:t>MOAZAMA ANWAR, CLINICAL PSYCHOLOGIST</a:t>
            </a:r>
          </a:p>
        </p:txBody>
      </p:sp>
      <p:sp>
        <p:nvSpPr>
          <p:cNvPr id="7" name="Slide Number Placeholder 17"/>
          <p:cNvSpPr>
            <a:spLocks noGrp="1"/>
          </p:cNvSpPr>
          <p:nvPr>
            <p:ph type="sldNum" sz="quarter" idx="12"/>
          </p:nvPr>
        </p:nvSpPr>
        <p:spPr/>
        <p:txBody>
          <a:bodyPr/>
          <a:lstStyle>
            <a:lvl1pPr>
              <a:defRPr/>
            </a:lvl1pPr>
          </a:lstStyle>
          <a:p>
            <a:pPr>
              <a:defRPr/>
            </a:pPr>
            <a:fld id="{A7286B31-8F20-4142-A006-63C7C7EEE849}" type="slidenum">
              <a:rPr lang="en-US" altLang="en-US"/>
              <a:pPr>
                <a:defRPr/>
              </a:pPr>
              <a:t>‹#›</a:t>
            </a:fld>
            <a:endParaRPr lang="en-US" altLang="en-US"/>
          </a:p>
        </p:txBody>
      </p:sp>
    </p:spTree>
    <p:extLst>
      <p:ext uri="{BB962C8B-B14F-4D97-AF65-F5344CB8AC3E}">
        <p14:creationId xmlns:p14="http://schemas.microsoft.com/office/powerpoint/2010/main" val="3893161351"/>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DE041C66-F220-4692-8B8C-87AD3A9428A6}" type="datetime1">
              <a:rPr lang="en-US"/>
              <a:pPr>
                <a:defRPr/>
              </a:pPr>
              <a:t>3/19/2020</a:t>
            </a:fld>
            <a:endParaRPr lang="en-US"/>
          </a:p>
        </p:txBody>
      </p:sp>
      <p:sp>
        <p:nvSpPr>
          <p:cNvPr id="10" name="Footer Placeholder 5"/>
          <p:cNvSpPr>
            <a:spLocks noGrp="1"/>
          </p:cNvSpPr>
          <p:nvPr>
            <p:ph type="ftr" sz="quarter" idx="11"/>
          </p:nvPr>
        </p:nvSpPr>
        <p:spPr/>
        <p:txBody>
          <a:bodyPr/>
          <a:lstStyle>
            <a:lvl1pPr>
              <a:defRPr/>
            </a:lvl1pPr>
          </a:lstStyle>
          <a:p>
            <a:pPr>
              <a:defRPr/>
            </a:pPr>
            <a:r>
              <a:rPr lang="en-US"/>
              <a:t>MOAZAMA ANWAR, CLINICAL PSYCHOLOGIST</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769A38B-A985-4F8B-9190-76D911F85046}" type="slidenum">
              <a:rPr lang="en-US" altLang="en-US"/>
              <a:pPr>
                <a:defRPr/>
              </a:pPr>
              <a:t>‹#›</a:t>
            </a:fld>
            <a:endParaRPr lang="en-US" altLang="en-US"/>
          </a:p>
        </p:txBody>
      </p:sp>
    </p:spTree>
    <p:extLst>
      <p:ext uri="{BB962C8B-B14F-4D97-AF65-F5344CB8AC3E}">
        <p14:creationId xmlns:p14="http://schemas.microsoft.com/office/powerpoint/2010/main" val="3888822906"/>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B6E2EE4D-1EA1-4E07-8A04-D3CE89527E8D}" type="datetime1">
              <a:rPr lang="en-US"/>
              <a:pPr>
                <a:defRPr/>
              </a:pPr>
              <a:t>3/19/2020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a:t>MOAZAMA ANWAR, CLINICAL PSYCHOLOGIST</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A93C93"/>
                </a:solidFill>
              </a:defRPr>
            </a:lvl1pPr>
          </a:lstStyle>
          <a:p>
            <a:pPr>
              <a:defRPr/>
            </a:pPr>
            <a:fld id="{C025BD33-8EC4-45F0-8190-1289F3FA3137}" type="slidenum">
              <a:rPr lang="en-US" altLang="en-US"/>
              <a:pPr>
                <a:defRPr/>
              </a:pPr>
              <a:t>‹#›</a:t>
            </a:fld>
            <a:endParaRPr lang="en-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
        <p:nvSpPr>
          <p:cNvPr id="1034" name="Line 16"/>
          <p:cNvSpPr>
            <a:spLocks noChangeShapeType="1"/>
          </p:cNvSpPr>
          <p:nvPr userDrawn="1"/>
        </p:nvSpPr>
        <p:spPr bwMode="auto">
          <a:xfrm>
            <a:off x="457200" y="1524000"/>
            <a:ext cx="8229600" cy="0"/>
          </a:xfrm>
          <a:prstGeom prst="line">
            <a:avLst/>
          </a:prstGeom>
          <a:noFill/>
          <a:ln w="38100">
            <a:solidFill>
              <a:srgbClr val="FFFFCC"/>
            </a:solidFill>
            <a:prstDash val="lgDashDot"/>
            <a:round/>
            <a:headEnd/>
            <a:tailEnd/>
          </a:ln>
          <a:extLst>
            <a:ext uri="{909E8E84-426E-40DD-AFC4-6F175D3DCCD1}">
              <a14:hiddenFill xmlns:a14="http://schemas.microsoft.com/office/drawing/2010/main">
                <a:noFill/>
              </a14:hiddenFill>
            </a:ext>
          </a:extLst>
        </p:spPr>
        <p:txBody>
          <a:bodyPr wrap="none"/>
          <a:lstStyle/>
          <a:p>
            <a:endParaRPr lang="en-GB"/>
          </a:p>
        </p:txBody>
      </p:sp>
    </p:spTree>
  </p:cSld>
  <p:clrMap bg1="lt1" tx1="dk1" bg2="lt2" tx2="dk2" accent1="accent1" accent2="accent2" accent3="accent3" accent4="accent4" accent5="accent5" accent6="accent6" hlink="hlink" folHlink="folHlink"/>
  <p:sldLayoutIdLst>
    <p:sldLayoutId id="2147484020" r:id="rId1"/>
    <p:sldLayoutId id="2147484012" r:id="rId2"/>
    <p:sldLayoutId id="2147484021" r:id="rId3"/>
    <p:sldLayoutId id="2147484013" r:id="rId4"/>
    <p:sldLayoutId id="2147484014" r:id="rId5"/>
    <p:sldLayoutId id="2147484015" r:id="rId6"/>
    <p:sldLayoutId id="2147484016" r:id="rId7"/>
    <p:sldLayoutId id="2147484017" r:id="rId8"/>
    <p:sldLayoutId id="2147484022" r:id="rId9"/>
    <p:sldLayoutId id="2147484018" r:id="rId10"/>
    <p:sldLayoutId id="2147484019" r:id="rId11"/>
  </p:sldLayoutIdLst>
  <p:transition>
    <p:wipe dir="d"/>
  </p:transition>
  <p:hf hd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fontAlgn="base">
        <a:spcBef>
          <a:spcPct val="0"/>
        </a:spcBef>
        <a:spcAft>
          <a:spcPct val="0"/>
        </a:spcAft>
        <a:defRPr sz="5000">
          <a:solidFill>
            <a:schemeClr val="tx2"/>
          </a:solidFill>
          <a:latin typeface="Arial" charset="0"/>
        </a:defRPr>
      </a:lvl6pPr>
      <a:lvl7pPr marL="914400" algn="l" rtl="0" fontAlgn="base">
        <a:spcBef>
          <a:spcPct val="0"/>
        </a:spcBef>
        <a:spcAft>
          <a:spcPct val="0"/>
        </a:spcAft>
        <a:defRPr sz="5000">
          <a:solidFill>
            <a:schemeClr val="tx2"/>
          </a:solidFill>
          <a:latin typeface="Arial" charset="0"/>
        </a:defRPr>
      </a:lvl7pPr>
      <a:lvl8pPr marL="1371600" algn="l" rtl="0" fontAlgn="base">
        <a:spcBef>
          <a:spcPct val="0"/>
        </a:spcBef>
        <a:spcAft>
          <a:spcPct val="0"/>
        </a:spcAft>
        <a:defRPr sz="5000">
          <a:solidFill>
            <a:schemeClr val="tx2"/>
          </a:solidFill>
          <a:latin typeface="Arial" charset="0"/>
        </a:defRPr>
      </a:lvl8pPr>
      <a:lvl9pPr marL="1828800" algn="l" rtl="0" fontAlgn="base">
        <a:spcBef>
          <a:spcPct val="0"/>
        </a:spcBef>
        <a:spcAft>
          <a:spcPct val="0"/>
        </a:spcAft>
        <a:defRPr sz="5000">
          <a:solidFill>
            <a:schemeClr val="tx2"/>
          </a:solidFill>
          <a:latin typeface="Arial" charset="0"/>
        </a:defRPr>
      </a:lvl9pPr>
    </p:titleStyle>
    <p:bodyStyle>
      <a:lvl1pPr marL="273050" indent="-273050" algn="l" rtl="0" eaLnBrk="0" fontAlgn="base" hangingPunct="0">
        <a:spcBef>
          <a:spcPct val="20000"/>
        </a:spcBef>
        <a:spcAft>
          <a:spcPct val="0"/>
        </a:spcAft>
        <a:buClr>
          <a:srgbClr val="DE6C36"/>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E6C36"/>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F9B639"/>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actmindfully.com.au/index.asp?pageID=41"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eaLnBrk="1" fontAlgn="auto" hangingPunct="1">
              <a:spcAft>
                <a:spcPts val="0"/>
              </a:spcAft>
              <a:defRPr/>
            </a:pPr>
            <a:r>
              <a:rPr smtClean="0"/>
              <a:t>Anxiety Disorders</a:t>
            </a:r>
            <a:endParaRPr/>
          </a:p>
        </p:txBody>
      </p:sp>
      <p:sp>
        <p:nvSpPr>
          <p:cNvPr id="7171" name="Content Placeholder 2"/>
          <p:cNvSpPr>
            <a:spLocks noGrp="1"/>
          </p:cNvSpPr>
          <p:nvPr>
            <p:ph type="body" idx="1"/>
          </p:nvPr>
        </p:nvSpPr>
        <p:spPr>
          <a:xfrm>
            <a:off x="530225" y="2705100"/>
            <a:ext cx="7772400" cy="1509713"/>
          </a:xfrm>
        </p:spPr>
        <p:txBody>
          <a:bodyPr/>
          <a:lstStyle/>
          <a:p>
            <a:pPr algn="ctr" eaLnBrk="1" hangingPunct="1"/>
            <a:endParaRPr lang="en-US" altLang="en-US" sz="4000" smtClean="0"/>
          </a:p>
        </p:txBody>
      </p:sp>
      <p:sp>
        <p:nvSpPr>
          <p:cNvPr id="4" name="Date Placeholder 3"/>
          <p:cNvSpPr>
            <a:spLocks noGrp="1"/>
          </p:cNvSpPr>
          <p:nvPr>
            <p:ph type="dt" sz="quarter" idx="10"/>
          </p:nvPr>
        </p:nvSpPr>
        <p:spPr/>
        <p:txBody>
          <a:bodyPr/>
          <a:lstStyle/>
          <a:p>
            <a:pPr>
              <a:defRPr/>
            </a:pPr>
            <a:fld id="{3CE8F012-CBC0-480C-B7C0-23FC2F050382}" type="datetime1">
              <a:rPr lang="en-US"/>
              <a:pPr>
                <a:defRPr/>
              </a:pPr>
              <a:t>3/19/2020</a:t>
            </a:fld>
            <a:endParaRPr lang="en-US"/>
          </a:p>
        </p:txBody>
      </p:sp>
      <p:sp>
        <p:nvSpPr>
          <p:cNvPr id="717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D3E2B368-7850-4DFF-B0C3-D6B75F936447}" type="slidenum">
              <a:rPr lang="en-US" altLang="en-US" smtClean="0">
                <a:solidFill>
                  <a:srgbClr val="E9DCE2"/>
                </a:solidFill>
              </a:rPr>
              <a:pPr/>
              <a:t>1</a:t>
            </a:fld>
            <a:endParaRPr lang="en-US" altLang="en-US" smtClean="0">
              <a:solidFill>
                <a:srgbClr val="E9DCE2"/>
              </a:solidFill>
            </a:endParaRPr>
          </a:p>
        </p:txBody>
      </p:sp>
      <p:pic>
        <p:nvPicPr>
          <p:cNvPr id="3"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26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en-US" altLang="en-US" sz="3600" smtClean="0"/>
              <a:t>GAD: The Sociocultural Perspective</a:t>
            </a:r>
          </a:p>
        </p:txBody>
      </p:sp>
      <p:sp>
        <p:nvSpPr>
          <p:cNvPr id="18435" name="Rectangle 3"/>
          <p:cNvSpPr>
            <a:spLocks noGrp="1" noChangeArrowheads="1"/>
          </p:cNvSpPr>
          <p:nvPr>
            <p:ph idx="1"/>
          </p:nvPr>
        </p:nvSpPr>
        <p:spPr/>
        <p:txBody>
          <a:bodyPr/>
          <a:lstStyle/>
          <a:p>
            <a:pPr eaLnBrk="1" hangingPunct="1">
              <a:lnSpc>
                <a:spcPct val="90000"/>
              </a:lnSpc>
            </a:pPr>
            <a:r>
              <a:rPr lang="en-US" altLang="en-US" sz="2800" smtClean="0"/>
              <a:t>According to this theory, GAD is most likely to develop in people faced with social conditions that truly are dangerous</a:t>
            </a:r>
          </a:p>
          <a:p>
            <a:pPr eaLnBrk="1" hangingPunct="1">
              <a:lnSpc>
                <a:spcPct val="90000"/>
              </a:lnSpc>
            </a:pPr>
            <a:r>
              <a:rPr lang="en-US" altLang="en-US" sz="2800" smtClean="0"/>
              <a:t>One of the most powerful forms of societal stress is </a:t>
            </a:r>
            <a:r>
              <a:rPr lang="en-US" altLang="en-US" sz="2800" smtClean="0">
                <a:solidFill>
                  <a:srgbClr val="FF0000"/>
                </a:solidFill>
              </a:rPr>
              <a:t>poverty</a:t>
            </a:r>
          </a:p>
          <a:p>
            <a:pPr lvl="1" eaLnBrk="1" hangingPunct="1">
              <a:lnSpc>
                <a:spcPct val="90000"/>
              </a:lnSpc>
            </a:pPr>
            <a:r>
              <a:rPr lang="en-US" altLang="en-US" smtClean="0"/>
              <a:t>Why? Run-down communities, higher crime rates, fewer educational and job opportunities, and greater risk for health problems</a:t>
            </a:r>
          </a:p>
          <a:p>
            <a:pPr lvl="1" eaLnBrk="1" hangingPunct="1">
              <a:lnSpc>
                <a:spcPct val="90000"/>
              </a:lnSpc>
            </a:pPr>
            <a:r>
              <a:rPr lang="en-US" altLang="en-US" smtClean="0"/>
              <a:t>As would be predicted by the model, there are higher rates of GAD in </a:t>
            </a:r>
            <a:r>
              <a:rPr lang="en-US" altLang="en-US" smtClean="0">
                <a:solidFill>
                  <a:srgbClr val="FF0000"/>
                </a:solidFill>
              </a:rPr>
              <a:t>lower SES groups</a:t>
            </a:r>
          </a:p>
        </p:txBody>
      </p:sp>
      <p:sp>
        <p:nvSpPr>
          <p:cNvPr id="6" name="Date Placeholder 5"/>
          <p:cNvSpPr>
            <a:spLocks noGrp="1"/>
          </p:cNvSpPr>
          <p:nvPr>
            <p:ph type="dt" sz="quarter" idx="10"/>
          </p:nvPr>
        </p:nvSpPr>
        <p:spPr/>
        <p:txBody>
          <a:bodyPr/>
          <a:lstStyle/>
          <a:p>
            <a:pPr>
              <a:defRPr/>
            </a:pPr>
            <a:fld id="{30C1F1A7-124F-454E-8226-B689B7F0A531}" type="datetime1">
              <a:rPr lang="en-US"/>
              <a:pPr>
                <a:defRPr/>
              </a:pPr>
              <a:t>3/19/2020</a:t>
            </a:fld>
            <a:endParaRPr lang="en-US"/>
          </a:p>
        </p:txBody>
      </p:sp>
      <p:sp>
        <p:nvSpPr>
          <p:cNvPr id="184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BD184A2C-F0CA-45AF-ACA5-BFCD2849D9C2}" type="slidenum">
              <a:rPr lang="en-US" altLang="en-US" smtClean="0">
                <a:solidFill>
                  <a:srgbClr val="A93C93"/>
                </a:solidFill>
              </a:rPr>
              <a:pPr/>
              <a:t>10</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352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r>
              <a:rPr lang="en-US" altLang="en-US" sz="3600" smtClean="0"/>
              <a:t>GAD: The Psychodynamic Perspective</a:t>
            </a:r>
          </a:p>
        </p:txBody>
      </p:sp>
      <p:sp>
        <p:nvSpPr>
          <p:cNvPr id="20483" name="Rectangle 3"/>
          <p:cNvSpPr>
            <a:spLocks noGrp="1" noChangeArrowheads="1"/>
          </p:cNvSpPr>
          <p:nvPr>
            <p:ph idx="1"/>
          </p:nvPr>
        </p:nvSpPr>
        <p:spPr/>
        <p:txBody>
          <a:bodyPr/>
          <a:lstStyle/>
          <a:p>
            <a:pPr eaLnBrk="1" hangingPunct="1">
              <a:lnSpc>
                <a:spcPct val="90000"/>
              </a:lnSpc>
            </a:pPr>
            <a:r>
              <a:rPr lang="en-US" altLang="en-US" sz="2400" smtClean="0"/>
              <a:t>Freud believed that all children experience anxiety</a:t>
            </a:r>
          </a:p>
          <a:p>
            <a:pPr lvl="1" eaLnBrk="1" hangingPunct="1">
              <a:lnSpc>
                <a:spcPct val="90000"/>
              </a:lnSpc>
            </a:pPr>
            <a:r>
              <a:rPr lang="en-US" altLang="en-US" sz="2000" smtClean="0">
                <a:solidFill>
                  <a:srgbClr val="FF0000"/>
                </a:solidFill>
              </a:rPr>
              <a:t>Realistic anxiety </a:t>
            </a:r>
            <a:r>
              <a:rPr lang="en-US" altLang="en-US" sz="2000" smtClean="0"/>
              <a:t>when they face actual danger</a:t>
            </a:r>
          </a:p>
          <a:p>
            <a:pPr lvl="1" eaLnBrk="1" hangingPunct="1">
              <a:lnSpc>
                <a:spcPct val="90000"/>
              </a:lnSpc>
            </a:pPr>
            <a:r>
              <a:rPr lang="en-US" altLang="en-US" sz="2000" smtClean="0">
                <a:solidFill>
                  <a:srgbClr val="FF0000"/>
                </a:solidFill>
              </a:rPr>
              <a:t>Neurotic anxiety </a:t>
            </a:r>
            <a:r>
              <a:rPr lang="en-US" altLang="en-US" sz="2000" smtClean="0"/>
              <a:t>when they are prevented from expressing id impulses</a:t>
            </a:r>
          </a:p>
          <a:p>
            <a:pPr lvl="1" eaLnBrk="1" hangingPunct="1">
              <a:lnSpc>
                <a:spcPct val="90000"/>
              </a:lnSpc>
            </a:pPr>
            <a:r>
              <a:rPr lang="en-US" altLang="en-US" sz="2000" smtClean="0">
                <a:solidFill>
                  <a:srgbClr val="FF0000"/>
                </a:solidFill>
              </a:rPr>
              <a:t>Moral anxiety </a:t>
            </a:r>
            <a:r>
              <a:rPr lang="en-US" altLang="en-US" sz="2000" smtClean="0"/>
              <a:t>when they are punished for expressing id impulses</a:t>
            </a:r>
          </a:p>
          <a:p>
            <a:pPr eaLnBrk="1" hangingPunct="1">
              <a:lnSpc>
                <a:spcPct val="90000"/>
              </a:lnSpc>
            </a:pPr>
            <a:r>
              <a:rPr lang="en-US" altLang="en-US" sz="2400" smtClean="0"/>
              <a:t>One can use ego defense mechanisms to control these forms of anxiety, but when they don’t work or when anxiety is too high…GAD develops</a:t>
            </a:r>
          </a:p>
          <a:p>
            <a:pPr eaLnBrk="1" hangingPunct="1">
              <a:lnSpc>
                <a:spcPct val="90000"/>
              </a:lnSpc>
              <a:buFont typeface="Wingdings" panose="05000000000000000000" pitchFamily="2" charset="2"/>
              <a:buChar char="q"/>
            </a:pPr>
            <a:r>
              <a:rPr lang="en-US" altLang="en-US" sz="3200" b="1" smtClean="0"/>
              <a:t>GAD</a:t>
            </a:r>
            <a:r>
              <a:rPr lang="en-US" altLang="en-US" sz="2800" b="1" smtClean="0"/>
              <a:t>: The Humanistic Perspective</a:t>
            </a:r>
          </a:p>
          <a:p>
            <a:pPr lvl="1" eaLnBrk="1" hangingPunct="1">
              <a:lnSpc>
                <a:spcPct val="80000"/>
              </a:lnSpc>
            </a:pPr>
            <a:r>
              <a:rPr lang="en-US" altLang="en-US" smtClean="0"/>
              <a:t>Lack of </a:t>
            </a:r>
            <a:r>
              <a:rPr lang="en-US" altLang="en-US" smtClean="0">
                <a:solidFill>
                  <a:srgbClr val="FF0000"/>
                </a:solidFill>
              </a:rPr>
              <a:t>“unconditional positive regard” </a:t>
            </a:r>
            <a:r>
              <a:rPr lang="en-US" altLang="en-US" smtClean="0"/>
              <a:t>in childhood leads to </a:t>
            </a:r>
            <a:r>
              <a:rPr lang="en-US" altLang="en-US" smtClean="0">
                <a:solidFill>
                  <a:srgbClr val="FF0000"/>
                </a:solidFill>
              </a:rPr>
              <a:t>“conditions of worth” (harsh self-standards)</a:t>
            </a:r>
          </a:p>
          <a:p>
            <a:pPr lvl="1" eaLnBrk="1" hangingPunct="1">
              <a:lnSpc>
                <a:spcPct val="80000"/>
              </a:lnSpc>
            </a:pPr>
            <a:r>
              <a:rPr lang="en-US" altLang="en-US" smtClean="0"/>
              <a:t>These threatening self-judgments break through and cause anxiety, setting the stage for GAD to develop</a:t>
            </a:r>
          </a:p>
          <a:p>
            <a:pPr eaLnBrk="1" hangingPunct="1">
              <a:lnSpc>
                <a:spcPct val="90000"/>
              </a:lnSpc>
            </a:pPr>
            <a:endParaRPr lang="en-US" altLang="en-US" sz="2400" smtClean="0"/>
          </a:p>
        </p:txBody>
      </p:sp>
      <p:sp>
        <p:nvSpPr>
          <p:cNvPr id="6" name="Date Placeholder 5"/>
          <p:cNvSpPr>
            <a:spLocks noGrp="1"/>
          </p:cNvSpPr>
          <p:nvPr>
            <p:ph type="dt" sz="quarter" idx="10"/>
          </p:nvPr>
        </p:nvSpPr>
        <p:spPr/>
        <p:txBody>
          <a:bodyPr/>
          <a:lstStyle/>
          <a:p>
            <a:pPr>
              <a:defRPr/>
            </a:pPr>
            <a:fld id="{77ABDA80-F680-4579-BB09-5F2070FDDD93}" type="datetime1">
              <a:rPr lang="en-US"/>
              <a:pPr>
                <a:defRPr/>
              </a:pPr>
              <a:t>3/19/2020</a:t>
            </a:fld>
            <a:endParaRPr lang="en-US"/>
          </a:p>
        </p:txBody>
      </p:sp>
      <p:sp>
        <p:nvSpPr>
          <p:cNvPr id="204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BEDB0701-A4D4-4D35-B46F-C2E443CCE587}" type="slidenum">
              <a:rPr lang="en-US" altLang="en-US" smtClean="0">
                <a:solidFill>
                  <a:srgbClr val="A93C93"/>
                </a:solidFill>
              </a:rPr>
              <a:pPr/>
              <a:t>11</a:t>
            </a:fld>
            <a:endParaRPr lang="en-US" altLang="en-US" smtClean="0">
              <a:solidFill>
                <a:srgbClr val="A93C93"/>
              </a:solidFill>
            </a:endParaRPr>
          </a:p>
        </p:txBody>
      </p:sp>
      <p:pic>
        <p:nvPicPr>
          <p:cNvPr id="20486" name="Picture 7" descr="C:\Users\MOAZAMA\Desktop\anxity disorders\images (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775" y="-304800"/>
            <a:ext cx="1800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Tm="944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57200" y="304800"/>
            <a:ext cx="8229600" cy="1020763"/>
          </a:xfrm>
        </p:spPr>
        <p:txBody>
          <a:bodyPr/>
          <a:lstStyle/>
          <a:p>
            <a:pPr eaLnBrk="1" hangingPunct="1"/>
            <a:r>
              <a:rPr lang="en-US" altLang="en-US" sz="3600" smtClean="0"/>
              <a:t>GAD: The Cognitive Perspective</a:t>
            </a:r>
          </a:p>
        </p:txBody>
      </p:sp>
      <p:sp>
        <p:nvSpPr>
          <p:cNvPr id="22531" name="Rectangle 3"/>
          <p:cNvSpPr>
            <a:spLocks noGrp="1" noChangeArrowheads="1"/>
          </p:cNvSpPr>
          <p:nvPr>
            <p:ph idx="1"/>
          </p:nvPr>
        </p:nvSpPr>
        <p:spPr/>
        <p:txBody>
          <a:bodyPr/>
          <a:lstStyle/>
          <a:p>
            <a:pPr eaLnBrk="1" hangingPunct="1"/>
            <a:r>
              <a:rPr lang="en-US" altLang="en-US" sz="2800" smtClean="0"/>
              <a:t>Given that </a:t>
            </a:r>
            <a:r>
              <a:rPr lang="en-US" altLang="en-US" sz="2800" smtClean="0">
                <a:solidFill>
                  <a:srgbClr val="FF0000"/>
                </a:solidFill>
              </a:rPr>
              <a:t>excessive worry</a:t>
            </a:r>
            <a:r>
              <a:rPr lang="en-US" altLang="en-US" sz="2800" smtClean="0"/>
              <a:t> – a cognitive symptom – is a key characteristic of GAD, theorists have had much to say</a:t>
            </a:r>
          </a:p>
          <a:p>
            <a:pPr lvl="1" eaLnBrk="1" hangingPunct="1">
              <a:lnSpc>
                <a:spcPct val="90000"/>
              </a:lnSpc>
            </a:pPr>
            <a:r>
              <a:rPr lang="en-US" altLang="en-US" b="1" smtClean="0"/>
              <a:t>Albert Ellis </a:t>
            </a:r>
            <a:r>
              <a:rPr lang="en-US" altLang="en-US" smtClean="0"/>
              <a:t>identified basic </a:t>
            </a:r>
            <a:r>
              <a:rPr lang="en-US" altLang="en-US" b="1" smtClean="0"/>
              <a:t>irrational</a:t>
            </a:r>
            <a:r>
              <a:rPr lang="en-US" altLang="en-US" smtClean="0"/>
              <a:t> </a:t>
            </a:r>
            <a:r>
              <a:rPr lang="en-US" altLang="en-US" b="1" smtClean="0"/>
              <a:t>maladaptive assumptions, particularly about dangerousness</a:t>
            </a:r>
          </a:p>
          <a:p>
            <a:pPr lvl="1" eaLnBrk="1" hangingPunct="1">
              <a:lnSpc>
                <a:spcPct val="90000"/>
              </a:lnSpc>
              <a:buFont typeface="Wingdings" panose="05000000000000000000" pitchFamily="2" charset="2"/>
              <a:buChar char="q"/>
            </a:pPr>
            <a:r>
              <a:rPr lang="en-US" altLang="en-US" b="1" smtClean="0"/>
              <a:t>Generalized Anxiety Disorder: Genetics</a:t>
            </a:r>
          </a:p>
          <a:p>
            <a:pPr eaLnBrk="1" hangingPunct="1"/>
            <a:r>
              <a:rPr lang="en-US" altLang="en-US" sz="2400" smtClean="0"/>
              <a:t>Risk of GAD was greater for monozygotic female twin pairs than for dizygotic twins.</a:t>
            </a:r>
          </a:p>
          <a:p>
            <a:pPr eaLnBrk="1" hangingPunct="1"/>
            <a:r>
              <a:rPr lang="en-US" altLang="en-US" sz="2400" smtClean="0"/>
              <a:t>Heritability estimate of about 30%</a:t>
            </a:r>
          </a:p>
          <a:p>
            <a:pPr eaLnBrk="1" hangingPunct="1"/>
            <a:r>
              <a:rPr lang="en-US" altLang="en-US" sz="2400" smtClean="0"/>
              <a:t>GABA feed back system is disturbed in GAD</a:t>
            </a:r>
          </a:p>
          <a:p>
            <a:pPr lvl="1" eaLnBrk="1" hangingPunct="1">
              <a:lnSpc>
                <a:spcPct val="90000"/>
              </a:lnSpc>
              <a:buFont typeface="Wingdings 2" panose="05020102010507070707" pitchFamily="18" charset="2"/>
              <a:buNone/>
            </a:pPr>
            <a:endParaRPr lang="en-US" altLang="en-US" b="1" smtClean="0"/>
          </a:p>
          <a:p>
            <a:pPr lvl="1" eaLnBrk="1" hangingPunct="1">
              <a:lnSpc>
                <a:spcPct val="90000"/>
              </a:lnSpc>
            </a:pPr>
            <a:endParaRPr lang="en-US" altLang="en-US" b="1" smtClean="0"/>
          </a:p>
          <a:p>
            <a:pPr eaLnBrk="1" hangingPunct="1"/>
            <a:endParaRPr lang="en-US" altLang="en-US" smtClean="0"/>
          </a:p>
          <a:p>
            <a:pPr eaLnBrk="1" hangingPunct="1"/>
            <a:endParaRPr lang="en-US" altLang="en-US" smtClean="0"/>
          </a:p>
          <a:p>
            <a:pPr eaLnBrk="1" hangingPunct="1"/>
            <a:endParaRPr lang="en-US" altLang="en-US" smtClean="0"/>
          </a:p>
        </p:txBody>
      </p:sp>
      <p:sp>
        <p:nvSpPr>
          <p:cNvPr id="6" name="Date Placeholder 5"/>
          <p:cNvSpPr>
            <a:spLocks noGrp="1"/>
          </p:cNvSpPr>
          <p:nvPr>
            <p:ph type="dt" sz="quarter" idx="10"/>
          </p:nvPr>
        </p:nvSpPr>
        <p:spPr/>
        <p:txBody>
          <a:bodyPr/>
          <a:lstStyle/>
          <a:p>
            <a:pPr>
              <a:defRPr/>
            </a:pPr>
            <a:fld id="{668CCA64-CEF8-4BCC-96E6-935CDDE105AD}" type="datetime1">
              <a:rPr lang="en-US"/>
              <a:pPr>
                <a:defRPr/>
              </a:pPr>
              <a:t>3/19/2020</a:t>
            </a:fld>
            <a:endParaRPr lang="en-US"/>
          </a:p>
        </p:txBody>
      </p:sp>
      <p:sp>
        <p:nvSpPr>
          <p:cNvPr id="225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40715AAE-01E8-4937-88BC-785F40AE6AEE}" type="slidenum">
              <a:rPr lang="en-US" altLang="en-US" smtClean="0">
                <a:solidFill>
                  <a:srgbClr val="A93C93"/>
                </a:solidFill>
              </a:rPr>
              <a:pPr/>
              <a:t>12</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519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smtClean="0"/>
              <a:t>New-Wave Cognitive Explanations </a:t>
            </a:r>
          </a:p>
        </p:txBody>
      </p:sp>
      <p:sp>
        <p:nvSpPr>
          <p:cNvPr id="24579" name="Content Placeholder 2"/>
          <p:cNvSpPr>
            <a:spLocks noGrp="1"/>
          </p:cNvSpPr>
          <p:nvPr>
            <p:ph idx="1"/>
          </p:nvPr>
        </p:nvSpPr>
        <p:spPr/>
        <p:txBody>
          <a:bodyPr/>
          <a:lstStyle/>
          <a:p>
            <a:r>
              <a:rPr lang="en-GB" altLang="en-US" smtClean="0"/>
              <a:t> builds on the work of Ellis and Beck and their emphasis on danger.</a:t>
            </a:r>
          </a:p>
          <a:p>
            <a:r>
              <a:rPr lang="en-GB" altLang="en-US" smtClean="0"/>
              <a:t>The metacognitive theory, developed by the researcher Adrian Wells (2014, 2011, 2005), suggests that people with generalized anxiety disorder implicitly hold both positive and negative beliefs about worrying. On the positive side, they believe that worrying is a useful way of appraising and coping with threats in life. And so they look for and examine all possible signs of danger—that is, they worry constantly.</a:t>
            </a:r>
          </a:p>
        </p:txBody>
      </p:sp>
      <p:sp>
        <p:nvSpPr>
          <p:cNvPr id="4" name="Date Placeholder 3"/>
          <p:cNvSpPr>
            <a:spLocks noGrp="1"/>
          </p:cNvSpPr>
          <p:nvPr>
            <p:ph type="dt" sz="quarter" idx="10"/>
          </p:nvPr>
        </p:nvSpPr>
        <p:spPr/>
        <p:txBody>
          <a:bodyPr/>
          <a:lstStyle/>
          <a:p>
            <a:pPr>
              <a:defRPr/>
            </a:pPr>
            <a:fld id="{A5D95FD7-8780-4D55-ACF6-2080FC6367E5}" type="datetime1">
              <a:rPr lang="en-US" smtClean="0"/>
              <a:pPr>
                <a:defRPr/>
              </a:pPr>
              <a:t>3/19/2020</a:t>
            </a:fld>
            <a:endParaRPr lang="en-US"/>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282EC042-1AC3-49DA-9DB9-406B0FECB163}" type="slidenum">
              <a:rPr lang="en-US" altLang="en-US" smtClean="0">
                <a:solidFill>
                  <a:srgbClr val="A93C93"/>
                </a:solidFill>
              </a:rPr>
              <a:pPr/>
              <a:t>13</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464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GB" altLang="en-US" smtClean="0"/>
          </a:p>
        </p:txBody>
      </p:sp>
      <p:sp>
        <p:nvSpPr>
          <p:cNvPr id="25603" name="Content Placeholder 2"/>
          <p:cNvSpPr>
            <a:spLocks noGrp="1"/>
          </p:cNvSpPr>
          <p:nvPr>
            <p:ph idx="1"/>
          </p:nvPr>
        </p:nvSpPr>
        <p:spPr/>
        <p:txBody>
          <a:bodyPr/>
          <a:lstStyle/>
          <a:p>
            <a:r>
              <a:rPr lang="en-GB" altLang="en-US" smtClean="0"/>
              <a:t>At the same time, Wells argues, people with generalized anxiety disorder also hold negative beliefs about worrying, and these negative attitudes are the ones that open the door to the disorder. Because society teaches them that worrying is a bad thing, they come to believe that their repeated worrying is in fact harmful (mentally and physically) and uncontrollable. Now they further worry about the fact that they always seem to be worrying (so-called meta-worries).</a:t>
            </a:r>
          </a:p>
        </p:txBody>
      </p:sp>
      <p:sp>
        <p:nvSpPr>
          <p:cNvPr id="4" name="Date Placeholder 3"/>
          <p:cNvSpPr>
            <a:spLocks noGrp="1"/>
          </p:cNvSpPr>
          <p:nvPr>
            <p:ph type="dt" sz="quarter" idx="10"/>
          </p:nvPr>
        </p:nvSpPr>
        <p:spPr/>
        <p:txBody>
          <a:bodyPr/>
          <a:lstStyle/>
          <a:p>
            <a:pPr>
              <a:defRPr/>
            </a:pPr>
            <a:fld id="{A5D95FD7-8780-4D55-ACF6-2080FC6367E5}" type="datetime1">
              <a:rPr lang="en-US" smtClean="0"/>
              <a:pPr>
                <a:defRPr/>
              </a:pPr>
              <a:t>3/19/2020</a:t>
            </a:fld>
            <a:endParaRPr lang="en-US"/>
          </a:p>
        </p:txBody>
      </p:sp>
      <p:sp>
        <p:nvSpPr>
          <p:cNvPr id="256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D515358A-8D0B-4FD0-B5A3-14F507F2C54E}" type="slidenum">
              <a:rPr lang="en-US" altLang="en-US" smtClean="0">
                <a:solidFill>
                  <a:srgbClr val="A93C93"/>
                </a:solidFill>
              </a:rPr>
              <a:pPr/>
              <a:t>14</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518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altLang="en-US" smtClean="0"/>
              <a:t>the intolerance of uncertainty theory</a:t>
            </a:r>
          </a:p>
        </p:txBody>
      </p:sp>
      <p:sp>
        <p:nvSpPr>
          <p:cNvPr id="26627" name="Content Placeholder 2"/>
          <p:cNvSpPr>
            <a:spLocks noGrp="1"/>
          </p:cNvSpPr>
          <p:nvPr>
            <p:ph idx="1"/>
          </p:nvPr>
        </p:nvSpPr>
        <p:spPr/>
        <p:txBody>
          <a:bodyPr/>
          <a:lstStyle/>
          <a:p>
            <a:r>
              <a:rPr lang="en-GB" altLang="en-US" smtClean="0"/>
              <a:t>According to another new explanation for generalized anxiety disorder, the intolerance of uncertainty theory, certain individuals cannot tolerate the knowledge that negative events may occur, even if the possibility of occurrence is very small. Inasmuch as life is filled with uncertain events, these individuals worry constantly that such events are about to occur. Such intolerance and worrying leave them highly vulnerable to the development of generalized anxiety disorder </a:t>
            </a:r>
          </a:p>
        </p:txBody>
      </p:sp>
      <p:sp>
        <p:nvSpPr>
          <p:cNvPr id="4" name="Date Placeholder 3"/>
          <p:cNvSpPr>
            <a:spLocks noGrp="1"/>
          </p:cNvSpPr>
          <p:nvPr>
            <p:ph type="dt" sz="quarter" idx="10"/>
          </p:nvPr>
        </p:nvSpPr>
        <p:spPr/>
        <p:txBody>
          <a:bodyPr/>
          <a:lstStyle/>
          <a:p>
            <a:pPr>
              <a:defRPr/>
            </a:pPr>
            <a:fld id="{A5D95FD7-8780-4D55-ACF6-2080FC6367E5}" type="datetime1">
              <a:rPr lang="en-US" smtClean="0"/>
              <a:pPr>
                <a:defRPr/>
              </a:pPr>
              <a:t>3/19/2020</a:t>
            </a:fld>
            <a:endParaRPr lang="en-US"/>
          </a:p>
        </p:txBody>
      </p:sp>
      <p:sp>
        <p:nvSpPr>
          <p:cNvPr id="2662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57A7B661-1A64-4556-915E-2E4FD0337520}" type="slidenum">
              <a:rPr lang="en-US" altLang="en-US" smtClean="0">
                <a:solidFill>
                  <a:srgbClr val="A93C93"/>
                </a:solidFill>
              </a:rPr>
              <a:pPr/>
              <a:t>15</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304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smtClean="0"/>
              <a:t>the avoidance theory</a:t>
            </a:r>
          </a:p>
        </p:txBody>
      </p:sp>
      <p:sp>
        <p:nvSpPr>
          <p:cNvPr id="27651" name="Content Placeholder 2"/>
          <p:cNvSpPr>
            <a:spLocks noGrp="1"/>
          </p:cNvSpPr>
          <p:nvPr>
            <p:ph idx="1"/>
          </p:nvPr>
        </p:nvSpPr>
        <p:spPr/>
        <p:txBody>
          <a:bodyPr/>
          <a:lstStyle/>
          <a:p>
            <a:r>
              <a:rPr lang="en-GB" altLang="en-US" sz="2000" smtClean="0"/>
              <a:t>a third new explanation for generalized anxiety disorder, the avoidance theory, developed by researcher Thomas Borkovec, suggests that people with this disorder have greater bodily arousal (higher heart rate, perspiration, respiration) than other people and that worrying actually serves to reduce this arousal, perhaps by distracting the individuals from their unpleasant physical feelings.</a:t>
            </a:r>
          </a:p>
          <a:p>
            <a:r>
              <a:rPr lang="en-GB" altLang="en-US" sz="2000" smtClean="0"/>
              <a:t>In short, the avoidance theory holds that people with generalized anxiety disorder worry repeatedly in order to reduce or avoid uncomfortable states of bodily arousal. When, for example, they find themselves in an uncomfortable job situation or social relationship, they implicitly choose to intellectualize (that is, worry about) losing their job or losing their friend rather than having to stew in a state of intense negative arousal. The worrying serves as a quick, though ultimately maladaptive, way of coping with unpleasant bodily states.</a:t>
            </a:r>
          </a:p>
        </p:txBody>
      </p:sp>
      <p:sp>
        <p:nvSpPr>
          <p:cNvPr id="4" name="Date Placeholder 3"/>
          <p:cNvSpPr>
            <a:spLocks noGrp="1"/>
          </p:cNvSpPr>
          <p:nvPr>
            <p:ph type="dt"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276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CB10352D-E02B-4186-946A-99E2971F8361}" type="slidenum">
              <a:rPr lang="en-US" altLang="en-US" smtClean="0">
                <a:solidFill>
                  <a:srgbClr val="A93C93"/>
                </a:solidFill>
              </a:rPr>
              <a:pPr/>
              <a:t>16</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1036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smtClean="0"/>
              <a:t>Cognitive Therapies</a:t>
            </a:r>
          </a:p>
        </p:txBody>
      </p:sp>
      <p:sp>
        <p:nvSpPr>
          <p:cNvPr id="3" name="Content Placeholder 2"/>
          <p:cNvSpPr>
            <a:spLocks noGrp="1"/>
          </p:cNvSpPr>
          <p:nvPr>
            <p:ph idx="1"/>
          </p:nvPr>
        </p:nvSpPr>
        <p:spPr/>
        <p:txBody>
          <a:bodyPr/>
          <a:lstStyle/>
          <a:p>
            <a:pPr>
              <a:defRPr/>
            </a:pPr>
            <a:r>
              <a:rPr lang="en-GB" dirty="0" smtClean="0"/>
              <a:t>Changing Maladaptive assumptions.</a:t>
            </a:r>
          </a:p>
          <a:p>
            <a:pPr marL="0" indent="0">
              <a:buFont typeface="Wingdings 2" panose="05020102010507070707" pitchFamily="18" charset="2"/>
              <a:buNone/>
              <a:defRPr/>
            </a:pPr>
            <a:r>
              <a:rPr lang="en-GB" dirty="0" smtClean="0"/>
              <a:t> In Ellis’ technique of rational-emotive therapy therapists point out the irrational assumptions held by clients, suggest more appropriate assumptions, and assign homework that gives the clients practice at challenging old assumptions and applying new ones.</a:t>
            </a:r>
          </a:p>
          <a:p>
            <a:pPr marL="0" indent="0">
              <a:buFont typeface="Wingdings 2" panose="05020102010507070707" pitchFamily="18" charset="2"/>
              <a:buNone/>
              <a:defRPr/>
            </a:pPr>
            <a:r>
              <a:rPr lang="en-GB" dirty="0" smtClean="0"/>
              <a:t>Studies suggest that this approach and similar cognitive approaches bring at least modest relief to those suffering from generalized anxiety.</a:t>
            </a:r>
            <a:endParaRPr lang="en-GB" dirty="0"/>
          </a:p>
        </p:txBody>
      </p:sp>
      <p:sp>
        <p:nvSpPr>
          <p:cNvPr id="4" name="Date Placeholder 3"/>
          <p:cNvSpPr>
            <a:spLocks noGrp="1"/>
          </p:cNvSpPr>
          <p:nvPr>
            <p:ph type="dt" sz="quarter" idx="10"/>
          </p:nvPr>
        </p:nvSpPr>
        <p:spPr/>
        <p:txBody>
          <a:bodyPr/>
          <a:lstStyle/>
          <a:p>
            <a:pPr>
              <a:defRPr/>
            </a:pPr>
            <a:fld id="{A5D95FD7-8780-4D55-ACF6-2080FC6367E5}" type="datetime1">
              <a:rPr lang="en-US" smtClean="0"/>
              <a:pPr>
                <a:defRPr/>
              </a:pPr>
              <a:t>3/19/2020</a:t>
            </a:fld>
            <a:endParaRPr lang="en-US"/>
          </a:p>
        </p:txBody>
      </p:sp>
      <p:sp>
        <p:nvSpPr>
          <p:cNvPr id="2867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9E5E31D4-0406-4849-9ECF-1D562B8D937C}" type="slidenum">
              <a:rPr lang="en-US" altLang="en-US" smtClean="0">
                <a:solidFill>
                  <a:srgbClr val="A93C93"/>
                </a:solidFill>
              </a:rPr>
              <a:pPr/>
              <a:t>17</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342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smtClean="0"/>
              <a:t>Breaking down worrying</a:t>
            </a:r>
          </a:p>
        </p:txBody>
      </p:sp>
      <p:sp>
        <p:nvSpPr>
          <p:cNvPr id="29699" name="Content Placeholder 2"/>
          <p:cNvSpPr>
            <a:spLocks noGrp="1"/>
          </p:cNvSpPr>
          <p:nvPr>
            <p:ph idx="1"/>
          </p:nvPr>
        </p:nvSpPr>
        <p:spPr/>
        <p:txBody>
          <a:bodyPr/>
          <a:lstStyle/>
          <a:p>
            <a:pPr algn="just"/>
            <a:r>
              <a:rPr lang="en-GB" altLang="en-US" sz="2000" smtClean="0"/>
              <a:t>Alternatively, some of today’s new-wave cognitive therapists specifically guide clients with generalized anxiety disorder to recognize and change their dysfunctional use of worrying. They begin by educating the clients about the role of worrying in their disorder and have them observe their bodily arousal and cognitive responses across various life situations. In turn, the clients come to appreciate the triggers of their worrying, their misconceptions about worrying, and their misguided efforts to control their lives by worrying. As their insights grow, clients are expected to see the world as less threatening (and so less arousing), try out more constructive ways of dealing with arousal, and worry less about the fact that they worry so much. Research has begun to indicate that a concentrated focus on worrying is indeed a helpful addition to the traditional cognitive treatment for generalized anxiety disorder.</a:t>
            </a:r>
          </a:p>
        </p:txBody>
      </p:sp>
      <p:sp>
        <p:nvSpPr>
          <p:cNvPr id="5" name="Footer Placeholder 4"/>
          <p:cNvSpPr>
            <a:spLocks noGrp="1"/>
          </p:cNvSpPr>
          <p:nvPr>
            <p:ph type="ftr" sz="quarter" idx="11"/>
          </p:nvPr>
        </p:nvSpPr>
        <p:spPr/>
        <p:txBody>
          <a:bodyPr/>
          <a:lstStyle/>
          <a:p>
            <a:pPr>
              <a:defRPr/>
            </a:pPr>
            <a:endParaRPr lang="en-US" dirty="0"/>
          </a:p>
        </p:txBody>
      </p:sp>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E6127E4B-62B5-4306-8A0D-060F31D44607}" type="slidenum">
              <a:rPr lang="en-US" altLang="en-US" smtClean="0">
                <a:solidFill>
                  <a:srgbClr val="A93C93"/>
                </a:solidFill>
              </a:rPr>
              <a:pPr/>
              <a:t>18</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914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altLang="en-US" smtClean="0"/>
              <a:t>Other latest therapies </a:t>
            </a:r>
          </a:p>
        </p:txBody>
      </p:sp>
      <p:sp>
        <p:nvSpPr>
          <p:cNvPr id="3" name="Content Placeholder 2"/>
          <p:cNvSpPr>
            <a:spLocks noGrp="1"/>
          </p:cNvSpPr>
          <p:nvPr>
            <p:ph idx="1"/>
          </p:nvPr>
        </p:nvSpPr>
        <p:spPr/>
        <p:txBody>
          <a:bodyPr/>
          <a:lstStyle/>
          <a:p>
            <a:pPr>
              <a:defRPr/>
            </a:pPr>
            <a:r>
              <a:rPr lang="en-GB" sz="2000" b="1" dirty="0"/>
              <a:t>M</a:t>
            </a:r>
            <a:r>
              <a:rPr lang="en-GB" sz="2000" b="1" dirty="0" smtClean="0"/>
              <a:t>indfulness-based cognitive therapy</a:t>
            </a:r>
          </a:p>
          <a:p>
            <a:pPr marL="0" indent="0">
              <a:buFont typeface="Wingdings 2" panose="05020102010507070707" pitchFamily="18" charset="2"/>
              <a:buNone/>
              <a:defRPr/>
            </a:pPr>
            <a:r>
              <a:rPr lang="en-GB" sz="2000" dirty="0" smtClean="0"/>
              <a:t>Treating individuals with generalized anxiety disorder by helping them to recognize their inclination to worry is similar to another cognitive approach that has gained popularity in recent years. The approach, mindfulness-based cognitive therapy, was developed by psychologist Steven Hayes and his colleagues as part of their broader treatment approach called acceptance and commitment therapy.</a:t>
            </a:r>
          </a:p>
          <a:p>
            <a:pPr marL="0" indent="0">
              <a:buFont typeface="Wingdings 2" panose="05020102010507070707" pitchFamily="18" charset="2"/>
              <a:buNone/>
              <a:defRPr/>
            </a:pPr>
            <a:r>
              <a:rPr lang="en-GB" sz="2000" dirty="0" smtClean="0"/>
              <a:t>Here therapists help clients to become aware of their streams of thoughts, including their worries, as they are occurring and to accept such thoughts as mere events of the mind. By accepting their thoughts rather than trying to eliminate them, the clients are expected to be less upset and affected by them.</a:t>
            </a:r>
          </a:p>
          <a:p>
            <a:pPr marL="0" indent="0">
              <a:buFont typeface="Wingdings 2" panose="05020102010507070707" pitchFamily="18" charset="2"/>
              <a:buNone/>
              <a:defRPr/>
            </a:pPr>
            <a:endParaRPr lang="en-GB" sz="2000" dirty="0"/>
          </a:p>
        </p:txBody>
      </p:sp>
      <p:sp>
        <p:nvSpPr>
          <p:cNvPr id="4" name="Date Placeholder 3"/>
          <p:cNvSpPr>
            <a:spLocks noGrp="1"/>
          </p:cNvSpPr>
          <p:nvPr>
            <p:ph type="dt" sz="quarter" idx="10"/>
          </p:nvPr>
        </p:nvSpPr>
        <p:spPr/>
        <p:txBody>
          <a:bodyPr/>
          <a:lstStyle/>
          <a:p>
            <a:pPr>
              <a:defRPr/>
            </a:pPr>
            <a:fld id="{A5D95FD7-8780-4D55-ACF6-2080FC6367E5}" type="datetime1">
              <a:rPr lang="en-US" smtClean="0"/>
              <a:pPr>
                <a:defRPr/>
              </a:pPr>
              <a:t>3/19/2020</a:t>
            </a:fld>
            <a:endParaRPr lang="en-US"/>
          </a:p>
        </p:txBody>
      </p:sp>
      <p:sp>
        <p:nvSpPr>
          <p:cNvPr id="5" name="Footer Placeholder 4"/>
          <p:cNvSpPr>
            <a:spLocks noGrp="1"/>
          </p:cNvSpPr>
          <p:nvPr>
            <p:ph type="ftr" sz="quarter" idx="11"/>
          </p:nvPr>
        </p:nvSpPr>
        <p:spPr/>
        <p:txBody>
          <a:bodyPr/>
          <a:lstStyle/>
          <a:p>
            <a:pPr>
              <a:defRPr/>
            </a:pPr>
            <a:endParaRPr lang="en-US" dirty="0"/>
          </a:p>
        </p:txBody>
      </p:sp>
      <p:sp>
        <p:nvSpPr>
          <p:cNvPr id="307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A3A8C404-6713-4F4C-833C-D40F509B2C44}" type="slidenum">
              <a:rPr lang="en-US" altLang="en-US" smtClean="0">
                <a:solidFill>
                  <a:srgbClr val="A93C93"/>
                </a:solidFill>
              </a:rPr>
              <a:pPr/>
              <a:t>19</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388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mtClean="0"/>
              <a:t>Anxiety disorders</a:t>
            </a:r>
          </a:p>
        </p:txBody>
      </p:sp>
      <p:sp>
        <p:nvSpPr>
          <p:cNvPr id="3" name="Content Placeholder 2"/>
          <p:cNvSpPr>
            <a:spLocks noGrp="1"/>
          </p:cNvSpPr>
          <p:nvPr>
            <p:ph idx="1"/>
          </p:nvPr>
        </p:nvSpPr>
        <p:spPr/>
        <p:txBody>
          <a:bodyPr rtlCol="0">
            <a:normAutofit/>
          </a:bodyPr>
          <a:lstStyle/>
          <a:p>
            <a:pPr marL="274320" indent="-274320" eaLnBrk="1" fontAlgn="auto" hangingPunct="1">
              <a:spcAft>
                <a:spcPts val="0"/>
              </a:spcAft>
              <a:buClr>
                <a:schemeClr val="accent3"/>
              </a:buClr>
              <a:buFont typeface="Arial" pitchFamily="34" charset="0"/>
              <a:buChar char="•"/>
              <a:defRPr/>
            </a:pPr>
            <a:r>
              <a:rPr lang="en-US" dirty="0" smtClean="0"/>
              <a:t>Definition</a:t>
            </a:r>
          </a:p>
          <a:p>
            <a:pPr marL="640080" lvl="1" indent="-246888" eaLnBrk="1" fontAlgn="auto" hangingPunct="1">
              <a:spcAft>
                <a:spcPts val="0"/>
              </a:spcAft>
              <a:buFont typeface="Arial" pitchFamily="34" charset="0"/>
              <a:buChar char="–"/>
              <a:defRPr/>
            </a:pPr>
            <a:r>
              <a:rPr lang="en-US" b="1" dirty="0" smtClean="0"/>
              <a:t>Anxiety</a:t>
            </a:r>
            <a:r>
              <a:rPr lang="en-US" dirty="0" smtClean="0"/>
              <a:t> is defined as “a state of intense apprehension, uncertainty, and fear resulting from the anticipation of a threatening event or situation.</a:t>
            </a:r>
          </a:p>
          <a:p>
            <a:pPr marL="640080" lvl="1" indent="-246888" eaLnBrk="1" fontAlgn="auto" hangingPunct="1">
              <a:spcAft>
                <a:spcPts val="0"/>
              </a:spcAft>
              <a:buFont typeface="Arial" pitchFamily="34" charset="0"/>
              <a:buChar char="–"/>
              <a:defRPr/>
            </a:pPr>
            <a:r>
              <a:rPr lang="en-US" dirty="0" smtClean="0"/>
              <a:t>The American Psychiatric Association (APA) purports that each of the Anxiety Disorders share features of fear and anxiety.</a:t>
            </a:r>
          </a:p>
          <a:p>
            <a:pPr marL="640080" lvl="1" indent="-246888" eaLnBrk="1" fontAlgn="auto" hangingPunct="1">
              <a:spcAft>
                <a:spcPts val="0"/>
              </a:spcAft>
              <a:buFont typeface="Arial" pitchFamily="34" charset="0"/>
              <a:buChar char="–"/>
              <a:defRPr/>
            </a:pPr>
            <a:r>
              <a:rPr lang="en-US" dirty="0" smtClean="0"/>
              <a:t>“</a:t>
            </a:r>
            <a:r>
              <a:rPr lang="en-US" b="1" dirty="0" smtClean="0"/>
              <a:t>Fear</a:t>
            </a:r>
            <a:r>
              <a:rPr lang="en-US" dirty="0" smtClean="0"/>
              <a:t> is the emotional response to real or perceived threat, whereas,</a:t>
            </a:r>
            <a:r>
              <a:rPr lang="en-US" b="1" dirty="0" smtClean="0"/>
              <a:t> anxiety </a:t>
            </a:r>
            <a:r>
              <a:rPr lang="en-US" dirty="0" smtClean="0"/>
              <a:t>is anticipation of future threat” (APA, 2013, p. 189).</a:t>
            </a:r>
            <a:endParaRPr lang="en-US" dirty="0"/>
          </a:p>
        </p:txBody>
      </p:sp>
      <p:sp>
        <p:nvSpPr>
          <p:cNvPr id="5" name="Date Placeholder 4"/>
          <p:cNvSpPr>
            <a:spLocks noGrp="1"/>
          </p:cNvSpPr>
          <p:nvPr>
            <p:ph type="dt" sz="quarter" idx="10"/>
          </p:nvPr>
        </p:nvSpPr>
        <p:spPr/>
        <p:txBody>
          <a:bodyPr/>
          <a:lstStyle/>
          <a:p>
            <a:pPr>
              <a:defRPr/>
            </a:pPr>
            <a:fld id="{40049AC7-D165-4A9D-A681-54883F883062}" type="datetime1">
              <a:rPr lang="en-US"/>
              <a:pPr>
                <a:defRPr/>
              </a:pPr>
              <a:t>3/19/2020</a:t>
            </a:fld>
            <a:endParaRPr lang="en-US"/>
          </a:p>
        </p:txBody>
      </p:sp>
      <p:sp>
        <p:nvSpPr>
          <p:cNvPr id="6" name="Footer Placeholder 5"/>
          <p:cNvSpPr>
            <a:spLocks noGrp="1"/>
          </p:cNvSpPr>
          <p:nvPr>
            <p:ph type="ftr" sz="quarter" idx="11"/>
          </p:nvPr>
        </p:nvSpPr>
        <p:spPr/>
        <p:txBody>
          <a:bodyPr/>
          <a:lstStyle/>
          <a:p>
            <a:pPr>
              <a:defRPr/>
            </a:pPr>
            <a:r>
              <a:rPr lang="en-US"/>
              <a:t>MOAZAMA ANWAR, CLINICAL PSYCHOLOGIST</a:t>
            </a:r>
          </a:p>
        </p:txBody>
      </p:sp>
      <p:sp>
        <p:nvSpPr>
          <p:cNvPr id="92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32D3315E-9372-47B4-9902-F00F972B46EA}" type="slidenum">
              <a:rPr lang="en-US" altLang="en-US" smtClean="0">
                <a:solidFill>
                  <a:srgbClr val="A93C93"/>
                </a:solidFill>
              </a:rPr>
              <a:pPr/>
              <a:t>2</a:t>
            </a:fld>
            <a:endParaRPr lang="en-US" altLang="en-US" smtClean="0">
              <a:solidFill>
                <a:srgbClr val="A93C93"/>
              </a:solidFill>
            </a:endParaRPr>
          </a:p>
        </p:txBody>
      </p:sp>
      <p:pic>
        <p:nvPicPr>
          <p:cNvPr id="9223" name="Picture 7" descr="C:\Users\MOAZAMA\Desktop\anxity disorders\images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57200"/>
            <a:ext cx="1800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327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GB" altLang="en-US" smtClean="0"/>
          </a:p>
        </p:txBody>
      </p:sp>
      <p:sp>
        <p:nvSpPr>
          <p:cNvPr id="31747" name="Content Placeholder 2"/>
          <p:cNvSpPr>
            <a:spLocks noGrp="1"/>
          </p:cNvSpPr>
          <p:nvPr>
            <p:ph idx="1"/>
          </p:nvPr>
        </p:nvSpPr>
        <p:spPr/>
        <p:txBody>
          <a:bodyPr/>
          <a:lstStyle/>
          <a:p>
            <a:r>
              <a:rPr lang="en-GB" altLang="en-US" sz="2000" smtClean="0"/>
              <a:t>Acceptance and Commitment Therapy (ACT) gets it name from one of its core messages: accept what is out of your personal control, and commit to action that improves and enriches your life. </a:t>
            </a:r>
          </a:p>
          <a:p>
            <a:r>
              <a:rPr lang="en-GB" altLang="en-US" sz="2000" smtClean="0"/>
              <a:t>The aim of ACT is to maximise human potential for a rich, full and meaningful life. ACT (which is pronounced as the word 'act', not as the initials) does this by:</a:t>
            </a:r>
          </a:p>
          <a:p>
            <a:r>
              <a:rPr lang="en-GB" altLang="en-US" sz="2000" smtClean="0"/>
              <a:t>a) teaching you psychological skills to deal with your painful thoughts and feelings effectively - in such a way that they have much less impact and influence over you (these are known as </a:t>
            </a:r>
            <a:r>
              <a:rPr lang="en-GB" altLang="en-US" sz="2000" b="1" u="sng" smtClean="0">
                <a:hlinkClick r:id="rId4"/>
              </a:rPr>
              <a:t>mindfulness</a:t>
            </a:r>
            <a:r>
              <a:rPr lang="en-GB" altLang="en-US" sz="2000" smtClean="0"/>
              <a:t> skills).</a:t>
            </a:r>
          </a:p>
          <a:p>
            <a:r>
              <a:rPr lang="en-GB" altLang="en-US" sz="2000" smtClean="0"/>
              <a:t>b) helping you to clarify what is truly important and meaningful to you - i.e your values - then use that knowledge to guide, inspire and motivate you to change your life for the better.</a:t>
            </a:r>
          </a:p>
          <a:p>
            <a:endParaRPr lang="en-GB" altLang="en-US" smtClean="0"/>
          </a:p>
        </p:txBody>
      </p:sp>
      <p:sp>
        <p:nvSpPr>
          <p:cNvPr id="4" name="Date Placeholder 3"/>
          <p:cNvSpPr>
            <a:spLocks noGrp="1"/>
          </p:cNvSpPr>
          <p:nvPr>
            <p:ph type="dt" sz="quarter" idx="10"/>
          </p:nvPr>
        </p:nvSpPr>
        <p:spPr/>
        <p:txBody>
          <a:bodyPr/>
          <a:lstStyle/>
          <a:p>
            <a:pPr>
              <a:defRPr/>
            </a:pPr>
            <a:fld id="{D4B53AEE-73D6-4CA1-B602-E0C826B051FC}" type="datetime1">
              <a:rPr lang="en-US" smtClean="0"/>
              <a:pPr>
                <a:defRPr/>
              </a:pPr>
              <a:t>3/19/2020</a:t>
            </a:fld>
            <a:endParaRPr lang="en-US"/>
          </a:p>
        </p:txBody>
      </p:sp>
      <p:sp>
        <p:nvSpPr>
          <p:cNvPr id="5" name="Footer Placeholder 4"/>
          <p:cNvSpPr>
            <a:spLocks noGrp="1"/>
          </p:cNvSpPr>
          <p:nvPr>
            <p:ph type="ftr" sz="quarter" idx="11"/>
          </p:nvPr>
        </p:nvSpPr>
        <p:spPr/>
        <p:txBody>
          <a:bodyPr/>
          <a:lstStyle/>
          <a:p>
            <a:pPr>
              <a:defRPr/>
            </a:pPr>
            <a:r>
              <a:rPr lang="en-US" smtClean="0"/>
              <a:t>MOAZAMA ANWAR, CLINICAL PSYCHOLOGIST</a:t>
            </a:r>
            <a:endParaRPr lang="en-US"/>
          </a:p>
        </p:txBody>
      </p:sp>
      <p:sp>
        <p:nvSpPr>
          <p:cNvPr id="317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1306BA1B-1723-4DEF-A670-5F67907554E3}" type="slidenum">
              <a:rPr lang="en-US" altLang="en-US" smtClean="0">
                <a:solidFill>
                  <a:srgbClr val="A93C93"/>
                </a:solidFill>
              </a:rPr>
              <a:pPr/>
              <a:t>20</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564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04850"/>
            <a:ext cx="8229600" cy="1143000"/>
          </a:xfrm>
        </p:spPr>
        <p:txBody>
          <a:bodyPr rtlCol="0">
            <a:normAutofit fontScale="90000"/>
          </a:bodyPr>
          <a:lstStyle/>
          <a:p>
            <a:pPr eaLnBrk="1" fontAlgn="auto" hangingPunct="1">
              <a:spcAft>
                <a:spcPts val="0"/>
              </a:spcAft>
              <a:defRPr/>
            </a:pPr>
            <a:r>
              <a:rPr lang="en-US" dirty="0" smtClean="0"/>
              <a:t>Generalized Anxiety Disorder: Neurotransmitters</a:t>
            </a:r>
          </a:p>
        </p:txBody>
      </p:sp>
      <p:sp>
        <p:nvSpPr>
          <p:cNvPr id="32771" name="Rectangle 3"/>
          <p:cNvSpPr>
            <a:spLocks noGrp="1" noChangeArrowheads="1"/>
          </p:cNvSpPr>
          <p:nvPr>
            <p:ph sz="half" idx="1"/>
          </p:nvPr>
        </p:nvSpPr>
        <p:spPr>
          <a:xfrm>
            <a:off x="914400" y="1600200"/>
            <a:ext cx="3811588" cy="4530725"/>
          </a:xfrm>
        </p:spPr>
        <p:txBody>
          <a:bodyPr/>
          <a:lstStyle/>
          <a:p>
            <a:pPr eaLnBrk="1" hangingPunct="1">
              <a:buFont typeface="Wingdings" panose="05000000000000000000" pitchFamily="2" charset="2"/>
              <a:buNone/>
            </a:pPr>
            <a:r>
              <a:rPr lang="en-US" altLang="en-US" sz="2000" b="1" smtClean="0"/>
              <a:t>Getting Anxious</a:t>
            </a:r>
          </a:p>
          <a:p>
            <a:pPr eaLnBrk="1" hangingPunct="1">
              <a:buFont typeface="Wingdings" panose="05000000000000000000" pitchFamily="2" charset="2"/>
              <a:buNone/>
            </a:pPr>
            <a:r>
              <a:rPr lang="en-US" altLang="en-US" sz="2000" b="1" smtClean="0"/>
              <a:t>Hypothesized Mechanism:</a:t>
            </a:r>
          </a:p>
          <a:p>
            <a:pPr eaLnBrk="1" hangingPunct="1">
              <a:buFont typeface="Wingdings" panose="05000000000000000000" pitchFamily="2" charset="2"/>
              <a:buNone/>
            </a:pPr>
            <a:r>
              <a:rPr lang="en-US" altLang="en-US" sz="2000" smtClean="0"/>
              <a:t>Normal fear reactions</a:t>
            </a:r>
          </a:p>
          <a:p>
            <a:pPr eaLnBrk="1" hangingPunct="1">
              <a:buFont typeface="Wingdings" panose="05000000000000000000" pitchFamily="2" charset="2"/>
              <a:buNone/>
            </a:pPr>
            <a:r>
              <a:rPr lang="en-US" altLang="en-US" sz="2000" smtClean="0"/>
              <a:t>Key neurons fire more rapidly</a:t>
            </a:r>
          </a:p>
          <a:p>
            <a:pPr eaLnBrk="1" hangingPunct="1">
              <a:buFont typeface="Wingdings" panose="05000000000000000000" pitchFamily="2" charset="2"/>
              <a:buNone/>
            </a:pPr>
            <a:r>
              <a:rPr lang="en-US" altLang="en-US" sz="2000" smtClean="0"/>
              <a:t>Create a state of excitability throughout the brain and body –perspiration, muscle tension etc.</a:t>
            </a:r>
          </a:p>
          <a:p>
            <a:pPr eaLnBrk="1" hangingPunct="1">
              <a:buFont typeface="Wingdings" panose="05000000000000000000" pitchFamily="2" charset="2"/>
              <a:buNone/>
            </a:pPr>
            <a:r>
              <a:rPr lang="en-US" altLang="en-US" sz="2000" smtClean="0"/>
              <a:t>Excited state is experienced as anxiety</a:t>
            </a:r>
          </a:p>
        </p:txBody>
      </p:sp>
      <p:sp>
        <p:nvSpPr>
          <p:cNvPr id="32772" name="Rectangle 4"/>
          <p:cNvSpPr>
            <a:spLocks noGrp="1" noChangeArrowheads="1"/>
          </p:cNvSpPr>
          <p:nvPr>
            <p:ph sz="half" idx="2"/>
          </p:nvPr>
        </p:nvSpPr>
        <p:spPr>
          <a:xfrm>
            <a:off x="4875213" y="1600200"/>
            <a:ext cx="3811587" cy="4530725"/>
          </a:xfrm>
        </p:spPr>
        <p:txBody>
          <a:bodyPr/>
          <a:lstStyle/>
          <a:p>
            <a:pPr eaLnBrk="1" hangingPunct="1">
              <a:buFont typeface="Wingdings" panose="05000000000000000000" pitchFamily="2" charset="2"/>
              <a:buNone/>
            </a:pPr>
            <a:r>
              <a:rPr lang="en-US" altLang="en-US" sz="2000" b="1" smtClean="0"/>
              <a:t>Calming Down</a:t>
            </a:r>
          </a:p>
          <a:p>
            <a:pPr eaLnBrk="1" hangingPunct="1">
              <a:buFont typeface="Wingdings" panose="05000000000000000000" pitchFamily="2" charset="2"/>
              <a:buNone/>
            </a:pPr>
            <a:r>
              <a:rPr lang="en-US" altLang="en-US" sz="2000" smtClean="0"/>
              <a:t>Feedback system is triggered</a:t>
            </a:r>
          </a:p>
          <a:p>
            <a:pPr eaLnBrk="1" hangingPunct="1">
              <a:buFont typeface="Wingdings" panose="05000000000000000000" pitchFamily="2" charset="2"/>
              <a:buNone/>
            </a:pPr>
            <a:r>
              <a:rPr lang="en-US" altLang="en-US" sz="2000" smtClean="0"/>
              <a:t>Neurons release GABA</a:t>
            </a:r>
          </a:p>
          <a:p>
            <a:pPr eaLnBrk="1" hangingPunct="1">
              <a:buFont typeface="Wingdings" panose="05000000000000000000" pitchFamily="2" charset="2"/>
              <a:buNone/>
            </a:pPr>
            <a:r>
              <a:rPr lang="en-US" altLang="en-US" sz="2000" smtClean="0"/>
              <a:t>Binds to GABA receptors on certain neurons and “orders” neurons to stop firing</a:t>
            </a:r>
          </a:p>
          <a:p>
            <a:pPr eaLnBrk="1" hangingPunct="1">
              <a:buFont typeface="Wingdings" panose="05000000000000000000" pitchFamily="2" charset="2"/>
              <a:buNone/>
            </a:pPr>
            <a:r>
              <a:rPr lang="en-US" altLang="en-US" sz="2000" smtClean="0"/>
              <a:t>State of calm returns</a:t>
            </a:r>
          </a:p>
          <a:p>
            <a:pPr eaLnBrk="1" hangingPunct="1">
              <a:buFont typeface="Wingdings" panose="05000000000000000000" pitchFamily="2" charset="2"/>
              <a:buNone/>
            </a:pPr>
            <a:endParaRPr lang="en-US" altLang="en-US" sz="2000" smtClean="0"/>
          </a:p>
          <a:p>
            <a:pPr eaLnBrk="1" hangingPunct="1">
              <a:buFont typeface="Wingdings" panose="05000000000000000000" pitchFamily="2" charset="2"/>
              <a:buNone/>
            </a:pPr>
            <a:r>
              <a:rPr lang="en-US" altLang="en-US" sz="2000" smtClean="0"/>
              <a:t>GAD: problem in this feedback system</a:t>
            </a:r>
          </a:p>
          <a:p>
            <a:pPr eaLnBrk="1" hangingPunct="1">
              <a:buFont typeface="Wingdings" panose="05000000000000000000" pitchFamily="2" charset="2"/>
              <a:buNone/>
            </a:pPr>
            <a:r>
              <a:rPr lang="en-US" altLang="en-US" sz="2000" smtClean="0"/>
              <a:t>Benzodiazepine used to treat this</a:t>
            </a:r>
          </a:p>
        </p:txBody>
      </p:sp>
      <p:sp>
        <p:nvSpPr>
          <p:cNvPr id="5" name="Date Placeholder 4"/>
          <p:cNvSpPr>
            <a:spLocks noGrp="1"/>
          </p:cNvSpPr>
          <p:nvPr>
            <p:ph type="dt" sz="quarter" idx="10"/>
          </p:nvPr>
        </p:nvSpPr>
        <p:spPr/>
        <p:txBody>
          <a:bodyPr/>
          <a:lstStyle/>
          <a:p>
            <a:pPr>
              <a:defRPr/>
            </a:pPr>
            <a:fld id="{C122A727-626D-4F63-B039-84E92C18C3D1}" type="datetime1">
              <a:rPr lang="en-US"/>
              <a:pPr>
                <a:defRPr/>
              </a:pPr>
              <a:t>3/19/2020</a:t>
            </a:fld>
            <a:endParaRPr lang="en-US"/>
          </a:p>
        </p:txBody>
      </p:sp>
      <p:sp>
        <p:nvSpPr>
          <p:cNvPr id="327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3E7A8F72-399F-442F-B7BD-7A5756DEB033}" type="slidenum">
              <a:rPr lang="en-US" altLang="en-US" smtClean="0">
                <a:solidFill>
                  <a:srgbClr val="A93C93"/>
                </a:solidFill>
              </a:rPr>
              <a:pPr/>
              <a:t>21</a:t>
            </a:fld>
            <a:endParaRPr lang="en-US" altLang="en-US" smtClean="0">
              <a:solidFill>
                <a:srgbClr val="A93C93"/>
              </a:solidFill>
            </a:endParaRPr>
          </a:p>
        </p:txBody>
      </p:sp>
      <p:pic>
        <p:nvPicPr>
          <p:cNvPr id="32775" name="Picture 8" descr="C:\Users\MOAZAMA\Desktop\anxity disorders\images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7244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520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mtClean="0"/>
              <a:t>Psychotherapies for GAD</a:t>
            </a:r>
          </a:p>
        </p:txBody>
      </p:sp>
      <p:sp>
        <p:nvSpPr>
          <p:cNvPr id="22531" name="Content Placeholder 2"/>
          <p:cNvSpPr>
            <a:spLocks noGrp="1"/>
          </p:cNvSpPr>
          <p:nvPr>
            <p:ph idx="1"/>
          </p:nvPr>
        </p:nvSpPr>
        <p:spPr/>
        <p:txBody>
          <a:bodyPr/>
          <a:lstStyle/>
          <a:p>
            <a:pPr eaLnBrk="1" hangingPunct="1">
              <a:buFont typeface="Wingdings" pitchFamily="2" charset="2"/>
              <a:buNone/>
              <a:defRPr/>
            </a:pPr>
            <a:r>
              <a:rPr lang="en-US" sz="3200" dirty="0" smtClean="0"/>
              <a:t>Targets of treatment:</a:t>
            </a:r>
          </a:p>
          <a:p>
            <a:pPr eaLnBrk="1" hangingPunct="1">
              <a:defRPr/>
            </a:pPr>
            <a:r>
              <a:rPr lang="en-US" sz="1600" b="1" dirty="0" smtClean="0"/>
              <a:t>Cognitive symptoms </a:t>
            </a:r>
            <a:r>
              <a:rPr lang="en-US" sz="1600" dirty="0" smtClean="0"/>
              <a:t>(e.g. ,excessive worry) have been addressed by cognitive therapy</a:t>
            </a:r>
          </a:p>
          <a:p>
            <a:pPr eaLnBrk="1" hangingPunct="1">
              <a:defRPr/>
            </a:pPr>
            <a:r>
              <a:rPr lang="en-US" sz="1600" b="1" dirty="0" smtClean="0"/>
              <a:t>Somatic symptoms </a:t>
            </a:r>
            <a:r>
              <a:rPr lang="en-US" sz="1600" dirty="0" smtClean="0"/>
              <a:t>(e.g., muscle tension) have been addressed by relaxation treatments</a:t>
            </a:r>
          </a:p>
          <a:p>
            <a:pPr eaLnBrk="1" hangingPunct="1">
              <a:defRPr/>
            </a:pPr>
            <a:r>
              <a:rPr lang="en-US" sz="2800" b="1" dirty="0" smtClean="0"/>
              <a:t>Cognitive Behavioral methods </a:t>
            </a:r>
          </a:p>
          <a:p>
            <a:pPr lvl="1" eaLnBrk="1" hangingPunct="1">
              <a:defRPr/>
            </a:pPr>
            <a:r>
              <a:rPr lang="en-US" sz="1800" dirty="0" smtClean="0"/>
              <a:t>Challenge and modify negative thoughts </a:t>
            </a:r>
          </a:p>
          <a:p>
            <a:pPr lvl="1" eaLnBrk="1" hangingPunct="1">
              <a:defRPr/>
            </a:pPr>
            <a:r>
              <a:rPr lang="en-US" sz="1800" dirty="0" smtClean="0"/>
              <a:t>Increase ability to tolerate uncertainty</a:t>
            </a:r>
          </a:p>
          <a:p>
            <a:pPr lvl="1" eaLnBrk="1" hangingPunct="1">
              <a:defRPr/>
            </a:pPr>
            <a:r>
              <a:rPr lang="en-US" sz="1800" dirty="0" smtClean="0"/>
              <a:t>Worry only during “scheduled” times</a:t>
            </a:r>
          </a:p>
          <a:p>
            <a:pPr lvl="1" eaLnBrk="1" hangingPunct="1">
              <a:defRPr/>
            </a:pPr>
            <a:r>
              <a:rPr lang="en-US" sz="1800" dirty="0" smtClean="0"/>
              <a:t>Focus on present moment</a:t>
            </a:r>
          </a:p>
          <a:p>
            <a:pPr marL="609600" indent="-609600" eaLnBrk="1" hangingPunct="1">
              <a:lnSpc>
                <a:spcPct val="90000"/>
              </a:lnSpc>
              <a:buFont typeface="Wingdings" pitchFamily="2" charset="2"/>
              <a:buNone/>
              <a:defRPr/>
            </a:pPr>
            <a:r>
              <a:rPr lang="en-US" sz="2000" b="1" dirty="0" smtClean="0"/>
              <a:t>Step 1: provide client with overview of how his/her cognitions work, including: </a:t>
            </a:r>
          </a:p>
          <a:p>
            <a:pPr marL="609600" indent="-609600" eaLnBrk="1" hangingPunct="1">
              <a:lnSpc>
                <a:spcPct val="90000"/>
              </a:lnSpc>
              <a:buFont typeface="Wingdings" pitchFamily="2" charset="2"/>
              <a:buNone/>
              <a:defRPr/>
            </a:pPr>
            <a:r>
              <a:rPr lang="en-US" sz="2000" b="1" dirty="0" smtClean="0"/>
              <a:t>Step 2:</a:t>
            </a:r>
            <a:r>
              <a:rPr lang="en-US" sz="2000" dirty="0" smtClean="0"/>
              <a:t> make client </a:t>
            </a:r>
            <a:r>
              <a:rPr lang="en-US" sz="2000" b="1" dirty="0" smtClean="0"/>
              <a:t>understand the nature of inappropriate anxiety</a:t>
            </a:r>
          </a:p>
          <a:p>
            <a:pPr marL="274320" indent="-274320" eaLnBrk="1" fontAlgn="auto" hangingPunct="1">
              <a:spcAft>
                <a:spcPts val="0"/>
              </a:spcAft>
              <a:buClr>
                <a:schemeClr val="accent3"/>
              </a:buClr>
              <a:buFont typeface="Wingdings" pitchFamily="2" charset="2"/>
              <a:buNone/>
              <a:defRPr/>
            </a:pPr>
            <a:r>
              <a:rPr lang="en-US" sz="2000" b="1" dirty="0" smtClean="0"/>
              <a:t>Step 3:</a:t>
            </a:r>
            <a:r>
              <a:rPr lang="en-US" sz="2000" dirty="0" smtClean="0"/>
              <a:t>Identify the specific </a:t>
            </a:r>
            <a:r>
              <a:rPr lang="en-US" sz="2000" b="1" dirty="0" smtClean="0"/>
              <a:t>interpretations/ negative predictions</a:t>
            </a:r>
          </a:p>
          <a:p>
            <a:pPr eaLnBrk="1" hangingPunct="1">
              <a:defRPr/>
            </a:pPr>
            <a:endParaRPr lang="en-US" sz="3200" dirty="0" smtClean="0"/>
          </a:p>
          <a:p>
            <a:pPr eaLnBrk="1" hangingPunct="1">
              <a:defRPr/>
            </a:pPr>
            <a:endParaRPr lang="en-US" sz="3200" b="1" dirty="0" smtClean="0"/>
          </a:p>
        </p:txBody>
      </p:sp>
      <p:sp>
        <p:nvSpPr>
          <p:cNvPr id="4" name="Date Placeholder 3"/>
          <p:cNvSpPr>
            <a:spLocks noGrp="1"/>
          </p:cNvSpPr>
          <p:nvPr>
            <p:ph type="dt" sz="quarter" idx="10"/>
          </p:nvPr>
        </p:nvSpPr>
        <p:spPr/>
        <p:txBody>
          <a:bodyPr/>
          <a:lstStyle/>
          <a:p>
            <a:pPr>
              <a:defRPr/>
            </a:pPr>
            <a:fld id="{3CE8F012-CBC0-480C-B7C0-23FC2F050382}" type="datetime1">
              <a:rPr lang="en-US"/>
              <a:pPr>
                <a:defRPr/>
              </a:pPr>
              <a:t>3/19/2020</a:t>
            </a:fld>
            <a:endParaRPr lang="en-US"/>
          </a:p>
        </p:txBody>
      </p:sp>
      <p:sp>
        <p:nvSpPr>
          <p:cNvPr id="337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A51AE8F5-2D80-4AA2-902B-1446B42B3B81}" type="slidenum">
              <a:rPr lang="en-US" altLang="en-US" smtClean="0">
                <a:solidFill>
                  <a:srgbClr val="A93C93"/>
                </a:solidFill>
              </a:rPr>
              <a:pPr/>
              <a:t>22</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1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noAutofit/>
          </a:bodyPr>
          <a:lstStyle/>
          <a:p>
            <a:pPr eaLnBrk="1" fontAlgn="auto" hangingPunct="1">
              <a:spcAft>
                <a:spcPts val="0"/>
              </a:spcAft>
              <a:defRPr/>
            </a:pPr>
            <a:r>
              <a:rPr lang="en-US" altLang="en-US" sz="3600" b="1" dirty="0" smtClean="0">
                <a:solidFill>
                  <a:schemeClr val="tx2">
                    <a:lumMod val="75000"/>
                  </a:schemeClr>
                </a:solidFill>
              </a:rPr>
              <a:t>Progressive Muscular Relaxation</a:t>
            </a:r>
            <a:r>
              <a:rPr lang="en-US" sz="3200" b="1" dirty="0" smtClean="0">
                <a:solidFill>
                  <a:schemeClr val="tx2">
                    <a:lumMod val="75000"/>
                  </a:schemeClr>
                </a:solidFill>
              </a:rPr>
              <a:t/>
            </a:r>
            <a:br>
              <a:rPr lang="en-US" sz="3200" b="1" dirty="0" smtClean="0">
                <a:solidFill>
                  <a:schemeClr val="tx2">
                    <a:lumMod val="75000"/>
                  </a:schemeClr>
                </a:solidFill>
              </a:rPr>
            </a:br>
            <a:endParaRPr lang="en-US" altLang="en-US" sz="3200" dirty="0" smtClean="0"/>
          </a:p>
        </p:txBody>
      </p:sp>
      <p:sp>
        <p:nvSpPr>
          <p:cNvPr id="34819" name="Rectangle 5"/>
          <p:cNvSpPr>
            <a:spLocks noGrp="1" noChangeArrowheads="1"/>
          </p:cNvSpPr>
          <p:nvPr>
            <p:ph idx="1"/>
          </p:nvPr>
        </p:nvSpPr>
        <p:spPr/>
        <p:txBody>
          <a:bodyPr/>
          <a:lstStyle/>
          <a:p>
            <a:pPr eaLnBrk="1" hangingPunct="1">
              <a:buFont typeface="Wingdings 2" panose="05020102010507070707" pitchFamily="18" charset="2"/>
              <a:buNone/>
            </a:pPr>
            <a:r>
              <a:rPr lang="en-US" altLang="en-US" sz="2400" smtClean="0"/>
              <a:t>The body’s muscles respond to thoughts of perceived threats with tension or contraction.</a:t>
            </a:r>
          </a:p>
          <a:p>
            <a:pPr eaLnBrk="1" hangingPunct="1"/>
            <a:r>
              <a:rPr lang="en-US" altLang="en-US" sz="2400" smtClean="0"/>
              <a:t>Muscular tension is believed to be the most common symptom of stress, and can lead to:</a:t>
            </a:r>
          </a:p>
          <a:p>
            <a:pPr lvl="1" eaLnBrk="1" hangingPunct="1"/>
            <a:r>
              <a:rPr lang="en-US" altLang="en-US" smtClean="0"/>
              <a:t> stiffness, pain, discomfort, distorted and  disaligned posture, and joint stability.</a:t>
            </a:r>
          </a:p>
          <a:p>
            <a:pPr eaLnBrk="1" hangingPunct="1">
              <a:lnSpc>
                <a:spcPct val="90000"/>
              </a:lnSpc>
            </a:pPr>
            <a:r>
              <a:rPr lang="en-US" altLang="en-US" sz="2400" smtClean="0"/>
              <a:t>The building blocks involved in muscular contraction are a motor end unit, a motor nerve fiber (neuron), a skeletal muscle fiber, and a stimulus from the nerve fiber to the muscle fiber called an action potential.</a:t>
            </a:r>
          </a:p>
          <a:p>
            <a:pPr eaLnBrk="1" hangingPunct="1">
              <a:lnSpc>
                <a:spcPct val="90000"/>
              </a:lnSpc>
            </a:pPr>
            <a:r>
              <a:rPr lang="en-US" altLang="en-US" sz="2400" smtClean="0"/>
              <a:t>Neurotransmitters secrete epinephrine, norepinephrine, and ACh to regulate and control muscle contraction.</a:t>
            </a:r>
          </a:p>
          <a:p>
            <a:pPr eaLnBrk="1" hangingPunct="1">
              <a:lnSpc>
                <a:spcPct val="90000"/>
              </a:lnSpc>
            </a:pPr>
            <a:r>
              <a:rPr lang="en-US" altLang="en-US" sz="2400" smtClean="0"/>
              <a:t>Endorphin natural pleasure hormone secreted</a:t>
            </a:r>
          </a:p>
          <a:p>
            <a:pPr lvl="1" eaLnBrk="1" hangingPunct="1"/>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784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eaLnBrk="1" fontAlgn="auto" hangingPunct="1">
              <a:spcAft>
                <a:spcPts val="0"/>
              </a:spcAft>
              <a:defRPr/>
            </a:pPr>
            <a:r>
              <a:rPr lang="en-US" dirty="0" smtClean="0"/>
              <a:t>PMR Group Muscles</a:t>
            </a:r>
            <a:endParaRPr lang="en-US" dirty="0"/>
          </a:p>
        </p:txBody>
      </p:sp>
      <p:sp>
        <p:nvSpPr>
          <p:cNvPr id="3" name="Date Placeholder 2"/>
          <p:cNvSpPr>
            <a:spLocks noGrp="1"/>
          </p:cNvSpPr>
          <p:nvPr>
            <p:ph type="dt" sz="quarter" idx="10"/>
          </p:nvPr>
        </p:nvSpPr>
        <p:spPr/>
        <p:txBody>
          <a:bodyPr/>
          <a:lstStyle/>
          <a:p>
            <a:pPr>
              <a:defRPr/>
            </a:pPr>
            <a:fld id="{A3CD3F44-F3A6-4473-AF7D-E2D07038137C}" type="datetime1">
              <a:rPr lang="en-US"/>
              <a:pPr>
                <a:defRPr/>
              </a:pPr>
              <a:t>3/19/2020</a:t>
            </a:fld>
            <a:endParaRPr lang="en-US"/>
          </a:p>
        </p:txBody>
      </p:sp>
      <p:sp>
        <p:nvSpPr>
          <p:cNvPr id="368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3066B439-8652-4E9A-A8E7-3F7D8FF0600F}" type="slidenum">
              <a:rPr lang="en-US" altLang="en-US" smtClean="0">
                <a:solidFill>
                  <a:srgbClr val="A93C93"/>
                </a:solidFill>
              </a:rPr>
              <a:pPr/>
              <a:t>24</a:t>
            </a:fld>
            <a:endParaRPr lang="en-US" altLang="en-US" smtClean="0">
              <a:solidFill>
                <a:srgbClr val="A93C93"/>
              </a:solidFill>
            </a:endParaRPr>
          </a:p>
        </p:txBody>
      </p:sp>
      <p:sp>
        <p:nvSpPr>
          <p:cNvPr id="36869" name="Cloud"/>
          <p:cNvSpPr>
            <a:spLocks noChangeAspect="1" noEditPoints="1" noChangeArrowheads="1"/>
          </p:cNvSpPr>
          <p:nvPr/>
        </p:nvSpPr>
        <p:spPr bwMode="auto">
          <a:xfrm>
            <a:off x="533400" y="1800225"/>
            <a:ext cx="2438400" cy="22383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sz="3200">
                <a:latin typeface="Arial" panose="020B0604020202020204" pitchFamily="34" charset="0"/>
                <a:cs typeface="Arial" panose="020B0604020202020204" pitchFamily="34" charset="0"/>
              </a:rPr>
              <a:t>-Face</a:t>
            </a:r>
          </a:p>
          <a:p>
            <a:r>
              <a:rPr lang="en-US" altLang="en-US" sz="3200">
                <a:latin typeface="Arial" panose="020B0604020202020204" pitchFamily="34" charset="0"/>
                <a:cs typeface="Arial" panose="020B0604020202020204" pitchFamily="34" charset="0"/>
              </a:rPr>
              <a:t>-Jaw</a:t>
            </a:r>
          </a:p>
          <a:p>
            <a:r>
              <a:rPr lang="en-US" altLang="en-US" sz="3200">
                <a:latin typeface="Arial" panose="020B0604020202020204" pitchFamily="34" charset="0"/>
                <a:cs typeface="Arial" panose="020B0604020202020204" pitchFamily="34" charset="0"/>
              </a:rPr>
              <a:t>-Neck</a:t>
            </a:r>
          </a:p>
          <a:p>
            <a:endParaRPr lang="en-US" altLang="en-US" sz="3200">
              <a:latin typeface="Arial" panose="020B0604020202020204" pitchFamily="34" charset="0"/>
              <a:cs typeface="Arial" panose="020B0604020202020204" pitchFamily="34" charset="0"/>
            </a:endParaRPr>
          </a:p>
        </p:txBody>
      </p:sp>
      <p:sp>
        <p:nvSpPr>
          <p:cNvPr id="36870" name="Cloud"/>
          <p:cNvSpPr>
            <a:spLocks noChangeAspect="1" noEditPoints="1" noChangeArrowheads="1"/>
          </p:cNvSpPr>
          <p:nvPr/>
        </p:nvSpPr>
        <p:spPr bwMode="auto">
          <a:xfrm>
            <a:off x="3124200" y="1828800"/>
            <a:ext cx="3276600" cy="1447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sz="3200">
                <a:latin typeface="Arial" panose="020B0604020202020204" pitchFamily="34" charset="0"/>
                <a:cs typeface="Arial" panose="020B0604020202020204" pitchFamily="34" charset="0"/>
              </a:rPr>
              <a:t>Shoulders</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36871" name="Cloud"/>
          <p:cNvSpPr>
            <a:spLocks noChangeAspect="1" noEditPoints="1" noChangeArrowheads="1"/>
          </p:cNvSpPr>
          <p:nvPr/>
        </p:nvSpPr>
        <p:spPr bwMode="auto">
          <a:xfrm>
            <a:off x="533400" y="3895725"/>
            <a:ext cx="3962400" cy="20478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sz="3200">
                <a:latin typeface="Arial" panose="020B0604020202020204" pitchFamily="34" charset="0"/>
                <a:cs typeface="Arial" panose="020B0604020202020204" pitchFamily="34" charset="0"/>
              </a:rPr>
              <a:t>-Upper chest</a:t>
            </a:r>
          </a:p>
          <a:p>
            <a:r>
              <a:rPr lang="en-US" altLang="en-US" sz="3200">
                <a:latin typeface="Arial" panose="020B0604020202020204" pitchFamily="34" charset="0"/>
                <a:cs typeface="Arial" panose="020B0604020202020204" pitchFamily="34" charset="0"/>
              </a:rPr>
              <a:t>-Upper arms</a:t>
            </a:r>
          </a:p>
        </p:txBody>
      </p:sp>
      <p:sp>
        <p:nvSpPr>
          <p:cNvPr id="36872" name="Cloud"/>
          <p:cNvSpPr>
            <a:spLocks noChangeAspect="1" noEditPoints="1" noChangeArrowheads="1"/>
          </p:cNvSpPr>
          <p:nvPr/>
        </p:nvSpPr>
        <p:spPr bwMode="auto">
          <a:xfrm>
            <a:off x="5105400" y="3810000"/>
            <a:ext cx="3810000" cy="2057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pPr lvl="1" algn="ctr">
              <a:spcBef>
                <a:spcPct val="20000"/>
              </a:spcBef>
              <a:buFontTx/>
              <a:buChar char="•"/>
            </a:pPr>
            <a:r>
              <a:rPr lang="en-US" altLang="en-US" sz="3200">
                <a:latin typeface="Arial" panose="020B0604020202020204" pitchFamily="34" charset="0"/>
                <a:cs typeface="Arial" panose="020B0604020202020204" pitchFamily="34" charset="0"/>
              </a:rPr>
              <a:t>Hands and forearms</a:t>
            </a:r>
          </a:p>
          <a:p>
            <a:endParaRPr lang="en-US" altLang="en-US" sz="320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34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305800" cy="1143000"/>
          </a:xfrm>
        </p:spPr>
        <p:txBody>
          <a:bodyPr/>
          <a:lstStyle/>
          <a:p>
            <a:pPr eaLnBrk="1" fontAlgn="auto" hangingPunct="1">
              <a:spcAft>
                <a:spcPts val="0"/>
              </a:spcAft>
              <a:defRPr/>
            </a:pPr>
            <a:endParaRPr lang="en-US"/>
          </a:p>
        </p:txBody>
      </p:sp>
      <p:sp>
        <p:nvSpPr>
          <p:cNvPr id="3" name="Date Placeholder 2"/>
          <p:cNvSpPr>
            <a:spLocks noGrp="1"/>
          </p:cNvSpPr>
          <p:nvPr>
            <p:ph type="dt" sz="quarter" idx="10"/>
          </p:nvPr>
        </p:nvSpPr>
        <p:spPr/>
        <p:txBody>
          <a:bodyPr/>
          <a:lstStyle/>
          <a:p>
            <a:pPr>
              <a:defRPr/>
            </a:pPr>
            <a:fld id="{A3CD3F44-F3A6-4473-AF7D-E2D07038137C}" type="datetime1">
              <a:rPr lang="en-US"/>
              <a:pPr>
                <a:defRPr/>
              </a:pPr>
              <a:t>3/19/2020</a:t>
            </a:fld>
            <a:endParaRPr lang="en-US"/>
          </a:p>
        </p:txBody>
      </p:sp>
      <p:sp>
        <p:nvSpPr>
          <p:cNvPr id="378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8471145F-A32A-4C04-9840-31ED4DA4AA9E}" type="slidenum">
              <a:rPr lang="en-US" altLang="en-US" smtClean="0">
                <a:solidFill>
                  <a:srgbClr val="A93C93"/>
                </a:solidFill>
              </a:rPr>
              <a:pPr/>
              <a:t>25</a:t>
            </a:fld>
            <a:endParaRPr lang="en-US" altLang="en-US" smtClean="0">
              <a:solidFill>
                <a:srgbClr val="A93C93"/>
              </a:solidFill>
            </a:endParaRPr>
          </a:p>
        </p:txBody>
      </p:sp>
      <p:sp>
        <p:nvSpPr>
          <p:cNvPr id="37893" name="Cloud"/>
          <p:cNvSpPr>
            <a:spLocks noChangeAspect="1" noEditPoints="1" noChangeArrowheads="1"/>
          </p:cNvSpPr>
          <p:nvPr/>
        </p:nvSpPr>
        <p:spPr bwMode="auto">
          <a:xfrm>
            <a:off x="228600" y="1219200"/>
            <a:ext cx="3886200" cy="2362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sz="3200">
                <a:latin typeface="Arial" panose="020B0604020202020204" pitchFamily="34" charset="0"/>
                <a:cs typeface="Arial" panose="020B0604020202020204" pitchFamily="34" charset="0"/>
              </a:rPr>
              <a:t>-Thighs</a:t>
            </a:r>
          </a:p>
          <a:p>
            <a:r>
              <a:rPr lang="en-US" altLang="en-US" sz="3200">
                <a:latin typeface="Arial" panose="020B0604020202020204" pitchFamily="34" charset="0"/>
                <a:cs typeface="Arial" panose="020B0604020202020204" pitchFamily="34" charset="0"/>
              </a:rPr>
              <a:t>-Calves</a:t>
            </a:r>
          </a:p>
          <a:p>
            <a:r>
              <a:rPr lang="en-US" altLang="en-US" sz="3200">
                <a:latin typeface="Arial" panose="020B0604020202020204" pitchFamily="34" charset="0"/>
                <a:cs typeface="Arial" panose="020B0604020202020204" pitchFamily="34" charset="0"/>
              </a:rPr>
              <a:t>-Feet</a:t>
            </a:r>
          </a:p>
        </p:txBody>
      </p:sp>
      <p:sp>
        <p:nvSpPr>
          <p:cNvPr id="37894" name="Cloud"/>
          <p:cNvSpPr>
            <a:spLocks noChangeAspect="1" noEditPoints="1" noChangeArrowheads="1"/>
          </p:cNvSpPr>
          <p:nvPr/>
        </p:nvSpPr>
        <p:spPr bwMode="auto">
          <a:xfrm>
            <a:off x="4724400" y="2209800"/>
            <a:ext cx="4038600" cy="27066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sz="3200">
                <a:latin typeface="Arial" panose="020B0604020202020204" pitchFamily="34" charset="0"/>
                <a:cs typeface="Arial" panose="020B0604020202020204" pitchFamily="34" charset="0"/>
              </a:rPr>
              <a:t>-Lower back</a:t>
            </a:r>
          </a:p>
          <a:p>
            <a:r>
              <a:rPr lang="en-US" altLang="en-US" sz="3200">
                <a:latin typeface="Arial" panose="020B0604020202020204" pitchFamily="34" charset="0"/>
                <a:cs typeface="Arial" panose="020B0604020202020204" pitchFamily="34" charset="0"/>
              </a:rPr>
              <a:t>-Buttocks</a:t>
            </a:r>
          </a:p>
        </p:txBody>
      </p:sp>
      <p:sp>
        <p:nvSpPr>
          <p:cNvPr id="37895" name="Cloud"/>
          <p:cNvSpPr>
            <a:spLocks noChangeAspect="1" noEditPoints="1" noChangeArrowheads="1"/>
          </p:cNvSpPr>
          <p:nvPr/>
        </p:nvSpPr>
        <p:spPr bwMode="auto">
          <a:xfrm>
            <a:off x="533400" y="3886200"/>
            <a:ext cx="3657600" cy="2590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pPr>
              <a:spcBef>
                <a:spcPct val="20000"/>
              </a:spcBef>
            </a:pPr>
            <a:r>
              <a:rPr lang="en-US" altLang="en-US" sz="3200">
                <a:latin typeface="Arial" panose="020B0604020202020204" pitchFamily="34" charset="0"/>
                <a:cs typeface="Arial" panose="020B0604020202020204" pitchFamily="34" charset="0"/>
              </a:rPr>
              <a:t>abdominals</a:t>
            </a:r>
          </a:p>
          <a:p>
            <a:endParaRPr lang="en-US" altLang="en-US">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73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Rot="1" noChangeArrowheads="1"/>
          </p:cNvSpPr>
          <p:nvPr>
            <p:ph type="title"/>
          </p:nvPr>
        </p:nvSpPr>
        <p:spPr/>
        <p:txBody>
          <a:bodyPr/>
          <a:lstStyle/>
          <a:p>
            <a:pPr eaLnBrk="1" hangingPunct="1"/>
            <a:r>
              <a:rPr lang="en-US" altLang="en-US" smtClean="0"/>
              <a:t>Phobias</a:t>
            </a:r>
          </a:p>
        </p:txBody>
      </p:sp>
      <p:sp>
        <p:nvSpPr>
          <p:cNvPr id="38915" name="Rectangle 5"/>
          <p:cNvSpPr>
            <a:spLocks noGrp="1" noChangeArrowheads="1"/>
          </p:cNvSpPr>
          <p:nvPr>
            <p:ph idx="1"/>
          </p:nvPr>
        </p:nvSpPr>
        <p:spPr/>
        <p:txBody>
          <a:bodyPr/>
          <a:lstStyle/>
          <a:p>
            <a:pPr eaLnBrk="1" hangingPunct="1"/>
            <a:r>
              <a:rPr lang="en-US" altLang="en-US" sz="2400" smtClean="0"/>
              <a:t>From the </a:t>
            </a:r>
            <a:r>
              <a:rPr lang="en-US" altLang="en-US" sz="2400" b="1" smtClean="0"/>
              <a:t>Greek word for “fear”</a:t>
            </a:r>
          </a:p>
          <a:p>
            <a:pPr eaLnBrk="1" hangingPunct="1"/>
            <a:r>
              <a:rPr lang="en-US" altLang="en-US" sz="2400" smtClean="0"/>
              <a:t>Persistent and unreasonable fears of particular objects, activities, or situations</a:t>
            </a:r>
          </a:p>
          <a:p>
            <a:pPr eaLnBrk="1" hangingPunct="1"/>
            <a:r>
              <a:rPr lang="en-US" altLang="en-US" sz="2400" smtClean="0"/>
              <a:t>People with a phobia often avoid the object or thoughts about it</a:t>
            </a:r>
          </a:p>
          <a:p>
            <a:pPr lvl="2" eaLnBrk="1" hangingPunct="1">
              <a:lnSpc>
                <a:spcPct val="90000"/>
              </a:lnSpc>
            </a:pPr>
            <a:r>
              <a:rPr lang="en-US" altLang="en-US" sz="2400" smtClean="0"/>
              <a:t>More intense and persistent fear</a:t>
            </a:r>
          </a:p>
          <a:p>
            <a:pPr lvl="2" eaLnBrk="1" hangingPunct="1">
              <a:lnSpc>
                <a:spcPct val="90000"/>
              </a:lnSpc>
            </a:pPr>
            <a:r>
              <a:rPr lang="en-US" altLang="en-US" sz="2400" smtClean="0"/>
              <a:t>Greater desire to avoid the feared object or situation</a:t>
            </a:r>
          </a:p>
          <a:p>
            <a:pPr lvl="2" eaLnBrk="1" hangingPunct="1">
              <a:lnSpc>
                <a:spcPct val="90000"/>
              </a:lnSpc>
            </a:pPr>
            <a:r>
              <a:rPr lang="en-US" altLang="en-US" sz="2400" smtClean="0"/>
              <a:t>Distress that interferes with functioning</a:t>
            </a:r>
          </a:p>
          <a:p>
            <a:pPr eaLnBrk="1" hangingPunct="1"/>
            <a:r>
              <a:rPr lang="en-US" altLang="en-US" sz="2400" smtClean="0"/>
              <a:t>Most phobias typically are categorized as “specific”</a:t>
            </a:r>
          </a:p>
          <a:p>
            <a:pPr lvl="1" eaLnBrk="1" hangingPunct="1"/>
            <a:r>
              <a:rPr lang="en-US" altLang="en-US" smtClean="0"/>
              <a:t>Also two broader kinds: </a:t>
            </a:r>
          </a:p>
          <a:p>
            <a:pPr lvl="2" eaLnBrk="1" hangingPunct="1"/>
            <a:r>
              <a:rPr lang="en-US" altLang="en-US" sz="2400" smtClean="0"/>
              <a:t>Social phobia </a:t>
            </a:r>
          </a:p>
          <a:p>
            <a:pPr lvl="2" eaLnBrk="1" hangingPunct="1"/>
            <a:r>
              <a:rPr lang="en-US" altLang="en-US" sz="2400" smtClean="0"/>
              <a:t>Agoraphobia </a:t>
            </a:r>
          </a:p>
          <a:p>
            <a:pPr lvl="2" eaLnBrk="1" hangingPunct="1">
              <a:lnSpc>
                <a:spcPct val="90000"/>
              </a:lnSpc>
            </a:pPr>
            <a:endParaRPr lang="en-US" altLang="en-US" sz="2300" smtClean="0"/>
          </a:p>
          <a:p>
            <a:pPr eaLnBrk="1" hangingPunct="1"/>
            <a:endParaRPr lang="en-US" altLang="en-US" smtClean="0"/>
          </a:p>
        </p:txBody>
      </p:sp>
      <p:sp>
        <p:nvSpPr>
          <p:cNvPr id="6" name="Date Placeholder 5"/>
          <p:cNvSpPr>
            <a:spLocks noGrp="1"/>
          </p:cNvSpPr>
          <p:nvPr>
            <p:ph type="dt" sz="quarter" idx="10"/>
          </p:nvPr>
        </p:nvSpPr>
        <p:spPr/>
        <p:txBody>
          <a:bodyPr/>
          <a:lstStyle/>
          <a:p>
            <a:pPr>
              <a:defRPr/>
            </a:pPr>
            <a:fld id="{0681577B-EF5C-455B-97E8-64FFBD00BF5E}" type="datetime1">
              <a:rPr lang="en-US"/>
              <a:pPr>
                <a:defRPr/>
              </a:pPr>
              <a:t>3/19/2020</a:t>
            </a:fld>
            <a:endParaRPr lang="en-US"/>
          </a:p>
        </p:txBody>
      </p:sp>
      <p:sp>
        <p:nvSpPr>
          <p:cNvPr id="389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3B71C0DE-A513-4479-B601-7409318AEDB1}" type="slidenum">
              <a:rPr lang="en-US" altLang="en-US" smtClean="0">
                <a:solidFill>
                  <a:srgbClr val="A93C93"/>
                </a:solidFill>
              </a:rPr>
              <a:pPr/>
              <a:t>26</a:t>
            </a:fld>
            <a:endParaRPr lang="en-US" altLang="en-US" smtClean="0">
              <a:solidFill>
                <a:srgbClr val="A93C93"/>
              </a:solidFill>
            </a:endParaRPr>
          </a:p>
        </p:txBody>
      </p:sp>
      <p:pic>
        <p:nvPicPr>
          <p:cNvPr id="38918" name="Picture 2" descr="C:\Users\MOAZAMA\Desktop\anxity disorder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2400"/>
            <a:ext cx="4114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5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pPr eaLnBrk="1" hangingPunct="1"/>
            <a:r>
              <a:rPr lang="en-US" altLang="en-US" smtClean="0"/>
              <a:t>Specific Phobias</a:t>
            </a:r>
          </a:p>
        </p:txBody>
      </p:sp>
      <p:sp>
        <p:nvSpPr>
          <p:cNvPr id="33795" name="Rectangle 3"/>
          <p:cNvSpPr>
            <a:spLocks noGrp="1" noChangeArrowheads="1"/>
          </p:cNvSpPr>
          <p:nvPr>
            <p:ph idx="1"/>
          </p:nvPr>
        </p:nvSpPr>
        <p:spPr/>
        <p:txBody>
          <a:bodyPr/>
          <a:lstStyle/>
          <a:p>
            <a:pPr eaLnBrk="1" hangingPunct="1">
              <a:lnSpc>
                <a:spcPct val="90000"/>
              </a:lnSpc>
              <a:defRPr/>
            </a:pPr>
            <a:r>
              <a:rPr lang="en-US" sz="2000" dirty="0" smtClean="0"/>
              <a:t>Persistent fears of specific objects or situations</a:t>
            </a:r>
          </a:p>
          <a:p>
            <a:pPr eaLnBrk="1" hangingPunct="1">
              <a:lnSpc>
                <a:spcPct val="90000"/>
              </a:lnSpc>
              <a:defRPr/>
            </a:pPr>
            <a:r>
              <a:rPr lang="en-US" sz="2000" dirty="0" smtClean="0"/>
              <a:t>When exposed to the object or situation, sufferers experience immediate fear</a:t>
            </a:r>
          </a:p>
          <a:p>
            <a:pPr eaLnBrk="1" hangingPunct="1">
              <a:lnSpc>
                <a:spcPct val="90000"/>
              </a:lnSpc>
              <a:defRPr/>
            </a:pPr>
            <a:r>
              <a:rPr lang="en-US" sz="2000" dirty="0" smtClean="0"/>
              <a:t>Most common: Phobias of specific animals or insects, heights, enclosed spaces, thunderstorms, and blood</a:t>
            </a:r>
          </a:p>
          <a:p>
            <a:pPr marL="0" indent="0" eaLnBrk="1" fontAlgn="auto" hangingPunct="1">
              <a:spcAft>
                <a:spcPts val="0"/>
              </a:spcAft>
              <a:buClr>
                <a:schemeClr val="accent3"/>
              </a:buClr>
              <a:buFont typeface="Arial" pitchFamily="34" charset="0"/>
              <a:buNone/>
              <a:defRPr/>
            </a:pPr>
            <a:r>
              <a:rPr lang="en-US" sz="2000" b="1" dirty="0" smtClean="0">
                <a:cs typeface="Times New Roman" pitchFamily="18" charset="0"/>
              </a:rPr>
              <a:t>Criteria:</a:t>
            </a:r>
          </a:p>
          <a:p>
            <a:pPr marL="0" indent="0" eaLnBrk="1" fontAlgn="auto" hangingPunct="1">
              <a:spcAft>
                <a:spcPts val="0"/>
              </a:spcAft>
              <a:buClr>
                <a:schemeClr val="accent3"/>
              </a:buClr>
              <a:buFont typeface="Arial" pitchFamily="34" charset="0"/>
              <a:buNone/>
              <a:defRPr/>
            </a:pPr>
            <a:r>
              <a:rPr lang="en-US" sz="2000" dirty="0" smtClean="0">
                <a:cs typeface="Times New Roman" pitchFamily="18" charset="0"/>
              </a:rPr>
              <a:t>A) Marked fear or anxiety about a specific object or situation ( e.g., flying, height, animal and seeing blood).</a:t>
            </a:r>
          </a:p>
          <a:p>
            <a:pPr marL="0" indent="0" eaLnBrk="1" fontAlgn="auto" hangingPunct="1">
              <a:spcAft>
                <a:spcPts val="0"/>
              </a:spcAft>
              <a:buClr>
                <a:schemeClr val="accent3"/>
              </a:buClr>
              <a:buFont typeface="Arial" pitchFamily="34" charset="0"/>
              <a:buNone/>
              <a:defRPr/>
            </a:pPr>
            <a:r>
              <a:rPr lang="en-US" sz="2000" dirty="0" smtClean="0">
                <a:cs typeface="Times New Roman" pitchFamily="18" charset="0"/>
              </a:rPr>
              <a:t>B) The phobic object or situation almost always provokes immediate fear or anxiety.</a:t>
            </a:r>
          </a:p>
          <a:p>
            <a:pPr marL="0" indent="0" eaLnBrk="1" fontAlgn="auto" hangingPunct="1">
              <a:spcAft>
                <a:spcPts val="0"/>
              </a:spcAft>
              <a:buClr>
                <a:schemeClr val="accent3"/>
              </a:buClr>
              <a:buFont typeface="Arial" pitchFamily="34" charset="0"/>
              <a:buNone/>
              <a:defRPr/>
            </a:pPr>
            <a:r>
              <a:rPr lang="en-US" sz="2000" dirty="0" smtClean="0">
                <a:cs typeface="Times New Roman" pitchFamily="18" charset="0"/>
              </a:rPr>
              <a:t>C) The phobic object or situation is actively avoided or endured with intense fear or anxiety.</a:t>
            </a:r>
          </a:p>
          <a:p>
            <a:pPr marL="0" indent="0" eaLnBrk="1" fontAlgn="auto" hangingPunct="1">
              <a:spcAft>
                <a:spcPts val="0"/>
              </a:spcAft>
              <a:buClr>
                <a:schemeClr val="accent3"/>
              </a:buClr>
              <a:buFont typeface="Arial" pitchFamily="34" charset="0"/>
              <a:buNone/>
              <a:defRPr/>
            </a:pPr>
            <a:r>
              <a:rPr lang="en-US" sz="2000" dirty="0" smtClean="0">
                <a:cs typeface="Times New Roman" pitchFamily="18" charset="0"/>
              </a:rPr>
              <a:t>D) The fear or anxiety is out of proportion to the actual danger posed by the specific object or situation and to the socio-culture context.</a:t>
            </a:r>
          </a:p>
          <a:p>
            <a:pPr eaLnBrk="1" hangingPunct="1">
              <a:lnSpc>
                <a:spcPct val="90000"/>
              </a:lnSpc>
              <a:defRPr/>
            </a:pPr>
            <a:endParaRPr lang="en-US" dirty="0" smtClean="0"/>
          </a:p>
        </p:txBody>
      </p:sp>
      <p:sp>
        <p:nvSpPr>
          <p:cNvPr id="6" name="Date Placeholder 5"/>
          <p:cNvSpPr>
            <a:spLocks noGrp="1"/>
          </p:cNvSpPr>
          <p:nvPr>
            <p:ph type="dt" sz="quarter" idx="10"/>
          </p:nvPr>
        </p:nvSpPr>
        <p:spPr/>
        <p:txBody>
          <a:bodyPr/>
          <a:lstStyle/>
          <a:p>
            <a:pPr>
              <a:defRPr/>
            </a:pPr>
            <a:fld id="{82547C2C-AC85-4DAE-997D-1DE32C030C70}" type="datetime1">
              <a:rPr lang="en-US"/>
              <a:pPr>
                <a:defRPr/>
              </a:pPr>
              <a:t>3/19/2020</a:t>
            </a:fld>
            <a:endParaRPr lang="en-US"/>
          </a:p>
        </p:txBody>
      </p:sp>
      <p:sp>
        <p:nvSpPr>
          <p:cNvPr id="399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351B383F-6943-4148-AAAC-1197B3B95F2B}" type="slidenum">
              <a:rPr lang="en-US" altLang="en-US" smtClean="0">
                <a:solidFill>
                  <a:srgbClr val="A93C93"/>
                </a:solidFill>
              </a:rPr>
              <a:pPr/>
              <a:t>27</a:t>
            </a:fld>
            <a:endParaRPr lang="en-US" altLang="en-US" smtClean="0">
              <a:solidFill>
                <a:srgbClr val="A93C93"/>
              </a:solidFill>
            </a:endParaRPr>
          </a:p>
        </p:txBody>
      </p:sp>
      <p:pic>
        <p:nvPicPr>
          <p:cNvPr id="39942" name="Picture 8" descr="C:\Users\MOAZAMA\Desktop\anxity disorders\o-LETHAL-INJECTION-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5334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smtClean="0">
                <a:latin typeface="Times New Roman" panose="02020603050405020304" pitchFamily="18" charset="0"/>
                <a:cs typeface="Times New Roman" panose="02020603050405020304" pitchFamily="18" charset="0"/>
              </a:rPr>
              <a:t>Criteria</a:t>
            </a:r>
            <a:r>
              <a:rPr lang="en-US" altLang="en-US" sz="2800" smtClean="0">
                <a:latin typeface="Times New Roman" panose="02020603050405020304" pitchFamily="18" charset="0"/>
                <a:cs typeface="Times New Roman" panose="02020603050405020304" pitchFamily="18" charset="0"/>
              </a:rPr>
              <a:t> (continued)</a:t>
            </a:r>
            <a:endParaRPr lang="en-US" altLang="en-US" smtClean="0">
              <a:latin typeface="Times New Roman" panose="02020603050405020304" pitchFamily="18" charset="0"/>
              <a:cs typeface="Times New Roman" panose="02020603050405020304" pitchFamily="18" charset="0"/>
            </a:endParaRPr>
          </a:p>
        </p:txBody>
      </p:sp>
      <p:sp>
        <p:nvSpPr>
          <p:cNvPr id="40963" name="Content Placeholder 2"/>
          <p:cNvSpPr>
            <a:spLocks noGrp="1"/>
          </p:cNvSpPr>
          <p:nvPr>
            <p:ph idx="1"/>
          </p:nvPr>
        </p:nvSpPr>
        <p:spPr>
          <a:xfrm>
            <a:off x="304800" y="1295400"/>
            <a:ext cx="8686800" cy="5334000"/>
          </a:xfrm>
        </p:spPr>
        <p:txBody>
          <a:bodyPr/>
          <a:lstStyle/>
          <a:p>
            <a:pPr marL="0" indent="0" eaLnBrk="1" hangingPunct="1">
              <a:buFont typeface="Arial" panose="020B0604020202020204" pitchFamily="34" charset="0"/>
              <a:buNone/>
            </a:pPr>
            <a:endParaRPr lang="en-US" altLang="en-US" sz="2800" smtClean="0">
              <a:cs typeface="Times New Roman" panose="02020603050405020304" pitchFamily="18" charset="0"/>
            </a:endParaRPr>
          </a:p>
          <a:p>
            <a:pPr marL="0" indent="0" eaLnBrk="1" hangingPunct="1">
              <a:buFont typeface="Arial" panose="020B0604020202020204" pitchFamily="34" charset="0"/>
              <a:buNone/>
            </a:pPr>
            <a:r>
              <a:rPr lang="en-US" altLang="en-US" sz="2800" smtClean="0">
                <a:cs typeface="Times New Roman" panose="02020603050405020304" pitchFamily="18" charset="0"/>
              </a:rPr>
              <a:t>E) The fear, anxiety or avoidance is persistent, typically lasting for 6 months or more.</a:t>
            </a:r>
          </a:p>
          <a:p>
            <a:pPr marL="0" indent="0" eaLnBrk="1" hangingPunct="1">
              <a:buFont typeface="Arial" panose="020B0604020202020204" pitchFamily="34" charset="0"/>
              <a:buNone/>
            </a:pPr>
            <a:r>
              <a:rPr lang="en-US" altLang="en-US" sz="2800" smtClean="0">
                <a:cs typeface="Times New Roman" panose="02020603050405020304" pitchFamily="18" charset="0"/>
              </a:rPr>
              <a:t>F) The fear, anxiety or avoidance causes clinically significant distress or impairment in social, occupational or other areas of functioning.</a:t>
            </a:r>
          </a:p>
          <a:p>
            <a:pPr marL="0" indent="0" eaLnBrk="1" hangingPunct="1">
              <a:buFont typeface="Arial" panose="020B0604020202020204" pitchFamily="34" charset="0"/>
              <a:buNone/>
            </a:pPr>
            <a:r>
              <a:rPr lang="en-US" altLang="en-US" sz="2800" smtClean="0">
                <a:cs typeface="Times New Roman" panose="02020603050405020304" pitchFamily="18" charset="0"/>
              </a:rPr>
              <a:t>G) The disturbance is not better explained by the symptoms of another mental disorder, including fear, anxiety or avoidance of situations associated with panic-like symptoms or other  incapacitating symptoms (as in agoraphobia); separation from home or attachment figures (as in separation anxiety disorder).</a:t>
            </a: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Times New Roman" pitchFamily="18" charset="0"/>
                <a:cs typeface="Times New Roman" pitchFamily="18" charset="0"/>
              </a:rPr>
              <a:t>Associated feature of Specific Phobia </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304800" y="1554163"/>
            <a:ext cx="8686800" cy="4770437"/>
          </a:xfrm>
        </p:spPr>
        <p:txBody>
          <a:bodyPr rtlCol="0">
            <a:normAutofit/>
          </a:bodyPr>
          <a:lstStyle/>
          <a:p>
            <a:pPr marL="274320" indent="-274320" eaLnBrk="1" fontAlgn="auto" hangingPunct="1">
              <a:spcAft>
                <a:spcPts val="0"/>
              </a:spcAft>
              <a:buClr>
                <a:schemeClr val="accent3"/>
              </a:buClr>
              <a:buFont typeface="Wingdings" pitchFamily="2" charset="2"/>
              <a:buChar char="§"/>
              <a:defRPr/>
            </a:pPr>
            <a:r>
              <a:rPr lang="en-US" sz="2800" dirty="0" smtClean="0">
                <a:cs typeface="Times New Roman" pitchFamily="18" charset="0"/>
              </a:rPr>
              <a:t>Individuals with situational, natural environment, and animal = sympathetic nervous system arousal.</a:t>
            </a:r>
          </a:p>
          <a:p>
            <a:pPr marL="274320" indent="-274320" eaLnBrk="1" fontAlgn="auto" hangingPunct="1">
              <a:spcAft>
                <a:spcPts val="0"/>
              </a:spcAft>
              <a:buClr>
                <a:schemeClr val="accent3"/>
              </a:buClr>
              <a:buFont typeface="Wingdings" pitchFamily="2" charset="2"/>
              <a:buChar char="§"/>
              <a:defRPr/>
            </a:pPr>
            <a:r>
              <a:rPr lang="en-US" sz="2800" dirty="0" smtClean="0">
                <a:cs typeface="Times New Roman" pitchFamily="18" charset="0"/>
              </a:rPr>
              <a:t>Individuals with blood-injection-injury =</a:t>
            </a:r>
            <a:r>
              <a:rPr lang="en-US" sz="2800" dirty="0" err="1" smtClean="0">
                <a:cs typeface="Times New Roman" pitchFamily="18" charset="0"/>
              </a:rPr>
              <a:t>vasovagal</a:t>
            </a:r>
            <a:r>
              <a:rPr lang="en-US" sz="2800" dirty="0" smtClean="0">
                <a:cs typeface="Times New Roman" pitchFamily="18" charset="0"/>
              </a:rPr>
              <a:t> fainting + acceleration heart rate + a drop in blood pressure.</a:t>
            </a:r>
          </a:p>
          <a:p>
            <a:pPr marL="274320" indent="-274320" eaLnBrk="1" fontAlgn="auto" hangingPunct="1">
              <a:spcAft>
                <a:spcPts val="0"/>
              </a:spcAft>
              <a:buClr>
                <a:schemeClr val="accent3"/>
              </a:buClr>
              <a:buFont typeface="Wingdings" pitchFamily="2" charset="2"/>
              <a:buChar char="§"/>
              <a:defRPr/>
            </a:pPr>
            <a:r>
              <a:rPr lang="en-US" sz="3200" b="1" dirty="0" smtClean="0">
                <a:cs typeface="Times New Roman" pitchFamily="18" charset="0"/>
              </a:rPr>
              <a:t>Onset</a:t>
            </a:r>
          </a:p>
          <a:p>
            <a:pPr eaLnBrk="1" hangingPunct="1">
              <a:buFont typeface="Wingdings" pitchFamily="2" charset="2"/>
              <a:buChar char="§"/>
              <a:defRPr/>
            </a:pPr>
            <a:r>
              <a:rPr lang="en-US" sz="2400" dirty="0" smtClean="0">
                <a:cs typeface="Times New Roman" pitchFamily="18" charset="0"/>
              </a:rPr>
              <a:t>Specific phobia usually develops in early childhood, with the majority of cases developing prior to age 10 years.</a:t>
            </a:r>
          </a:p>
          <a:p>
            <a:pPr eaLnBrk="1" hangingPunct="1">
              <a:buFont typeface="Wingdings" pitchFamily="2" charset="2"/>
              <a:buChar char="§"/>
              <a:defRPr/>
            </a:pPr>
            <a:r>
              <a:rPr lang="en-US" sz="2400" dirty="0" smtClean="0">
                <a:cs typeface="Times New Roman" pitchFamily="18" charset="0"/>
              </a:rPr>
              <a:t>The median age at onset is between 7-11 years.</a:t>
            </a:r>
          </a:p>
          <a:p>
            <a:pPr marL="274320" indent="-274320" eaLnBrk="1" fontAlgn="auto" hangingPunct="1">
              <a:spcAft>
                <a:spcPts val="0"/>
              </a:spcAft>
              <a:buClr>
                <a:schemeClr val="accent3"/>
              </a:buClr>
              <a:buFont typeface="Wingdings" pitchFamily="2" charset="2"/>
              <a:buChar char="§"/>
              <a:defRPr/>
            </a:pPr>
            <a:endParaRPr lang="en-US" sz="3200" b="1" dirty="0" smtClean="0">
              <a:cs typeface="Times New Roman" pitchFamily="18" charset="0"/>
            </a:endParaRPr>
          </a:p>
          <a:p>
            <a:pPr marL="274320" indent="-274320" eaLnBrk="1" fontAlgn="auto" hangingPunct="1">
              <a:spcAft>
                <a:spcPts val="0"/>
              </a:spcAft>
              <a:buClr>
                <a:schemeClr val="accent3"/>
              </a:buClr>
              <a:buFont typeface="Wingdings" pitchFamily="2" charset="2"/>
              <a:buChar char="§"/>
              <a:defRPr/>
            </a:pPr>
            <a:endParaRPr lang="en-US" sz="2800" dirty="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704850"/>
            <a:ext cx="8229600" cy="1143000"/>
          </a:xfrm>
        </p:spPr>
        <p:txBody>
          <a:bodyPr>
            <a:normAutofit fontScale="90000"/>
          </a:bodyPr>
          <a:lstStyle/>
          <a:p>
            <a:pPr eaLnBrk="1" fontAlgn="auto" hangingPunct="1">
              <a:spcAft>
                <a:spcPts val="0"/>
              </a:spcAft>
              <a:defRPr/>
            </a:pPr>
            <a:r>
              <a:rPr lang="en-US" smtClean="0"/>
              <a:t>Characteristics of anxiety disorders</a:t>
            </a:r>
          </a:p>
        </p:txBody>
      </p:sp>
      <p:sp>
        <p:nvSpPr>
          <p:cNvPr id="10243" name="Text Placeholder 4"/>
          <p:cNvSpPr>
            <a:spLocks noGrp="1"/>
          </p:cNvSpPr>
          <p:nvPr>
            <p:ph type="body" idx="1"/>
          </p:nvPr>
        </p:nvSpPr>
        <p:spPr>
          <a:xfrm>
            <a:off x="457200" y="1855788"/>
            <a:ext cx="4040188" cy="658812"/>
          </a:xfrm>
        </p:spPr>
        <p:txBody>
          <a:bodyPr/>
          <a:lstStyle/>
          <a:p>
            <a:pPr eaLnBrk="1" hangingPunct="1"/>
            <a:endParaRPr lang="en-US" altLang="en-US" smtClean="0"/>
          </a:p>
        </p:txBody>
      </p:sp>
      <p:sp>
        <p:nvSpPr>
          <p:cNvPr id="10244" name="Text Placeholder 5"/>
          <p:cNvSpPr>
            <a:spLocks noGrp="1"/>
          </p:cNvSpPr>
          <p:nvPr>
            <p:ph type="body" sz="half" idx="3"/>
          </p:nvPr>
        </p:nvSpPr>
        <p:spPr>
          <a:xfrm>
            <a:off x="4645025" y="1860550"/>
            <a:ext cx="4041775" cy="654050"/>
          </a:xfrm>
        </p:spPr>
        <p:txBody>
          <a:bodyPr/>
          <a:lstStyle/>
          <a:p>
            <a:pPr eaLnBrk="1" hangingPunct="1"/>
            <a:endParaRPr lang="en-US" altLang="en-US" smtClean="0"/>
          </a:p>
        </p:txBody>
      </p:sp>
      <p:sp>
        <p:nvSpPr>
          <p:cNvPr id="3" name="Content Placeholder 2"/>
          <p:cNvSpPr>
            <a:spLocks noGrp="1"/>
          </p:cNvSpPr>
          <p:nvPr>
            <p:ph sz="quarter" idx="2"/>
          </p:nvPr>
        </p:nvSpPr>
        <p:spPr>
          <a:xfrm>
            <a:off x="457200" y="2514600"/>
            <a:ext cx="4040188" cy="3846513"/>
          </a:xfrm>
        </p:spPr>
        <p:txBody>
          <a:bodyPr rtlCol="0">
            <a:normAutofit fontScale="92500" lnSpcReduction="20000"/>
          </a:bodyPr>
          <a:lstStyle/>
          <a:p>
            <a:pPr marL="274320" indent="-274320" eaLnBrk="1" fontAlgn="auto" hangingPunct="1">
              <a:spcAft>
                <a:spcPts val="0"/>
              </a:spcAft>
              <a:buClr>
                <a:schemeClr val="accent3"/>
              </a:buClr>
              <a:buFont typeface="Arial" pitchFamily="34" charset="0"/>
              <a:buChar char="•"/>
              <a:defRPr/>
            </a:pPr>
            <a:r>
              <a:rPr lang="en-US" b="1" dirty="0" smtClean="0"/>
              <a:t>Physiological symptoms include:</a:t>
            </a:r>
          </a:p>
          <a:p>
            <a:pPr marL="640080" lvl="1" indent="-246888" eaLnBrk="1" fontAlgn="auto" hangingPunct="1">
              <a:spcAft>
                <a:spcPts val="0"/>
              </a:spcAft>
              <a:buFont typeface="Arial" pitchFamily="34" charset="0"/>
              <a:buChar char="–"/>
              <a:defRPr/>
            </a:pPr>
            <a:r>
              <a:rPr lang="en-US" dirty="0"/>
              <a:t>Muscle tension</a:t>
            </a:r>
          </a:p>
          <a:p>
            <a:pPr marL="640080" lvl="1" indent="-246888" eaLnBrk="1" fontAlgn="auto" hangingPunct="1">
              <a:spcAft>
                <a:spcPts val="0"/>
              </a:spcAft>
              <a:buFont typeface="Arial" pitchFamily="34" charset="0"/>
              <a:buChar char="–"/>
              <a:defRPr/>
            </a:pPr>
            <a:r>
              <a:rPr lang="en-US" dirty="0"/>
              <a:t>Heart palpitations</a:t>
            </a:r>
          </a:p>
          <a:p>
            <a:pPr marL="640080" lvl="1" indent="-246888" eaLnBrk="1" fontAlgn="auto" hangingPunct="1">
              <a:spcAft>
                <a:spcPts val="0"/>
              </a:spcAft>
              <a:buFont typeface="Arial" pitchFamily="34" charset="0"/>
              <a:buChar char="–"/>
              <a:defRPr/>
            </a:pPr>
            <a:r>
              <a:rPr lang="en-US" dirty="0"/>
              <a:t>Sweating</a:t>
            </a:r>
          </a:p>
          <a:p>
            <a:pPr marL="640080" lvl="1" indent="-246888" eaLnBrk="1" fontAlgn="auto" hangingPunct="1">
              <a:spcAft>
                <a:spcPts val="0"/>
              </a:spcAft>
              <a:buFont typeface="Arial" pitchFamily="34" charset="0"/>
              <a:buChar char="–"/>
              <a:defRPr/>
            </a:pPr>
            <a:r>
              <a:rPr lang="en-US" dirty="0"/>
              <a:t>Dizziness</a:t>
            </a:r>
          </a:p>
          <a:p>
            <a:pPr marL="640080" lvl="1" indent="-246888" eaLnBrk="1" fontAlgn="auto" hangingPunct="1">
              <a:spcAft>
                <a:spcPts val="0"/>
              </a:spcAft>
              <a:buFont typeface="Arial" pitchFamily="34" charset="0"/>
              <a:buChar char="–"/>
              <a:defRPr/>
            </a:pPr>
            <a:r>
              <a:rPr lang="en-US" dirty="0"/>
              <a:t>Shortness of </a:t>
            </a:r>
            <a:r>
              <a:rPr lang="en-US" dirty="0" smtClean="0"/>
              <a:t>breath</a:t>
            </a:r>
          </a:p>
          <a:p>
            <a:pPr marL="274320" indent="-274320" eaLnBrk="1" fontAlgn="auto" hangingPunct="1">
              <a:spcAft>
                <a:spcPts val="0"/>
              </a:spcAft>
              <a:buClr>
                <a:schemeClr val="accent3"/>
              </a:buClr>
              <a:buFont typeface="Arial" pitchFamily="34" charset="0"/>
              <a:buChar char="•"/>
              <a:defRPr/>
            </a:pPr>
            <a:r>
              <a:rPr lang="en-US" b="1" dirty="0" smtClean="0"/>
              <a:t>Emotional symptoms include:</a:t>
            </a:r>
          </a:p>
          <a:p>
            <a:pPr marL="640080" lvl="1" indent="-246888" eaLnBrk="1" fontAlgn="auto" hangingPunct="1">
              <a:spcAft>
                <a:spcPts val="0"/>
              </a:spcAft>
              <a:buFont typeface="Arial" pitchFamily="34" charset="0"/>
              <a:buChar char="–"/>
              <a:defRPr/>
            </a:pPr>
            <a:r>
              <a:rPr lang="en-US" dirty="0" smtClean="0"/>
              <a:t>Restlessness</a:t>
            </a:r>
          </a:p>
          <a:p>
            <a:pPr marL="640080" lvl="1" indent="-246888" eaLnBrk="1" fontAlgn="auto" hangingPunct="1">
              <a:spcAft>
                <a:spcPts val="0"/>
              </a:spcAft>
              <a:buFont typeface="Arial" pitchFamily="34" charset="0"/>
              <a:buChar char="–"/>
              <a:defRPr/>
            </a:pPr>
            <a:r>
              <a:rPr lang="en-US" dirty="0" smtClean="0"/>
              <a:t>Fear of dying</a:t>
            </a:r>
          </a:p>
          <a:p>
            <a:pPr marL="640080" lvl="1" indent="-246888" eaLnBrk="1" fontAlgn="auto" hangingPunct="1">
              <a:spcAft>
                <a:spcPts val="0"/>
              </a:spcAft>
              <a:buFont typeface="Arial" pitchFamily="34" charset="0"/>
              <a:buChar char="–"/>
              <a:defRPr/>
            </a:pPr>
            <a:r>
              <a:rPr lang="en-US" dirty="0" smtClean="0"/>
              <a:t>Fear of embarrassment or humiliation</a:t>
            </a:r>
          </a:p>
          <a:p>
            <a:pPr marL="640080" lvl="1" indent="-246888" eaLnBrk="1" fontAlgn="auto" hangingPunct="1">
              <a:spcAft>
                <a:spcPts val="0"/>
              </a:spcAft>
              <a:buFont typeface="Arial" pitchFamily="34" charset="0"/>
              <a:buChar char="–"/>
              <a:defRPr/>
            </a:pPr>
            <a:r>
              <a:rPr lang="en-US" dirty="0" smtClean="0"/>
              <a:t>Fear of something terrible happening</a:t>
            </a:r>
          </a:p>
        </p:txBody>
      </p:sp>
      <p:pic>
        <p:nvPicPr>
          <p:cNvPr id="10246" name="Picture 5" descr="C:\Users\MOAZAMA\Desktop\anxity disorders\anxiety-symptoms.gif"/>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308600" y="2627313"/>
            <a:ext cx="2714625" cy="3619500"/>
          </a:xfrm>
          <a:noFill/>
        </p:spPr>
      </p:pic>
      <p:sp>
        <p:nvSpPr>
          <p:cNvPr id="9" name="Date Placeholder 8"/>
          <p:cNvSpPr>
            <a:spLocks noGrp="1"/>
          </p:cNvSpPr>
          <p:nvPr>
            <p:ph type="dt" sz="quarter" idx="10"/>
          </p:nvPr>
        </p:nvSpPr>
        <p:spPr/>
        <p:txBody>
          <a:bodyPr/>
          <a:lstStyle/>
          <a:p>
            <a:pPr>
              <a:defRPr/>
            </a:pPr>
            <a:fld id="{09C60586-6E73-4AAB-973E-BAFB1C324817}" type="datetime1">
              <a:rPr lang="en-US"/>
              <a:pPr>
                <a:defRPr/>
              </a:pPr>
              <a:t>3/19/2020</a:t>
            </a:fld>
            <a:endParaRPr lang="en-US"/>
          </a:p>
        </p:txBody>
      </p:sp>
      <p:sp>
        <p:nvSpPr>
          <p:cNvPr id="102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412460BA-34C9-4322-88D8-2647E47F75F5}" type="slidenum">
              <a:rPr lang="en-US" altLang="en-US" smtClean="0">
                <a:solidFill>
                  <a:srgbClr val="A93C93"/>
                </a:solidFill>
              </a:rPr>
              <a:pPr/>
              <a:t>3</a:t>
            </a:fld>
            <a:endParaRPr lang="en-US" altLang="en-US" smtClean="0">
              <a:solidFill>
                <a:srgbClr val="A93C93"/>
              </a:solidFill>
            </a:endParaRP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135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smtClean="0">
                <a:latin typeface="Times New Roman" panose="02020603050405020304" pitchFamily="18" charset="0"/>
                <a:cs typeface="Times New Roman" panose="02020603050405020304" pitchFamily="18" charset="0"/>
              </a:rPr>
              <a:t>Risk and prognostic factors</a:t>
            </a:r>
          </a:p>
        </p:txBody>
      </p:sp>
      <p:sp>
        <p:nvSpPr>
          <p:cNvPr id="43011" name="Content Placeholder 2"/>
          <p:cNvSpPr>
            <a:spLocks noGrp="1"/>
          </p:cNvSpPr>
          <p:nvPr>
            <p:ph idx="1"/>
          </p:nvPr>
        </p:nvSpPr>
        <p:spPr>
          <a:xfrm>
            <a:off x="304800" y="1554163"/>
            <a:ext cx="8686800" cy="4999037"/>
          </a:xfrm>
        </p:spPr>
        <p:txBody>
          <a:bodyPr/>
          <a:lstStyle/>
          <a:p>
            <a:pPr marL="0" indent="0" eaLnBrk="1" hangingPunct="1">
              <a:buFont typeface="Arial" panose="020B0604020202020204" pitchFamily="34" charset="0"/>
              <a:buNone/>
            </a:pPr>
            <a:r>
              <a:rPr lang="en-US" altLang="en-US" b="1" smtClean="0">
                <a:cs typeface="Times New Roman" panose="02020603050405020304" pitchFamily="18" charset="0"/>
              </a:rPr>
              <a:t>Temperamental</a:t>
            </a:r>
            <a:r>
              <a:rPr lang="en-US" altLang="en-US" smtClean="0">
                <a:cs typeface="Times New Roman" panose="02020603050405020304" pitchFamily="18" charset="0"/>
              </a:rPr>
              <a:t>: </a:t>
            </a:r>
            <a:r>
              <a:rPr lang="en-US" altLang="en-US" sz="2800" smtClean="0">
                <a:cs typeface="Times New Roman" panose="02020603050405020304" pitchFamily="18" charset="0"/>
              </a:rPr>
              <a:t>Temperamental risk factor for specific phobias, such as negative affectivity or behavioral inhibition, are risk factors for other anxiety disorder as well.</a:t>
            </a:r>
          </a:p>
          <a:p>
            <a:pPr marL="0" indent="0" eaLnBrk="1" hangingPunct="1">
              <a:buFont typeface="Arial" panose="020B0604020202020204" pitchFamily="34" charset="0"/>
              <a:buNone/>
            </a:pPr>
            <a:r>
              <a:rPr lang="en-US" altLang="en-US" b="1" smtClean="0">
                <a:cs typeface="Times New Roman" panose="02020603050405020304" pitchFamily="18" charset="0"/>
              </a:rPr>
              <a:t>Environmental:  </a:t>
            </a:r>
            <a:r>
              <a:rPr lang="en-US" altLang="en-US" sz="2800" smtClean="0">
                <a:cs typeface="Times New Roman" panose="02020603050405020304" pitchFamily="18" charset="0"/>
              </a:rPr>
              <a:t>Environmental risk factor for specific phobias, such as </a:t>
            </a:r>
            <a:r>
              <a:rPr lang="en-US" altLang="en-US" sz="2800" b="1" smtClean="0">
                <a:cs typeface="Times New Roman" panose="02020603050405020304" pitchFamily="18" charset="0"/>
              </a:rPr>
              <a:t>parental over-protectiveness, parental loss and separation, physical and sexual abuse</a:t>
            </a:r>
            <a:r>
              <a:rPr lang="en-US" altLang="en-US" sz="2800" smtClean="0">
                <a:cs typeface="Times New Roman" panose="02020603050405020304" pitchFamily="18" charset="0"/>
              </a:rPr>
              <a:t>, tend to predict other anxiety disorders as well.</a:t>
            </a:r>
          </a:p>
          <a:p>
            <a:pPr marL="0" indent="0" eaLnBrk="1" hangingPunct="1">
              <a:buFont typeface="Arial" panose="020B0604020202020204" pitchFamily="34" charset="0"/>
              <a:buNone/>
            </a:pPr>
            <a:r>
              <a:rPr lang="en-US" altLang="en-US" b="1" smtClean="0">
                <a:cs typeface="Times New Roman" panose="02020603050405020304" pitchFamily="18" charset="0"/>
              </a:rPr>
              <a:t>Genetic and physiological:  </a:t>
            </a:r>
            <a:r>
              <a:rPr lang="en-US" altLang="en-US" sz="2800" smtClean="0">
                <a:cs typeface="Times New Roman" panose="02020603050405020304" pitchFamily="18" charset="0"/>
              </a:rPr>
              <a:t>Individuals with blood-injection-injury phobia show a unique propensity to vasovagal syncope in the presence of the phobic stimulus.</a:t>
            </a:r>
            <a:endParaRPr lang="en-US" altLang="en-US" smtClean="0">
              <a:cs typeface="Times New Roman" panose="02020603050405020304" pitchFamily="18" charset="0"/>
            </a:endParaRPr>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t>Social anxiety disorder.</a:t>
            </a:r>
          </a:p>
        </p:txBody>
      </p:sp>
      <p:sp>
        <p:nvSpPr>
          <p:cNvPr id="3" name="Content Placeholder 2"/>
          <p:cNvSpPr>
            <a:spLocks noGrp="1"/>
          </p:cNvSpPr>
          <p:nvPr>
            <p:ph idx="1"/>
          </p:nvPr>
        </p:nvSpPr>
        <p:spPr/>
        <p:txBody>
          <a:bodyPr rtlCol="0">
            <a:normAutofit/>
          </a:bodyPr>
          <a:lstStyle/>
          <a:p>
            <a:pPr marL="274320" indent="-274320" eaLnBrk="1" fontAlgn="auto" hangingPunct="1">
              <a:spcAft>
                <a:spcPts val="0"/>
              </a:spcAft>
              <a:buClr>
                <a:schemeClr val="accent3"/>
              </a:buClr>
              <a:buFont typeface="Arial" pitchFamily="34" charset="0"/>
              <a:buChar char="•"/>
              <a:defRPr/>
            </a:pPr>
            <a:r>
              <a:rPr lang="en-US" sz="2800" b="1" dirty="0" smtClean="0">
                <a:cs typeface="Times New Roman" pitchFamily="18" charset="0"/>
              </a:rPr>
              <a:t>Criteria:</a:t>
            </a:r>
          </a:p>
          <a:p>
            <a:pPr marL="0" indent="0" algn="just" eaLnBrk="1" fontAlgn="auto" hangingPunct="1">
              <a:spcAft>
                <a:spcPts val="0"/>
              </a:spcAft>
              <a:buClr>
                <a:schemeClr val="accent3"/>
              </a:buClr>
              <a:buFont typeface="Arial" pitchFamily="34" charset="0"/>
              <a:buNone/>
              <a:defRPr/>
            </a:pPr>
            <a:r>
              <a:rPr lang="en-US" sz="2800" dirty="0" smtClean="0">
                <a:cs typeface="Times New Roman" pitchFamily="18" charset="0"/>
              </a:rPr>
              <a:t>  A) Marked fear or anxiety about one or more social situations in which individual is exposed to possible observe by other .e.g. meeting with un-familiar people or performing in front of other.</a:t>
            </a:r>
          </a:p>
          <a:p>
            <a:pPr marL="0" indent="0" algn="just" eaLnBrk="1" fontAlgn="auto" hangingPunct="1">
              <a:spcAft>
                <a:spcPts val="0"/>
              </a:spcAft>
              <a:buClr>
                <a:schemeClr val="accent3"/>
              </a:buClr>
              <a:buFont typeface="Arial" pitchFamily="34" charset="0"/>
              <a:buNone/>
              <a:defRPr/>
            </a:pPr>
            <a:r>
              <a:rPr lang="en-US" sz="2800" dirty="0" smtClean="0">
                <a:cs typeface="Times New Roman" pitchFamily="18" charset="0"/>
              </a:rPr>
              <a:t>B) The individual fears that he or she will act in a way or  show anxiety symptoms that will be negatively evaluated.</a:t>
            </a:r>
          </a:p>
          <a:p>
            <a:pPr marL="0" indent="0" algn="just" eaLnBrk="1" fontAlgn="auto" hangingPunct="1">
              <a:spcAft>
                <a:spcPts val="0"/>
              </a:spcAft>
              <a:buClr>
                <a:schemeClr val="accent3"/>
              </a:buClr>
              <a:buFont typeface="Arial" pitchFamily="34" charset="0"/>
              <a:buNone/>
              <a:defRPr/>
            </a:pPr>
            <a:endParaRPr lang="en-US" sz="2800" dirty="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381000" y="1166813"/>
            <a:ext cx="80010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a:solidFill>
                  <a:schemeClr val="tx2"/>
                </a:solidFill>
              </a:rPr>
              <a:t> </a:t>
            </a:r>
            <a:r>
              <a:rPr lang="en-US" altLang="en-US" sz="2800">
                <a:latin typeface="Times New Roman" panose="02020603050405020304" pitchFamily="18" charset="0"/>
                <a:cs typeface="Times New Roman" panose="02020603050405020304" pitchFamily="18" charset="0"/>
              </a:rPr>
              <a:t>C) The social situation almost always provoke fear or anxiety</a:t>
            </a:r>
            <a:r>
              <a:rPr lang="en-US" altLang="en-US"/>
              <a:t>.</a:t>
            </a:r>
          </a:p>
          <a:p>
            <a:r>
              <a:rPr lang="en-US" altLang="en-US" sz="2800">
                <a:latin typeface="Times New Roman" panose="02020603050405020304" pitchFamily="18" charset="0"/>
                <a:cs typeface="Times New Roman" panose="02020603050405020304" pitchFamily="18" charset="0"/>
              </a:rPr>
              <a:t>In children fear or anxiety expressed by crying, freezing, shrinking and failing to speak in social situations.</a:t>
            </a:r>
          </a:p>
          <a:p>
            <a:r>
              <a:rPr lang="en-US" altLang="en-US" sz="2800">
                <a:latin typeface="Times New Roman" panose="02020603050405020304" pitchFamily="18" charset="0"/>
                <a:cs typeface="Times New Roman" panose="02020603050405020304" pitchFamily="18" charset="0"/>
              </a:rPr>
              <a:t>D) The social situations are avoided or endured with fear or anxiety.</a:t>
            </a:r>
          </a:p>
          <a:p>
            <a:r>
              <a:rPr lang="en-US" altLang="en-US" sz="2800">
                <a:latin typeface="Times New Roman" panose="02020603050405020304" pitchFamily="18" charset="0"/>
                <a:cs typeface="Times New Roman" panose="02020603050405020304" pitchFamily="18" charset="0"/>
              </a:rPr>
              <a:t>E) The fear or anxiety is out of proportion to the actual threat posed by the social situation and to the sociocultural context.</a:t>
            </a:r>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609600" y="685800"/>
            <a:ext cx="8077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r>
              <a:rPr lang="en-US" altLang="en-US" sz="2800">
                <a:solidFill>
                  <a:srgbClr val="4E3B30"/>
                </a:solidFill>
                <a:latin typeface="Times New Roman" panose="02020603050405020304" pitchFamily="18" charset="0"/>
                <a:cs typeface="Times New Roman" panose="02020603050405020304" pitchFamily="18" charset="0"/>
              </a:rPr>
              <a:t> F) The fear, anxiety or avoidance is persistence, typically lasting for 6 months or more.</a:t>
            </a:r>
          </a:p>
          <a:p>
            <a:r>
              <a:rPr lang="en-US" altLang="en-US" sz="2800">
                <a:latin typeface="Times New Roman" panose="02020603050405020304" pitchFamily="18" charset="0"/>
                <a:cs typeface="Times New Roman" panose="02020603050405020304" pitchFamily="18" charset="0"/>
              </a:rPr>
              <a:t>G) The fear, anxiety or avoidance causes clinically significant distress in social or other important areas of functioning.</a:t>
            </a:r>
          </a:p>
          <a:p>
            <a:r>
              <a:rPr lang="en-US" altLang="en-US" sz="2800">
                <a:latin typeface="Times New Roman" panose="02020603050405020304" pitchFamily="18" charset="0"/>
                <a:cs typeface="Times New Roman" panose="02020603050405020304" pitchFamily="18" charset="0"/>
              </a:rPr>
              <a:t>H) The fear, anxiety or avoidance is not attributable to the psychological effects of a substance or another medical condition.</a:t>
            </a:r>
          </a:p>
          <a:p>
            <a:r>
              <a:rPr lang="en-US" altLang="en-US" sz="2800">
                <a:latin typeface="Times New Roman" panose="02020603050405020304" pitchFamily="18" charset="0"/>
                <a:cs typeface="Times New Roman" panose="02020603050405020304" pitchFamily="18" charset="0"/>
              </a:rPr>
              <a:t>I) The fear, anxiety or avoidance is not better explained by the symptoms of another mental disorder such as panic disorder, autism spectrum disorder.</a:t>
            </a:r>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altLang="en-US" smtClean="0"/>
              <a:t>What causes ad</a:t>
            </a:r>
          </a:p>
        </p:txBody>
      </p:sp>
      <p:sp>
        <p:nvSpPr>
          <p:cNvPr id="47107" name="Content Placeholder 2"/>
          <p:cNvSpPr>
            <a:spLocks noGrp="1"/>
          </p:cNvSpPr>
          <p:nvPr>
            <p:ph idx="1"/>
          </p:nvPr>
        </p:nvSpPr>
        <p:spPr/>
        <p:txBody>
          <a:bodyPr/>
          <a:lstStyle/>
          <a:p>
            <a:r>
              <a:rPr lang="en-GB" altLang="en-US" sz="1800" smtClean="0"/>
              <a:t>The leading explanation for social anxiety disorder has been proposed by cognitive theorists and researchers</a:t>
            </a:r>
          </a:p>
          <a:p>
            <a:pPr algn="just"/>
            <a:r>
              <a:rPr lang="en-GB" altLang="en-US" sz="1800" smtClean="0"/>
              <a:t> They contend that people with this disorder hold a group of social beliefs and expectations that consistently work against them. These include: ➤➤ They hold unrealistically high social standards and so believe that they must perform perfectly in social situations. ➤➤ They view themselves as unattractive social beings. ➤➤ They view themselves as socially unskilled and inadequate. ➤➤ They believe they are always in danger of behaving incompetently in social situations. ➤➤ They believe that inept behaviours in social situations will inevitably lead to terrible consequences. ➤➤ They believe that they have no control over feelings of anxiety that emerge in social situations. Cognitive theorists hold that, because of these beliefs, people with social anxiety disorder keep anticipating that social disasters will occur, and they repeatedly perform “avoidance” and “safety” behaviours to help prevent or reduce such disasters.</a:t>
            </a:r>
          </a:p>
          <a:p>
            <a:pPr algn="just"/>
            <a:r>
              <a:rPr lang="en-GB" altLang="en-US" sz="1800" smtClean="0"/>
              <a:t>Avoidance behaviors include, for example, talking only to people they already know well at gatherings or parties. Safety behaviors include wearing makeup to cover up blushing</a:t>
            </a:r>
          </a:p>
        </p:txBody>
      </p:sp>
      <p:sp>
        <p:nvSpPr>
          <p:cNvPr id="4" name="Date Placeholder 3"/>
          <p:cNvSpPr>
            <a:spLocks noGrp="1"/>
          </p:cNvSpPr>
          <p:nvPr>
            <p:ph type="dt" sz="quarter" idx="10"/>
          </p:nvPr>
        </p:nvSpPr>
        <p:spPr/>
        <p:txBody>
          <a:bodyPr/>
          <a:lstStyle/>
          <a:p>
            <a:pPr>
              <a:defRPr/>
            </a:pPr>
            <a:endParaRPr lang="en-US" dirty="0"/>
          </a:p>
        </p:txBody>
      </p:sp>
      <p:sp>
        <p:nvSpPr>
          <p:cNvPr id="471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053ED68C-E1BD-4194-ABC4-8967197C2271}" type="slidenum">
              <a:rPr lang="en-US" altLang="en-US" smtClean="0">
                <a:solidFill>
                  <a:srgbClr val="A93C93"/>
                </a:solidFill>
              </a:rPr>
              <a:pPr/>
              <a:t>34</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685800" y="514350"/>
            <a:ext cx="6400800" cy="1162050"/>
          </a:xfrm>
        </p:spPr>
        <p:txBody>
          <a:bodyPr>
            <a:normAutofit fontScale="90000"/>
          </a:bodyPr>
          <a:lstStyle/>
          <a:p>
            <a:pPr algn="ctr" eaLnBrk="1" fontAlgn="auto" hangingPunct="1">
              <a:spcAft>
                <a:spcPts val="0"/>
              </a:spcAft>
              <a:defRPr/>
            </a:pPr>
            <a:r>
              <a:rPr lang="en-US" sz="3600" b="1" dirty="0" smtClean="0">
                <a:latin typeface="Times New Roman" pitchFamily="18" charset="0"/>
                <a:cs typeface="Times New Roman" pitchFamily="18" charset="0"/>
              </a:rPr>
              <a:t>SOCIAL ANXIETY DISORDER</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PREVALENCE</a:t>
            </a:r>
            <a:endParaRPr lang="en-US" sz="3600" b="1" dirty="0" smtClean="0"/>
          </a:p>
        </p:txBody>
      </p:sp>
      <p:sp>
        <p:nvSpPr>
          <p:cNvPr id="48131" name="Text Placeholder 6"/>
          <p:cNvSpPr>
            <a:spLocks noGrp="1"/>
          </p:cNvSpPr>
          <p:nvPr>
            <p:ph type="body" idx="2"/>
          </p:nvPr>
        </p:nvSpPr>
        <p:spPr/>
        <p:txBody>
          <a:bodyPr/>
          <a:lstStyle/>
          <a:p>
            <a:pPr eaLnBrk="1" hangingPunct="1"/>
            <a:endParaRPr lang="en-US" altLang="en-US" smtClean="0"/>
          </a:p>
        </p:txBody>
      </p:sp>
      <p:sp>
        <p:nvSpPr>
          <p:cNvPr id="35843" name="Rectangle 3"/>
          <p:cNvSpPr>
            <a:spLocks noGrp="1" noChangeArrowheads="1"/>
          </p:cNvSpPr>
          <p:nvPr>
            <p:ph sz="half" idx="1"/>
          </p:nvPr>
        </p:nvSpPr>
        <p:spPr/>
        <p:txBody>
          <a:bodyPr>
            <a:normAutofit fontScale="70000" lnSpcReduction="20000"/>
          </a:bodyPr>
          <a:lstStyle/>
          <a:p>
            <a:pPr marL="274320" indent="-274320" eaLnBrk="1" fontAlgn="auto" hangingPunct="1">
              <a:lnSpc>
                <a:spcPct val="90000"/>
              </a:lnSpc>
              <a:spcAft>
                <a:spcPts val="0"/>
              </a:spcAft>
              <a:buClr>
                <a:schemeClr val="accent3"/>
              </a:buClr>
              <a:buFont typeface="Wingdings 2"/>
              <a:buChar char=""/>
              <a:defRPr/>
            </a:pPr>
            <a:r>
              <a:rPr lang="en-US" dirty="0" smtClean="0">
                <a:cs typeface="Times New Roman" pitchFamily="18" charset="0"/>
              </a:rPr>
              <a:t>Median age at onset of social anxiety disorder in the United states is </a:t>
            </a:r>
            <a:r>
              <a:rPr lang="en-US" b="1" dirty="0" smtClean="0">
                <a:cs typeface="Times New Roman" pitchFamily="18" charset="0"/>
              </a:rPr>
              <a:t>13 years,</a:t>
            </a:r>
            <a:endParaRPr lang="en-US" dirty="0" smtClean="0"/>
          </a:p>
          <a:p>
            <a:pPr marL="274320" indent="-274320" eaLnBrk="1" fontAlgn="auto" hangingPunct="1">
              <a:lnSpc>
                <a:spcPct val="90000"/>
              </a:lnSpc>
              <a:spcAft>
                <a:spcPts val="0"/>
              </a:spcAft>
              <a:buClr>
                <a:schemeClr val="accent3"/>
              </a:buClr>
              <a:buFont typeface="Wingdings 2"/>
              <a:buChar char=""/>
              <a:defRPr/>
            </a:pPr>
            <a:r>
              <a:rPr lang="en-US" dirty="0" smtClean="0"/>
              <a:t>Women outnumber men 3:2</a:t>
            </a:r>
          </a:p>
          <a:p>
            <a:pPr marL="274320" indent="-274320" eaLnBrk="1" fontAlgn="auto" hangingPunct="1">
              <a:lnSpc>
                <a:spcPct val="90000"/>
              </a:lnSpc>
              <a:spcAft>
                <a:spcPts val="0"/>
              </a:spcAft>
              <a:buClr>
                <a:schemeClr val="accent3"/>
              </a:buClr>
              <a:buFont typeface="Wingdings 2"/>
              <a:buChar char=""/>
              <a:defRPr/>
            </a:pPr>
            <a:r>
              <a:rPr lang="en-US" dirty="0" smtClean="0"/>
              <a:t>Phobias often begin in childhood and may persist for many years</a:t>
            </a:r>
          </a:p>
          <a:p>
            <a:pPr marL="274320" indent="-274320" eaLnBrk="1" fontAlgn="auto" hangingPunct="1">
              <a:lnSpc>
                <a:spcPct val="90000"/>
              </a:lnSpc>
              <a:spcAft>
                <a:spcPts val="0"/>
              </a:spcAft>
              <a:buClr>
                <a:schemeClr val="accent3"/>
              </a:buClr>
              <a:buFont typeface="Wingdings 2"/>
              <a:buChar char=""/>
              <a:defRPr/>
            </a:pPr>
            <a:r>
              <a:rPr lang="en-US" sz="3100" b="1" dirty="0" smtClean="0">
                <a:cs typeface="Times New Roman" pitchFamily="18" charset="0"/>
              </a:rPr>
              <a:t>Associated feature</a:t>
            </a:r>
            <a:endParaRPr lang="en-US" sz="3100" b="1" dirty="0" smtClean="0"/>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Inadequately assertive.</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Submissive.</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Highly controlling of the conversation.</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Rigid body posture.</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Inadequate eye contact.</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Speak with an overly soft voice.</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Shy or withdrawn.</a:t>
            </a:r>
          </a:p>
          <a:p>
            <a:pPr marL="514350" indent="-514350" eaLnBrk="1" fontAlgn="auto" hangingPunct="1">
              <a:spcAft>
                <a:spcPts val="0"/>
              </a:spcAft>
              <a:buClr>
                <a:schemeClr val="accent3"/>
              </a:buClr>
              <a:buFont typeface="+mj-lt"/>
              <a:buAutoNum type="arabicPeriod"/>
              <a:defRPr/>
            </a:pPr>
            <a:r>
              <a:rPr lang="en-US" dirty="0" smtClean="0">
                <a:cs typeface="Times New Roman" pitchFamily="18" charset="0"/>
              </a:rPr>
              <a:t>Less open in conversations and disclose little about themselves.</a:t>
            </a:r>
          </a:p>
          <a:p>
            <a:pPr marL="274320" indent="-274320" eaLnBrk="1" fontAlgn="auto" hangingPunct="1">
              <a:lnSpc>
                <a:spcPct val="90000"/>
              </a:lnSpc>
              <a:spcAft>
                <a:spcPts val="0"/>
              </a:spcAft>
              <a:buClr>
                <a:schemeClr val="accent3"/>
              </a:buClr>
              <a:buFont typeface="Wingdings 2"/>
              <a:buChar char=""/>
              <a:defRPr/>
            </a:pPr>
            <a:endParaRPr lang="en-US" dirty="0" smtClean="0"/>
          </a:p>
        </p:txBody>
      </p:sp>
      <p:sp>
        <p:nvSpPr>
          <p:cNvPr id="6" name="Date Placeholder 5"/>
          <p:cNvSpPr>
            <a:spLocks noGrp="1"/>
          </p:cNvSpPr>
          <p:nvPr>
            <p:ph type="dt" sz="quarter" idx="10"/>
          </p:nvPr>
        </p:nvSpPr>
        <p:spPr/>
        <p:txBody>
          <a:bodyPr/>
          <a:lstStyle/>
          <a:p>
            <a:pPr>
              <a:defRPr/>
            </a:pPr>
            <a:r>
              <a:rPr lang="en-US" dirty="0" smtClean="0">
                <a:latin typeface="Times New Roman" pitchFamily="18" charset="0"/>
                <a:cs typeface="Times New Roman" pitchFamily="18" charset="0"/>
              </a:rPr>
              <a:t>Associated feature</a:t>
            </a:r>
            <a:endParaRPr lang="en-US" dirty="0"/>
          </a:p>
        </p:txBody>
      </p:sp>
      <p:sp>
        <p:nvSpPr>
          <p:cNvPr id="5" name="Footer Placeholder 4"/>
          <p:cNvSpPr>
            <a:spLocks noGrp="1"/>
          </p:cNvSpPr>
          <p:nvPr>
            <p:ph type="ftr" sz="quarter" idx="11"/>
          </p:nvPr>
        </p:nvSpPr>
        <p:spPr/>
        <p:txBody>
          <a:bodyPr/>
          <a:lstStyle/>
          <a:p>
            <a:pPr>
              <a:defRPr/>
            </a:pPr>
            <a:r>
              <a:rPr lang="en-US"/>
              <a:t>MOAZAMA ANWAR, CLINICAL PSYCHOLOGIST</a:t>
            </a:r>
          </a:p>
        </p:txBody>
      </p:sp>
      <p:sp>
        <p:nvSpPr>
          <p:cNvPr id="481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390AEFD3-4D05-4D08-A475-FE10681BA451}" type="slidenum">
              <a:rPr lang="en-US" altLang="en-US" smtClean="0">
                <a:solidFill>
                  <a:srgbClr val="A93C93"/>
                </a:solidFill>
              </a:rPr>
              <a:pPr/>
              <a:t>35</a:t>
            </a:fld>
            <a:endParaRPr lang="en-US" altLang="en-US" smtClean="0">
              <a:solidFill>
                <a:srgbClr val="A93C93"/>
              </a:solidFill>
            </a:endParaRPr>
          </a:p>
        </p:txBody>
      </p:sp>
      <p:pic>
        <p:nvPicPr>
          <p:cNvPr id="48136" name="Picture 7" descr="C:\Users\MOAZAMA\Desktop\anxity disorders\images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335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latin typeface="Times New Roman" panose="02020603050405020304" pitchFamily="18" charset="0"/>
                <a:cs typeface="Times New Roman" panose="02020603050405020304" pitchFamily="18" charset="0"/>
              </a:rPr>
              <a:t>Risk and prognostic factors</a:t>
            </a:r>
            <a:r>
              <a:rPr lang="en-US" altLang="en-US" sz="2800" smtClean="0">
                <a:latin typeface="Times New Roman" panose="02020603050405020304" pitchFamily="18" charset="0"/>
                <a:cs typeface="Times New Roman" panose="02020603050405020304" pitchFamily="18" charset="0"/>
              </a:rPr>
              <a:t>(cont)</a:t>
            </a:r>
            <a:endParaRPr lang="en-US" altLang="en-US" smtClean="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rtlCol="0">
            <a:normAutofit lnSpcReduction="10000"/>
          </a:bodyPr>
          <a:lstStyle/>
          <a:p>
            <a:pPr marL="274320" indent="-274320" eaLnBrk="1" fontAlgn="auto" hangingPunct="1">
              <a:spcAft>
                <a:spcPts val="0"/>
              </a:spcAft>
              <a:buClr>
                <a:schemeClr val="accent3"/>
              </a:buClr>
              <a:buFont typeface="Wingdings" pitchFamily="2" charset="2"/>
              <a:buChar char="§"/>
              <a:defRPr/>
            </a:pPr>
            <a:r>
              <a:rPr lang="en-US" sz="2800" b="1" dirty="0" smtClean="0">
                <a:cs typeface="Times New Roman" pitchFamily="18" charset="0"/>
              </a:rPr>
              <a:t>Social anxiety disorder is heritable.</a:t>
            </a:r>
          </a:p>
          <a:p>
            <a:pPr marL="274320" indent="-274320" eaLnBrk="1" fontAlgn="auto" hangingPunct="1">
              <a:spcAft>
                <a:spcPts val="0"/>
              </a:spcAft>
              <a:buClr>
                <a:schemeClr val="accent3"/>
              </a:buClr>
              <a:buFont typeface="Wingdings" pitchFamily="2" charset="2"/>
              <a:buChar char="§"/>
              <a:defRPr/>
            </a:pPr>
            <a:r>
              <a:rPr lang="en-US" sz="2800" dirty="0" smtClean="0">
                <a:cs typeface="Times New Roman" pitchFamily="18" charset="0"/>
              </a:rPr>
              <a:t>First-degree relatives have a two to six times greater chance</a:t>
            </a:r>
          </a:p>
          <a:p>
            <a:pPr eaLnBrk="1" hangingPunct="1">
              <a:buFont typeface="Wingdings" pitchFamily="2" charset="2"/>
              <a:buChar char="§"/>
              <a:defRPr/>
            </a:pPr>
            <a:r>
              <a:rPr lang="en-US" sz="2800" b="1" dirty="0" smtClean="0">
                <a:cs typeface="Times New Roman" pitchFamily="18" charset="0"/>
              </a:rPr>
              <a:t>Female </a:t>
            </a:r>
            <a:r>
              <a:rPr lang="en-US" sz="2800" dirty="0" smtClean="0">
                <a:cs typeface="Times New Roman" pitchFamily="18" charset="0"/>
              </a:rPr>
              <a:t>with social anxiety disorder report a greater number of social fears and </a:t>
            </a:r>
            <a:r>
              <a:rPr lang="en-US" sz="2800" b="1" dirty="0" err="1" smtClean="0">
                <a:cs typeface="Times New Roman" pitchFamily="18" charset="0"/>
              </a:rPr>
              <a:t>comorbid</a:t>
            </a:r>
            <a:r>
              <a:rPr lang="en-US" sz="2800" b="1" dirty="0" smtClean="0">
                <a:cs typeface="Times New Roman" pitchFamily="18" charset="0"/>
              </a:rPr>
              <a:t> depressive, bipolar, and anxiety disorders</a:t>
            </a:r>
            <a:r>
              <a:rPr lang="en-US" sz="2800" dirty="0" smtClean="0">
                <a:cs typeface="Times New Roman" pitchFamily="18" charset="0"/>
              </a:rPr>
              <a:t>, whereas </a:t>
            </a:r>
            <a:r>
              <a:rPr lang="en-US" sz="2800" b="1" dirty="0" smtClean="0">
                <a:cs typeface="Times New Roman" pitchFamily="18" charset="0"/>
              </a:rPr>
              <a:t>males</a:t>
            </a:r>
            <a:r>
              <a:rPr lang="en-US" sz="2800" dirty="0" smtClean="0">
                <a:cs typeface="Times New Roman" pitchFamily="18" charset="0"/>
              </a:rPr>
              <a:t> are more likely to fear dating, have oppositional defiant disorder or conduct disorder, and use alcohol and illicit drugs to relieve symptoms of the disorder.</a:t>
            </a:r>
          </a:p>
          <a:p>
            <a:pPr eaLnBrk="1" hangingPunct="1">
              <a:buFont typeface="Wingdings" pitchFamily="2" charset="2"/>
              <a:buChar char="§"/>
              <a:defRPr/>
            </a:pPr>
            <a:r>
              <a:rPr lang="en-US" sz="2800" b="1" dirty="0" err="1" smtClean="0">
                <a:cs typeface="Times New Roman" pitchFamily="18" charset="0"/>
              </a:rPr>
              <a:t>Paruresis</a:t>
            </a:r>
            <a:r>
              <a:rPr lang="en-US" sz="2800" dirty="0" smtClean="0">
                <a:cs typeface="Times New Roman" pitchFamily="18" charset="0"/>
              </a:rPr>
              <a:t> is more common in males.</a:t>
            </a:r>
          </a:p>
          <a:p>
            <a:pPr marL="274320" indent="-274320" eaLnBrk="1" fontAlgn="auto" hangingPunct="1">
              <a:spcAft>
                <a:spcPts val="0"/>
              </a:spcAft>
              <a:buClr>
                <a:schemeClr val="accent3"/>
              </a:buClr>
              <a:buFont typeface="Wingdings" pitchFamily="2" charset="2"/>
              <a:buChar char="§"/>
              <a:defRPr/>
            </a:pPr>
            <a:endParaRPr lang="en-US" sz="2800" dirty="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en-US" altLang="en-US" smtClean="0"/>
              <a:t>Etiology of Phobias</a:t>
            </a:r>
          </a:p>
        </p:txBody>
      </p:sp>
      <p:sp>
        <p:nvSpPr>
          <p:cNvPr id="50179" name="Rectangle 3"/>
          <p:cNvSpPr>
            <a:spLocks noGrp="1" noChangeArrowheads="1"/>
          </p:cNvSpPr>
          <p:nvPr>
            <p:ph idx="1"/>
          </p:nvPr>
        </p:nvSpPr>
        <p:spPr/>
        <p:txBody>
          <a:bodyPr/>
          <a:lstStyle/>
          <a:p>
            <a:pPr eaLnBrk="1" hangingPunct="1">
              <a:buFont typeface="Wingdings" panose="05000000000000000000" pitchFamily="2" charset="2"/>
              <a:buChar char="q"/>
            </a:pPr>
            <a:r>
              <a:rPr lang="en-US" altLang="en-US" sz="2800" b="1" smtClean="0"/>
              <a:t>Behavioral Perspective</a:t>
            </a:r>
          </a:p>
          <a:p>
            <a:pPr lvl="1" eaLnBrk="1" hangingPunct="1"/>
            <a:r>
              <a:rPr lang="en-US" altLang="en-US" smtClean="0"/>
              <a:t>Phobias develop through </a:t>
            </a:r>
            <a:r>
              <a:rPr lang="en-US" altLang="en-US" b="1" smtClean="0"/>
              <a:t>conditioning</a:t>
            </a:r>
          </a:p>
          <a:p>
            <a:pPr lvl="2" eaLnBrk="1" hangingPunct="1"/>
            <a:r>
              <a:rPr lang="en-US" altLang="en-US" smtClean="0"/>
              <a:t>Once fears are acquired, the individuals avoid the dreaded object or situation, permitting the fears to become all the more entrenched</a:t>
            </a:r>
          </a:p>
          <a:p>
            <a:pPr lvl="2" eaLnBrk="1" hangingPunct="1"/>
            <a:r>
              <a:rPr lang="en-US" altLang="en-US" b="1" smtClean="0"/>
              <a:t>CC ( association)----OPC ( strengthen)</a:t>
            </a:r>
          </a:p>
          <a:p>
            <a:pPr lvl="1" eaLnBrk="1" hangingPunct="1"/>
            <a:r>
              <a:rPr lang="en-US" altLang="en-US" smtClean="0"/>
              <a:t>Phobias develop through modeling</a:t>
            </a:r>
          </a:p>
          <a:p>
            <a:pPr lvl="2" eaLnBrk="1" hangingPunct="1"/>
            <a:r>
              <a:rPr lang="en-US" altLang="en-US" sz="2000" smtClean="0"/>
              <a:t>Observation and imitation</a:t>
            </a:r>
          </a:p>
          <a:p>
            <a:pPr lvl="1" eaLnBrk="1" hangingPunct="1"/>
            <a:r>
              <a:rPr lang="en-US" altLang="en-US" smtClean="0"/>
              <a:t>Phobias are maintained through avoidance</a:t>
            </a:r>
          </a:p>
        </p:txBody>
      </p:sp>
      <p:sp>
        <p:nvSpPr>
          <p:cNvPr id="6" name="Date Placeholder 5"/>
          <p:cNvSpPr>
            <a:spLocks noGrp="1"/>
          </p:cNvSpPr>
          <p:nvPr>
            <p:ph type="dt" sz="quarter" idx="10"/>
          </p:nvPr>
        </p:nvSpPr>
        <p:spPr/>
        <p:txBody>
          <a:bodyPr/>
          <a:lstStyle/>
          <a:p>
            <a:pPr>
              <a:defRPr/>
            </a:pPr>
            <a:fld id="{F1D44D52-1786-4099-8D12-0100FF1448DC}" type="datetime1">
              <a:rPr lang="en-US"/>
              <a:pPr>
                <a:defRPr/>
              </a:pPr>
              <a:t>3/19/2020</a:t>
            </a:fld>
            <a:endParaRPr lang="en-US"/>
          </a:p>
        </p:txBody>
      </p:sp>
      <p:sp>
        <p:nvSpPr>
          <p:cNvPr id="501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F3C87C02-EBFE-4D5C-BD02-B495AF0F2ACC}" type="slidenum">
              <a:rPr lang="en-US" altLang="en-US" smtClean="0">
                <a:solidFill>
                  <a:srgbClr val="A93C93"/>
                </a:solidFill>
              </a:rPr>
              <a:pPr/>
              <a:t>37</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pPr eaLnBrk="1" hangingPunct="1"/>
            <a:r>
              <a:rPr lang="en-US" altLang="en-US" smtClean="0"/>
              <a:t>Etiology of Phobias</a:t>
            </a:r>
          </a:p>
        </p:txBody>
      </p:sp>
      <p:sp>
        <p:nvSpPr>
          <p:cNvPr id="53251" name="Rectangle 3"/>
          <p:cNvSpPr>
            <a:spLocks noGrp="1" noChangeArrowheads="1"/>
          </p:cNvSpPr>
          <p:nvPr>
            <p:ph idx="1"/>
          </p:nvPr>
        </p:nvSpPr>
        <p:spPr/>
        <p:txBody>
          <a:bodyPr rtlCol="0">
            <a:normAutofit lnSpcReduction="10000"/>
          </a:bodyPr>
          <a:lstStyle/>
          <a:p>
            <a:pPr marL="609600" indent="-609600" eaLnBrk="1" fontAlgn="auto" hangingPunct="1">
              <a:lnSpc>
                <a:spcPct val="90000"/>
              </a:lnSpc>
              <a:spcAft>
                <a:spcPts val="0"/>
              </a:spcAft>
              <a:buClr>
                <a:schemeClr val="accent3"/>
              </a:buClr>
              <a:buFont typeface="Wingdings 2" panose="05020102010507070707" pitchFamily="18" charset="2"/>
              <a:buNone/>
              <a:defRPr/>
            </a:pPr>
            <a:r>
              <a:rPr lang="en-US" sz="2400" b="1" dirty="0" smtClean="0"/>
              <a:t>A behavioral-evolutionary explanation</a:t>
            </a:r>
          </a:p>
          <a:p>
            <a:pPr marL="609600" indent="-609600" eaLnBrk="1" fontAlgn="auto" hangingPunct="1">
              <a:lnSpc>
                <a:spcPct val="90000"/>
              </a:lnSpc>
              <a:spcAft>
                <a:spcPts val="0"/>
              </a:spcAft>
              <a:buClr>
                <a:schemeClr val="accent3"/>
              </a:buClr>
              <a:buFont typeface="Wingdings 2" panose="05020102010507070707" pitchFamily="18" charset="2"/>
              <a:buNone/>
              <a:defRPr/>
            </a:pPr>
            <a:r>
              <a:rPr lang="en-US" sz="2400" b="1" dirty="0" smtClean="0"/>
              <a:t>species-specific biological predisposition to </a:t>
            </a:r>
            <a:r>
              <a:rPr lang="en-US" sz="2400" dirty="0" smtClean="0"/>
              <a:t>develop certain fears</a:t>
            </a:r>
            <a:endParaRPr lang="en-US" sz="2400" b="1" u="sng" dirty="0" smtClean="0"/>
          </a:p>
          <a:p>
            <a:pPr marL="990600" lvl="1" indent="-533400" eaLnBrk="1" fontAlgn="auto" hangingPunct="1">
              <a:lnSpc>
                <a:spcPct val="90000"/>
              </a:lnSpc>
              <a:spcAft>
                <a:spcPts val="0"/>
              </a:spcAft>
              <a:buFont typeface="Arial" pitchFamily="34" charset="0"/>
              <a:buChar char="–"/>
              <a:defRPr/>
            </a:pPr>
            <a:r>
              <a:rPr lang="en-US" sz="2000" dirty="0" smtClean="0"/>
              <a:t>Called “</a:t>
            </a:r>
            <a:r>
              <a:rPr lang="en-US" sz="2000" b="1" dirty="0" smtClean="0"/>
              <a:t>preparedness</a:t>
            </a:r>
            <a:r>
              <a:rPr lang="en-US" sz="2000" dirty="0" smtClean="0"/>
              <a:t>” because human beings are theoretically more “prepared” to acquire some phobias than others</a:t>
            </a:r>
          </a:p>
          <a:p>
            <a:pPr marL="990600" lvl="1" indent="-533400" eaLnBrk="1" fontAlgn="auto" hangingPunct="1">
              <a:lnSpc>
                <a:spcPct val="90000"/>
              </a:lnSpc>
              <a:spcAft>
                <a:spcPts val="0"/>
              </a:spcAft>
              <a:buFont typeface="Arial" pitchFamily="34" charset="0"/>
              <a:buChar char="–"/>
              <a:defRPr/>
            </a:pPr>
            <a:r>
              <a:rPr lang="en-US" sz="2000" dirty="0" smtClean="0"/>
              <a:t>Model explains why some phobias (snakes, spiders) are more common than others (faces, houses)</a:t>
            </a:r>
          </a:p>
          <a:p>
            <a:pPr marL="990600" lvl="1" indent="-533400" eaLnBrk="1" fontAlgn="auto" hangingPunct="1">
              <a:lnSpc>
                <a:spcPct val="90000"/>
              </a:lnSpc>
              <a:spcAft>
                <a:spcPts val="0"/>
              </a:spcAft>
              <a:buFont typeface="Wingdings" pitchFamily="2" charset="2"/>
              <a:buChar char="q"/>
              <a:defRPr/>
            </a:pPr>
            <a:r>
              <a:rPr lang="en-US" sz="2000" b="1" dirty="0" smtClean="0">
                <a:cs typeface="Times New Roman" pitchFamily="18" charset="0"/>
              </a:rPr>
              <a:t>Brain structure.</a:t>
            </a:r>
            <a:r>
              <a:rPr lang="en-US" sz="2000" dirty="0" smtClean="0">
                <a:cs typeface="Times New Roman" pitchFamily="18" charset="0"/>
              </a:rPr>
              <a:t> A structure in the brain called the </a:t>
            </a:r>
            <a:r>
              <a:rPr lang="en-US" sz="2000" dirty="0" err="1" smtClean="0">
                <a:cs typeface="Times New Roman" pitchFamily="18" charset="0"/>
              </a:rPr>
              <a:t>amygdala</a:t>
            </a:r>
            <a:r>
              <a:rPr lang="en-US" sz="2000" dirty="0" smtClean="0">
                <a:cs typeface="Times New Roman" pitchFamily="18" charset="0"/>
              </a:rPr>
              <a:t> may play a role in controlling the fear response. People who have an </a:t>
            </a:r>
            <a:r>
              <a:rPr lang="en-US" sz="2000" b="1" dirty="0" smtClean="0">
                <a:cs typeface="Times New Roman" pitchFamily="18" charset="0"/>
              </a:rPr>
              <a:t>overactive </a:t>
            </a:r>
            <a:r>
              <a:rPr lang="en-US" sz="2000" b="1" dirty="0" err="1" smtClean="0">
                <a:cs typeface="Times New Roman" pitchFamily="18" charset="0"/>
              </a:rPr>
              <a:t>amygdala</a:t>
            </a:r>
            <a:r>
              <a:rPr lang="en-US" sz="2000" b="1" dirty="0" smtClean="0">
                <a:cs typeface="Times New Roman" pitchFamily="18" charset="0"/>
              </a:rPr>
              <a:t> </a:t>
            </a:r>
            <a:r>
              <a:rPr lang="en-US" sz="2000" dirty="0" smtClean="0">
                <a:cs typeface="Times New Roman" pitchFamily="18" charset="0"/>
              </a:rPr>
              <a:t>may have a heightened fear response, causing increased anxiety in social situations</a:t>
            </a:r>
          </a:p>
          <a:p>
            <a:pPr marL="990600" lvl="1" indent="-533400" eaLnBrk="1" fontAlgn="auto" hangingPunct="1">
              <a:lnSpc>
                <a:spcPct val="90000"/>
              </a:lnSpc>
              <a:spcAft>
                <a:spcPts val="0"/>
              </a:spcAft>
              <a:buFont typeface="Wingdings" pitchFamily="2" charset="2"/>
              <a:buChar char="q"/>
              <a:defRPr/>
            </a:pPr>
            <a:r>
              <a:rPr lang="en-US" sz="2000" b="1" dirty="0" smtClean="0">
                <a:cs typeface="Times New Roman" pitchFamily="18" charset="0"/>
              </a:rPr>
              <a:t>Brain chemistry.</a:t>
            </a:r>
            <a:r>
              <a:rPr lang="en-US" sz="2000" dirty="0" smtClean="0">
                <a:cs typeface="Times New Roman" pitchFamily="18" charset="0"/>
              </a:rPr>
              <a:t> Natural chemicals in your body may play a role in social anxiety disorder. For instance, </a:t>
            </a:r>
            <a:r>
              <a:rPr lang="en-US" sz="2000" b="1" dirty="0" smtClean="0">
                <a:cs typeface="Times New Roman" pitchFamily="18" charset="0"/>
              </a:rPr>
              <a:t>an imbalance in the brain chemical serotonin </a:t>
            </a:r>
            <a:r>
              <a:rPr lang="en-US" sz="2000" dirty="0" smtClean="0">
                <a:cs typeface="Times New Roman" pitchFamily="18" charset="0"/>
              </a:rPr>
              <a:t>may be a factor. </a:t>
            </a:r>
            <a:r>
              <a:rPr lang="en-US" sz="2000" b="1" dirty="0" smtClean="0">
                <a:cs typeface="Times New Roman" pitchFamily="18" charset="0"/>
              </a:rPr>
              <a:t>Serotonin is a neurotransmitter that helps regulate mood and emotions</a:t>
            </a:r>
            <a:endParaRPr lang="en-US" sz="2000" dirty="0" smtClean="0"/>
          </a:p>
          <a:p>
            <a:pPr lvl="1" eaLnBrk="1" hangingPunct="1">
              <a:defRPr/>
            </a:pPr>
            <a:endParaRPr lang="en-US" sz="2000" b="1" dirty="0" smtClean="0"/>
          </a:p>
          <a:p>
            <a:pPr marL="640080" lvl="1" indent="-246888" eaLnBrk="1" fontAlgn="auto" hangingPunct="1">
              <a:spcAft>
                <a:spcPts val="0"/>
              </a:spcAft>
              <a:buFont typeface="Arial" pitchFamily="34" charset="0"/>
              <a:buChar char="–"/>
              <a:defRPr/>
            </a:pPr>
            <a:endParaRPr lang="en-US" sz="3600" dirty="0" smtClean="0"/>
          </a:p>
        </p:txBody>
      </p:sp>
      <p:sp>
        <p:nvSpPr>
          <p:cNvPr id="6" name="Date Placeholder 5"/>
          <p:cNvSpPr>
            <a:spLocks noGrp="1"/>
          </p:cNvSpPr>
          <p:nvPr>
            <p:ph type="dt" sz="quarter" idx="10"/>
          </p:nvPr>
        </p:nvSpPr>
        <p:spPr/>
        <p:txBody>
          <a:bodyPr/>
          <a:lstStyle/>
          <a:p>
            <a:pPr>
              <a:defRPr/>
            </a:pPr>
            <a:fld id="{A2C343AA-833B-4FEA-85A1-91735264B70E}" type="datetime1">
              <a:rPr lang="en-US"/>
              <a:pPr>
                <a:defRPr/>
              </a:pPr>
              <a:t>3/19/2020</a:t>
            </a:fld>
            <a:endParaRPr lang="en-US"/>
          </a:p>
        </p:txBody>
      </p:sp>
      <p:sp>
        <p:nvSpPr>
          <p:cNvPr id="512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5BF87441-E919-4889-8524-B7260C200471}" type="slidenum">
              <a:rPr lang="en-US" altLang="en-US" smtClean="0">
                <a:solidFill>
                  <a:srgbClr val="A93C93"/>
                </a:solidFill>
              </a:rPr>
              <a:pPr/>
              <a:t>38</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normAutofit fontScale="90000"/>
          </a:bodyPr>
          <a:lstStyle/>
          <a:p>
            <a:pPr eaLnBrk="1" fontAlgn="auto" hangingPunct="1">
              <a:spcAft>
                <a:spcPts val="0"/>
              </a:spcAft>
              <a:defRPr/>
            </a:pPr>
            <a:r>
              <a:rPr lang="en-US" smtClean="0"/>
              <a:t>Treatments for Specific Phobias</a:t>
            </a:r>
          </a:p>
        </p:txBody>
      </p:sp>
      <p:sp>
        <p:nvSpPr>
          <p:cNvPr id="52227" name="Rectangle 3"/>
          <p:cNvSpPr>
            <a:spLocks noGrp="1" noChangeArrowheads="1"/>
          </p:cNvSpPr>
          <p:nvPr>
            <p:ph idx="1"/>
          </p:nvPr>
        </p:nvSpPr>
        <p:spPr/>
        <p:txBody>
          <a:bodyPr/>
          <a:lstStyle/>
          <a:p>
            <a:pPr eaLnBrk="1" hangingPunct="1"/>
            <a:r>
              <a:rPr lang="en-US" altLang="en-US" sz="2800" smtClean="0"/>
              <a:t>Systematic desensitization</a:t>
            </a:r>
          </a:p>
          <a:p>
            <a:pPr lvl="1" eaLnBrk="1" hangingPunct="1"/>
            <a:r>
              <a:rPr lang="en-US" altLang="en-US" smtClean="0"/>
              <a:t>Technique developed by Joseph Wolpe</a:t>
            </a:r>
          </a:p>
          <a:p>
            <a:pPr lvl="2" eaLnBrk="1" hangingPunct="1"/>
            <a:r>
              <a:rPr lang="en-US" altLang="en-US" sz="2000" smtClean="0"/>
              <a:t>Teach relaxation skills</a:t>
            </a:r>
          </a:p>
          <a:p>
            <a:pPr lvl="2" eaLnBrk="1" hangingPunct="1"/>
            <a:r>
              <a:rPr lang="en-US" altLang="en-US" sz="2000" smtClean="0"/>
              <a:t>Create fear hierarchy</a:t>
            </a:r>
          </a:p>
          <a:p>
            <a:pPr lvl="2" eaLnBrk="1" hangingPunct="1"/>
            <a:r>
              <a:rPr lang="en-US" altLang="en-US" sz="2000" smtClean="0"/>
              <a:t>Pair relaxation with the feared objects or situations</a:t>
            </a:r>
          </a:p>
          <a:p>
            <a:pPr lvl="3" eaLnBrk="1" hangingPunct="1"/>
            <a:r>
              <a:rPr lang="en-US" altLang="en-US" sz="1800" smtClean="0"/>
              <a:t>Since relaxation is incompatible with fear, the relaxation response is thought to substitute for the fear response</a:t>
            </a:r>
          </a:p>
          <a:p>
            <a:pPr lvl="1" eaLnBrk="1" hangingPunct="1"/>
            <a:r>
              <a:rPr lang="en-US" altLang="en-US" smtClean="0"/>
              <a:t>Several types:</a:t>
            </a:r>
          </a:p>
          <a:p>
            <a:pPr lvl="2" eaLnBrk="1" hangingPunct="1"/>
            <a:r>
              <a:rPr lang="en-US" altLang="en-US" sz="2000" i="1" smtClean="0"/>
              <a:t>In vivo</a:t>
            </a:r>
            <a:r>
              <a:rPr lang="en-US" altLang="en-US" sz="2000" smtClean="0"/>
              <a:t> desensitization (live)</a:t>
            </a:r>
          </a:p>
          <a:p>
            <a:pPr lvl="2" eaLnBrk="1" hangingPunct="1"/>
            <a:r>
              <a:rPr lang="en-US" altLang="en-US" sz="2000" smtClean="0"/>
              <a:t>Covert desensitization (imaginal) </a:t>
            </a:r>
          </a:p>
        </p:txBody>
      </p:sp>
      <p:sp>
        <p:nvSpPr>
          <p:cNvPr id="6" name="Date Placeholder 5"/>
          <p:cNvSpPr>
            <a:spLocks noGrp="1"/>
          </p:cNvSpPr>
          <p:nvPr>
            <p:ph type="dt" sz="quarter" idx="10"/>
          </p:nvPr>
        </p:nvSpPr>
        <p:spPr/>
        <p:txBody>
          <a:bodyPr/>
          <a:lstStyle/>
          <a:p>
            <a:pPr>
              <a:defRPr/>
            </a:pPr>
            <a:fld id="{BC13B01A-6075-473D-BCDF-15BB63E846FD}" type="datetime1">
              <a:rPr lang="en-US"/>
              <a:pPr>
                <a:defRPr/>
              </a:pPr>
              <a:t>3/19/2020</a:t>
            </a:fld>
            <a:endParaRPr lang="en-US"/>
          </a:p>
        </p:txBody>
      </p:sp>
      <p:sp>
        <p:nvSpPr>
          <p:cNvPr id="522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23B18835-D573-4381-9217-03C55D4E68DC}" type="slidenum">
              <a:rPr lang="en-US" altLang="en-US" smtClean="0">
                <a:solidFill>
                  <a:srgbClr val="A93C93"/>
                </a:solidFill>
              </a:rPr>
              <a:pPr/>
              <a:t>39</a:t>
            </a:fld>
            <a:endParaRPr lang="en-US" altLang="en-US" smtClean="0">
              <a:solidFill>
                <a:srgbClr val="A93C93"/>
              </a:solidFill>
            </a:endParaRPr>
          </a:p>
        </p:txBody>
      </p:sp>
      <p:pic>
        <p:nvPicPr>
          <p:cNvPr id="52230" name="Picture 7" descr="C:\Users\MOAZAMA\Desktop\anxity disorders\download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72000"/>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quarter" idx="10"/>
          </p:nvPr>
        </p:nvSpPr>
        <p:spPr/>
        <p:txBody>
          <a:bodyPr/>
          <a:lstStyle/>
          <a:p>
            <a:pPr>
              <a:defRPr/>
            </a:pPr>
            <a:fld id="{22910320-C378-4E93-9C5E-9C12F7678EF3}" type="datetime1">
              <a:rPr lang="en-US"/>
              <a:pPr>
                <a:defRPr/>
              </a:pPr>
              <a:t>3/19/2020</a:t>
            </a:fld>
            <a:endParaRPr lang="en-US"/>
          </a:p>
        </p:txBody>
      </p:sp>
      <p:sp>
        <p:nvSpPr>
          <p:cNvPr id="7" name="Footer Placeholder 6"/>
          <p:cNvSpPr>
            <a:spLocks noGrp="1"/>
          </p:cNvSpPr>
          <p:nvPr>
            <p:ph type="ftr" sz="quarter" idx="11"/>
          </p:nvPr>
        </p:nvSpPr>
        <p:spPr/>
        <p:txBody>
          <a:bodyPr/>
          <a:lstStyle/>
          <a:p>
            <a:pPr>
              <a:defRPr/>
            </a:pPr>
            <a:r>
              <a:rPr lang="en-US"/>
              <a:t>MOAZAMA ANWAR, CLINICAL PSYCHOLOGIST</a:t>
            </a:r>
          </a:p>
        </p:txBody>
      </p:sp>
      <p:sp>
        <p:nvSpPr>
          <p:cNvPr id="11268"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C5D7848E-EE56-4BFB-9B29-396F4783E487}" type="slidenum">
              <a:rPr lang="en-US" altLang="en-US" smtClean="0">
                <a:solidFill>
                  <a:srgbClr val="A93C93"/>
                </a:solidFill>
              </a:rPr>
              <a:pPr/>
              <a:t>4</a:t>
            </a:fld>
            <a:endParaRPr lang="en-US" altLang="en-US" smtClean="0">
              <a:solidFill>
                <a:srgbClr val="A93C93"/>
              </a:solidFill>
            </a:endParaRPr>
          </a:p>
        </p:txBody>
      </p:sp>
      <p:pic>
        <p:nvPicPr>
          <p:cNvPr id="11269" name="Picture 2" descr="C:\Users\MOAZAMA\Desktop\anxity disorder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32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normAutofit fontScale="90000"/>
          </a:bodyPr>
          <a:lstStyle/>
          <a:p>
            <a:pPr eaLnBrk="1" fontAlgn="auto" hangingPunct="1">
              <a:spcAft>
                <a:spcPts val="0"/>
              </a:spcAft>
              <a:defRPr/>
            </a:pPr>
            <a:r>
              <a:rPr lang="en-US" smtClean="0"/>
              <a:t>Treatments for Specific Phobias</a:t>
            </a:r>
          </a:p>
        </p:txBody>
      </p:sp>
      <p:sp>
        <p:nvSpPr>
          <p:cNvPr id="57347" name="Rectangle 3"/>
          <p:cNvSpPr>
            <a:spLocks noGrp="1" noChangeArrowheads="1"/>
          </p:cNvSpPr>
          <p:nvPr>
            <p:ph idx="1"/>
          </p:nvPr>
        </p:nvSpPr>
        <p:spPr/>
        <p:txBody>
          <a:bodyPr rtlCol="0">
            <a:normAutofit lnSpcReduction="10000"/>
          </a:bodyPr>
          <a:lstStyle/>
          <a:p>
            <a:pPr marL="274320" indent="-274320" eaLnBrk="1" fontAlgn="auto" hangingPunct="1">
              <a:lnSpc>
                <a:spcPct val="90000"/>
              </a:lnSpc>
              <a:spcAft>
                <a:spcPts val="0"/>
              </a:spcAft>
              <a:buClr>
                <a:schemeClr val="accent3"/>
              </a:buClr>
              <a:buFont typeface="Arial" pitchFamily="34" charset="0"/>
              <a:buChar char="•"/>
              <a:defRPr/>
            </a:pPr>
            <a:r>
              <a:rPr lang="en-US" sz="2800" dirty="0" smtClean="0"/>
              <a:t>Other behavioral treatments:</a:t>
            </a:r>
          </a:p>
          <a:p>
            <a:pPr marL="640080" lvl="1" indent="-246888" eaLnBrk="1" fontAlgn="auto" hangingPunct="1">
              <a:lnSpc>
                <a:spcPct val="90000"/>
              </a:lnSpc>
              <a:spcAft>
                <a:spcPts val="0"/>
              </a:spcAft>
              <a:buFont typeface="Arial" pitchFamily="34" charset="0"/>
              <a:buChar char="–"/>
              <a:defRPr/>
            </a:pPr>
            <a:r>
              <a:rPr lang="en-US" dirty="0" smtClean="0"/>
              <a:t>Flooding</a:t>
            </a:r>
          </a:p>
          <a:p>
            <a:pPr lvl="2" indent="-246888" eaLnBrk="1" fontAlgn="auto" hangingPunct="1">
              <a:lnSpc>
                <a:spcPct val="90000"/>
              </a:lnSpc>
              <a:spcAft>
                <a:spcPts val="0"/>
              </a:spcAft>
              <a:buFont typeface="Arial" pitchFamily="34" charset="0"/>
              <a:buChar char="•"/>
              <a:defRPr/>
            </a:pPr>
            <a:r>
              <a:rPr lang="en-US" sz="2000" dirty="0" smtClean="0"/>
              <a:t>Forced </a:t>
            </a:r>
            <a:r>
              <a:rPr lang="en-US" sz="2000" dirty="0" err="1" smtClean="0"/>
              <a:t>nongradual</a:t>
            </a:r>
            <a:r>
              <a:rPr lang="en-US" sz="2000" dirty="0" smtClean="0"/>
              <a:t> exposure </a:t>
            </a:r>
          </a:p>
          <a:p>
            <a:pPr marL="640080" lvl="1" indent="-246888" eaLnBrk="1" fontAlgn="auto" hangingPunct="1">
              <a:lnSpc>
                <a:spcPct val="90000"/>
              </a:lnSpc>
              <a:spcAft>
                <a:spcPts val="0"/>
              </a:spcAft>
              <a:buFont typeface="Arial" pitchFamily="34" charset="0"/>
              <a:buChar char="–"/>
              <a:defRPr/>
            </a:pPr>
            <a:r>
              <a:rPr lang="en-US" dirty="0" smtClean="0"/>
              <a:t>Modeling</a:t>
            </a:r>
          </a:p>
          <a:p>
            <a:pPr lvl="2" indent="-246888" eaLnBrk="1" fontAlgn="auto" hangingPunct="1">
              <a:lnSpc>
                <a:spcPct val="90000"/>
              </a:lnSpc>
              <a:spcAft>
                <a:spcPts val="0"/>
              </a:spcAft>
              <a:buFont typeface="Arial" pitchFamily="34" charset="0"/>
              <a:buChar char="•"/>
              <a:defRPr/>
            </a:pPr>
            <a:r>
              <a:rPr lang="en-US" sz="2000" dirty="0" smtClean="0"/>
              <a:t>Therapist confronts the feared object while the fearful person observes</a:t>
            </a:r>
          </a:p>
          <a:p>
            <a:pPr marL="274320" indent="-274320" eaLnBrk="1" fontAlgn="auto" hangingPunct="1">
              <a:spcAft>
                <a:spcPts val="0"/>
              </a:spcAft>
              <a:buClr>
                <a:schemeClr val="accent3"/>
              </a:buClr>
              <a:buFont typeface="Arial" pitchFamily="34" charset="0"/>
              <a:buChar char="•"/>
              <a:defRPr/>
            </a:pPr>
            <a:r>
              <a:rPr lang="en-US" dirty="0" smtClean="0"/>
              <a:t>Treatments only recently successful</a:t>
            </a:r>
          </a:p>
          <a:p>
            <a:pPr marL="640080" lvl="1" indent="-246888" eaLnBrk="1" fontAlgn="auto" hangingPunct="1">
              <a:spcAft>
                <a:spcPts val="0"/>
              </a:spcAft>
              <a:buFont typeface="Arial" pitchFamily="34" charset="0"/>
              <a:buChar char="–"/>
              <a:defRPr/>
            </a:pPr>
            <a:r>
              <a:rPr lang="en-US" dirty="0" smtClean="0"/>
              <a:t>Two components must be addressed:</a:t>
            </a:r>
          </a:p>
          <a:p>
            <a:pPr lvl="2" indent="-246888" eaLnBrk="1" fontAlgn="auto" hangingPunct="1">
              <a:spcAft>
                <a:spcPts val="0"/>
              </a:spcAft>
              <a:buFont typeface="Arial" pitchFamily="34" charset="0"/>
              <a:buChar char="•"/>
              <a:defRPr/>
            </a:pPr>
            <a:r>
              <a:rPr lang="en-US" dirty="0" smtClean="0"/>
              <a:t>Overwhelming social fear</a:t>
            </a:r>
          </a:p>
          <a:p>
            <a:pPr marL="1188720" lvl="3" indent="-210312" eaLnBrk="1" fontAlgn="auto" hangingPunct="1">
              <a:spcAft>
                <a:spcPts val="0"/>
              </a:spcAft>
              <a:buClr>
                <a:schemeClr val="accent3"/>
              </a:buClr>
              <a:buFont typeface="Arial" pitchFamily="34" charset="0"/>
              <a:buChar char="–"/>
              <a:defRPr/>
            </a:pPr>
            <a:r>
              <a:rPr lang="en-US" dirty="0" smtClean="0"/>
              <a:t>Address fears behaviorally with exposure</a:t>
            </a:r>
          </a:p>
          <a:p>
            <a:pPr lvl="2" indent="-246888" eaLnBrk="1" fontAlgn="auto" hangingPunct="1">
              <a:spcAft>
                <a:spcPts val="0"/>
              </a:spcAft>
              <a:buFont typeface="Arial" pitchFamily="34" charset="0"/>
              <a:buChar char="•"/>
              <a:defRPr/>
            </a:pPr>
            <a:r>
              <a:rPr lang="en-US" dirty="0" smtClean="0"/>
              <a:t>Lack of social skills</a:t>
            </a:r>
          </a:p>
          <a:p>
            <a:pPr marL="1188720" lvl="3" indent="-210312" eaLnBrk="1" fontAlgn="auto" hangingPunct="1">
              <a:spcAft>
                <a:spcPts val="0"/>
              </a:spcAft>
              <a:buClr>
                <a:schemeClr val="accent3"/>
              </a:buClr>
              <a:buFont typeface="Arial" pitchFamily="34" charset="0"/>
              <a:buChar char="–"/>
              <a:defRPr/>
            </a:pPr>
            <a:r>
              <a:rPr lang="en-US" dirty="0" smtClean="0"/>
              <a:t>Social skills and assertiveness trainings have proved helpful</a:t>
            </a:r>
          </a:p>
          <a:p>
            <a:pPr lvl="2" indent="-246888" eaLnBrk="1" fontAlgn="auto" hangingPunct="1">
              <a:lnSpc>
                <a:spcPct val="90000"/>
              </a:lnSpc>
              <a:spcAft>
                <a:spcPts val="0"/>
              </a:spcAft>
              <a:buFont typeface="Arial" pitchFamily="34" charset="0"/>
              <a:buChar char="•"/>
              <a:defRPr/>
            </a:pPr>
            <a:endParaRPr lang="en-US" sz="1000" dirty="0" smtClean="0"/>
          </a:p>
        </p:txBody>
      </p:sp>
      <p:sp>
        <p:nvSpPr>
          <p:cNvPr id="6" name="Date Placeholder 5"/>
          <p:cNvSpPr>
            <a:spLocks noGrp="1"/>
          </p:cNvSpPr>
          <p:nvPr>
            <p:ph type="dt" sz="quarter" idx="10"/>
          </p:nvPr>
        </p:nvSpPr>
        <p:spPr/>
        <p:txBody>
          <a:bodyPr/>
          <a:lstStyle/>
          <a:p>
            <a:pPr>
              <a:defRPr/>
            </a:pPr>
            <a:fld id="{941FF373-7CB1-4D24-96C7-A73FDE9A7823}" type="datetime1">
              <a:rPr lang="en-US"/>
              <a:pPr>
                <a:defRPr/>
              </a:pPr>
              <a:t>3/19/2020</a:t>
            </a:fld>
            <a:endParaRPr lang="en-US"/>
          </a:p>
        </p:txBody>
      </p:sp>
      <p:sp>
        <p:nvSpPr>
          <p:cNvPr id="532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B07ACF00-1583-42E6-825D-253CB82393BE}" type="slidenum">
              <a:rPr lang="en-US" altLang="en-US" smtClean="0">
                <a:solidFill>
                  <a:srgbClr val="A93C93"/>
                </a:solidFill>
              </a:rPr>
              <a:pPr/>
              <a:t>40</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704850"/>
            <a:ext cx="8229600" cy="590550"/>
          </a:xfrm>
        </p:spPr>
        <p:txBody>
          <a:bodyPr/>
          <a:lstStyle/>
          <a:p>
            <a:pPr eaLnBrk="1" hangingPunct="1"/>
            <a:r>
              <a:rPr lang="en-US" altLang="en-US" smtClean="0">
                <a:latin typeface="Times New Roman" panose="02020603050405020304" pitchFamily="18" charset="0"/>
                <a:cs typeface="Times New Roman" panose="02020603050405020304" pitchFamily="18" charset="0"/>
              </a:rPr>
              <a:t>Agora phobia DSM-5 </a:t>
            </a:r>
          </a:p>
        </p:txBody>
      </p:sp>
      <p:sp>
        <p:nvSpPr>
          <p:cNvPr id="54275" name="Content Placeholder 2"/>
          <p:cNvSpPr>
            <a:spLocks noGrp="1"/>
          </p:cNvSpPr>
          <p:nvPr>
            <p:ph idx="1"/>
          </p:nvPr>
        </p:nvSpPr>
        <p:spPr>
          <a:xfrm>
            <a:off x="304800" y="1371600"/>
            <a:ext cx="8686800" cy="5181600"/>
          </a:xfrm>
        </p:spPr>
        <p:txBody>
          <a:bodyPr/>
          <a:lstStyle/>
          <a:p>
            <a:pPr marL="0" indent="0" eaLnBrk="1" hangingPunct="1">
              <a:lnSpc>
                <a:spcPct val="115000"/>
              </a:lnSpc>
              <a:spcBef>
                <a:spcPct val="0"/>
              </a:spcBef>
              <a:buFont typeface="Arial" panose="020B0604020202020204" pitchFamily="34" charset="0"/>
              <a:buNone/>
            </a:pPr>
            <a:r>
              <a:rPr lang="en-US" altLang="en-US" sz="2800" smtClean="0">
                <a:ea typeface="Calibri" panose="020F0502020204030204" pitchFamily="34" charset="0"/>
                <a:cs typeface="Times New Roman" panose="02020603050405020304" pitchFamily="18" charset="0"/>
              </a:rPr>
              <a:t>A. Marked fear or anxiety about two (or more) of the following five situations:</a:t>
            </a:r>
          </a:p>
          <a:p>
            <a:pPr marL="0" indent="0" eaLnBrk="1" hangingPunct="1">
              <a:lnSpc>
                <a:spcPct val="115000"/>
              </a:lnSpc>
              <a:spcBef>
                <a:spcPct val="0"/>
              </a:spcBef>
              <a:buFont typeface="Arial" panose="020B0604020202020204" pitchFamily="34" charset="0"/>
              <a:buNone/>
            </a:pPr>
            <a:r>
              <a:rPr lang="en-US" altLang="en-US" sz="2800" smtClean="0">
                <a:ea typeface="Calibri" panose="020F0502020204030204" pitchFamily="34" charset="0"/>
                <a:cs typeface="Times New Roman" panose="02020603050405020304" pitchFamily="18" charset="0"/>
              </a:rPr>
              <a:t>1. Using public transportation (e.g., automobiles, buses, trains, ships, planes).</a:t>
            </a:r>
          </a:p>
          <a:p>
            <a:pPr marL="0" indent="0" eaLnBrk="1" hangingPunct="1">
              <a:lnSpc>
                <a:spcPct val="115000"/>
              </a:lnSpc>
              <a:spcBef>
                <a:spcPct val="0"/>
              </a:spcBef>
              <a:buFont typeface="Arial" panose="020B0604020202020204" pitchFamily="34" charset="0"/>
              <a:buNone/>
            </a:pPr>
            <a:r>
              <a:rPr lang="en-US" altLang="en-US" sz="2800" smtClean="0">
                <a:ea typeface="Calibri" panose="020F0502020204030204" pitchFamily="34" charset="0"/>
                <a:cs typeface="Times New Roman" panose="02020603050405020304" pitchFamily="18" charset="0"/>
              </a:rPr>
              <a:t>2. Being in open spaces (e.g., parking lots, marketplaces, bridges).</a:t>
            </a:r>
          </a:p>
          <a:p>
            <a:pPr marL="0" indent="0" eaLnBrk="1" hangingPunct="1">
              <a:lnSpc>
                <a:spcPct val="115000"/>
              </a:lnSpc>
              <a:spcBef>
                <a:spcPct val="0"/>
              </a:spcBef>
              <a:buFont typeface="Arial" panose="020B0604020202020204" pitchFamily="34" charset="0"/>
              <a:buNone/>
            </a:pPr>
            <a:r>
              <a:rPr lang="en-US" altLang="en-US" sz="2800" smtClean="0">
                <a:ea typeface="Calibri" panose="020F0502020204030204" pitchFamily="34" charset="0"/>
                <a:cs typeface="Times New Roman" panose="02020603050405020304" pitchFamily="18" charset="0"/>
              </a:rPr>
              <a:t>3. Being in enclosed places (e.g., shops, theaters, cinemas).</a:t>
            </a:r>
          </a:p>
          <a:p>
            <a:pPr marL="0" indent="0" eaLnBrk="1" hangingPunct="1">
              <a:lnSpc>
                <a:spcPct val="115000"/>
              </a:lnSpc>
              <a:spcBef>
                <a:spcPct val="0"/>
              </a:spcBef>
              <a:buFont typeface="Arial" panose="020B0604020202020204" pitchFamily="34" charset="0"/>
              <a:buNone/>
            </a:pPr>
            <a:r>
              <a:rPr lang="en-US" altLang="en-US" sz="2800" smtClean="0">
                <a:ea typeface="Calibri" panose="020F0502020204030204" pitchFamily="34" charset="0"/>
                <a:cs typeface="Times New Roman" panose="02020603050405020304" pitchFamily="18" charset="0"/>
              </a:rPr>
              <a:t>4. Standing in line or being in a crowd.</a:t>
            </a:r>
          </a:p>
          <a:p>
            <a:pPr marL="0" indent="0" eaLnBrk="1" hangingPunct="1">
              <a:lnSpc>
                <a:spcPct val="115000"/>
              </a:lnSpc>
              <a:spcBef>
                <a:spcPct val="0"/>
              </a:spcBef>
              <a:buFont typeface="Arial" panose="020B0604020202020204" pitchFamily="34" charset="0"/>
              <a:buNone/>
            </a:pPr>
            <a:r>
              <a:rPr lang="en-US" altLang="en-US" sz="2800" smtClean="0">
                <a:ea typeface="Calibri" panose="020F0502020204030204" pitchFamily="34" charset="0"/>
                <a:cs typeface="Times New Roman" panose="02020603050405020304" pitchFamily="18" charset="0"/>
              </a:rPr>
              <a:t>5. Being outside of the home alone.</a:t>
            </a:r>
          </a:p>
        </p:txBody>
      </p:sp>
    </p:spTree>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704850"/>
            <a:ext cx="8229600" cy="1143000"/>
          </a:xfrm>
        </p:spPr>
        <p:txBody>
          <a:bodyPr/>
          <a:lstStyle/>
          <a:p>
            <a:pPr algn="r" eaLnBrk="1" hangingPunct="1"/>
            <a:r>
              <a:rPr lang="en-US" altLang="en-US" sz="2800" smtClean="0">
                <a:latin typeface="Times New Roman" panose="02020603050405020304" pitchFamily="18" charset="0"/>
                <a:cs typeface="Times New Roman" panose="02020603050405020304" pitchFamily="18" charset="0"/>
              </a:rPr>
              <a:t>(continued)</a:t>
            </a:r>
            <a:endParaRPr lang="en-US" altLang="en-US" smtClean="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4294967295"/>
          </p:nvPr>
        </p:nvSpPr>
        <p:spPr>
          <a:xfrm>
            <a:off x="457200" y="1752600"/>
            <a:ext cx="8686800" cy="4953000"/>
          </a:xfrm>
        </p:spPr>
        <p:txBody>
          <a:bodyPr rtlCol="0">
            <a:normAutofit lnSpcReduction="10000"/>
          </a:bodyPr>
          <a:lstStyle/>
          <a:p>
            <a:pPr marL="0" indent="0" eaLnBrk="1" fontAlgn="auto" hangingPunct="1">
              <a:lnSpc>
                <a:spcPct val="115000"/>
              </a:lnSpc>
              <a:spcBef>
                <a:spcPts val="0"/>
              </a:spcBef>
              <a:spcAft>
                <a:spcPts val="0"/>
              </a:spcAft>
              <a:buClr>
                <a:schemeClr val="accent3"/>
              </a:buClr>
              <a:buFont typeface="Arial" pitchFamily="34" charset="0"/>
              <a:buNone/>
              <a:defRPr/>
            </a:pPr>
            <a:r>
              <a:rPr lang="en-US" sz="2800" dirty="0">
                <a:ea typeface="Calibri"/>
                <a:cs typeface="Times New Roman" pitchFamily="18" charset="0"/>
              </a:rPr>
              <a:t>B. The individual fears or avoids these situations because of thoughts that escape might be difficult or help might not be available in the event of developing panic-like symptoms or other incapacitating or embarrassing symptoms (e.g., fear of falling in the elderly fear of incontinence).</a:t>
            </a:r>
          </a:p>
          <a:p>
            <a:pPr marL="0" indent="0" eaLnBrk="1" fontAlgn="auto" hangingPunct="1">
              <a:lnSpc>
                <a:spcPct val="115000"/>
              </a:lnSpc>
              <a:spcBef>
                <a:spcPts val="0"/>
              </a:spcBef>
              <a:spcAft>
                <a:spcPts val="0"/>
              </a:spcAft>
              <a:buClr>
                <a:schemeClr val="accent3"/>
              </a:buClr>
              <a:buFont typeface="Arial" pitchFamily="34" charset="0"/>
              <a:buNone/>
              <a:defRPr/>
            </a:pPr>
            <a:r>
              <a:rPr lang="en-US" sz="2800" dirty="0">
                <a:ea typeface="Calibri"/>
                <a:cs typeface="Times New Roman" pitchFamily="18" charset="0"/>
              </a:rPr>
              <a:t>C. The agoraphobic situations almost always provoke fear or anxiety.</a:t>
            </a:r>
          </a:p>
          <a:p>
            <a:pPr marL="0" indent="0" eaLnBrk="1" fontAlgn="auto" hangingPunct="1">
              <a:spcAft>
                <a:spcPts val="0"/>
              </a:spcAft>
              <a:buClr>
                <a:schemeClr val="accent3"/>
              </a:buClr>
              <a:buFont typeface="Arial" pitchFamily="34" charset="0"/>
              <a:buNone/>
              <a:defRPr/>
            </a:pPr>
            <a:r>
              <a:rPr lang="en-US" sz="2800" dirty="0">
                <a:solidFill>
                  <a:srgbClr val="2F2B20"/>
                </a:solidFill>
                <a:ea typeface="Calibri"/>
                <a:cs typeface="Times New Roman" pitchFamily="18" charset="0"/>
              </a:rPr>
              <a:t>D. The agoraphobic situations are actively avoided, require the presence of a companion, or are endured with intense fear or anxiety.</a:t>
            </a:r>
          </a:p>
          <a:p>
            <a:pPr marL="0" indent="0" eaLnBrk="1" fontAlgn="auto" hangingPunct="1">
              <a:spcAft>
                <a:spcPts val="0"/>
              </a:spcAft>
              <a:buClr>
                <a:schemeClr val="accent3"/>
              </a:buClr>
              <a:buFont typeface="Arial" pitchFamily="34" charset="0"/>
              <a:buNone/>
              <a:defRPr/>
            </a:pPr>
            <a:endParaRPr lang="en-US" sz="2800" dirty="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smtClean="0">
                <a:latin typeface="Times New Roman" panose="02020603050405020304" pitchFamily="18" charset="0"/>
                <a:cs typeface="Times New Roman" panose="02020603050405020304" pitchFamily="18" charset="0"/>
              </a:rPr>
              <a:t>Diagnostic criteria </a:t>
            </a:r>
            <a:r>
              <a:rPr lang="en-US" altLang="en-US" sz="2800" smtClean="0">
                <a:latin typeface="Times New Roman" panose="02020603050405020304" pitchFamily="18" charset="0"/>
                <a:cs typeface="Times New Roman" panose="02020603050405020304" pitchFamily="18" charset="0"/>
              </a:rPr>
              <a:t>(continued)</a:t>
            </a:r>
            <a:endParaRPr lang="en-US" altLang="en-US" smtClean="0">
              <a:latin typeface="Times New Roman" panose="02020603050405020304" pitchFamily="18" charset="0"/>
              <a:cs typeface="Times New Roman" panose="02020603050405020304" pitchFamily="18" charset="0"/>
            </a:endParaRPr>
          </a:p>
        </p:txBody>
      </p:sp>
      <p:sp>
        <p:nvSpPr>
          <p:cNvPr id="2" name="Subtitle 2"/>
          <p:cNvSpPr>
            <a:spLocks noGrp="1"/>
          </p:cNvSpPr>
          <p:nvPr>
            <p:ph idx="1"/>
          </p:nvPr>
        </p:nvSpPr>
        <p:spPr>
          <a:xfrm>
            <a:off x="304800" y="1981200"/>
            <a:ext cx="8686800" cy="5486400"/>
          </a:xfrm>
        </p:spPr>
        <p:txBody>
          <a:bodyPr>
            <a:normAutofit lnSpcReduction="10000"/>
          </a:bodyPr>
          <a:lstStyle/>
          <a:p>
            <a:pPr marL="0" indent="0" eaLnBrk="1" fontAlgn="auto" hangingPunct="1">
              <a:lnSpc>
                <a:spcPct val="115000"/>
              </a:lnSpc>
              <a:spcBef>
                <a:spcPct val="0"/>
              </a:spcBef>
              <a:spcAft>
                <a:spcPts val="0"/>
              </a:spcAft>
              <a:buClr>
                <a:srgbClr val="A9A57C"/>
              </a:buClr>
              <a:buFont typeface="Arial" charset="0"/>
              <a:buNone/>
              <a:defRPr/>
            </a:pPr>
            <a:r>
              <a:rPr lang="en-US" sz="2800" dirty="0" smtClean="0">
                <a:solidFill>
                  <a:srgbClr val="2F2B20"/>
                </a:solidFill>
                <a:ea typeface="Calibri" pitchFamily="34" charset="0"/>
                <a:cs typeface="Times New Roman" pitchFamily="18" charset="0"/>
              </a:rPr>
              <a:t>E. The fear or anxiety is out of proportion to the actual danger posed by the agoraphobic situations and to the sociocultural context.</a:t>
            </a:r>
          </a:p>
          <a:p>
            <a:pPr marL="0" indent="0" eaLnBrk="1" fontAlgn="auto" hangingPunct="1">
              <a:lnSpc>
                <a:spcPct val="115000"/>
              </a:lnSpc>
              <a:spcBef>
                <a:spcPct val="0"/>
              </a:spcBef>
              <a:spcAft>
                <a:spcPts val="0"/>
              </a:spcAft>
              <a:buClr>
                <a:srgbClr val="A9A57C"/>
              </a:buClr>
              <a:buFont typeface="Arial" charset="0"/>
              <a:buNone/>
              <a:defRPr/>
            </a:pPr>
            <a:r>
              <a:rPr lang="en-US" sz="2800" dirty="0" smtClean="0">
                <a:solidFill>
                  <a:srgbClr val="2F2B20"/>
                </a:solidFill>
                <a:ea typeface="Calibri" pitchFamily="34" charset="0"/>
                <a:cs typeface="Times New Roman" pitchFamily="18" charset="0"/>
              </a:rPr>
              <a:t>F. The fear, anxiety, or avoidance is persistent, typically lasting for 6 months or more.</a:t>
            </a:r>
          </a:p>
          <a:p>
            <a:pPr marL="0" indent="0" eaLnBrk="1" fontAlgn="auto" hangingPunct="1">
              <a:lnSpc>
                <a:spcPct val="115000"/>
              </a:lnSpc>
              <a:spcBef>
                <a:spcPct val="0"/>
              </a:spcBef>
              <a:spcAft>
                <a:spcPts val="0"/>
              </a:spcAft>
              <a:buClr>
                <a:srgbClr val="A9A57C"/>
              </a:buClr>
              <a:buFont typeface="Arial" charset="0"/>
              <a:buNone/>
              <a:defRPr/>
            </a:pPr>
            <a:r>
              <a:rPr lang="en-US" sz="2800" dirty="0" smtClean="0">
                <a:solidFill>
                  <a:srgbClr val="2F2B20"/>
                </a:solidFill>
                <a:ea typeface="Calibri" pitchFamily="34" charset="0"/>
                <a:cs typeface="Times New Roman" pitchFamily="18" charset="0"/>
              </a:rPr>
              <a:t>G. The fear, anxiety, or avoidance causes clinically significant distress or impairment in social, occupational, or other important areas of functioning.</a:t>
            </a:r>
          </a:p>
          <a:p>
            <a:pPr marL="0" indent="0" eaLnBrk="1" fontAlgn="auto" hangingPunct="1">
              <a:lnSpc>
                <a:spcPct val="115000"/>
              </a:lnSpc>
              <a:spcBef>
                <a:spcPct val="0"/>
              </a:spcBef>
              <a:spcAft>
                <a:spcPts val="0"/>
              </a:spcAft>
              <a:buClr>
                <a:srgbClr val="A9A57C"/>
              </a:buClr>
              <a:buFont typeface="Arial" charset="0"/>
              <a:buNone/>
              <a:defRPr/>
            </a:pPr>
            <a:r>
              <a:rPr lang="en-US" sz="2800" dirty="0" smtClean="0">
                <a:solidFill>
                  <a:srgbClr val="2F2B20"/>
                </a:solidFill>
                <a:ea typeface="Calibri" pitchFamily="34" charset="0"/>
                <a:cs typeface="Times New Roman" pitchFamily="18" charset="0"/>
              </a:rPr>
              <a:t>H. If another medical condition (e.g., inflammatory bowel disease, Parkinson’s disease)is present, the fear, anxiety, or avoidance is clearly excessive.</a:t>
            </a:r>
          </a:p>
          <a:p>
            <a:pPr marL="0" indent="0" eaLnBrk="1" fontAlgn="auto" hangingPunct="1">
              <a:spcAft>
                <a:spcPts val="0"/>
              </a:spcAft>
              <a:buClr>
                <a:schemeClr val="accent3"/>
              </a:buClr>
              <a:buFont typeface="Arial" charset="0"/>
              <a:buNone/>
              <a:defRPr/>
            </a:pPr>
            <a:endParaRPr lang="en-US" sz="2800" dirty="0" smtClean="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81000"/>
            <a:ext cx="8686800" cy="914400"/>
          </a:xfrm>
        </p:spPr>
        <p:txBody>
          <a:bodyPr rtlCol="0">
            <a:normAutofit fontScale="90000"/>
          </a:bodyPr>
          <a:lstStyle/>
          <a:p>
            <a:pPr indent="-228600" eaLnBrk="1" fontAlgn="auto" hangingPunct="1">
              <a:lnSpc>
                <a:spcPct val="115000"/>
              </a:lnSpc>
              <a:spcBef>
                <a:spcPts val="0"/>
              </a:spcBef>
              <a:spcAft>
                <a:spcPts val="0"/>
              </a:spcAft>
              <a:defRPr/>
            </a:pPr>
            <a:r>
              <a:rPr lang="en-US" sz="4000" b="1" dirty="0">
                <a:latin typeface="Times New Roman" pitchFamily="18" charset="0"/>
                <a:ea typeface="Calibri"/>
                <a:cs typeface="Times New Roman" pitchFamily="18" charset="0"/>
              </a:rPr>
              <a:t>Risk and Prognostic Factors</a:t>
            </a:r>
            <a:r>
              <a:rPr lang="en-US" sz="4000" dirty="0">
                <a:latin typeface="Times New Roman" pitchFamily="18" charset="0"/>
                <a:ea typeface="Calibri"/>
                <a:cs typeface="Times New Roman" pitchFamily="18" charset="0"/>
              </a:rPr>
              <a:t/>
            </a:r>
            <a:br>
              <a:rPr lang="en-US" sz="4000" dirty="0">
                <a:latin typeface="Times New Roman" pitchFamily="18" charset="0"/>
                <a:ea typeface="Calibri"/>
                <a:cs typeface="Times New Roman" pitchFamily="18" charset="0"/>
              </a:rPr>
            </a:br>
            <a:endParaRPr lang="en-US" sz="4000" dirty="0">
              <a:latin typeface="Times New Roman" pitchFamily="18" charset="0"/>
              <a:cs typeface="Times New Roman" pitchFamily="18" charset="0"/>
            </a:endParaRPr>
          </a:p>
        </p:txBody>
      </p:sp>
      <p:sp>
        <p:nvSpPr>
          <p:cNvPr id="5" name="Content Placeholder 2"/>
          <p:cNvSpPr>
            <a:spLocks noGrp="1"/>
          </p:cNvSpPr>
          <p:nvPr>
            <p:ph idx="1"/>
          </p:nvPr>
        </p:nvSpPr>
        <p:spPr>
          <a:xfrm>
            <a:off x="304800" y="1219200"/>
            <a:ext cx="8686800" cy="5486400"/>
          </a:xfrm>
        </p:spPr>
        <p:txBody>
          <a:bodyPr rtlCol="0">
            <a:noAutofit/>
          </a:bodyPr>
          <a:lstStyle/>
          <a:p>
            <a:pPr marL="0" indent="0" eaLnBrk="1" fontAlgn="auto" hangingPunct="1">
              <a:lnSpc>
                <a:spcPct val="115000"/>
              </a:lnSpc>
              <a:spcBef>
                <a:spcPts val="0"/>
              </a:spcBef>
              <a:spcAft>
                <a:spcPts val="0"/>
              </a:spcAft>
              <a:buClr>
                <a:schemeClr val="accent3"/>
              </a:buClr>
              <a:buFont typeface="Arial" pitchFamily="34" charset="0"/>
              <a:buNone/>
              <a:defRPr/>
            </a:pPr>
            <a:r>
              <a:rPr lang="en-US" sz="2400" b="1" dirty="0" smtClean="0">
                <a:ea typeface="Calibri"/>
                <a:cs typeface="Times New Roman" pitchFamily="18" charset="0"/>
              </a:rPr>
              <a:t>Temperamental</a:t>
            </a:r>
            <a:r>
              <a:rPr lang="en-US" sz="2400" b="1" dirty="0">
                <a:ea typeface="Calibri"/>
                <a:cs typeface="Times New Roman" pitchFamily="18" charset="0"/>
              </a:rPr>
              <a:t>. </a:t>
            </a:r>
            <a:r>
              <a:rPr lang="en-US" sz="2400" dirty="0">
                <a:ea typeface="Calibri"/>
                <a:cs typeface="Times New Roman" pitchFamily="18" charset="0"/>
              </a:rPr>
              <a:t>Behavioral inhibition and </a:t>
            </a:r>
            <a:r>
              <a:rPr lang="en-US" sz="2400" b="1" dirty="0">
                <a:ea typeface="Calibri"/>
                <a:cs typeface="Times New Roman" pitchFamily="18" charset="0"/>
              </a:rPr>
              <a:t>neurotic </a:t>
            </a:r>
            <a:r>
              <a:rPr lang="en-US" sz="2400" b="1" dirty="0" smtClean="0">
                <a:ea typeface="Calibri"/>
                <a:cs typeface="Times New Roman" pitchFamily="18" charset="0"/>
              </a:rPr>
              <a:t>disposition +Anxiety sensitivity</a:t>
            </a:r>
            <a:endParaRPr lang="en-US" sz="2400" dirty="0" smtClean="0">
              <a:ea typeface="Calibri"/>
              <a:cs typeface="Times New Roman" pitchFamily="18" charset="0"/>
            </a:endParaRPr>
          </a:p>
          <a:p>
            <a:pPr marL="0" indent="0" eaLnBrk="1" fontAlgn="auto" hangingPunct="1">
              <a:lnSpc>
                <a:spcPct val="115000"/>
              </a:lnSpc>
              <a:spcBef>
                <a:spcPts val="0"/>
              </a:spcBef>
              <a:spcAft>
                <a:spcPts val="0"/>
              </a:spcAft>
              <a:buClr>
                <a:schemeClr val="accent3"/>
              </a:buClr>
              <a:buFont typeface="Arial" pitchFamily="34" charset="0"/>
              <a:buNone/>
              <a:defRPr/>
            </a:pPr>
            <a:r>
              <a:rPr lang="en-US" sz="2400" b="1" dirty="0" smtClean="0">
                <a:ea typeface="Calibri"/>
                <a:cs typeface="Times New Roman" pitchFamily="18" charset="0"/>
              </a:rPr>
              <a:t>Environmental</a:t>
            </a:r>
            <a:r>
              <a:rPr lang="en-US" sz="2400" b="1" dirty="0">
                <a:ea typeface="Calibri"/>
                <a:cs typeface="Times New Roman" pitchFamily="18" charset="0"/>
              </a:rPr>
              <a:t>. </a:t>
            </a:r>
            <a:r>
              <a:rPr lang="en-US" sz="2400" dirty="0">
                <a:ea typeface="Calibri"/>
                <a:cs typeface="Times New Roman" pitchFamily="18" charset="0"/>
              </a:rPr>
              <a:t>Negative events in childhood (e.g</a:t>
            </a:r>
            <a:r>
              <a:rPr lang="en-US" sz="2400" b="1" dirty="0">
                <a:ea typeface="Calibri"/>
                <a:cs typeface="Times New Roman" pitchFamily="18" charset="0"/>
              </a:rPr>
              <a:t>., separation, death of parent</a:t>
            </a:r>
            <a:r>
              <a:rPr lang="en-US" sz="2400" dirty="0">
                <a:ea typeface="Calibri"/>
                <a:cs typeface="Times New Roman" pitchFamily="18" charset="0"/>
              </a:rPr>
              <a:t>) and </a:t>
            </a:r>
            <a:r>
              <a:rPr lang="en-US" sz="2400" dirty="0" smtClean="0">
                <a:ea typeface="Calibri"/>
                <a:cs typeface="Times New Roman" pitchFamily="18" charset="0"/>
              </a:rPr>
              <a:t>other stressful </a:t>
            </a:r>
            <a:r>
              <a:rPr lang="en-US" sz="2400" dirty="0">
                <a:ea typeface="Calibri"/>
                <a:cs typeface="Times New Roman" pitchFamily="18" charset="0"/>
              </a:rPr>
              <a:t>events, such as being attacked or mugged, are associated with the onset of </a:t>
            </a:r>
            <a:r>
              <a:rPr lang="en-US" sz="2400" dirty="0" smtClean="0">
                <a:ea typeface="Calibri"/>
                <a:cs typeface="Times New Roman" pitchFamily="18" charset="0"/>
              </a:rPr>
              <a:t>agoraphobia.</a:t>
            </a:r>
          </a:p>
          <a:p>
            <a:pPr marL="0" indent="0" eaLnBrk="1" fontAlgn="auto" hangingPunct="1">
              <a:lnSpc>
                <a:spcPct val="115000"/>
              </a:lnSpc>
              <a:spcBef>
                <a:spcPts val="0"/>
              </a:spcBef>
              <a:spcAft>
                <a:spcPts val="0"/>
              </a:spcAft>
              <a:buClr>
                <a:schemeClr val="accent3"/>
              </a:buClr>
              <a:buFont typeface="Arial" pitchFamily="34" charset="0"/>
              <a:buNone/>
              <a:defRPr/>
            </a:pPr>
            <a:r>
              <a:rPr lang="en-US" sz="2400" b="1" dirty="0" smtClean="0">
                <a:ea typeface="Calibri"/>
                <a:cs typeface="Times New Roman" pitchFamily="18" charset="0"/>
              </a:rPr>
              <a:t>Genetic </a:t>
            </a:r>
            <a:r>
              <a:rPr lang="en-US" sz="2400" b="1" dirty="0">
                <a:ea typeface="Calibri"/>
                <a:cs typeface="Times New Roman" pitchFamily="18" charset="0"/>
              </a:rPr>
              <a:t>and physiological. </a:t>
            </a:r>
            <a:r>
              <a:rPr lang="en-US" sz="2400" dirty="0">
                <a:ea typeface="Calibri"/>
                <a:cs typeface="Times New Roman" pitchFamily="18" charset="0"/>
              </a:rPr>
              <a:t>Heritability for agoraphobia is </a:t>
            </a:r>
            <a:r>
              <a:rPr lang="en-US" sz="2400" b="1" dirty="0">
                <a:ea typeface="Calibri"/>
                <a:cs typeface="Times New Roman" pitchFamily="18" charset="0"/>
              </a:rPr>
              <a:t>61</a:t>
            </a:r>
            <a:r>
              <a:rPr lang="en-US" sz="2400" b="1" dirty="0" smtClean="0">
                <a:ea typeface="Calibri"/>
                <a:cs typeface="Times New Roman" pitchFamily="18" charset="0"/>
              </a:rPr>
              <a:t>%</a:t>
            </a:r>
            <a:r>
              <a:rPr lang="en-US" sz="2400" dirty="0" smtClean="0">
                <a:ea typeface="Calibri"/>
                <a:cs typeface="Times New Roman" pitchFamily="18" charset="0"/>
              </a:rPr>
              <a:t>.</a:t>
            </a:r>
          </a:p>
          <a:p>
            <a:pPr marL="0" indent="0" eaLnBrk="1" fontAlgn="auto" hangingPunct="1">
              <a:lnSpc>
                <a:spcPct val="115000"/>
              </a:lnSpc>
              <a:spcBef>
                <a:spcPts val="0"/>
              </a:spcBef>
              <a:spcAft>
                <a:spcPts val="0"/>
              </a:spcAft>
              <a:buClr>
                <a:schemeClr val="accent3"/>
              </a:buClr>
              <a:buFont typeface="Arial" pitchFamily="34" charset="0"/>
              <a:buNone/>
              <a:defRPr/>
            </a:pPr>
            <a:r>
              <a:rPr lang="en-US" sz="2400" b="1" dirty="0" smtClean="0">
                <a:solidFill>
                  <a:schemeClr val="tx2">
                    <a:lumMod val="75000"/>
                  </a:schemeClr>
                </a:solidFill>
                <a:ea typeface="Calibri"/>
                <a:cs typeface="Times New Roman" pitchFamily="18" charset="0"/>
              </a:rPr>
              <a:t>Neurotransmitter</a:t>
            </a:r>
            <a:endParaRPr lang="en-US" sz="2400" b="1" dirty="0">
              <a:solidFill>
                <a:schemeClr val="tx2">
                  <a:lumMod val="75000"/>
                </a:schemeClr>
              </a:solidFill>
              <a:ea typeface="Calibri"/>
              <a:cs typeface="Times New Roman" pitchFamily="18" charset="0"/>
            </a:endParaRPr>
          </a:p>
          <a:p>
            <a:pPr marL="274320" lvl="3" indent="-274320" eaLnBrk="1" fontAlgn="auto" hangingPunct="1">
              <a:spcAft>
                <a:spcPts val="0"/>
              </a:spcAft>
              <a:buClr>
                <a:schemeClr val="accent3"/>
              </a:buClr>
              <a:buSzPct val="95000"/>
              <a:buFont typeface="Arial" pitchFamily="34" charset="0"/>
              <a:buChar char="•"/>
              <a:defRPr/>
            </a:pPr>
            <a:r>
              <a:rPr lang="en-US" dirty="0" smtClean="0"/>
              <a:t>Research suggests that panic reactions are related to changes in </a:t>
            </a:r>
            <a:r>
              <a:rPr lang="en-US" b="1" dirty="0" err="1" smtClean="0"/>
              <a:t>norepinephrine</a:t>
            </a:r>
            <a:r>
              <a:rPr lang="en-US" b="1" dirty="0" smtClean="0"/>
              <a:t> activity in the locus </a:t>
            </a:r>
            <a:r>
              <a:rPr lang="en-US" b="1" dirty="0" err="1" smtClean="0"/>
              <a:t>ceruleus</a:t>
            </a:r>
            <a:r>
              <a:rPr lang="en-US" b="1" dirty="0" smtClean="0"/>
              <a:t> and </a:t>
            </a:r>
            <a:r>
              <a:rPr lang="en-US" b="1" dirty="0" err="1" smtClean="0"/>
              <a:t>amagdala</a:t>
            </a:r>
            <a:r>
              <a:rPr lang="en-US" b="1" dirty="0" smtClean="0"/>
              <a:t>.</a:t>
            </a:r>
          </a:p>
          <a:p>
            <a:pPr marL="274320" indent="-274320" eaLnBrk="1" fontAlgn="auto" hangingPunct="1">
              <a:spcAft>
                <a:spcPts val="0"/>
              </a:spcAft>
              <a:buClr>
                <a:schemeClr val="accent3"/>
              </a:buClr>
              <a:buFont typeface="Arial" pitchFamily="34" charset="0"/>
              <a:buChar char="•"/>
              <a:defRPr/>
            </a:pPr>
            <a:endParaRPr lang="en-US" sz="2400" dirty="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r>
              <a:rPr lang="en-US" altLang="en-US" smtClean="0"/>
              <a:t>Panic Disorder</a:t>
            </a:r>
          </a:p>
        </p:txBody>
      </p:sp>
      <p:sp>
        <p:nvSpPr>
          <p:cNvPr id="58371" name="Rectangle 3"/>
          <p:cNvSpPr>
            <a:spLocks noGrp="1" noChangeArrowheads="1"/>
          </p:cNvSpPr>
          <p:nvPr>
            <p:ph idx="1"/>
          </p:nvPr>
        </p:nvSpPr>
        <p:spPr/>
        <p:txBody>
          <a:bodyPr/>
          <a:lstStyle/>
          <a:p>
            <a:pPr eaLnBrk="1" hangingPunct="1"/>
            <a:r>
              <a:rPr lang="en-US" altLang="en-US" sz="2800" smtClean="0"/>
              <a:t>Panic, an extreme anxiety reaction, can result when a real threat suddenly emerges</a:t>
            </a:r>
          </a:p>
          <a:p>
            <a:pPr eaLnBrk="1" hangingPunct="1"/>
            <a:r>
              <a:rPr lang="en-US" altLang="en-US" sz="2800" smtClean="0"/>
              <a:t>The experience of “panic attacks,” however, is different</a:t>
            </a:r>
          </a:p>
          <a:p>
            <a:pPr lvl="1" eaLnBrk="1" hangingPunct="1"/>
            <a:r>
              <a:rPr lang="en-US" altLang="en-US" b="1" smtClean="0"/>
              <a:t>Panic attacks are periodic</a:t>
            </a:r>
            <a:r>
              <a:rPr lang="en-US" altLang="en-US" smtClean="0"/>
              <a:t>, short bouts of panic that occur suddenly, reach a peak, and pass</a:t>
            </a:r>
          </a:p>
          <a:p>
            <a:pPr lvl="1" eaLnBrk="1" hangingPunct="1"/>
            <a:r>
              <a:rPr lang="en-US" altLang="en-US" smtClean="0"/>
              <a:t>Sufferers often fear they will die, go crazy, or lose control</a:t>
            </a:r>
          </a:p>
          <a:p>
            <a:pPr lvl="1" eaLnBrk="1" hangingPunct="1"/>
            <a:r>
              <a:rPr lang="en-US" altLang="en-US" smtClean="0"/>
              <a:t>Attacks happen in the absence of a real threat</a:t>
            </a:r>
          </a:p>
        </p:txBody>
      </p:sp>
      <p:sp>
        <p:nvSpPr>
          <p:cNvPr id="59395" name="Footer Placeholder 4"/>
          <p:cNvSpPr>
            <a:spLocks noGrp="1"/>
          </p:cNvSpPr>
          <p:nvPr>
            <p:ph type="ftr" sz="quarter" idx="11"/>
          </p:nvPr>
        </p:nvSpPr>
        <p:spPr/>
        <p:txBody>
          <a:bodyPr/>
          <a:lstStyle/>
          <a:p>
            <a:pPr>
              <a:defRPr/>
            </a:pPr>
            <a:r>
              <a:rPr lang="en-US"/>
              <a:t>Moazama Anwar,Clinical Psychologist</a:t>
            </a:r>
          </a:p>
        </p:txBody>
      </p:sp>
      <p:sp>
        <p:nvSpPr>
          <p:cNvPr id="583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B5688750-7836-4432-8414-7EE834AA5AA9}" type="slidenum">
              <a:rPr lang="en-US" altLang="en-US" smtClean="0">
                <a:solidFill>
                  <a:srgbClr val="A93C93"/>
                </a:solidFill>
              </a:rPr>
              <a:pPr/>
              <a:t>45</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endParaRPr lang="en-US" altLang="en-US" smtClean="0"/>
          </a:p>
        </p:txBody>
      </p:sp>
      <p:pic>
        <p:nvPicPr>
          <p:cNvPr id="59395" name="Picture 5" descr="tb05-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838200"/>
            <a:ext cx="8229600" cy="5486400"/>
          </a:xfrm>
          <a:noFill/>
        </p:spPr>
      </p:pic>
      <p:sp>
        <p:nvSpPr>
          <p:cNvPr id="4" name="Date Placeholder 3"/>
          <p:cNvSpPr>
            <a:spLocks noGrp="1"/>
          </p:cNvSpPr>
          <p:nvPr>
            <p:ph type="dt" sz="quarter" idx="10"/>
          </p:nvPr>
        </p:nvSpPr>
        <p:spPr/>
        <p:txBody>
          <a:bodyPr/>
          <a:lstStyle/>
          <a:p>
            <a:pPr>
              <a:defRPr/>
            </a:pPr>
            <a:fld id="{3CE8F012-CBC0-480C-B7C0-23FC2F050382}" type="datetime1">
              <a:rPr lang="en-US"/>
              <a:pPr>
                <a:defRPr/>
              </a:pPr>
              <a:t>3/19/2020</a:t>
            </a:fld>
            <a:endParaRPr lang="en-US"/>
          </a:p>
        </p:txBody>
      </p:sp>
      <p:sp>
        <p:nvSpPr>
          <p:cNvPr id="593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E1842844-AD2E-4C66-A0B8-92A89BE43472}" type="slidenum">
              <a:rPr lang="en-US" altLang="en-US" smtClean="0">
                <a:solidFill>
                  <a:srgbClr val="A93C93"/>
                </a:solidFill>
              </a:rPr>
              <a:pPr/>
              <a:t>46</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Grp="1" noRot="1" noChangeArrowheads="1"/>
          </p:cNvSpPr>
          <p:nvPr>
            <p:ph type="title"/>
          </p:nvPr>
        </p:nvSpPr>
        <p:spPr/>
        <p:txBody>
          <a:bodyPr rtlCol="0">
            <a:normAutofit fontScale="90000"/>
          </a:bodyPr>
          <a:lstStyle/>
          <a:p>
            <a:pPr eaLnBrk="1" fontAlgn="auto" hangingPunct="1">
              <a:spcAft>
                <a:spcPts val="0"/>
              </a:spcAft>
              <a:defRPr/>
            </a:pPr>
            <a:r>
              <a:rPr lang="en-US" dirty="0" smtClean="0"/>
              <a:t>Panic Disorder: Etiology</a:t>
            </a:r>
            <a:br>
              <a:rPr lang="en-US" dirty="0" smtClean="0"/>
            </a:br>
            <a:endParaRPr lang="en-US" dirty="0" smtClean="0"/>
          </a:p>
        </p:txBody>
      </p:sp>
      <p:sp>
        <p:nvSpPr>
          <p:cNvPr id="71683" name="Rectangle 5"/>
          <p:cNvSpPr>
            <a:spLocks noGrp="1" noChangeArrowheads="1"/>
          </p:cNvSpPr>
          <p:nvPr>
            <p:ph idx="1"/>
          </p:nvPr>
        </p:nvSpPr>
        <p:spPr/>
        <p:txBody>
          <a:bodyPr rtlCol="0">
            <a:normAutofit fontScale="92500" lnSpcReduction="20000"/>
          </a:bodyPr>
          <a:lstStyle/>
          <a:p>
            <a:pPr marL="640080" lvl="1" indent="-246888" eaLnBrk="1" fontAlgn="auto" hangingPunct="1">
              <a:spcAft>
                <a:spcPts val="0"/>
              </a:spcAft>
              <a:buFont typeface="Arial" pitchFamily="34" charset="0"/>
              <a:buChar char="–"/>
              <a:defRPr/>
            </a:pPr>
            <a:r>
              <a:rPr lang="en-US" b="1" dirty="0" smtClean="0">
                <a:solidFill>
                  <a:schemeClr val="tx2">
                    <a:lumMod val="75000"/>
                  </a:schemeClr>
                </a:solidFill>
              </a:rPr>
              <a:t>The Cognitive Perspective</a:t>
            </a:r>
          </a:p>
          <a:p>
            <a:pPr marL="640080" lvl="1" indent="-246888" eaLnBrk="1" fontAlgn="auto" hangingPunct="1">
              <a:spcAft>
                <a:spcPts val="0"/>
              </a:spcAft>
              <a:buFont typeface="Arial" pitchFamily="34" charset="0"/>
              <a:buChar char="–"/>
              <a:defRPr/>
            </a:pPr>
            <a:r>
              <a:rPr lang="en-US" dirty="0" smtClean="0"/>
              <a:t>In their view, full panic reactions are experienced only by people who </a:t>
            </a:r>
            <a:r>
              <a:rPr lang="en-US" b="1" dirty="0" smtClean="0"/>
              <a:t>misinterpret bodily events</a:t>
            </a:r>
            <a:endParaRPr lang="en-US" sz="2000" dirty="0" smtClean="0"/>
          </a:p>
          <a:p>
            <a:pPr marL="640080" lvl="1" indent="-246888" eaLnBrk="1" fontAlgn="auto" hangingPunct="1">
              <a:spcAft>
                <a:spcPts val="0"/>
              </a:spcAft>
              <a:buFont typeface="Arial" pitchFamily="34" charset="0"/>
              <a:buChar char="–"/>
              <a:defRPr/>
            </a:pPr>
            <a:r>
              <a:rPr lang="en-US" dirty="0" smtClean="0"/>
              <a:t>Panic-prone people generally have a high degree of </a:t>
            </a:r>
            <a:r>
              <a:rPr lang="en-US" b="1" dirty="0" smtClean="0"/>
              <a:t>“anxiety sensitivity”</a:t>
            </a:r>
          </a:p>
          <a:p>
            <a:pPr marL="640080" lvl="1" indent="-246888" eaLnBrk="1" fontAlgn="auto" hangingPunct="1">
              <a:spcAft>
                <a:spcPts val="0"/>
              </a:spcAft>
              <a:buFont typeface="Arial" pitchFamily="34" charset="0"/>
              <a:buChar char="–"/>
              <a:defRPr/>
            </a:pPr>
            <a:r>
              <a:rPr lang="en-US" b="1" dirty="0" smtClean="0">
                <a:solidFill>
                  <a:schemeClr val="tx2">
                    <a:lumMod val="75000"/>
                  </a:schemeClr>
                </a:solidFill>
              </a:rPr>
              <a:t>Psychological Treatment of Panic and Agoraphobia</a:t>
            </a:r>
          </a:p>
          <a:p>
            <a:pPr eaLnBrk="1" hangingPunct="1">
              <a:defRPr/>
            </a:pPr>
            <a:r>
              <a:rPr lang="en-US" b="1" dirty="0" smtClean="0"/>
              <a:t>Panic Control Therapy </a:t>
            </a:r>
            <a:r>
              <a:rPr lang="en-US" dirty="0" smtClean="0"/>
              <a:t>(PCT; </a:t>
            </a:r>
            <a:r>
              <a:rPr lang="en-US" dirty="0" err="1" smtClean="0"/>
              <a:t>Craske</a:t>
            </a:r>
            <a:r>
              <a:rPr lang="en-US" dirty="0" smtClean="0"/>
              <a:t> &amp; Barlow, 2001)</a:t>
            </a:r>
          </a:p>
          <a:p>
            <a:pPr lvl="1" eaLnBrk="1" hangingPunct="1">
              <a:defRPr/>
            </a:pPr>
            <a:r>
              <a:rPr lang="en-US" dirty="0" smtClean="0"/>
              <a:t>Exposure to somatic sensations associated with panic attack in a safe setting</a:t>
            </a:r>
          </a:p>
          <a:p>
            <a:pPr lvl="2" eaLnBrk="1" hangingPunct="1">
              <a:defRPr/>
            </a:pPr>
            <a:r>
              <a:rPr lang="en-US" dirty="0" smtClean="0"/>
              <a:t>Increased heart rate, rapid breathing, dizziness</a:t>
            </a:r>
          </a:p>
          <a:p>
            <a:pPr lvl="1" eaLnBrk="1" hangingPunct="1">
              <a:defRPr/>
            </a:pPr>
            <a:r>
              <a:rPr lang="en-US" dirty="0" smtClean="0"/>
              <a:t>Use of coping strategies to control symptoms</a:t>
            </a:r>
          </a:p>
          <a:p>
            <a:pPr lvl="2" eaLnBrk="1" hangingPunct="1">
              <a:defRPr/>
            </a:pPr>
            <a:r>
              <a:rPr lang="en-US" dirty="0" smtClean="0"/>
              <a:t>Relaxation</a:t>
            </a:r>
          </a:p>
          <a:p>
            <a:pPr lvl="2" eaLnBrk="1" hangingPunct="1">
              <a:defRPr/>
            </a:pPr>
            <a:r>
              <a:rPr lang="en-US" dirty="0" smtClean="0"/>
              <a:t>Deep breathing</a:t>
            </a:r>
          </a:p>
          <a:p>
            <a:pPr lvl="2" eaLnBrk="1" hangingPunct="1">
              <a:defRPr/>
            </a:pPr>
            <a:r>
              <a:rPr lang="en-US" dirty="0" smtClean="0"/>
              <a:t>CBT</a:t>
            </a:r>
          </a:p>
          <a:p>
            <a:pPr marL="640080" lvl="1" indent="-246888" eaLnBrk="1" fontAlgn="auto" hangingPunct="1">
              <a:spcAft>
                <a:spcPts val="0"/>
              </a:spcAft>
              <a:buFont typeface="Arial" pitchFamily="34" charset="0"/>
              <a:buChar char="–"/>
              <a:defRPr/>
            </a:pPr>
            <a:endParaRPr lang="en-US" b="1" dirty="0" smtClean="0">
              <a:solidFill>
                <a:schemeClr val="tx2">
                  <a:lumMod val="75000"/>
                </a:schemeClr>
              </a:solidFill>
            </a:endParaRPr>
          </a:p>
        </p:txBody>
      </p:sp>
      <p:sp>
        <p:nvSpPr>
          <p:cNvPr id="6" name="Date Placeholder 5"/>
          <p:cNvSpPr>
            <a:spLocks noGrp="1"/>
          </p:cNvSpPr>
          <p:nvPr>
            <p:ph type="dt" sz="quarter" idx="10"/>
          </p:nvPr>
        </p:nvSpPr>
        <p:spPr/>
        <p:txBody>
          <a:bodyPr/>
          <a:lstStyle/>
          <a:p>
            <a:pPr>
              <a:defRPr/>
            </a:pPr>
            <a:fld id="{8837EC0A-6A83-4F24-BFFC-FDA74C0F2863}" type="datetime1">
              <a:rPr lang="en-US"/>
              <a:pPr>
                <a:defRPr/>
              </a:pPr>
              <a:t>3/19/2020</a:t>
            </a:fld>
            <a:endParaRPr lang="en-US"/>
          </a:p>
        </p:txBody>
      </p:sp>
      <p:sp>
        <p:nvSpPr>
          <p:cNvPr id="604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9DE8BFF4-E9CB-4D14-AB0A-099AFF2B4785}" type="slidenum">
              <a:rPr lang="en-US" altLang="en-US" smtClean="0">
                <a:solidFill>
                  <a:srgbClr val="A93C93"/>
                </a:solidFill>
              </a:rPr>
              <a:pPr/>
              <a:t>47</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GB" altLang="en-US" smtClean="0"/>
              <a:t>Biological causes</a:t>
            </a:r>
          </a:p>
        </p:txBody>
      </p:sp>
      <p:sp>
        <p:nvSpPr>
          <p:cNvPr id="61443" name="Content Placeholder 2"/>
          <p:cNvSpPr>
            <a:spLocks noGrp="1"/>
          </p:cNvSpPr>
          <p:nvPr>
            <p:ph idx="1"/>
          </p:nvPr>
        </p:nvSpPr>
        <p:spPr/>
        <p:txBody>
          <a:bodyPr/>
          <a:lstStyle/>
          <a:p>
            <a:r>
              <a:rPr lang="en-GB" altLang="en-US" smtClean="0"/>
              <a:t>Inappropriate activity of norepinephrine especially in brain area locus coeruleus.</a:t>
            </a:r>
          </a:p>
          <a:p>
            <a:pPr algn="just"/>
            <a:r>
              <a:rPr lang="en-GB" altLang="en-US" sz="2000" b="1" smtClean="0"/>
              <a:t>Panic reactions  produced in part by a brain circuit consisting of areas such as the amygdala, hippocampus, ventromedial nucleus of the hypothalamus, central gray matter, and locus coeruleus.When a person confronts a frightening object or situation, the amygdala is stimulated. In turn, the amygdala stimulates the other brain areas in the circuit, temporarily setting into motion an “alarm and escape” response (increased heart rate, respiration, blood pressure, and the like) that is very similar to a panic reaction .Most of today’s researchers believe that this brain circuit—including the neurotransmitters at work throughout the circuit—probably functions improperly in people who experience panic disorder.</a:t>
            </a:r>
          </a:p>
          <a:p>
            <a:endParaRPr lang="en-GB" altLang="en-US" smtClean="0"/>
          </a:p>
        </p:txBody>
      </p:sp>
      <p:sp>
        <p:nvSpPr>
          <p:cNvPr id="4" name="Date Placeholder 3"/>
          <p:cNvSpPr>
            <a:spLocks noGrp="1"/>
          </p:cNvSpPr>
          <p:nvPr>
            <p:ph type="dt" sz="quarter" idx="10"/>
          </p:nvPr>
        </p:nvSpPr>
        <p:spPr/>
        <p:txBody>
          <a:bodyPr/>
          <a:lstStyle/>
          <a:p>
            <a:pPr>
              <a:defRPr/>
            </a:pPr>
            <a:fld id="{A5D95FD7-8780-4D55-ACF6-2080FC6367E5}" type="datetime1">
              <a:rPr lang="en-US" smtClean="0"/>
              <a:pPr>
                <a:defRPr/>
              </a:pPr>
              <a:t>3/19/2020</a:t>
            </a:fld>
            <a:endParaRPr lang="en-US"/>
          </a:p>
        </p:txBody>
      </p:sp>
      <p:sp>
        <p:nvSpPr>
          <p:cNvPr id="614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C46554B5-F74B-4647-AB67-70B83B99603A}" type="slidenum">
              <a:rPr lang="en-US" altLang="en-US" smtClean="0">
                <a:solidFill>
                  <a:srgbClr val="A93C93"/>
                </a:solidFill>
              </a:rPr>
              <a:pPr/>
              <a:t>48</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pPr algn="ctr" eaLnBrk="1" fontAlgn="auto" hangingPunct="1">
              <a:spcAft>
                <a:spcPts val="0"/>
              </a:spcAft>
              <a:defRPr/>
            </a:pPr>
            <a:r>
              <a:rPr lang="en-US" dirty="0" smtClean="0"/>
              <a:t>Separation anxiety </a:t>
            </a:r>
            <a:br>
              <a:rPr lang="en-US" dirty="0" smtClean="0"/>
            </a:br>
            <a:r>
              <a:rPr lang="en-US" dirty="0" smtClean="0"/>
              <a:t>disorder</a:t>
            </a:r>
            <a:br>
              <a:rPr lang="en-US" dirty="0" smtClean="0"/>
            </a:br>
            <a:endParaRPr lang="en-US" dirty="0" smtClean="0"/>
          </a:p>
        </p:txBody>
      </p:sp>
      <p:sp>
        <p:nvSpPr>
          <p:cNvPr id="3" name="Content Placeholder 2"/>
          <p:cNvSpPr>
            <a:spLocks noGrp="1"/>
          </p:cNvSpPr>
          <p:nvPr>
            <p:ph idx="1"/>
          </p:nvPr>
        </p:nvSpPr>
        <p:spPr/>
        <p:txBody>
          <a:bodyPr rtlCol="0">
            <a:normAutofit fontScale="62500" lnSpcReduction="20000"/>
          </a:bodyPr>
          <a:lstStyle/>
          <a:p>
            <a:pPr marL="274320" indent="-274320" eaLnBrk="1" fontAlgn="auto" hangingPunct="1">
              <a:spcAft>
                <a:spcPts val="0"/>
              </a:spcAft>
              <a:buClr>
                <a:schemeClr val="accent3"/>
              </a:buClr>
              <a:buFont typeface="Arial" pitchFamily="34" charset="0"/>
              <a:buChar char="•"/>
              <a:defRPr/>
            </a:pPr>
            <a:r>
              <a:rPr lang="en-US" sz="2900" dirty="0" smtClean="0"/>
              <a:t>Separation Anxiety Disorder was moved from </a:t>
            </a:r>
            <a:r>
              <a:rPr lang="en-US" sz="2900" i="1" dirty="0" smtClean="0"/>
              <a:t>Disorders Usually First Diagnosed in Infancy, Childhood, or Adolescence</a:t>
            </a:r>
            <a:r>
              <a:rPr lang="en-US" sz="2900" dirty="0" smtClean="0"/>
              <a:t> (DSM-IV TR) to the Anxiety Disorders chapter in DSM-5.</a:t>
            </a:r>
          </a:p>
          <a:p>
            <a:pPr marL="274320" indent="-274320" eaLnBrk="1" fontAlgn="auto" hangingPunct="1">
              <a:spcAft>
                <a:spcPts val="0"/>
              </a:spcAft>
              <a:buClr>
                <a:schemeClr val="accent3"/>
              </a:buClr>
              <a:buFont typeface="Arial" pitchFamily="34" charset="0"/>
              <a:buChar char="•"/>
              <a:defRPr/>
            </a:pPr>
            <a:r>
              <a:rPr lang="en-US" sz="2900" dirty="0" smtClean="0"/>
              <a:t>The age-of-onset requirement (before age of 18 years) was dropped, thus allowing for diagnosis  of Separation Anxiety Disorder in adults</a:t>
            </a:r>
          </a:p>
          <a:p>
            <a:pPr marL="640080" lvl="1" indent="-246888" eaLnBrk="1" fontAlgn="auto" hangingPunct="1">
              <a:spcAft>
                <a:spcPts val="0"/>
              </a:spcAft>
              <a:buFont typeface="Arial" pitchFamily="34" charset="0"/>
              <a:buChar char="–"/>
              <a:defRPr/>
            </a:pPr>
            <a:r>
              <a:rPr lang="en-US" sz="2900" dirty="0" smtClean="0"/>
              <a:t>Duration of at </a:t>
            </a:r>
            <a:r>
              <a:rPr lang="en-US" sz="2900" b="1" dirty="0" smtClean="0"/>
              <a:t>least 6 months in adults (1 month in children).</a:t>
            </a:r>
          </a:p>
          <a:p>
            <a:pPr marL="274320" indent="-274320" eaLnBrk="1" fontAlgn="auto" hangingPunct="1">
              <a:spcAft>
                <a:spcPts val="0"/>
              </a:spcAft>
              <a:buClr>
                <a:schemeClr val="accent3"/>
              </a:buClr>
              <a:buFont typeface="Arial" pitchFamily="34" charset="0"/>
              <a:buChar char="•"/>
              <a:defRPr/>
            </a:pPr>
            <a:r>
              <a:rPr lang="en-US" sz="2900" dirty="0" smtClean="0"/>
              <a:t>Prevalence rates are as follows: </a:t>
            </a:r>
            <a:r>
              <a:rPr lang="en-US" sz="2900" b="1" dirty="0" smtClean="0"/>
              <a:t>children (4%); adolescents (1.6%), and adults (0.9%- 1.9%)</a:t>
            </a:r>
          </a:p>
          <a:p>
            <a:pPr marL="274320" indent="-274320" eaLnBrk="1" fontAlgn="auto" hangingPunct="1">
              <a:spcAft>
                <a:spcPts val="0"/>
              </a:spcAft>
              <a:buClr>
                <a:schemeClr val="accent3"/>
              </a:buClr>
              <a:buFont typeface="Arial" pitchFamily="34" charset="0"/>
              <a:buChar char="•"/>
              <a:defRPr/>
            </a:pPr>
            <a:r>
              <a:rPr lang="en-US" sz="2900" dirty="0" smtClean="0"/>
              <a:t>Separation Anxiety Disorder is the most prevalent Anxiety Disorder in children, with </a:t>
            </a:r>
            <a:r>
              <a:rPr lang="en-US" sz="2900" b="1" dirty="0" smtClean="0"/>
              <a:t>girls more susceptible than boys</a:t>
            </a:r>
            <a:r>
              <a:rPr lang="en-US" sz="2900" dirty="0" smtClean="0"/>
              <a:t>.</a:t>
            </a:r>
          </a:p>
          <a:p>
            <a:pPr marL="274320" indent="-274320" eaLnBrk="1" fontAlgn="auto" hangingPunct="1">
              <a:spcAft>
                <a:spcPts val="0"/>
              </a:spcAft>
              <a:buClr>
                <a:schemeClr val="accent3"/>
              </a:buClr>
              <a:buFont typeface="Arial" pitchFamily="34" charset="0"/>
              <a:buChar char="•"/>
              <a:defRPr/>
            </a:pPr>
            <a:r>
              <a:rPr lang="en-US" sz="2900" dirty="0" smtClean="0"/>
              <a:t>Functionality in school, work, or social settings is often impaired (APA, 2013).</a:t>
            </a:r>
          </a:p>
          <a:p>
            <a:pPr marL="274320" indent="-274320" eaLnBrk="1" fontAlgn="auto" hangingPunct="1">
              <a:spcAft>
                <a:spcPts val="0"/>
              </a:spcAft>
              <a:buClr>
                <a:schemeClr val="accent3"/>
              </a:buClr>
              <a:buFont typeface="Arial" pitchFamily="34" charset="0"/>
              <a:buChar char="•"/>
              <a:defRPr/>
            </a:pPr>
            <a:r>
              <a:rPr lang="en-US" sz="2900" dirty="0" smtClean="0"/>
              <a:t>Separation anxiety disorder can also be associated with panic attacks that can occur with </a:t>
            </a:r>
            <a:r>
              <a:rPr lang="en-US" sz="2900" b="1" dirty="0" err="1" smtClean="0"/>
              <a:t>comorbid</a:t>
            </a:r>
            <a:r>
              <a:rPr lang="en-US" sz="2900" b="1" dirty="0" smtClean="0"/>
              <a:t> panic disorder. </a:t>
            </a:r>
          </a:p>
          <a:p>
            <a:pPr marL="274320" indent="-274320" eaLnBrk="1" fontAlgn="auto" hangingPunct="1">
              <a:spcAft>
                <a:spcPts val="0"/>
              </a:spcAft>
              <a:buClr>
                <a:schemeClr val="accent3"/>
              </a:buClr>
              <a:buFont typeface="Arial" pitchFamily="34" charset="0"/>
              <a:buChar char="•"/>
              <a:defRPr/>
            </a:pPr>
            <a:r>
              <a:rPr lang="en-US" sz="2900" dirty="0" smtClean="0"/>
              <a:t>common anxiety disorder, occurring in youth younger than </a:t>
            </a:r>
            <a:r>
              <a:rPr lang="en-US" sz="2900" b="1" dirty="0" smtClean="0"/>
              <a:t>18 years (persistent and lasting for at least 4 weeks) </a:t>
            </a:r>
            <a:r>
              <a:rPr lang="en-US" sz="2900" dirty="0" smtClean="0"/>
              <a:t>and in </a:t>
            </a:r>
            <a:r>
              <a:rPr lang="en-US" sz="2900" b="1" dirty="0" smtClean="0"/>
              <a:t>adults (typically requiring a duration of 6 mo or more</a:t>
            </a:r>
            <a:r>
              <a:rPr lang="en-US" sz="2900" dirty="0" smtClean="0"/>
              <a:t>).</a:t>
            </a:r>
            <a:endParaRPr lang="en-US" sz="2900" b="1" dirty="0" smtClean="0"/>
          </a:p>
          <a:p>
            <a:pPr marL="274320" indent="-274320" eaLnBrk="1" fontAlgn="auto" hangingPunct="1">
              <a:spcAft>
                <a:spcPts val="0"/>
              </a:spcAft>
              <a:buClr>
                <a:schemeClr val="accent3"/>
              </a:buClr>
              <a:buFont typeface="Arial" pitchFamily="34" charset="0"/>
              <a:buChar char="•"/>
              <a:defRPr/>
            </a:pPr>
            <a:endParaRPr lang="en-US" dirty="0" smtClean="0"/>
          </a:p>
          <a:p>
            <a:pPr marL="640080" lvl="1" indent="-246888" eaLnBrk="1" fontAlgn="auto" hangingPunct="1">
              <a:spcAft>
                <a:spcPts val="0"/>
              </a:spcAft>
              <a:buFont typeface="Arial" pitchFamily="34" charset="0"/>
              <a:buChar char="–"/>
              <a:defRPr/>
            </a:pPr>
            <a:endParaRPr lang="en-US" b="1" dirty="0" smtClean="0"/>
          </a:p>
          <a:p>
            <a:pPr marL="274320" indent="-274320" eaLnBrk="1" fontAlgn="auto" hangingPunct="1">
              <a:spcAft>
                <a:spcPts val="0"/>
              </a:spcAft>
              <a:buClr>
                <a:schemeClr val="accent3"/>
              </a:buClr>
              <a:buFont typeface="Arial" pitchFamily="34" charset="0"/>
              <a:buChar char="•"/>
              <a:defRPr/>
            </a:pPr>
            <a:endParaRPr lang="en-US" dirty="0"/>
          </a:p>
        </p:txBody>
      </p:sp>
      <p:sp>
        <p:nvSpPr>
          <p:cNvPr id="5" name="Date Placeholder 4"/>
          <p:cNvSpPr>
            <a:spLocks noGrp="1"/>
          </p:cNvSpPr>
          <p:nvPr>
            <p:ph type="dt" sz="quarter" idx="10"/>
          </p:nvPr>
        </p:nvSpPr>
        <p:spPr/>
        <p:txBody>
          <a:bodyPr/>
          <a:lstStyle/>
          <a:p>
            <a:pPr>
              <a:defRPr/>
            </a:pPr>
            <a:fld id="{AE0ED049-85DB-4769-81E2-0E8D591E4F43}" type="datetime1">
              <a:rPr lang="en-US"/>
              <a:pPr>
                <a:defRPr/>
              </a:pPr>
              <a:t>3/19/2020</a:t>
            </a:fld>
            <a:endParaRPr lang="en-US"/>
          </a:p>
        </p:txBody>
      </p:sp>
      <p:sp>
        <p:nvSpPr>
          <p:cNvPr id="6" name="Footer Placeholder 5"/>
          <p:cNvSpPr>
            <a:spLocks noGrp="1"/>
          </p:cNvSpPr>
          <p:nvPr>
            <p:ph type="ftr" sz="quarter" idx="11"/>
          </p:nvPr>
        </p:nvSpPr>
        <p:spPr/>
        <p:txBody>
          <a:bodyPr/>
          <a:lstStyle/>
          <a:p>
            <a:pPr>
              <a:defRPr/>
            </a:pPr>
            <a:r>
              <a:rPr lang="en-US"/>
              <a:t>MOAZAMA ANWAR, CLINICAL PSYCHOLOGIST</a:t>
            </a:r>
          </a:p>
        </p:txBody>
      </p:sp>
      <p:sp>
        <p:nvSpPr>
          <p:cNvPr id="624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F2EC1ACC-9F60-4185-97A5-A613B2C593D9}" type="slidenum">
              <a:rPr lang="en-US" altLang="en-US" smtClean="0">
                <a:solidFill>
                  <a:srgbClr val="A93C93"/>
                </a:solidFill>
              </a:rPr>
              <a:pPr/>
              <a:t>49</a:t>
            </a:fld>
            <a:endParaRPr lang="en-US" altLang="en-US" smtClean="0">
              <a:solidFill>
                <a:srgbClr val="A93C93"/>
              </a:solidFill>
            </a:endParaRPr>
          </a:p>
        </p:txBody>
      </p:sp>
      <p:pic>
        <p:nvPicPr>
          <p:cNvPr id="62471" name="Picture 7" descr="C:\Users\MOAZAMA\Desktop\anxity disorders\download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525" y="0"/>
            <a:ext cx="22764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Prevalence, Origin and Co morbidity of anxiety disorders</a:t>
            </a:r>
            <a:endParaRPr lang="en-US" dirty="0"/>
          </a:p>
        </p:txBody>
      </p:sp>
      <p:sp>
        <p:nvSpPr>
          <p:cNvPr id="3" name="Content Placeholder 2"/>
          <p:cNvSpPr>
            <a:spLocks noGrp="1"/>
          </p:cNvSpPr>
          <p:nvPr>
            <p:ph idx="1"/>
          </p:nvPr>
        </p:nvSpPr>
        <p:spPr/>
        <p:txBody>
          <a:bodyPr rtlCol="0">
            <a:normAutofit fontScale="85000" lnSpcReduction="10000"/>
          </a:bodyPr>
          <a:lstStyle/>
          <a:p>
            <a:pPr marL="274320" indent="-274320" eaLnBrk="1" fontAlgn="auto" hangingPunct="1">
              <a:spcAft>
                <a:spcPts val="0"/>
              </a:spcAft>
              <a:buClr>
                <a:schemeClr val="accent3"/>
              </a:buClr>
              <a:buFont typeface="Arial" pitchFamily="34" charset="0"/>
              <a:buChar char="•"/>
              <a:defRPr/>
            </a:pPr>
            <a:endParaRPr lang="en-US" b="1" dirty="0" smtClean="0"/>
          </a:p>
          <a:p>
            <a:pPr marL="274320" indent="-274320" eaLnBrk="1" fontAlgn="auto" hangingPunct="1">
              <a:spcAft>
                <a:spcPts val="0"/>
              </a:spcAft>
              <a:buClr>
                <a:schemeClr val="accent3"/>
              </a:buClr>
              <a:buFont typeface="Wingdings" pitchFamily="2" charset="2"/>
              <a:buChar char="v"/>
              <a:defRPr/>
            </a:pPr>
            <a:r>
              <a:rPr lang="en-US" sz="4600" b="1" dirty="0" smtClean="0"/>
              <a:t>Prevalence</a:t>
            </a:r>
          </a:p>
          <a:p>
            <a:pPr marL="274320" indent="-274320" eaLnBrk="1" fontAlgn="auto" hangingPunct="1">
              <a:spcAft>
                <a:spcPts val="0"/>
              </a:spcAft>
              <a:buClr>
                <a:schemeClr val="accent3"/>
              </a:buClr>
              <a:buFont typeface="Arial" pitchFamily="34" charset="0"/>
              <a:buChar char="•"/>
              <a:defRPr/>
            </a:pPr>
            <a:r>
              <a:rPr lang="en-US" b="1" dirty="0" smtClean="0"/>
              <a:t>Each year </a:t>
            </a:r>
            <a:r>
              <a:rPr lang="en-US" dirty="0" smtClean="0"/>
              <a:t>Anxiety Disorders impact approximately </a:t>
            </a:r>
            <a:r>
              <a:rPr lang="en-US" u="sng" dirty="0" smtClean="0"/>
              <a:t>18% (40 million) adults </a:t>
            </a:r>
            <a:r>
              <a:rPr lang="en-US" dirty="0" smtClean="0"/>
              <a:t>in the U.S. </a:t>
            </a:r>
          </a:p>
          <a:p>
            <a:pPr marL="274320" indent="-274320" eaLnBrk="1" fontAlgn="auto" hangingPunct="1">
              <a:spcAft>
                <a:spcPts val="0"/>
              </a:spcAft>
              <a:buClr>
                <a:schemeClr val="accent3"/>
              </a:buClr>
              <a:buFont typeface="Arial" pitchFamily="34" charset="0"/>
              <a:buChar char="•"/>
              <a:defRPr/>
            </a:pPr>
            <a:r>
              <a:rPr lang="en-US" dirty="0" smtClean="0"/>
              <a:t>Anxiety disorders have a </a:t>
            </a:r>
            <a:r>
              <a:rPr lang="en-US" b="1" dirty="0" smtClean="0"/>
              <a:t>lifetime prevalence </a:t>
            </a:r>
            <a:r>
              <a:rPr lang="en-US" dirty="0" smtClean="0"/>
              <a:t>of approximately </a:t>
            </a:r>
            <a:r>
              <a:rPr lang="en-US" u="sng" dirty="0" smtClean="0"/>
              <a:t>30%</a:t>
            </a:r>
          </a:p>
          <a:p>
            <a:pPr marL="274320" indent="-274320" eaLnBrk="1" fontAlgn="auto" hangingPunct="1">
              <a:spcAft>
                <a:spcPts val="0"/>
              </a:spcAft>
              <a:buClr>
                <a:schemeClr val="accent3"/>
              </a:buClr>
              <a:buFont typeface="Wingdings" pitchFamily="2" charset="2"/>
              <a:buChar char="v"/>
              <a:defRPr/>
            </a:pPr>
            <a:r>
              <a:rPr lang="en-US" sz="3600" b="1" dirty="0" smtClean="0"/>
              <a:t>Origin</a:t>
            </a:r>
          </a:p>
          <a:p>
            <a:pPr marL="274320" indent="-274320" eaLnBrk="1" fontAlgn="auto" hangingPunct="1">
              <a:spcAft>
                <a:spcPts val="0"/>
              </a:spcAft>
              <a:buClr>
                <a:schemeClr val="accent3"/>
              </a:buClr>
              <a:buFont typeface="Arial" pitchFamily="34" charset="0"/>
              <a:buChar char="•"/>
              <a:defRPr/>
            </a:pPr>
            <a:r>
              <a:rPr lang="en-US" dirty="0" smtClean="0"/>
              <a:t>Many have a median onset as early as </a:t>
            </a:r>
            <a:r>
              <a:rPr lang="en-US" u="sng" dirty="0" smtClean="0"/>
              <a:t>13 years </a:t>
            </a:r>
            <a:r>
              <a:rPr lang="en-US" dirty="0" smtClean="0"/>
              <a:t>of age</a:t>
            </a:r>
          </a:p>
          <a:p>
            <a:pPr marL="274320" indent="-274320" eaLnBrk="1" fontAlgn="auto" hangingPunct="1">
              <a:spcAft>
                <a:spcPts val="0"/>
              </a:spcAft>
              <a:buClr>
                <a:schemeClr val="accent3"/>
              </a:buClr>
              <a:buFont typeface="Wingdings" pitchFamily="2" charset="2"/>
              <a:buChar char="v"/>
              <a:defRPr/>
            </a:pPr>
            <a:r>
              <a:rPr lang="en-US" sz="4000" dirty="0" smtClean="0"/>
              <a:t> </a:t>
            </a:r>
            <a:r>
              <a:rPr lang="en-US" sz="4000" b="1" dirty="0" smtClean="0"/>
              <a:t>Co morbidity</a:t>
            </a:r>
            <a:endParaRPr lang="en-US" dirty="0" smtClean="0"/>
          </a:p>
          <a:p>
            <a:pPr marL="274320" indent="-274320" eaLnBrk="1" fontAlgn="auto" hangingPunct="1">
              <a:spcAft>
                <a:spcPts val="0"/>
              </a:spcAft>
              <a:buClr>
                <a:schemeClr val="accent3"/>
              </a:buClr>
              <a:buFont typeface="Arial" pitchFamily="34" charset="0"/>
              <a:buNone/>
              <a:defRPr/>
            </a:pPr>
            <a:r>
              <a:rPr lang="en-US" dirty="0" smtClean="0"/>
              <a:t> Close to </a:t>
            </a:r>
            <a:r>
              <a:rPr lang="en-US" u="sng" dirty="0" smtClean="0"/>
              <a:t>50%</a:t>
            </a:r>
            <a:r>
              <a:rPr lang="en-US" dirty="0" smtClean="0"/>
              <a:t> of individuals diagnosed with an Anxiety Disorder also meet the criteria for a Depressive Disorder. </a:t>
            </a:r>
          </a:p>
          <a:p>
            <a:pPr marL="274320" indent="-274320" eaLnBrk="1" fontAlgn="auto" hangingPunct="1">
              <a:spcAft>
                <a:spcPts val="0"/>
              </a:spcAft>
              <a:buClr>
                <a:schemeClr val="accent3"/>
              </a:buClr>
              <a:buFont typeface="Arial" pitchFamily="34" charset="0"/>
              <a:buChar char="•"/>
              <a:defRPr/>
            </a:pPr>
            <a:endParaRPr lang="en-US" dirty="0"/>
          </a:p>
        </p:txBody>
      </p:sp>
      <p:sp>
        <p:nvSpPr>
          <p:cNvPr id="5" name="Date Placeholder 4"/>
          <p:cNvSpPr>
            <a:spLocks noGrp="1"/>
          </p:cNvSpPr>
          <p:nvPr>
            <p:ph type="dt" sz="quarter" idx="10"/>
          </p:nvPr>
        </p:nvSpPr>
        <p:spPr/>
        <p:txBody>
          <a:bodyPr/>
          <a:lstStyle/>
          <a:p>
            <a:pPr>
              <a:defRPr/>
            </a:pPr>
            <a:fld id="{292DF410-BCE4-461B-92F1-552BA2526412}" type="datetime1">
              <a:rPr lang="en-US"/>
              <a:pPr>
                <a:defRPr/>
              </a:pPr>
              <a:t>3/19/2020</a:t>
            </a:fld>
            <a:endParaRPr lang="en-US"/>
          </a:p>
        </p:txBody>
      </p:sp>
      <p:sp>
        <p:nvSpPr>
          <p:cNvPr id="122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45A5AD99-0595-4615-9196-A0125E07B269}" type="slidenum">
              <a:rPr lang="en-US" altLang="en-US" smtClean="0">
                <a:solidFill>
                  <a:srgbClr val="A93C93"/>
                </a:solidFill>
              </a:rPr>
              <a:pPr/>
              <a:t>5</a:t>
            </a:fld>
            <a:endParaRPr lang="en-US" altLang="en-US" smtClean="0">
              <a:solidFill>
                <a:srgbClr val="A93C93"/>
              </a:solidFill>
            </a:endParaRPr>
          </a:p>
        </p:txBody>
      </p:sp>
      <p:pic>
        <p:nvPicPr>
          <p:cNvPr id="4"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19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324600"/>
          </a:xfrm>
        </p:spPr>
        <p:txBody>
          <a:bodyPr rtlCol="0">
            <a:normAutofit fontScale="62500" lnSpcReduction="20000"/>
          </a:bodyPr>
          <a:lstStyle/>
          <a:p>
            <a:pPr marL="514350" indent="-514350">
              <a:buFont typeface="+mj-lt"/>
              <a:buAutoNum type="alphaUcPeriod"/>
              <a:defRPr/>
            </a:pPr>
            <a:r>
              <a:rPr lang="en-US" dirty="0" smtClean="0"/>
              <a:t> </a:t>
            </a:r>
            <a:r>
              <a:rPr lang="en-US" sz="3200" dirty="0" smtClean="0"/>
              <a:t>Separation anxiety disorder consists of persistent and excessive anxiety beyond that expected for the child's developmental level related to separation or impending separation from the attachment figure (</a:t>
            </a:r>
            <a:r>
              <a:rPr lang="en-US" sz="3200" dirty="0" err="1" smtClean="0"/>
              <a:t>eg</a:t>
            </a:r>
            <a:r>
              <a:rPr lang="en-US" sz="3200" dirty="0" smtClean="0"/>
              <a:t>, primary caretaker, close family member) as evidenced by at </a:t>
            </a:r>
            <a:r>
              <a:rPr lang="en-US" sz="3200" b="1" dirty="0" smtClean="0"/>
              <a:t>least 3 </a:t>
            </a:r>
            <a:r>
              <a:rPr lang="en-US" sz="3200" dirty="0" smtClean="0"/>
              <a:t>of the following criteria:</a:t>
            </a:r>
          </a:p>
          <a:p>
            <a:pPr marL="514350" indent="-514350">
              <a:buFont typeface="+mj-lt"/>
              <a:buAutoNum type="alphaUcPeriod"/>
              <a:defRPr/>
            </a:pPr>
            <a:r>
              <a:rPr lang="en-US" sz="3200" dirty="0" smtClean="0"/>
              <a:t>Recurrent excessive distress when anticipating or experiencing separation from home or from major attachment figures</a:t>
            </a:r>
          </a:p>
          <a:p>
            <a:pPr marL="514350" indent="-514350">
              <a:buFont typeface="+mj-lt"/>
              <a:buAutoNum type="alphaUcPeriod"/>
              <a:defRPr/>
            </a:pPr>
            <a:r>
              <a:rPr lang="en-US" sz="3200" dirty="0" smtClean="0"/>
              <a:t>Persistent and excessive worry about losing major attachment figures or about possible harm to them, such as illness, injury, disasters, or death</a:t>
            </a:r>
          </a:p>
          <a:p>
            <a:pPr marL="514350" indent="-514350">
              <a:buFont typeface="+mj-lt"/>
              <a:buAutoNum type="alphaUcPeriod"/>
              <a:defRPr/>
            </a:pPr>
            <a:r>
              <a:rPr lang="en-US" sz="3200" dirty="0" smtClean="0"/>
              <a:t>Persistent and excessive worry about experiencing an untoward event (</a:t>
            </a:r>
            <a:r>
              <a:rPr lang="en-US" sz="3200" dirty="0" err="1" smtClean="0"/>
              <a:t>eg</a:t>
            </a:r>
            <a:r>
              <a:rPr lang="en-US" sz="3200" dirty="0" smtClean="0"/>
              <a:t>, getting lost, being kidnapped, having an accident, becoming ill) that causes separation from a major attachment figure</a:t>
            </a:r>
          </a:p>
          <a:p>
            <a:pPr marL="514350" indent="-514350">
              <a:buFont typeface="+mj-lt"/>
              <a:buAutoNum type="alphaUcPeriod"/>
              <a:defRPr/>
            </a:pPr>
            <a:r>
              <a:rPr lang="en-US" sz="3200" dirty="0" smtClean="0"/>
              <a:t>Persistent reluctance or refusal to go out, away from home, to school, to work, or elsewhere because of fear of separation</a:t>
            </a:r>
          </a:p>
          <a:p>
            <a:pPr marL="514350" indent="-514350">
              <a:buFont typeface="+mj-lt"/>
              <a:buAutoNum type="alphaUcPeriod"/>
              <a:defRPr/>
            </a:pPr>
            <a:r>
              <a:rPr lang="en-US" sz="3200" dirty="0" smtClean="0"/>
              <a:t>Persistent and excessive fear of or reluctance about being alone or without major attachment figures at home or in other settings</a:t>
            </a:r>
          </a:p>
          <a:p>
            <a:pPr marL="514350" indent="-514350">
              <a:buFont typeface="+mj-lt"/>
              <a:buAutoNum type="alphaUcPeriod"/>
              <a:defRPr/>
            </a:pPr>
            <a:r>
              <a:rPr lang="en-US" sz="3200" dirty="0" smtClean="0"/>
              <a:t>Persistent reluctance or refusal to sleep away from home or to go to sleep without being near a major attachment figure</a:t>
            </a:r>
          </a:p>
          <a:p>
            <a:pPr marL="514350" indent="-514350">
              <a:buFont typeface="+mj-lt"/>
              <a:buAutoNum type="alphaUcPeriod"/>
              <a:defRPr/>
            </a:pPr>
            <a:r>
              <a:rPr lang="en-US" sz="3200" dirty="0" smtClean="0"/>
              <a:t>Repeated nightmares involving the theme of separation</a:t>
            </a:r>
          </a:p>
          <a:p>
            <a:pPr marL="514350" indent="-514350">
              <a:buFont typeface="+mj-lt"/>
              <a:buAutoNum type="alphaUcPeriod"/>
              <a:defRPr/>
            </a:pPr>
            <a:r>
              <a:rPr lang="en-US" sz="3200" dirty="0" smtClean="0"/>
              <a:t>Repeated complaints of physical symptoms (</a:t>
            </a:r>
            <a:r>
              <a:rPr lang="en-US" sz="3200" dirty="0" err="1" smtClean="0"/>
              <a:t>eg</a:t>
            </a:r>
            <a:r>
              <a:rPr lang="en-US" sz="3200" dirty="0" smtClean="0"/>
              <a:t>, headaches, stomachaches, nausea, vomiting) when separation from major attachment figures occurs or is anticipated</a:t>
            </a:r>
          </a:p>
          <a:p>
            <a:pPr marL="411480" lvl="1" indent="0" eaLnBrk="1" fontAlgn="auto" hangingPunct="1">
              <a:spcAft>
                <a:spcPts val="0"/>
              </a:spcAft>
              <a:buFont typeface="Arial" pitchFamily="34" charset="0"/>
              <a:buNone/>
              <a:defRPr/>
            </a:pPr>
            <a:endParaRPr lang="en-US" dirty="0" smtClean="0"/>
          </a:p>
        </p:txBody>
      </p:sp>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EAC96F35-6021-4995-B3EA-8F266857EEE4}" type="slidenum">
              <a:rPr lang="en-US" altLang="en-US" smtClean="0">
                <a:solidFill>
                  <a:srgbClr val="A93C93"/>
                </a:solidFill>
              </a:rPr>
              <a:pPr/>
              <a:t>50</a:t>
            </a:fld>
            <a:endParaRPr lang="en-US" altLang="en-US" smtClean="0">
              <a:solidFill>
                <a:srgbClr val="A93C93"/>
              </a:solidFill>
            </a:endParaRPr>
          </a:p>
        </p:txBody>
      </p:sp>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smtClean="0"/>
              <a:t>Psychotherapies for SAD</a:t>
            </a:r>
          </a:p>
        </p:txBody>
      </p:sp>
      <p:sp>
        <p:nvSpPr>
          <p:cNvPr id="3" name="Content Placeholder 2"/>
          <p:cNvSpPr>
            <a:spLocks noGrp="1"/>
          </p:cNvSpPr>
          <p:nvPr>
            <p:ph idx="1"/>
          </p:nvPr>
        </p:nvSpPr>
        <p:spPr/>
        <p:txBody>
          <a:bodyPr>
            <a:normAutofit fontScale="85000" lnSpcReduction="20000"/>
          </a:bodyPr>
          <a:lstStyle/>
          <a:p>
            <a:pPr marL="274320" indent="-274320" eaLnBrk="1" fontAlgn="auto" hangingPunct="1">
              <a:spcAft>
                <a:spcPts val="0"/>
              </a:spcAft>
              <a:buClr>
                <a:schemeClr val="accent3"/>
              </a:buClr>
              <a:buFont typeface="Wingdings 2"/>
              <a:buChar char=""/>
              <a:defRPr/>
            </a:pPr>
            <a:r>
              <a:rPr lang="en-US" b="1" dirty="0" smtClean="0"/>
              <a:t>Talk therapy. </a:t>
            </a:r>
            <a:r>
              <a:rPr lang="en-US" dirty="0" smtClean="0"/>
              <a:t>Talk therapy provides a safe place for your child to express his or her feelings. Having someone to listen empathetically and guide your child toward understanding his or her anxiety can be powerful treatment.</a:t>
            </a:r>
          </a:p>
          <a:p>
            <a:pPr marL="274320" indent="-274320" eaLnBrk="1" fontAlgn="auto" hangingPunct="1">
              <a:spcAft>
                <a:spcPts val="0"/>
              </a:spcAft>
              <a:buClr>
                <a:schemeClr val="accent3"/>
              </a:buClr>
              <a:buFont typeface="Wingdings 2"/>
              <a:buChar char=""/>
              <a:defRPr/>
            </a:pPr>
            <a:r>
              <a:rPr lang="en-US" b="1" dirty="0" smtClean="0"/>
              <a:t>Play therapy. </a:t>
            </a:r>
            <a:r>
              <a:rPr lang="en-US" dirty="0" smtClean="0"/>
              <a:t>The therapeutic use of play is a common and effective way to get kids talking about their feelings.</a:t>
            </a:r>
          </a:p>
          <a:p>
            <a:pPr marL="274320" indent="-274320" eaLnBrk="1" fontAlgn="auto" hangingPunct="1">
              <a:spcAft>
                <a:spcPts val="0"/>
              </a:spcAft>
              <a:buClr>
                <a:schemeClr val="accent3"/>
              </a:buClr>
              <a:buFont typeface="Wingdings 2"/>
              <a:buChar char=""/>
              <a:defRPr/>
            </a:pPr>
            <a:r>
              <a:rPr lang="en-US" b="1" dirty="0" smtClean="0"/>
              <a:t>Counseling for the family.</a:t>
            </a:r>
            <a:r>
              <a:rPr lang="en-US" dirty="0" smtClean="0"/>
              <a:t> Family counseling can help your child counteract the thoughts that fuel his or her anxiety, while you as the parent can help your child learn coping skills.</a:t>
            </a:r>
          </a:p>
          <a:p>
            <a:pPr marL="274320" indent="-274320" eaLnBrk="1" fontAlgn="auto" hangingPunct="1">
              <a:spcAft>
                <a:spcPts val="0"/>
              </a:spcAft>
              <a:buClr>
                <a:schemeClr val="accent3"/>
              </a:buClr>
              <a:buFont typeface="Wingdings 2"/>
              <a:buChar char=""/>
              <a:defRPr/>
            </a:pPr>
            <a:r>
              <a:rPr lang="en-US" b="1" dirty="0" smtClean="0"/>
              <a:t>School-based counseling.</a:t>
            </a:r>
            <a:r>
              <a:rPr lang="en-US" dirty="0" smtClean="0"/>
              <a:t> This can help a child with separation anxiety disorder explore the social, behavioral, and academic demands of school.</a:t>
            </a:r>
          </a:p>
          <a:p>
            <a:pPr marL="274320" indent="-274320" eaLnBrk="1" fontAlgn="auto" hangingPunct="1">
              <a:spcAft>
                <a:spcPts val="0"/>
              </a:spcAft>
              <a:buClr>
                <a:schemeClr val="accent3"/>
              </a:buClr>
              <a:buFont typeface="Wingdings 2"/>
              <a:buChar char=""/>
              <a:defRPr/>
            </a:pPr>
            <a:r>
              <a:rPr lang="en-US" b="1" dirty="0" smtClean="0"/>
              <a:t>Medication.</a:t>
            </a:r>
            <a:r>
              <a:rPr lang="en-US" dirty="0" smtClean="0"/>
              <a:t> Medications may be used to treat severe cases of separation anxiety disorder. It should be used only in conjunction with other therapy.</a:t>
            </a:r>
          </a:p>
          <a:p>
            <a:pPr marL="274320" indent="-274320" eaLnBrk="1" fontAlgn="auto" hangingPunct="1">
              <a:spcAft>
                <a:spcPts val="0"/>
              </a:spcAft>
              <a:buClr>
                <a:schemeClr val="accent3"/>
              </a:buClr>
              <a:buFont typeface="Wingdings 2"/>
              <a:buChar char=""/>
              <a:defRPr/>
            </a:pPr>
            <a:endParaRPr lang="en-US" dirty="0"/>
          </a:p>
        </p:txBody>
      </p:sp>
      <p:sp>
        <p:nvSpPr>
          <p:cNvPr id="4" name="Date Placeholder 3"/>
          <p:cNvSpPr>
            <a:spLocks noGrp="1"/>
          </p:cNvSpPr>
          <p:nvPr>
            <p:ph type="dt" sz="quarter" idx="10"/>
          </p:nvPr>
        </p:nvSpPr>
        <p:spPr/>
        <p:txBody>
          <a:bodyPr/>
          <a:lstStyle/>
          <a:p>
            <a:pPr>
              <a:defRPr/>
            </a:pPr>
            <a:fld id="{3CE8F012-CBC0-480C-B7C0-23FC2F050382}" type="datetime1">
              <a:rPr lang="en-US"/>
              <a:pPr>
                <a:defRPr/>
              </a:pPr>
              <a:t>3/19/2020</a:t>
            </a:fld>
            <a:endParaRPr lang="en-US"/>
          </a:p>
        </p:txBody>
      </p:sp>
      <p:sp>
        <p:nvSpPr>
          <p:cNvPr id="5" name="Footer Placeholder 4"/>
          <p:cNvSpPr>
            <a:spLocks noGrp="1"/>
          </p:cNvSpPr>
          <p:nvPr>
            <p:ph type="ftr" sz="quarter" idx="11"/>
          </p:nvPr>
        </p:nvSpPr>
        <p:spPr/>
        <p:txBody>
          <a:bodyPr/>
          <a:lstStyle/>
          <a:p>
            <a:pPr>
              <a:defRPr/>
            </a:pPr>
            <a:r>
              <a:rPr lang="en-US"/>
              <a:t>MOAZAMA ANWAR, CLINICAL PSYCHOLOGIST</a:t>
            </a:r>
          </a:p>
        </p:txBody>
      </p:sp>
      <p:sp>
        <p:nvSpPr>
          <p:cNvPr id="645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B1358445-009B-46E6-853F-484468489134}" type="slidenum">
              <a:rPr lang="en-US" altLang="en-US" smtClean="0">
                <a:solidFill>
                  <a:srgbClr val="A93C93"/>
                </a:solidFill>
              </a:rPr>
              <a:pPr/>
              <a:t>51</a:t>
            </a:fld>
            <a:endParaRPr lang="en-US" altLang="en-US" smtClean="0">
              <a:solidFill>
                <a:srgbClr val="A93C93"/>
              </a:solidFill>
            </a:endParaRPr>
          </a:p>
        </p:txBody>
      </p:sp>
      <p:pic>
        <p:nvPicPr>
          <p:cNvPr id="64519" name="Picture 5" descr="C:\Users\MOAZAMA\Desktop\anxity disorders\images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 Selective Mutisam </a:t>
            </a:r>
            <a:endParaRPr lang="en-US" altLang="en-US" smtClean="0"/>
          </a:p>
        </p:txBody>
      </p:sp>
      <p:sp>
        <p:nvSpPr>
          <p:cNvPr id="65539" name="Rectangle 3"/>
          <p:cNvSpPr>
            <a:spLocks noGrp="1" noChangeArrowheads="1"/>
          </p:cNvSpPr>
          <p:nvPr>
            <p:ph idx="1"/>
          </p:nvPr>
        </p:nvSpPr>
        <p:spPr>
          <a:xfrm>
            <a:off x="990600" y="2101850"/>
            <a:ext cx="7848600" cy="4603750"/>
          </a:xfrm>
        </p:spPr>
        <p:txBody>
          <a:bodyPr/>
          <a:lstStyle/>
          <a:p>
            <a:pPr eaLnBrk="1" hangingPunct="1"/>
            <a:r>
              <a:rPr lang="en-US" altLang="en-US" sz="2000" smtClean="0"/>
              <a:t>The persistent refusal to talk in one or more social situations, including school</a:t>
            </a:r>
          </a:p>
          <a:p>
            <a:pPr eaLnBrk="1" hangingPunct="1"/>
            <a:r>
              <a:rPr lang="en-US" altLang="en-US" sz="2000" smtClean="0"/>
              <a:t>Consistent failure to speak in specific social situations in which there is an expectation for speaking (e.g., school), despite speaking in other situations</a:t>
            </a:r>
          </a:p>
          <a:p>
            <a:pPr eaLnBrk="1" hangingPunct="1"/>
            <a:r>
              <a:rPr lang="en-US" altLang="en-US" sz="2000" smtClean="0"/>
              <a:t>The disturbance interferes with educational or occupational achievement or with social communications</a:t>
            </a:r>
          </a:p>
          <a:p>
            <a:pPr eaLnBrk="1" hangingPunct="1"/>
            <a:r>
              <a:rPr lang="en-US" altLang="en-US" sz="2000" smtClean="0"/>
              <a:t>The duration of the disturbance is at least 1 month (not limited to the first month of school)</a:t>
            </a:r>
          </a:p>
          <a:p>
            <a:pPr eaLnBrk="1" hangingPunct="1"/>
            <a:r>
              <a:rPr lang="en-US" altLang="en-US" sz="2000" smtClean="0"/>
              <a:t>Failure to speak is not limited to lack of knowledge or comfort with social language required (e.g., bilingual or immigrant children)</a:t>
            </a:r>
          </a:p>
        </p:txBody>
      </p:sp>
      <p:pic>
        <p:nvPicPr>
          <p:cNvPr id="65540" name="Picture 5" descr="C:\Users\MOAZAMA\Desktop\anxity disorders\images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704850"/>
            <a:ext cx="8229600" cy="1143000"/>
          </a:xfrm>
        </p:spPr>
        <p:txBody>
          <a:bodyPr/>
          <a:lstStyle/>
          <a:p>
            <a:pPr eaLnBrk="1" hangingPunct="1"/>
            <a:r>
              <a:rPr lang="en-US" altLang="en-US" smtClean="0"/>
              <a:t>Symptoms:</a:t>
            </a:r>
          </a:p>
        </p:txBody>
      </p:sp>
      <p:sp>
        <p:nvSpPr>
          <p:cNvPr id="66563" name="Rectangle 3"/>
          <p:cNvSpPr>
            <a:spLocks noGrp="1" noChangeArrowheads="1"/>
          </p:cNvSpPr>
          <p:nvPr>
            <p:ph sz="half" idx="1"/>
          </p:nvPr>
        </p:nvSpPr>
        <p:spPr>
          <a:xfrm>
            <a:off x="457200" y="1920875"/>
            <a:ext cx="4038600" cy="4433888"/>
          </a:xfrm>
        </p:spPr>
        <p:txBody>
          <a:bodyPr/>
          <a:lstStyle/>
          <a:p>
            <a:pPr eaLnBrk="1" hangingPunct="1">
              <a:lnSpc>
                <a:spcPct val="90000"/>
              </a:lnSpc>
            </a:pPr>
            <a:r>
              <a:rPr lang="en-US" altLang="en-US" sz="2800" smtClean="0"/>
              <a:t>Excessive shyness</a:t>
            </a:r>
          </a:p>
          <a:p>
            <a:pPr eaLnBrk="1" hangingPunct="1">
              <a:lnSpc>
                <a:spcPct val="90000"/>
              </a:lnSpc>
            </a:pPr>
            <a:r>
              <a:rPr lang="en-US" altLang="en-US" sz="2800" smtClean="0"/>
              <a:t>Fear of social embarrassment</a:t>
            </a:r>
          </a:p>
          <a:p>
            <a:pPr eaLnBrk="1" hangingPunct="1">
              <a:lnSpc>
                <a:spcPct val="90000"/>
              </a:lnSpc>
            </a:pPr>
            <a:r>
              <a:rPr lang="en-US" altLang="en-US" sz="2800" smtClean="0"/>
              <a:t>Social isolation</a:t>
            </a:r>
          </a:p>
          <a:p>
            <a:pPr eaLnBrk="1" hangingPunct="1">
              <a:lnSpc>
                <a:spcPct val="90000"/>
              </a:lnSpc>
            </a:pPr>
            <a:r>
              <a:rPr lang="en-US" altLang="en-US" sz="2800" smtClean="0"/>
              <a:t>Withdrawal</a:t>
            </a:r>
          </a:p>
          <a:p>
            <a:pPr eaLnBrk="1" hangingPunct="1">
              <a:lnSpc>
                <a:spcPct val="90000"/>
              </a:lnSpc>
            </a:pPr>
            <a:r>
              <a:rPr lang="en-US" altLang="en-US" sz="2800" smtClean="0"/>
              <a:t>Impulsive traits</a:t>
            </a:r>
          </a:p>
          <a:p>
            <a:pPr eaLnBrk="1" hangingPunct="1">
              <a:lnSpc>
                <a:spcPct val="90000"/>
              </a:lnSpc>
            </a:pPr>
            <a:r>
              <a:rPr lang="en-US" altLang="en-US" sz="2800" smtClean="0"/>
              <a:t>Negativism</a:t>
            </a:r>
          </a:p>
          <a:p>
            <a:pPr eaLnBrk="1" hangingPunct="1">
              <a:lnSpc>
                <a:spcPct val="90000"/>
              </a:lnSpc>
            </a:pPr>
            <a:r>
              <a:rPr lang="en-US" altLang="en-US" sz="2800" smtClean="0"/>
              <a:t>Clinging behavior</a:t>
            </a:r>
          </a:p>
          <a:p>
            <a:pPr eaLnBrk="1" hangingPunct="1">
              <a:lnSpc>
                <a:spcPct val="90000"/>
              </a:lnSpc>
            </a:pPr>
            <a:r>
              <a:rPr lang="en-US" altLang="en-US" sz="2800" smtClean="0"/>
              <a:t>Temper tantrums</a:t>
            </a:r>
          </a:p>
          <a:p>
            <a:pPr eaLnBrk="1" hangingPunct="1">
              <a:lnSpc>
                <a:spcPct val="90000"/>
              </a:lnSpc>
            </a:pPr>
            <a:r>
              <a:rPr lang="en-US" altLang="en-US" sz="2800" smtClean="0"/>
              <a:t>Controlling or oppositional behaviors</a:t>
            </a:r>
          </a:p>
        </p:txBody>
      </p:sp>
      <p:sp>
        <p:nvSpPr>
          <p:cNvPr id="66564" name="Content Placeholder 4"/>
          <p:cNvSpPr>
            <a:spLocks noGrp="1"/>
          </p:cNvSpPr>
          <p:nvPr>
            <p:ph sz="half" idx="2"/>
          </p:nvPr>
        </p:nvSpPr>
        <p:spPr>
          <a:xfrm>
            <a:off x="4648200" y="1920875"/>
            <a:ext cx="4038600" cy="4433888"/>
          </a:xfrm>
        </p:spPr>
        <p:txBody>
          <a:bodyPr/>
          <a:lstStyle/>
          <a:p>
            <a:pPr eaLnBrk="1" hangingPunct="1">
              <a:buFont typeface="Wingdings" panose="05000000000000000000" pitchFamily="2" charset="2"/>
              <a:buChar char="§"/>
            </a:pPr>
            <a:r>
              <a:rPr lang="en-US" altLang="en-US" sz="2400" smtClean="0">
                <a:cs typeface="Times New Roman" panose="02020603050405020304" pitchFamily="18" charset="0"/>
              </a:rPr>
              <a:t>The onset of selective mutism is usually before </a:t>
            </a:r>
            <a:r>
              <a:rPr lang="en-US" altLang="en-US" sz="2400" b="1" smtClean="0">
                <a:cs typeface="Times New Roman" panose="02020603050405020304" pitchFamily="18" charset="0"/>
              </a:rPr>
              <a:t>age 5 years</a:t>
            </a:r>
          </a:p>
          <a:p>
            <a:pPr eaLnBrk="1" hangingPunct="1">
              <a:buFont typeface="Wingdings" panose="05000000000000000000" pitchFamily="2" charset="2"/>
              <a:buChar char="§"/>
            </a:pPr>
            <a:r>
              <a:rPr lang="en-US" altLang="en-US" sz="2400" smtClean="0">
                <a:cs typeface="Times New Roman" panose="02020603050405020304" pitchFamily="18" charset="0"/>
              </a:rPr>
              <a:t>In some cases, particularly in individuals with social anxiety disorder, selective mutism may disappear, but symptoms of social anxiety disorder remain.</a:t>
            </a:r>
          </a:p>
          <a:p>
            <a:endParaRPr lang="en-US" altLang="en-US" smtClean="0"/>
          </a:p>
        </p:txBody>
      </p:sp>
      <p:pic>
        <p:nvPicPr>
          <p:cNvPr id="66565" name="Picture 4" descr="C:\Users\MOAZAMA\Desktop\anxity disorders\im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0"/>
            <a:ext cx="2143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smtClean="0">
                <a:latin typeface="Times New Roman" panose="02020603050405020304" pitchFamily="18" charset="0"/>
                <a:cs typeface="Times New Roman" panose="02020603050405020304" pitchFamily="18" charset="0"/>
              </a:rPr>
              <a:t>Risk and prognostic factors</a:t>
            </a:r>
          </a:p>
        </p:txBody>
      </p:sp>
      <p:sp>
        <p:nvSpPr>
          <p:cNvPr id="3" name="Content Placeholder 2"/>
          <p:cNvSpPr>
            <a:spLocks noGrp="1"/>
          </p:cNvSpPr>
          <p:nvPr>
            <p:ph idx="1"/>
          </p:nvPr>
        </p:nvSpPr>
        <p:spPr>
          <a:xfrm>
            <a:off x="304800" y="1554163"/>
            <a:ext cx="8686800" cy="4770437"/>
          </a:xfrm>
        </p:spPr>
        <p:txBody>
          <a:bodyPr rtlCol="0">
            <a:normAutofit/>
          </a:bodyPr>
          <a:lstStyle/>
          <a:p>
            <a:pPr marL="514350" indent="-514350" eaLnBrk="1" fontAlgn="auto" hangingPunct="1">
              <a:spcAft>
                <a:spcPts val="0"/>
              </a:spcAft>
              <a:buClr>
                <a:schemeClr val="accent3"/>
              </a:buClr>
              <a:buFont typeface="+mj-lt"/>
              <a:buAutoNum type="arabicPeriod"/>
              <a:defRPr/>
            </a:pPr>
            <a:r>
              <a:rPr lang="en-US" sz="2800" dirty="0" smtClean="0">
                <a:cs typeface="Times New Roman" pitchFamily="18" charset="0"/>
              </a:rPr>
              <a:t>Parental history of shyness.</a:t>
            </a:r>
          </a:p>
          <a:p>
            <a:pPr marL="514350" indent="-514350" eaLnBrk="1" fontAlgn="auto" hangingPunct="1">
              <a:spcAft>
                <a:spcPts val="0"/>
              </a:spcAft>
              <a:buClr>
                <a:schemeClr val="accent3"/>
              </a:buClr>
              <a:buFont typeface="+mj-lt"/>
              <a:buAutoNum type="arabicPeriod"/>
              <a:defRPr/>
            </a:pPr>
            <a:r>
              <a:rPr lang="en-US" sz="2800" dirty="0" smtClean="0">
                <a:cs typeface="Times New Roman" pitchFamily="18" charset="0"/>
              </a:rPr>
              <a:t>Social isolation.</a:t>
            </a:r>
          </a:p>
          <a:p>
            <a:pPr marL="514350" indent="-514350" eaLnBrk="1" fontAlgn="auto" hangingPunct="1">
              <a:spcAft>
                <a:spcPts val="0"/>
              </a:spcAft>
              <a:buClr>
                <a:schemeClr val="accent3"/>
              </a:buClr>
              <a:buFont typeface="+mj-lt"/>
              <a:buAutoNum type="arabicPeriod"/>
              <a:defRPr/>
            </a:pPr>
            <a:r>
              <a:rPr lang="en-US" sz="2800" dirty="0" smtClean="0">
                <a:cs typeface="Times New Roman" pitchFamily="18" charset="0"/>
              </a:rPr>
              <a:t>Social anxiety.</a:t>
            </a:r>
          </a:p>
          <a:p>
            <a:pPr marL="274320" indent="-274320" eaLnBrk="1" fontAlgn="auto" hangingPunct="1">
              <a:spcAft>
                <a:spcPts val="0"/>
              </a:spcAft>
              <a:buClr>
                <a:schemeClr val="accent3"/>
              </a:buClr>
              <a:buFont typeface="Wingdings" pitchFamily="2" charset="2"/>
              <a:buChar char="§"/>
              <a:defRPr/>
            </a:pPr>
            <a:r>
              <a:rPr lang="en-US" sz="2800" dirty="0" smtClean="0">
                <a:cs typeface="Times New Roman" pitchFamily="18" charset="0"/>
              </a:rPr>
              <a:t>subtle receptive language difficulties</a:t>
            </a:r>
          </a:p>
          <a:p>
            <a:pPr eaLnBrk="1" hangingPunct="1">
              <a:defRPr/>
            </a:pPr>
            <a:r>
              <a:rPr lang="en-US" dirty="0" smtClean="0"/>
              <a:t>Delay in Frontal lobe ( </a:t>
            </a:r>
            <a:r>
              <a:rPr lang="en-US" b="1" dirty="0" err="1" smtClean="0"/>
              <a:t>Brocas</a:t>
            </a:r>
            <a:r>
              <a:rPr lang="en-US" b="1" dirty="0" smtClean="0"/>
              <a:t> Area---- Speech production</a:t>
            </a:r>
            <a:r>
              <a:rPr lang="en-US" dirty="0" smtClean="0"/>
              <a:t>)</a:t>
            </a:r>
          </a:p>
          <a:p>
            <a:pPr eaLnBrk="1" hangingPunct="1">
              <a:defRPr/>
            </a:pPr>
            <a:r>
              <a:rPr lang="en-US" dirty="0" smtClean="0"/>
              <a:t>Delay in </a:t>
            </a:r>
            <a:r>
              <a:rPr lang="en-US" dirty="0" err="1" smtClean="0"/>
              <a:t>Tmporal</a:t>
            </a:r>
            <a:r>
              <a:rPr lang="en-US" dirty="0" smtClean="0"/>
              <a:t> lobe ( </a:t>
            </a:r>
            <a:r>
              <a:rPr lang="en-US" b="1" dirty="0" err="1" smtClean="0"/>
              <a:t>Wernicale</a:t>
            </a:r>
            <a:r>
              <a:rPr lang="en-US" b="1" dirty="0" smtClean="0"/>
              <a:t> Area– Speech </a:t>
            </a:r>
            <a:r>
              <a:rPr lang="en-US" b="1" dirty="0" err="1" smtClean="0"/>
              <a:t>comprehenshion</a:t>
            </a:r>
            <a:r>
              <a:rPr lang="en-US" b="1" dirty="0" smtClean="0"/>
              <a:t>)</a:t>
            </a:r>
          </a:p>
          <a:p>
            <a:pPr marL="274320" indent="-274320" eaLnBrk="1" fontAlgn="auto" hangingPunct="1">
              <a:spcAft>
                <a:spcPts val="0"/>
              </a:spcAft>
              <a:buClr>
                <a:schemeClr val="accent3"/>
              </a:buClr>
              <a:buFont typeface="Wingdings" pitchFamily="2" charset="2"/>
              <a:buChar char="§"/>
              <a:defRPr/>
            </a:pPr>
            <a:endParaRPr lang="en-US" b="1" dirty="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990600" y="381000"/>
            <a:ext cx="7772400" cy="1143000"/>
          </a:xfrm>
        </p:spPr>
        <p:txBody>
          <a:bodyPr/>
          <a:lstStyle/>
          <a:p>
            <a:pPr eaLnBrk="1" hangingPunct="1"/>
            <a:r>
              <a:rPr lang="en-US" altLang="en-US" smtClean="0"/>
              <a:t>Treatment Types</a:t>
            </a:r>
          </a:p>
        </p:txBody>
      </p:sp>
      <p:sp>
        <p:nvSpPr>
          <p:cNvPr id="68611" name="Rectangle 3"/>
          <p:cNvSpPr>
            <a:spLocks noGrp="1" noChangeArrowheads="1"/>
          </p:cNvSpPr>
          <p:nvPr>
            <p:ph idx="1"/>
          </p:nvPr>
        </p:nvSpPr>
        <p:spPr>
          <a:xfrm>
            <a:off x="990600" y="1524000"/>
            <a:ext cx="7772400" cy="4953000"/>
          </a:xfrm>
        </p:spPr>
        <p:txBody>
          <a:bodyPr/>
          <a:lstStyle/>
          <a:p>
            <a:pPr eaLnBrk="1" hangingPunct="1">
              <a:lnSpc>
                <a:spcPct val="90000"/>
              </a:lnSpc>
            </a:pPr>
            <a:r>
              <a:rPr lang="en-US" altLang="en-US" sz="2800" smtClean="0"/>
              <a:t>Treatment revolves around:</a:t>
            </a:r>
          </a:p>
          <a:p>
            <a:pPr lvl="1" eaLnBrk="1" hangingPunct="1">
              <a:lnSpc>
                <a:spcPct val="90000"/>
              </a:lnSpc>
            </a:pPr>
            <a:r>
              <a:rPr lang="en-US" altLang="en-US" b="1" u="sng" smtClean="0"/>
              <a:t>Contingency Management</a:t>
            </a:r>
            <a:r>
              <a:rPr lang="en-US" altLang="en-US" smtClean="0"/>
              <a:t>: rewards speaking behavior and ignores non-speaking behavior</a:t>
            </a:r>
          </a:p>
          <a:p>
            <a:pPr lvl="1" eaLnBrk="1" hangingPunct="1">
              <a:lnSpc>
                <a:spcPct val="90000"/>
              </a:lnSpc>
            </a:pPr>
            <a:r>
              <a:rPr lang="en-US" altLang="en-US" b="1" u="sng" smtClean="0"/>
              <a:t>Stimulus Fading</a:t>
            </a:r>
            <a:r>
              <a:rPr lang="en-US" altLang="en-US" smtClean="0"/>
              <a:t>: introduces a new person to a situation where the child normally speaks</a:t>
            </a:r>
          </a:p>
          <a:p>
            <a:pPr lvl="1" eaLnBrk="1" hangingPunct="1">
              <a:lnSpc>
                <a:spcPct val="90000"/>
              </a:lnSpc>
            </a:pPr>
            <a:r>
              <a:rPr lang="en-US" altLang="en-US" b="1" u="sng" smtClean="0"/>
              <a:t>Response Initiation</a:t>
            </a:r>
            <a:r>
              <a:rPr lang="en-US" altLang="en-US" smtClean="0"/>
              <a:t>: encouraging child to initiate communication</a:t>
            </a:r>
          </a:p>
          <a:p>
            <a:pPr eaLnBrk="1" hangingPunct="1">
              <a:lnSpc>
                <a:spcPct val="90000"/>
              </a:lnSpc>
            </a:pPr>
            <a:r>
              <a:rPr lang="en-US" altLang="en-US" sz="2800" smtClean="0"/>
              <a:t>Psychotherapy and Speech and Language Therapy</a:t>
            </a:r>
          </a:p>
          <a:p>
            <a:pPr eaLnBrk="1" hangingPunct="1">
              <a:lnSpc>
                <a:spcPct val="90000"/>
              </a:lnSpc>
            </a:pPr>
            <a:r>
              <a:rPr lang="en-US" altLang="en-US" sz="2800" smtClean="0"/>
              <a:t>Encourage nonverbal gestures:</a:t>
            </a:r>
          </a:p>
          <a:p>
            <a:pPr lvl="1" eaLnBrk="1" hangingPunct="1">
              <a:lnSpc>
                <a:spcPct val="90000"/>
              </a:lnSpc>
            </a:pPr>
            <a:r>
              <a:rPr lang="en-US" altLang="en-US" smtClean="0"/>
              <a:t>Making eye contact, following directions, nonverbal participation in group activities, pantomime activities</a:t>
            </a:r>
          </a:p>
          <a:p>
            <a:pPr eaLnBrk="1" hangingPunct="1"/>
            <a:endParaRPr lang="en-US" altLang="en-US" smtClean="0"/>
          </a:p>
          <a:p>
            <a:pPr lvl="1" eaLnBrk="1" hangingPunct="1">
              <a:lnSpc>
                <a:spcPct val="90000"/>
              </a:lnSpc>
            </a:pPr>
            <a:endParaRPr lang="en-US" altLang="en-US" smtClean="0"/>
          </a:p>
          <a:p>
            <a:pPr eaLnBrk="1" hangingPunct="1">
              <a:lnSpc>
                <a:spcPct val="90000"/>
              </a:lnSpc>
            </a:pPr>
            <a:endParaRPr lang="en-US" altLang="en-US" sz="2000" smtClean="0"/>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fld id="{FC34D829-7F84-4A85-A90B-7EE0122591B9}" type="datetime1">
              <a:rPr lang="en-US"/>
              <a:pPr>
                <a:defRPr/>
              </a:pPr>
              <a:t>3/19/2020</a:t>
            </a:fld>
            <a:endParaRPr lang="en-US"/>
          </a:p>
        </p:txBody>
      </p:sp>
      <p:sp>
        <p:nvSpPr>
          <p:cNvPr id="6" name="Footer Placeholder 5"/>
          <p:cNvSpPr>
            <a:spLocks noGrp="1"/>
          </p:cNvSpPr>
          <p:nvPr>
            <p:ph type="ftr" sz="quarter" idx="11"/>
          </p:nvPr>
        </p:nvSpPr>
        <p:spPr/>
        <p:txBody>
          <a:bodyPr/>
          <a:lstStyle/>
          <a:p>
            <a:pPr>
              <a:defRPr/>
            </a:pPr>
            <a:r>
              <a:rPr lang="en-US"/>
              <a:t>MOAZAMA ANWAR, CLINICAL PSYCHOLOGIST</a:t>
            </a:r>
          </a:p>
        </p:txBody>
      </p:sp>
      <p:sp>
        <p:nvSpPr>
          <p:cNvPr id="1331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E2364B28-B845-42E4-A51E-B74FE15FBE84}" type="slidenum">
              <a:rPr lang="en-US" altLang="en-US" smtClean="0">
                <a:solidFill>
                  <a:srgbClr val="A93C93"/>
                </a:solidFill>
              </a:rPr>
              <a:pPr/>
              <a:t>6</a:t>
            </a:fld>
            <a:endParaRPr lang="en-US" altLang="en-US" smtClean="0">
              <a:solidFill>
                <a:srgbClr val="A93C93"/>
              </a:solidFill>
            </a:endParaRPr>
          </a:p>
        </p:txBody>
      </p:sp>
      <p:pic>
        <p:nvPicPr>
          <p:cNvPr id="13317" name="Picture 2" descr="C:\Users\MOAZAMA\Desktop\anxity disorders\dsm-5-anxiety-disord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504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Major changes in anxiety disorders from DSM-iv TR to DSM-5</a:t>
            </a:r>
            <a:endParaRPr lang="en-US" dirty="0"/>
          </a:p>
        </p:txBody>
      </p:sp>
      <p:sp>
        <p:nvSpPr>
          <p:cNvPr id="3" name="Content Placeholder 2"/>
          <p:cNvSpPr>
            <a:spLocks noGrp="1"/>
          </p:cNvSpPr>
          <p:nvPr>
            <p:ph idx="1"/>
          </p:nvPr>
        </p:nvSpPr>
        <p:spPr/>
        <p:txBody>
          <a:bodyPr rtlCol="0">
            <a:normAutofit/>
          </a:bodyPr>
          <a:lstStyle/>
          <a:p>
            <a:pPr marL="274320" indent="-274320" eaLnBrk="1" fontAlgn="auto" hangingPunct="1">
              <a:spcAft>
                <a:spcPts val="0"/>
              </a:spcAft>
              <a:buClr>
                <a:schemeClr val="accent3"/>
              </a:buClr>
              <a:buFont typeface="Arial" pitchFamily="34" charset="0"/>
              <a:buChar char="•"/>
              <a:defRPr/>
            </a:pPr>
            <a:r>
              <a:rPr lang="en-US" dirty="0" smtClean="0"/>
              <a:t>Includes Selective Mutism and Separation Anxiety</a:t>
            </a:r>
          </a:p>
          <a:p>
            <a:pPr marL="114300" indent="0" eaLnBrk="1" fontAlgn="auto" hangingPunct="1">
              <a:spcAft>
                <a:spcPts val="0"/>
              </a:spcAft>
              <a:buClr>
                <a:schemeClr val="accent3"/>
              </a:buClr>
              <a:buFont typeface="Arial" pitchFamily="34" charset="0"/>
              <a:buNone/>
              <a:defRPr/>
            </a:pPr>
            <a:endParaRPr lang="en-US" dirty="0" smtClean="0"/>
          </a:p>
          <a:p>
            <a:pPr marL="274320" indent="-274320" eaLnBrk="1" fontAlgn="auto" hangingPunct="1">
              <a:spcAft>
                <a:spcPts val="0"/>
              </a:spcAft>
              <a:buClr>
                <a:schemeClr val="accent3"/>
              </a:buClr>
              <a:buFont typeface="Arial" pitchFamily="34" charset="0"/>
              <a:buChar char="•"/>
              <a:defRPr/>
            </a:pPr>
            <a:r>
              <a:rPr lang="en-US" dirty="0" smtClean="0"/>
              <a:t>Changing the name of Social Phobia to Social Anxiety Disorder</a:t>
            </a:r>
          </a:p>
          <a:p>
            <a:pPr marL="114300" indent="0" eaLnBrk="1" fontAlgn="auto" hangingPunct="1">
              <a:spcAft>
                <a:spcPts val="0"/>
              </a:spcAft>
              <a:buClr>
                <a:schemeClr val="accent3"/>
              </a:buClr>
              <a:buFont typeface="Arial" pitchFamily="34" charset="0"/>
              <a:buNone/>
              <a:defRPr/>
            </a:pPr>
            <a:endParaRPr lang="en-US" dirty="0" smtClean="0"/>
          </a:p>
          <a:p>
            <a:pPr marL="274320" indent="-274320" eaLnBrk="1" fontAlgn="auto" hangingPunct="1">
              <a:spcAft>
                <a:spcPts val="0"/>
              </a:spcAft>
              <a:buClr>
                <a:schemeClr val="accent3"/>
              </a:buClr>
              <a:buFont typeface="Arial" pitchFamily="34" charset="0"/>
              <a:buChar char="•"/>
              <a:defRPr/>
            </a:pPr>
            <a:r>
              <a:rPr lang="en-US" dirty="0" smtClean="0"/>
              <a:t>Removing Panic Attack as a specifier for Agoraphobia.</a:t>
            </a:r>
          </a:p>
          <a:p>
            <a:pPr marL="114300" indent="0" eaLnBrk="1" fontAlgn="auto" hangingPunct="1">
              <a:spcAft>
                <a:spcPts val="0"/>
              </a:spcAft>
              <a:buClr>
                <a:schemeClr val="accent3"/>
              </a:buClr>
              <a:buFont typeface="Arial" pitchFamily="34" charset="0"/>
              <a:buNone/>
              <a:defRPr/>
            </a:pPr>
            <a:endParaRPr lang="en-US" dirty="0" smtClean="0"/>
          </a:p>
          <a:p>
            <a:pPr marL="274320" indent="-274320" eaLnBrk="1" fontAlgn="auto" hangingPunct="1">
              <a:spcAft>
                <a:spcPts val="0"/>
              </a:spcAft>
              <a:buClr>
                <a:schemeClr val="accent3"/>
              </a:buClr>
              <a:buFont typeface="Arial" pitchFamily="34" charset="0"/>
              <a:buChar char="•"/>
              <a:defRPr/>
            </a:pPr>
            <a:r>
              <a:rPr lang="en-US" dirty="0" smtClean="0"/>
              <a:t>Assigning Panic Attack as a specifier that may be applied to a wide array of DSM-5 diagnoses.</a:t>
            </a:r>
            <a:endParaRPr lang="en-US" dirty="0"/>
          </a:p>
        </p:txBody>
      </p:sp>
      <p:sp>
        <p:nvSpPr>
          <p:cNvPr id="5" name="Date Placeholder 4"/>
          <p:cNvSpPr>
            <a:spLocks noGrp="1"/>
          </p:cNvSpPr>
          <p:nvPr>
            <p:ph type="dt" sz="quarter" idx="10"/>
          </p:nvPr>
        </p:nvSpPr>
        <p:spPr/>
        <p:txBody>
          <a:bodyPr/>
          <a:lstStyle/>
          <a:p>
            <a:pPr>
              <a:defRPr/>
            </a:pPr>
            <a:fld id="{083E0EF5-9B53-4C93-A57D-F9AC5336564D}" type="datetime1">
              <a:rPr lang="en-US"/>
              <a:pPr>
                <a:defRPr/>
              </a:pPr>
              <a:t>3/19/2020</a:t>
            </a:fld>
            <a:endParaRPr lang="en-US"/>
          </a:p>
        </p:txBody>
      </p:sp>
      <p:sp>
        <p:nvSpPr>
          <p:cNvPr id="143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0DA3C8CD-A920-4D5E-9205-A1C1C041C143}" type="slidenum">
              <a:rPr lang="en-US" altLang="en-US" smtClean="0">
                <a:solidFill>
                  <a:srgbClr val="A93C93"/>
                </a:solidFill>
              </a:rPr>
              <a:pPr/>
              <a:t>7</a:t>
            </a:fld>
            <a:endParaRPr lang="en-US" altLang="en-US" smtClean="0">
              <a:solidFill>
                <a:srgbClr val="A93C93"/>
              </a:solidFill>
            </a:endParaRPr>
          </a:p>
        </p:txBody>
      </p:sp>
      <p:pic>
        <p:nvPicPr>
          <p:cNvPr id="4"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510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altLang="en-US" sz="3600" smtClean="0"/>
              <a:t>Generalized Anxiety Disorder (GAD)</a:t>
            </a:r>
          </a:p>
        </p:txBody>
      </p:sp>
      <p:sp>
        <p:nvSpPr>
          <p:cNvPr id="15363" name="Rectangle 3"/>
          <p:cNvSpPr>
            <a:spLocks noGrp="1" noChangeArrowheads="1"/>
          </p:cNvSpPr>
          <p:nvPr>
            <p:ph idx="1"/>
          </p:nvPr>
        </p:nvSpPr>
        <p:spPr/>
        <p:txBody>
          <a:bodyPr/>
          <a:lstStyle/>
          <a:p>
            <a:pPr eaLnBrk="1" hangingPunct="1"/>
            <a:r>
              <a:rPr lang="en-US" altLang="en-US" sz="2800" smtClean="0"/>
              <a:t>Characterized by excessive anxiety under most circumstances and worry about practically anything</a:t>
            </a:r>
          </a:p>
          <a:p>
            <a:pPr lvl="1" eaLnBrk="1" hangingPunct="1"/>
            <a:r>
              <a:rPr lang="en-US" altLang="en-US" smtClean="0">
                <a:solidFill>
                  <a:srgbClr val="FF0000"/>
                </a:solidFill>
              </a:rPr>
              <a:t>Often called “free-floating” anxiety</a:t>
            </a:r>
          </a:p>
          <a:p>
            <a:pPr eaLnBrk="1" hangingPunct="1"/>
            <a:r>
              <a:rPr lang="en-US" altLang="en-US" sz="2800" smtClean="0"/>
              <a:t>Symptoms include: </a:t>
            </a:r>
          </a:p>
          <a:p>
            <a:pPr eaLnBrk="1" hangingPunct="1"/>
            <a:r>
              <a:rPr lang="en-US" altLang="en-US" sz="2800" smtClean="0"/>
              <a:t>feeling restless/ keyed up</a:t>
            </a:r>
          </a:p>
          <a:p>
            <a:pPr eaLnBrk="1" hangingPunct="1"/>
            <a:r>
              <a:rPr lang="en-US" altLang="en-US" sz="2800" smtClean="0"/>
              <a:t>Fatigue</a:t>
            </a:r>
          </a:p>
          <a:p>
            <a:pPr eaLnBrk="1" hangingPunct="1"/>
            <a:r>
              <a:rPr lang="en-US" altLang="en-US" sz="2800" smtClean="0"/>
              <a:t>difficulty concentrating</a:t>
            </a:r>
          </a:p>
          <a:p>
            <a:pPr eaLnBrk="1" hangingPunct="1"/>
            <a:r>
              <a:rPr lang="en-US" altLang="en-US" sz="2800" smtClean="0"/>
              <a:t> muscle tension, and/or sleep problems</a:t>
            </a:r>
          </a:p>
          <a:p>
            <a:pPr lvl="1" eaLnBrk="1" hangingPunct="1"/>
            <a:r>
              <a:rPr lang="en-US" altLang="en-US" smtClean="0"/>
              <a:t>Symptoms must last at least six months</a:t>
            </a:r>
          </a:p>
        </p:txBody>
      </p:sp>
      <p:sp>
        <p:nvSpPr>
          <p:cNvPr id="6" name="Date Placeholder 5"/>
          <p:cNvSpPr>
            <a:spLocks noGrp="1"/>
          </p:cNvSpPr>
          <p:nvPr>
            <p:ph type="dt" sz="quarter" idx="10"/>
          </p:nvPr>
        </p:nvSpPr>
        <p:spPr/>
        <p:txBody>
          <a:bodyPr/>
          <a:lstStyle/>
          <a:p>
            <a:pPr>
              <a:defRPr/>
            </a:pPr>
            <a:fld id="{56189F98-DC45-497C-AC35-A86CF0093B23}" type="datetime1">
              <a:rPr lang="en-US"/>
              <a:pPr>
                <a:defRPr/>
              </a:pPr>
              <a:t>3/19/2020</a:t>
            </a:fld>
            <a:endParaRPr lang="en-US"/>
          </a:p>
        </p:txBody>
      </p:sp>
      <p:sp>
        <p:nvSpPr>
          <p:cNvPr id="153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0A3DE50B-6FA6-4BBE-BBF8-5BF4F617F30B}" type="slidenum">
              <a:rPr lang="en-US" altLang="en-US" smtClean="0">
                <a:solidFill>
                  <a:srgbClr val="A93C93"/>
                </a:solidFill>
              </a:rPr>
              <a:pPr/>
              <a:t>8</a:t>
            </a:fld>
            <a:endParaRPr lang="en-US" altLang="en-US" smtClean="0">
              <a:solidFill>
                <a:srgbClr val="A93C93"/>
              </a:solidFill>
            </a:endParaRPr>
          </a:p>
        </p:txBody>
      </p:sp>
      <p:pic>
        <p:nvPicPr>
          <p:cNvPr id="15366" name="Picture 7" descr="C:\Users\MOAZAMA\Desktop\anxity disorders\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48000"/>
            <a:ext cx="2667000" cy="2514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Tm="503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Generalized Anxiety Disorder: Diagnostic Criteria</a:t>
            </a:r>
          </a:p>
        </p:txBody>
      </p:sp>
      <p:sp>
        <p:nvSpPr>
          <p:cNvPr id="17411" name="Rectangle 3"/>
          <p:cNvSpPr>
            <a:spLocks noGrp="1" noChangeArrowheads="1"/>
          </p:cNvSpPr>
          <p:nvPr>
            <p:ph idx="1"/>
          </p:nvPr>
        </p:nvSpPr>
        <p:spPr/>
        <p:txBody>
          <a:bodyPr/>
          <a:lstStyle/>
          <a:p>
            <a:pPr eaLnBrk="1" hangingPunct="1"/>
            <a:r>
              <a:rPr lang="en-US" altLang="en-US" smtClean="0"/>
              <a:t>Excessive anxiety or worry occurring more days than not for </a:t>
            </a:r>
            <a:r>
              <a:rPr lang="en-US" altLang="en-US" b="1" smtClean="0"/>
              <a:t>at </a:t>
            </a:r>
            <a:r>
              <a:rPr lang="en-US" altLang="en-US" b="1" i="1" smtClean="0"/>
              <a:t>least 6 months</a:t>
            </a:r>
            <a:r>
              <a:rPr lang="en-US" altLang="en-US" smtClean="0"/>
              <a:t> about a number of events or activities</a:t>
            </a:r>
          </a:p>
          <a:p>
            <a:pPr eaLnBrk="1" hangingPunct="1"/>
            <a:r>
              <a:rPr lang="en-US" altLang="en-US" smtClean="0"/>
              <a:t>Difficulty controlling worry</a:t>
            </a:r>
          </a:p>
          <a:p>
            <a:pPr eaLnBrk="1" hangingPunct="1"/>
            <a:r>
              <a:rPr lang="en-US" altLang="en-US" b="1" smtClean="0"/>
              <a:t>3 of 6 symptoms </a:t>
            </a:r>
            <a:r>
              <a:rPr lang="en-US" altLang="en-US" smtClean="0"/>
              <a:t>are present for more days </a:t>
            </a:r>
            <a:r>
              <a:rPr lang="en-US" altLang="en-US" smtClean="0">
                <a:solidFill>
                  <a:srgbClr val="FF0000"/>
                </a:solidFill>
              </a:rPr>
              <a:t>restlessness, easily fatigued, difficulty concentrating, irritability, muscle tension, sleep disturbance.</a:t>
            </a:r>
          </a:p>
          <a:p>
            <a:pPr eaLnBrk="1" hangingPunct="1">
              <a:buFont typeface="Wingdings 2" panose="05020102010507070707" pitchFamily="18" charset="2"/>
              <a:buNone/>
            </a:pPr>
            <a:r>
              <a:rPr lang="en-US" altLang="en-US" b="1" smtClean="0"/>
              <a:t>Prevalence</a:t>
            </a:r>
          </a:p>
          <a:p>
            <a:pPr eaLnBrk="1" hangingPunct="1">
              <a:lnSpc>
                <a:spcPct val="90000"/>
              </a:lnSpc>
            </a:pPr>
            <a:r>
              <a:rPr lang="en-US" altLang="en-US" sz="2000" smtClean="0"/>
              <a:t>The disorder is </a:t>
            </a:r>
            <a:r>
              <a:rPr lang="en-US" altLang="en-US" sz="2000" b="1" smtClean="0"/>
              <a:t>common in Western society</a:t>
            </a:r>
          </a:p>
          <a:p>
            <a:pPr eaLnBrk="1" hangingPunct="1">
              <a:lnSpc>
                <a:spcPct val="90000"/>
              </a:lnSpc>
            </a:pPr>
            <a:r>
              <a:rPr lang="en-US" altLang="en-US" sz="2000" smtClean="0"/>
              <a:t>Usually first appears in </a:t>
            </a:r>
            <a:r>
              <a:rPr lang="en-US" altLang="en-US" sz="2000" b="1" smtClean="0"/>
              <a:t>childhood or adolescence</a:t>
            </a:r>
          </a:p>
          <a:p>
            <a:pPr eaLnBrk="1" hangingPunct="1">
              <a:lnSpc>
                <a:spcPct val="90000"/>
              </a:lnSpc>
            </a:pPr>
            <a:r>
              <a:rPr lang="en-US" altLang="en-US" sz="2000" smtClean="0"/>
              <a:t>Women are diagnosed more often than men by a 2:1 ratio</a:t>
            </a:r>
          </a:p>
          <a:p>
            <a:pPr eaLnBrk="1" hangingPunct="1">
              <a:lnSpc>
                <a:spcPct val="90000"/>
              </a:lnSpc>
            </a:pPr>
            <a:endParaRPr lang="en-US" altLang="en-US" sz="2800" smtClean="0"/>
          </a:p>
          <a:p>
            <a:pPr eaLnBrk="1" hangingPunct="1"/>
            <a:endParaRPr lang="en-US" altLang="en-US" smtClean="0">
              <a:solidFill>
                <a:srgbClr val="FF0000"/>
              </a:solidFill>
            </a:endParaRPr>
          </a:p>
        </p:txBody>
      </p:sp>
      <p:sp>
        <p:nvSpPr>
          <p:cNvPr id="4" name="Date Placeholder 3"/>
          <p:cNvSpPr>
            <a:spLocks noGrp="1"/>
          </p:cNvSpPr>
          <p:nvPr>
            <p:ph type="dt" sz="quarter" idx="10"/>
          </p:nvPr>
        </p:nvSpPr>
        <p:spPr/>
        <p:txBody>
          <a:bodyPr/>
          <a:lstStyle/>
          <a:p>
            <a:pPr>
              <a:defRPr/>
            </a:pPr>
            <a:fld id="{263917D2-3FC6-4875-9D9E-5D62A40CCD8D}" type="datetime1">
              <a:rPr lang="en-US"/>
              <a:pPr>
                <a:defRPr/>
              </a:pPr>
              <a:t>3/19/2020</a:t>
            </a:fld>
            <a:endParaRPr lang="en-US"/>
          </a:p>
        </p:txBody>
      </p:sp>
      <p:sp>
        <p:nvSpPr>
          <p:cNvPr id="174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eaLnBrk="0" fontAlgn="base" hangingPunct="0">
              <a:spcBef>
                <a:spcPct val="0"/>
              </a:spcBef>
              <a:spcAft>
                <a:spcPct val="0"/>
              </a:spcAft>
              <a:defRPr>
                <a:solidFill>
                  <a:schemeClr val="tx1"/>
                </a:solidFill>
                <a:latin typeface="Bookman Old Style" panose="02050604050505020204" pitchFamily="18" charset="0"/>
              </a:defRPr>
            </a:lvl6pPr>
            <a:lvl7pPr marL="2971800" indent="-228600" eaLnBrk="0" fontAlgn="base" hangingPunct="0">
              <a:spcBef>
                <a:spcPct val="0"/>
              </a:spcBef>
              <a:spcAft>
                <a:spcPct val="0"/>
              </a:spcAft>
              <a:defRPr>
                <a:solidFill>
                  <a:schemeClr val="tx1"/>
                </a:solidFill>
                <a:latin typeface="Bookman Old Style" panose="02050604050505020204" pitchFamily="18" charset="0"/>
              </a:defRPr>
            </a:lvl7pPr>
            <a:lvl8pPr marL="3429000" indent="-228600" eaLnBrk="0" fontAlgn="base" hangingPunct="0">
              <a:spcBef>
                <a:spcPct val="0"/>
              </a:spcBef>
              <a:spcAft>
                <a:spcPct val="0"/>
              </a:spcAft>
              <a:defRPr>
                <a:solidFill>
                  <a:schemeClr val="tx1"/>
                </a:solidFill>
                <a:latin typeface="Bookman Old Style" panose="02050604050505020204" pitchFamily="18" charset="0"/>
              </a:defRPr>
            </a:lvl8pPr>
            <a:lvl9pPr marL="3886200" indent="-228600" eaLnBrk="0" fontAlgn="base" hangingPunct="0">
              <a:spcBef>
                <a:spcPct val="0"/>
              </a:spcBef>
              <a:spcAft>
                <a:spcPct val="0"/>
              </a:spcAft>
              <a:defRPr>
                <a:solidFill>
                  <a:schemeClr val="tx1"/>
                </a:solidFill>
                <a:latin typeface="Bookman Old Style" panose="02050604050505020204" pitchFamily="18" charset="0"/>
              </a:defRPr>
            </a:lvl9pPr>
          </a:lstStyle>
          <a:p>
            <a:fld id="{95820CB8-B844-4081-A19D-5E57D6D74E83}" type="slidenum">
              <a:rPr lang="en-US" altLang="en-US" smtClean="0">
                <a:solidFill>
                  <a:srgbClr val="A93C93"/>
                </a:solidFill>
              </a:rPr>
              <a:pPr/>
              <a:t>9</a:t>
            </a:fld>
            <a:endParaRPr lang="en-US" altLang="en-US" smtClean="0">
              <a:solidFill>
                <a:srgbClr val="A93C93"/>
              </a:solidFill>
            </a:endParaRPr>
          </a:p>
        </p:txBody>
      </p:sp>
      <p:pic>
        <p:nvPicPr>
          <p:cNvPr id="17414" name="Picture 7" descr="C:\Users\MOAZAMA\Desktop\anxity disorders\images (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50" y="4572000"/>
            <a:ext cx="20764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405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2.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
  <TotalTime>3503</TotalTime>
  <Words>4423</Words>
  <Application>Microsoft Office PowerPoint</Application>
  <PresentationFormat>On-screen Show (4:3)</PresentationFormat>
  <Paragraphs>437</Paragraphs>
  <Slides>55</Slides>
  <Notes>6</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Bookman Old Style</vt:lpstr>
      <vt:lpstr>Calibri</vt:lpstr>
      <vt:lpstr>Times New Roman</vt:lpstr>
      <vt:lpstr>Wingdings</vt:lpstr>
      <vt:lpstr>Wingdings 2</vt:lpstr>
      <vt:lpstr>Flow</vt:lpstr>
      <vt:lpstr>Anxiety Disorders</vt:lpstr>
      <vt:lpstr>Anxiety disorders</vt:lpstr>
      <vt:lpstr>Characteristics of anxiety disorders</vt:lpstr>
      <vt:lpstr>PowerPoint Presentation</vt:lpstr>
      <vt:lpstr>Prevalence, Origin and Co morbidity of anxiety disorders</vt:lpstr>
      <vt:lpstr>PowerPoint Presentation</vt:lpstr>
      <vt:lpstr>Major changes in anxiety disorders from DSM-iv TR to DSM-5</vt:lpstr>
      <vt:lpstr>Generalized Anxiety Disorder (GAD)</vt:lpstr>
      <vt:lpstr>Generalized Anxiety Disorder: Diagnostic Criteria</vt:lpstr>
      <vt:lpstr>GAD: The Sociocultural Perspective</vt:lpstr>
      <vt:lpstr>GAD: The Psychodynamic Perspective</vt:lpstr>
      <vt:lpstr>GAD: The Cognitive Perspective</vt:lpstr>
      <vt:lpstr>New-Wave Cognitive Explanations </vt:lpstr>
      <vt:lpstr>PowerPoint Presentation</vt:lpstr>
      <vt:lpstr>the intolerance of uncertainty theory</vt:lpstr>
      <vt:lpstr>the avoidance theory</vt:lpstr>
      <vt:lpstr>Cognitive Therapies</vt:lpstr>
      <vt:lpstr>Breaking down worrying</vt:lpstr>
      <vt:lpstr>Other latest therapies </vt:lpstr>
      <vt:lpstr>PowerPoint Presentation</vt:lpstr>
      <vt:lpstr>Generalized Anxiety Disorder: Neurotransmitters</vt:lpstr>
      <vt:lpstr>Psychotherapies for GAD</vt:lpstr>
      <vt:lpstr>Progressive Muscular Relaxation </vt:lpstr>
      <vt:lpstr>PMR Group Muscles</vt:lpstr>
      <vt:lpstr>PowerPoint Presentation</vt:lpstr>
      <vt:lpstr>Phobias</vt:lpstr>
      <vt:lpstr>Specific Phobias</vt:lpstr>
      <vt:lpstr>Criteria (continued)</vt:lpstr>
      <vt:lpstr>Associated feature of Specific Phobia </vt:lpstr>
      <vt:lpstr>Risk and prognostic factors</vt:lpstr>
      <vt:lpstr>Social anxiety disorder.</vt:lpstr>
      <vt:lpstr>PowerPoint Presentation</vt:lpstr>
      <vt:lpstr>PowerPoint Presentation</vt:lpstr>
      <vt:lpstr>What causes ad</vt:lpstr>
      <vt:lpstr>SOCIAL ANXIETY DISORDER PREVALENCE</vt:lpstr>
      <vt:lpstr>Risk and prognostic factors(cont)</vt:lpstr>
      <vt:lpstr>Etiology of Phobias</vt:lpstr>
      <vt:lpstr>Etiology of Phobias</vt:lpstr>
      <vt:lpstr>Treatments for Specific Phobias</vt:lpstr>
      <vt:lpstr>Treatments for Specific Phobias</vt:lpstr>
      <vt:lpstr>Agora phobia DSM-5 </vt:lpstr>
      <vt:lpstr>(continued)</vt:lpstr>
      <vt:lpstr>Diagnostic criteria (continued)</vt:lpstr>
      <vt:lpstr>Risk and Prognostic Factors </vt:lpstr>
      <vt:lpstr>Panic Disorder</vt:lpstr>
      <vt:lpstr>PowerPoint Presentation</vt:lpstr>
      <vt:lpstr>Panic Disorder: Etiology </vt:lpstr>
      <vt:lpstr>Biological causes</vt:lpstr>
      <vt:lpstr>Separation anxiety  disorder </vt:lpstr>
      <vt:lpstr>PowerPoint Presentation</vt:lpstr>
      <vt:lpstr>Psychotherapies for SAD</vt:lpstr>
      <vt:lpstr> Selective Mutisam </vt:lpstr>
      <vt:lpstr>Symptoms:</vt:lpstr>
      <vt:lpstr>Risk and prognostic factors</vt:lpstr>
      <vt:lpstr>Treatment Types</vt:lpstr>
    </vt:vector>
  </TitlesOfParts>
  <Manager>Northampton Community College</Manager>
  <Company>for Worth Publishing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Comer, Abnormal Psychology, 7th edition</dc:title>
  <dc:creator>Karen Clay Rhines, Ph.D.</dc:creator>
  <cp:lastModifiedBy>Sadia Niazi</cp:lastModifiedBy>
  <cp:revision>555</cp:revision>
  <dcterms:created xsi:type="dcterms:W3CDTF">2001-07-24T20:09:29Z</dcterms:created>
  <dcterms:modified xsi:type="dcterms:W3CDTF">2020-03-19T10:30:48Z</dcterms:modified>
</cp:coreProperties>
</file>