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7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3602A3C9-AF9A-DE41-97F5-B802CE01475E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BB0094E-167E-B747-8157-D007B5B24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A3C9-AF9A-DE41-97F5-B802CE01475E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094E-167E-B747-8157-D007B5B24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A3C9-AF9A-DE41-97F5-B802CE01475E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094E-167E-B747-8157-D007B5B24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A3C9-AF9A-DE41-97F5-B802CE01475E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094E-167E-B747-8157-D007B5B24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A3C9-AF9A-DE41-97F5-B802CE01475E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094E-167E-B747-8157-D007B5B24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A3C9-AF9A-DE41-97F5-B802CE01475E}" type="datetimeFigureOut">
              <a:rPr lang="en-US" smtClean="0"/>
              <a:t>4/14/20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094E-167E-B747-8157-D007B5B24BD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A3C9-AF9A-DE41-97F5-B802CE01475E}" type="datetimeFigureOut">
              <a:rPr lang="en-US" smtClean="0"/>
              <a:t>4/14/20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094E-167E-B747-8157-D007B5B24BD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A3C9-AF9A-DE41-97F5-B802CE01475E}" type="datetimeFigureOut">
              <a:rPr lang="en-US" smtClean="0"/>
              <a:t>4/14/20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094E-167E-B747-8157-D007B5B24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A3C9-AF9A-DE41-97F5-B802CE01475E}" type="datetimeFigureOut">
              <a:rPr lang="en-US" smtClean="0"/>
              <a:t>4/14/20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0094E-167E-B747-8157-D007B5B24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3602A3C9-AF9A-DE41-97F5-B802CE01475E}" type="datetimeFigureOut">
              <a:rPr lang="en-US" smtClean="0"/>
              <a:t>4/14/20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BB0094E-167E-B747-8157-D007B5B24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3602A3C9-AF9A-DE41-97F5-B802CE01475E}" type="datetimeFigureOut">
              <a:rPr lang="en-US" smtClean="0"/>
              <a:t>4/14/20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BB0094E-167E-B747-8157-D007B5B24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jpe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602A3C9-AF9A-DE41-97F5-B802CE01475E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BB0094E-167E-B747-8157-D007B5B24B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Relationship Id="rId3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0100" y="1728038"/>
            <a:ext cx="7531099" cy="3013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6" marR="5080" indent="0" algn="ctr">
              <a:lnSpc>
                <a:spcPct val="100000"/>
              </a:lnSpc>
              <a:spcBef>
                <a:spcPts val="105"/>
              </a:spcBef>
              <a:buNone/>
            </a:pPr>
            <a:r>
              <a:rPr sz="89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9800" b="1" dirty="0">
                <a:solidFill>
                  <a:srgbClr val="FF0000"/>
                </a:solidFill>
                <a:latin typeface="Times New Roman"/>
                <a:cs typeface="Times New Roman"/>
              </a:rPr>
              <a:t>peaki</a:t>
            </a:r>
            <a:r>
              <a:rPr sz="98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9800" b="1" dirty="0">
                <a:solidFill>
                  <a:srgbClr val="FF0000"/>
                </a:solidFill>
                <a:latin typeface="Times New Roman"/>
                <a:cs typeface="Times New Roman"/>
              </a:rPr>
              <a:t>g  Skills</a:t>
            </a:r>
            <a:endParaRPr sz="9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43043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4677" y="833055"/>
            <a:ext cx="4574258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800" b="1" dirty="0">
                <a:solidFill>
                  <a:srgbClr val="FF0000"/>
                </a:solidFill>
                <a:latin typeface="Gabriola"/>
                <a:cs typeface="Gabriola"/>
              </a:rPr>
              <a:t>Three </a:t>
            </a:r>
            <a:r>
              <a:rPr sz="4800" b="1" spc="-5" dirty="0">
                <a:solidFill>
                  <a:srgbClr val="FF0000"/>
                </a:solidFill>
                <a:latin typeface="Gabriola"/>
                <a:cs typeface="Gabriola"/>
              </a:rPr>
              <a:t>E’s of</a:t>
            </a:r>
            <a:r>
              <a:rPr sz="4800" b="1" spc="-65" dirty="0">
                <a:solidFill>
                  <a:srgbClr val="FF0000"/>
                </a:solidFill>
                <a:latin typeface="Gabriola"/>
                <a:cs typeface="Gabriola"/>
              </a:rPr>
              <a:t> </a:t>
            </a:r>
            <a:r>
              <a:rPr sz="4800" b="1" spc="-5" dirty="0">
                <a:solidFill>
                  <a:srgbClr val="FF0000"/>
                </a:solidFill>
                <a:latin typeface="Gabriola"/>
                <a:cs typeface="Gabriola"/>
              </a:rPr>
              <a:t>speaking</a:t>
            </a:r>
            <a:endParaRPr sz="4800" b="1" dirty="0">
              <a:solidFill>
                <a:srgbClr val="FF0000"/>
              </a:solidFill>
              <a:latin typeface="Gabriola"/>
              <a:cs typeface="Gabriol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19626" y="2045361"/>
            <a:ext cx="3884672" cy="1786386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447040" indent="-43434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446405" algn="l"/>
                <a:tab pos="447040" algn="l"/>
              </a:tabLst>
            </a:pPr>
            <a:r>
              <a:rPr sz="3200" b="1" spc="-10" dirty="0">
                <a:latin typeface="Calibri"/>
                <a:cs typeface="Calibri"/>
              </a:rPr>
              <a:t>Entertainingly</a:t>
            </a:r>
            <a:endParaRPr sz="3200" b="1" dirty="0">
              <a:latin typeface="Calibri"/>
              <a:cs typeface="Calibri"/>
            </a:endParaRPr>
          </a:p>
          <a:p>
            <a:pPr marL="447040" indent="-43434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6405" algn="l"/>
                <a:tab pos="447040" algn="l"/>
              </a:tabLst>
            </a:pPr>
            <a:r>
              <a:rPr sz="3200" b="1" spc="-25" dirty="0">
                <a:latin typeface="Calibri"/>
                <a:cs typeface="Calibri"/>
              </a:rPr>
              <a:t>Effectively</a:t>
            </a:r>
            <a:endParaRPr sz="3200" b="1" dirty="0">
              <a:latin typeface="Calibri"/>
              <a:cs typeface="Calibri"/>
            </a:endParaRPr>
          </a:p>
          <a:p>
            <a:pPr marL="447040" indent="-43434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6405" algn="l"/>
                <a:tab pos="447040" algn="l"/>
              </a:tabLst>
            </a:pPr>
            <a:r>
              <a:rPr sz="3200" b="1" spc="-10" dirty="0">
                <a:latin typeface="Calibri"/>
                <a:cs typeface="Calibri"/>
              </a:rPr>
              <a:t>Enthusiastically</a:t>
            </a:r>
            <a:endParaRPr sz="32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7189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1210" y="2057834"/>
            <a:ext cx="6797507" cy="2626872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447040" indent="-434975">
              <a:lnSpc>
                <a:spcPct val="130000"/>
              </a:lnSpc>
              <a:spcBef>
                <a:spcPts val="869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2800" spc="-5" dirty="0">
                <a:latin typeface="Times New Roman"/>
                <a:cs typeface="Times New Roman"/>
              </a:rPr>
              <a:t>Commanding </a:t>
            </a:r>
            <a:r>
              <a:rPr lang="en-GB" sz="2800" spc="-15" dirty="0" smtClean="0">
                <a:latin typeface="Times New Roman"/>
                <a:cs typeface="Times New Roman"/>
              </a:rPr>
              <a:t>&amp;</a:t>
            </a:r>
            <a:r>
              <a:rPr sz="2800" spc="-15" dirty="0" smtClean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friendly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voice</a:t>
            </a:r>
            <a:endParaRPr sz="2800" dirty="0">
              <a:latin typeface="Times New Roman"/>
              <a:cs typeface="Times New Roman"/>
            </a:endParaRPr>
          </a:p>
          <a:p>
            <a:pPr marL="355600" marR="906780" indent="-342900">
              <a:lnSpc>
                <a:spcPct val="130000"/>
              </a:lnSpc>
              <a:spcBef>
                <a:spcPts val="77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2800" dirty="0">
                <a:latin typeface="Times New Roman"/>
                <a:cs typeface="Times New Roman"/>
              </a:rPr>
              <a:t>	</a:t>
            </a:r>
            <a:r>
              <a:rPr lang="en-GB" sz="2800" spc="-20" dirty="0" smtClean="0">
                <a:latin typeface="Times New Roman"/>
                <a:cs typeface="Times New Roman"/>
              </a:rPr>
              <a:t>C</a:t>
            </a:r>
            <a:r>
              <a:rPr sz="2800" dirty="0" smtClean="0">
                <a:latin typeface="Times New Roman"/>
                <a:cs typeface="Times New Roman"/>
              </a:rPr>
              <a:t>larity </a:t>
            </a:r>
            <a:r>
              <a:rPr sz="2800" spc="-5" dirty="0">
                <a:latin typeface="Times New Roman"/>
                <a:cs typeface="Times New Roman"/>
              </a:rPr>
              <a:t>of language, thoughts </a:t>
            </a:r>
            <a:r>
              <a:rPr lang="en-GB" sz="2800" dirty="0" smtClean="0">
                <a:latin typeface="Times New Roman"/>
                <a:cs typeface="Times New Roman"/>
              </a:rPr>
              <a:t>&amp;</a:t>
            </a:r>
            <a:r>
              <a:rPr lang="en-GB" sz="2800" dirty="0">
                <a:latin typeface="Times New Roman"/>
                <a:cs typeface="Times New Roman"/>
              </a:rPr>
              <a:t> </a:t>
            </a:r>
            <a:r>
              <a:rPr sz="2800" dirty="0" smtClean="0">
                <a:latin typeface="Times New Roman"/>
                <a:cs typeface="Times New Roman"/>
              </a:rPr>
              <a:t>ideas</a:t>
            </a:r>
            <a:endParaRPr sz="2800" dirty="0">
              <a:latin typeface="Times New Roman"/>
              <a:cs typeface="Times New Roman"/>
            </a:endParaRPr>
          </a:p>
          <a:p>
            <a:pPr marL="447040" indent="-434975">
              <a:lnSpc>
                <a:spcPct val="130000"/>
              </a:lnSpc>
              <a:spcBef>
                <a:spcPts val="77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2800" spc="-15" dirty="0" smtClean="0">
                <a:latin typeface="Times New Roman"/>
                <a:cs typeface="Times New Roman"/>
              </a:rPr>
              <a:t>Listen</a:t>
            </a:r>
            <a:r>
              <a:rPr sz="2800" spc="5" dirty="0" smtClean="0">
                <a:latin typeface="Times New Roman"/>
                <a:cs typeface="Times New Roman"/>
              </a:rPr>
              <a:t> </a:t>
            </a:r>
            <a:r>
              <a:rPr lang="en-GB" sz="2800" spc="-5" dirty="0">
                <a:latin typeface="Times New Roman"/>
                <a:cs typeface="Times New Roman"/>
              </a:rPr>
              <a:t>f</a:t>
            </a:r>
            <a:r>
              <a:rPr sz="2800" spc="-5" dirty="0" smtClean="0">
                <a:latin typeface="Times New Roman"/>
                <a:cs typeface="Times New Roman"/>
              </a:rPr>
              <a:t>riendly</a:t>
            </a:r>
            <a:endParaRPr sz="2800" dirty="0">
              <a:latin typeface="Times New Roman"/>
              <a:cs typeface="Times New Roman"/>
            </a:endParaRPr>
          </a:p>
          <a:p>
            <a:pPr marL="447040" indent="-434975">
              <a:lnSpc>
                <a:spcPct val="130000"/>
              </a:lnSpc>
              <a:spcBef>
                <a:spcPts val="77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2800" spc="-10" dirty="0" smtClean="0">
                <a:latin typeface="Times New Roman"/>
                <a:cs typeface="Times New Roman"/>
              </a:rPr>
              <a:t>Creating 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-5" dirty="0">
                <a:latin typeface="Times New Roman"/>
                <a:cs typeface="Times New Roman"/>
              </a:rPr>
              <a:t>bond </a:t>
            </a:r>
            <a:r>
              <a:rPr sz="2800" spc="-10" dirty="0">
                <a:latin typeface="Times New Roman"/>
                <a:cs typeface="Times New Roman"/>
              </a:rPr>
              <a:t>between </a:t>
            </a:r>
            <a:r>
              <a:rPr sz="2800" spc="-20" dirty="0">
                <a:latin typeface="Times New Roman"/>
                <a:cs typeface="Times New Roman"/>
              </a:rPr>
              <a:t>speaker </a:t>
            </a:r>
            <a:r>
              <a:rPr lang="en-GB" sz="2800" dirty="0" smtClean="0">
                <a:latin typeface="Times New Roman"/>
                <a:cs typeface="Times New Roman"/>
              </a:rPr>
              <a:t>&amp;</a:t>
            </a:r>
            <a:r>
              <a:rPr sz="2800" spc="55" dirty="0" smtClean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listener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70457" y="810196"/>
            <a:ext cx="63982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20" dirty="0" smtClean="0">
                <a:solidFill>
                  <a:srgbClr val="FF0000"/>
                </a:solidFill>
                <a:latin typeface="Calibri"/>
                <a:cs typeface="Calibri"/>
              </a:rPr>
              <a:t>Features </a:t>
            </a:r>
            <a:r>
              <a:rPr sz="4400" b="1" spc="-5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440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400" b="1" spc="-5" dirty="0">
                <a:solidFill>
                  <a:srgbClr val="FF0000"/>
                </a:solidFill>
                <a:latin typeface="Calibri"/>
                <a:cs typeface="Calibri"/>
              </a:rPr>
              <a:t>Speaking</a:t>
            </a:r>
            <a:endParaRPr sz="4400" b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7210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65624" y="1806370"/>
            <a:ext cx="2773680" cy="4123054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447040" indent="-43434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446405" algn="l"/>
                <a:tab pos="447040" algn="l"/>
              </a:tabLst>
            </a:pPr>
            <a:r>
              <a:rPr sz="3200" spc="-5" dirty="0">
                <a:latin typeface="Calibri"/>
                <a:cs typeface="Calibri"/>
              </a:rPr>
              <a:t>Speed</a:t>
            </a:r>
            <a:endParaRPr sz="3200" dirty="0">
              <a:latin typeface="Calibri"/>
              <a:cs typeface="Calibri"/>
            </a:endParaRPr>
          </a:p>
          <a:p>
            <a:pPr marL="447040" indent="-43434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6405" algn="l"/>
                <a:tab pos="447040" algn="l"/>
              </a:tabLst>
            </a:pPr>
            <a:r>
              <a:rPr sz="3200" spc="-5" dirty="0">
                <a:latin typeface="Calibri"/>
                <a:cs typeface="Calibri"/>
              </a:rPr>
              <a:t>Clarity</a:t>
            </a:r>
            <a:endParaRPr sz="3200" dirty="0">
              <a:latin typeface="Calibri"/>
              <a:cs typeface="Calibri"/>
            </a:endParaRPr>
          </a:p>
          <a:p>
            <a:pPr marL="447040" indent="-43434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46405" algn="l"/>
                <a:tab pos="447040" algn="l"/>
              </a:tabLst>
            </a:pPr>
            <a:r>
              <a:rPr sz="3200" spc="-5" dirty="0">
                <a:latin typeface="Calibri"/>
                <a:cs typeface="Calibri"/>
              </a:rPr>
              <a:t>Punctuation</a:t>
            </a:r>
            <a:endParaRPr sz="3200" dirty="0">
              <a:latin typeface="Calibri"/>
              <a:cs typeface="Calibri"/>
            </a:endParaRPr>
          </a:p>
          <a:p>
            <a:pPr marL="447040" indent="-43434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446405" algn="l"/>
                <a:tab pos="447040" algn="l"/>
              </a:tabLst>
            </a:pPr>
            <a:r>
              <a:rPr sz="3200" spc="-10" dirty="0">
                <a:latin typeface="Calibri"/>
                <a:cs typeface="Calibri"/>
              </a:rPr>
              <a:t>Pronunciation</a:t>
            </a:r>
            <a:endParaRPr sz="3200" dirty="0">
              <a:latin typeface="Calibri"/>
              <a:cs typeface="Calibri"/>
            </a:endParaRPr>
          </a:p>
          <a:p>
            <a:pPr marL="447040" indent="-43434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46405" algn="l"/>
                <a:tab pos="447040" algn="l"/>
              </a:tabLst>
            </a:pPr>
            <a:r>
              <a:rPr sz="3200" spc="-10" dirty="0">
                <a:latin typeface="Calibri"/>
                <a:cs typeface="Calibri"/>
              </a:rPr>
              <a:t>Familiarity</a:t>
            </a:r>
            <a:endParaRPr sz="3200" dirty="0">
              <a:latin typeface="Calibri"/>
              <a:cs typeface="Calibri"/>
            </a:endParaRPr>
          </a:p>
          <a:p>
            <a:pPr marL="447040" indent="-43434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6405" algn="l"/>
                <a:tab pos="447040" algn="l"/>
              </a:tabLst>
            </a:pPr>
            <a:r>
              <a:rPr sz="3200" spc="-5" dirty="0">
                <a:latin typeface="Calibri"/>
                <a:cs typeface="Calibri"/>
              </a:rPr>
              <a:t>Fluency</a:t>
            </a:r>
            <a:endParaRPr sz="3200" dirty="0">
              <a:latin typeface="Calibri"/>
              <a:cs typeface="Calibri"/>
            </a:endParaRPr>
          </a:p>
          <a:p>
            <a:pPr marL="447040" indent="-43434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6405" algn="l"/>
                <a:tab pos="447040" algn="l"/>
              </a:tabLst>
            </a:pPr>
            <a:r>
              <a:rPr sz="3200" spc="-10" dirty="0">
                <a:latin typeface="Calibri"/>
                <a:cs typeface="Calibri"/>
              </a:rPr>
              <a:t>Expressions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63823" y="726749"/>
            <a:ext cx="2789397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800" b="1" spc="-5" dirty="0">
                <a:solidFill>
                  <a:srgbClr val="FF0000"/>
                </a:solidFill>
                <a:latin typeface="Gabriola"/>
                <a:cs typeface="Gabriola"/>
              </a:rPr>
              <a:t>Guidelines</a:t>
            </a:r>
            <a:endParaRPr sz="4800" b="1" dirty="0">
              <a:solidFill>
                <a:srgbClr val="FF0000"/>
              </a:solidFill>
              <a:latin typeface="Gabriola"/>
              <a:cs typeface="Gabriola"/>
            </a:endParaRPr>
          </a:p>
        </p:txBody>
      </p:sp>
    </p:spTree>
    <p:extLst>
      <p:ext uri="{BB962C8B-B14F-4D97-AF65-F5344CB8AC3E}">
        <p14:creationId xmlns:p14="http://schemas.microsoft.com/office/powerpoint/2010/main" val="1620867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9908" y="595328"/>
            <a:ext cx="42691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FF0000"/>
                </a:solidFill>
                <a:latin typeface="Calibri"/>
                <a:cs typeface="Calibri"/>
              </a:rPr>
              <a:t>The Speaking</a:t>
            </a:r>
            <a:r>
              <a:rPr sz="4400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400" spc="-5" dirty="0">
                <a:solidFill>
                  <a:srgbClr val="FF0000"/>
                </a:solidFill>
                <a:latin typeface="Calibri"/>
                <a:cs typeface="Calibri"/>
              </a:rPr>
              <a:t>Skills</a:t>
            </a:r>
            <a:endParaRPr sz="44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1363" y="1460254"/>
            <a:ext cx="7590790" cy="432169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A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person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who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can speak English</a:t>
            </a:r>
            <a:r>
              <a:rPr sz="2800" spc="1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can</a:t>
            </a:r>
            <a:r>
              <a:rPr sz="2800" spc="-10" dirty="0" smtClean="0">
                <a:solidFill>
                  <a:srgbClr val="001F5F"/>
                </a:solidFill>
                <a:latin typeface="Calibri"/>
                <a:cs typeface="Calibri"/>
              </a:rPr>
              <a:t>:</a:t>
            </a:r>
            <a:endParaRPr sz="4050" dirty="0">
              <a:latin typeface="Times New Roman"/>
              <a:cs typeface="Times New Roman"/>
            </a:endParaRPr>
          </a:p>
          <a:p>
            <a:pPr marL="12700" marR="228600">
              <a:lnSpc>
                <a:spcPct val="100000"/>
              </a:lnSpc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Produce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the 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characteristic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English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speech sounds  </a:t>
            </a:r>
            <a:r>
              <a:rPr lang="en-GB" sz="2800" spc="-5" dirty="0" smtClean="0">
                <a:solidFill>
                  <a:srgbClr val="FF0000"/>
                </a:solidFill>
                <a:latin typeface="Calibri"/>
                <a:cs typeface="Calibri"/>
              </a:rPr>
              <a:t>&amp;</a:t>
            </a:r>
            <a:r>
              <a:rPr sz="2800" spc="-5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sound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patterns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both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in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isolation </a:t>
            </a:r>
            <a:r>
              <a:rPr lang="en-GB" sz="2800" spc="-5" dirty="0" smtClean="0">
                <a:solidFill>
                  <a:srgbClr val="00AF50"/>
                </a:solidFill>
                <a:latin typeface="Calibri"/>
                <a:cs typeface="Calibri"/>
              </a:rPr>
              <a:t>&amp;</a:t>
            </a:r>
            <a:r>
              <a:rPr sz="2800" spc="-5" dirty="0" smtClean="0">
                <a:solidFill>
                  <a:srgbClr val="00AF50"/>
                </a:solidFill>
                <a:latin typeface="Calibri"/>
                <a:cs typeface="Calibri"/>
              </a:rPr>
              <a:t> 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combination.</a:t>
            </a:r>
            <a:endParaRPr sz="2800" dirty="0">
              <a:latin typeface="Calibri"/>
              <a:cs typeface="Calibri"/>
            </a:endParaRPr>
          </a:p>
          <a:p>
            <a:pPr marL="292100" indent="-280035">
              <a:lnSpc>
                <a:spcPct val="100000"/>
              </a:lnSpc>
              <a:spcBef>
                <a:spcPts val="670"/>
              </a:spcBef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Use 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appropriate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stress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and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intonation</a:t>
            </a:r>
            <a:r>
              <a:rPr sz="2800" spc="9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patterns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  <a:p>
            <a:pPr marL="12700" marR="286385">
              <a:lnSpc>
                <a:spcPct val="100000"/>
              </a:lnSpc>
              <a:spcBef>
                <a:spcPts val="675"/>
              </a:spcBef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Use 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appropriate </a:t>
            </a: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words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and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structures </a:t>
            </a:r>
            <a:r>
              <a:rPr sz="2800" spc="-20" dirty="0">
                <a:solidFill>
                  <a:srgbClr val="00AF50"/>
                </a:solidFill>
                <a:latin typeface="Calibri"/>
                <a:cs typeface="Calibri"/>
              </a:rPr>
              <a:t>to express 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the 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intended</a:t>
            </a:r>
            <a:r>
              <a:rPr sz="2800" spc="2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meanings.</a:t>
            </a:r>
            <a:endParaRPr sz="2800" dirty="0">
              <a:latin typeface="Calibri"/>
              <a:cs typeface="Calibri"/>
            </a:endParaRPr>
          </a:p>
          <a:p>
            <a:pPr marL="292100" indent="-280035">
              <a:lnSpc>
                <a:spcPct val="100000"/>
              </a:lnSpc>
              <a:spcBef>
                <a:spcPts val="670"/>
              </a:spcBef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Recall </a:t>
            </a:r>
            <a:r>
              <a:rPr sz="2800" spc="-20" dirty="0">
                <a:solidFill>
                  <a:srgbClr val="00AF50"/>
                </a:solidFill>
                <a:latin typeface="Calibri"/>
                <a:cs typeface="Calibri"/>
              </a:rPr>
              <a:t>words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and</a:t>
            </a:r>
            <a:r>
              <a:rPr sz="2800" spc="2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structures.</a:t>
            </a:r>
            <a:endParaRPr sz="2800" dirty="0">
              <a:latin typeface="Calibri"/>
              <a:cs typeface="Calibri"/>
            </a:endParaRPr>
          </a:p>
          <a:p>
            <a:pPr marL="292100" indent="-280035">
              <a:lnSpc>
                <a:spcPct val="100000"/>
              </a:lnSpc>
              <a:spcBef>
                <a:spcPts val="675"/>
              </a:spcBef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Organize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thoughts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and ideas </a:t>
            </a:r>
            <a:r>
              <a:rPr sz="2800" spc="-20" dirty="0">
                <a:solidFill>
                  <a:srgbClr val="00AF50"/>
                </a:solidFill>
                <a:latin typeface="Calibri"/>
                <a:cs typeface="Calibri"/>
              </a:rPr>
              <a:t>into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logical</a:t>
            </a:r>
            <a:r>
              <a:rPr sz="2800" spc="12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sequence.</a:t>
            </a:r>
            <a:endParaRPr sz="2800" dirty="0">
              <a:latin typeface="Calibri"/>
              <a:cs typeface="Calibri"/>
            </a:endParaRPr>
          </a:p>
          <a:p>
            <a:pPr marL="292100" indent="-280035">
              <a:lnSpc>
                <a:spcPct val="100000"/>
              </a:lnSpc>
              <a:spcBef>
                <a:spcPts val="675"/>
              </a:spcBef>
              <a:buSzPct val="96428"/>
              <a:buFont typeface="Wingdings"/>
              <a:buChar char=""/>
              <a:tabLst>
                <a:tab pos="292735" algn="l"/>
              </a:tabLst>
            </a:pP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Adjust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speech 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according </a:t>
            </a:r>
            <a:r>
              <a:rPr sz="2800" spc="-20" dirty="0">
                <a:solidFill>
                  <a:srgbClr val="00AF50"/>
                </a:solidFill>
                <a:latin typeface="Calibri"/>
                <a:cs typeface="Calibri"/>
              </a:rPr>
              <a:t>to</a:t>
            </a:r>
            <a:r>
              <a:rPr sz="2800" spc="8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audience.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3631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2847" y="581913"/>
            <a:ext cx="72028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45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000" spc="-10" dirty="0" smtClean="0">
                <a:solidFill>
                  <a:srgbClr val="FF0000"/>
                </a:solidFill>
                <a:latin typeface="Calibri"/>
                <a:cs typeface="Calibri"/>
              </a:rPr>
              <a:t>eaching </a:t>
            </a:r>
            <a:r>
              <a:rPr sz="4000" spc="-5" dirty="0">
                <a:solidFill>
                  <a:srgbClr val="FF0000"/>
                </a:solidFill>
                <a:latin typeface="Calibri"/>
                <a:cs typeface="Calibri"/>
              </a:rPr>
              <a:t>speech</a:t>
            </a:r>
            <a:r>
              <a:rPr sz="4000" spc="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0000"/>
                </a:solidFill>
                <a:latin typeface="Calibri"/>
                <a:cs typeface="Calibri"/>
              </a:rPr>
              <a:t>skill</a:t>
            </a:r>
            <a:endParaRPr sz="40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43726" y="1445271"/>
            <a:ext cx="5390929" cy="4696357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285115" marR="5080" indent="-273050">
              <a:lnSpc>
                <a:spcPct val="109400"/>
              </a:lnSpc>
              <a:spcBef>
                <a:spcPts val="145"/>
              </a:spcBef>
            </a:pPr>
            <a:r>
              <a:rPr sz="2800" spc="-60" dirty="0">
                <a:solidFill>
                  <a:srgbClr val="0000FF"/>
                </a:solidFill>
                <a:latin typeface="Calibri"/>
                <a:cs typeface="Calibri"/>
              </a:rPr>
              <a:t>ST</a:t>
            </a:r>
            <a:r>
              <a:rPr sz="2800" b="1" spc="-60" dirty="0">
                <a:solidFill>
                  <a:srgbClr val="0000FF"/>
                </a:solidFill>
                <a:latin typeface="Calibri"/>
                <a:cs typeface="Calibri"/>
              </a:rPr>
              <a:t>AGE </a:t>
            </a:r>
            <a:r>
              <a:rPr sz="2800" b="1" spc="-5" dirty="0">
                <a:solidFill>
                  <a:srgbClr val="0000FF"/>
                </a:solidFill>
                <a:latin typeface="Calibri"/>
                <a:cs typeface="Calibri"/>
              </a:rPr>
              <a:t>ONE</a:t>
            </a:r>
            <a:r>
              <a:rPr sz="2400" b="1" spc="-5" dirty="0">
                <a:solidFill>
                  <a:srgbClr val="0000FF"/>
                </a:solidFill>
                <a:latin typeface="Calibri"/>
                <a:cs typeface="Calibri"/>
              </a:rPr>
              <a:t>: </a:t>
            </a:r>
            <a:r>
              <a:rPr sz="2400" b="1" spc="-50" dirty="0">
                <a:solidFill>
                  <a:srgbClr val="0000FF"/>
                </a:solidFill>
                <a:latin typeface="Calibri"/>
                <a:cs typeface="Calibri"/>
              </a:rPr>
              <a:t>IMITATIVE </a:t>
            </a:r>
            <a:r>
              <a:rPr sz="2400" b="1" spc="-5" dirty="0">
                <a:solidFill>
                  <a:srgbClr val="0000FF"/>
                </a:solidFill>
                <a:latin typeface="Calibri"/>
                <a:cs typeface="Calibri"/>
              </a:rPr>
              <a:t>PRACTICE  ORAL </a:t>
            </a:r>
            <a:r>
              <a:rPr lang="en-GB" sz="2400" b="1" spc="-5" dirty="0" smtClean="0">
                <a:solidFill>
                  <a:srgbClr val="0000FF"/>
                </a:solidFill>
                <a:latin typeface="Calibri"/>
                <a:cs typeface="Calibri"/>
              </a:rPr>
              <a:t>				</a:t>
            </a:r>
            <a:r>
              <a:rPr sz="2400" b="1" spc="-10" dirty="0" smtClean="0">
                <a:solidFill>
                  <a:srgbClr val="0000FF"/>
                </a:solidFill>
                <a:latin typeface="Calibri"/>
                <a:cs typeface="Calibri"/>
              </a:rPr>
              <a:t>EXERCISES </a:t>
            </a:r>
            <a:r>
              <a:rPr sz="2400" b="1" dirty="0">
                <a:solidFill>
                  <a:srgbClr val="0000FF"/>
                </a:solidFill>
                <a:latin typeface="Calibri"/>
                <a:cs typeface="Calibri"/>
              </a:rPr>
              <a:t>AND</a:t>
            </a:r>
            <a:r>
              <a:rPr sz="2400" b="1" spc="-6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0000FF"/>
                </a:solidFill>
                <a:latin typeface="Calibri"/>
                <a:cs typeface="Calibri"/>
              </a:rPr>
              <a:t>GAMES</a:t>
            </a:r>
            <a:endParaRPr sz="2400" b="1" dirty="0">
              <a:solidFill>
                <a:srgbClr val="0000FF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 marL="336550" indent="-324485">
              <a:lnSpc>
                <a:spcPct val="100000"/>
              </a:lnSpc>
              <a:spcBef>
                <a:spcPts val="1805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10" dirty="0">
                <a:solidFill>
                  <a:srgbClr val="00AF50"/>
                </a:solidFill>
                <a:latin typeface="Calibri"/>
                <a:cs typeface="Calibri"/>
              </a:rPr>
              <a:t>Matching</a:t>
            </a:r>
            <a:r>
              <a:rPr sz="3200" spc="1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AF50"/>
                </a:solidFill>
                <a:latin typeface="Calibri"/>
                <a:cs typeface="Calibri"/>
              </a:rPr>
              <a:t>games.</a:t>
            </a:r>
            <a:endParaRPr sz="3200" dirty="0">
              <a:latin typeface="Calibri"/>
              <a:cs typeface="Calibri"/>
            </a:endParaRPr>
          </a:p>
          <a:p>
            <a:pPr marL="336550" indent="-324485">
              <a:lnSpc>
                <a:spcPct val="100000"/>
              </a:lnSpc>
              <a:spcBef>
                <a:spcPts val="390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15" dirty="0">
                <a:solidFill>
                  <a:srgbClr val="00AF50"/>
                </a:solidFill>
                <a:latin typeface="Calibri"/>
                <a:cs typeface="Calibri"/>
              </a:rPr>
              <a:t>Oral </a:t>
            </a:r>
            <a:r>
              <a:rPr sz="3200" dirty="0">
                <a:solidFill>
                  <a:srgbClr val="00AF50"/>
                </a:solidFill>
                <a:latin typeface="Calibri"/>
                <a:cs typeface="Calibri"/>
              </a:rPr>
              <a:t>guessing</a:t>
            </a:r>
            <a:r>
              <a:rPr sz="3200" spc="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AF50"/>
                </a:solidFill>
                <a:latin typeface="Calibri"/>
                <a:cs typeface="Calibri"/>
              </a:rPr>
              <a:t>games.</a:t>
            </a:r>
            <a:endParaRPr sz="3200" dirty="0">
              <a:latin typeface="Calibri"/>
              <a:cs typeface="Calibri"/>
            </a:endParaRPr>
          </a:p>
          <a:p>
            <a:pPr marL="336550" indent="-324485">
              <a:lnSpc>
                <a:spcPct val="100000"/>
              </a:lnSpc>
              <a:spcBef>
                <a:spcPts val="380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5" dirty="0">
                <a:solidFill>
                  <a:srgbClr val="00AF50"/>
                </a:solidFill>
                <a:latin typeface="Calibri"/>
                <a:cs typeface="Calibri"/>
              </a:rPr>
              <a:t>Simple repetition</a:t>
            </a:r>
            <a:r>
              <a:rPr sz="3200" spc="-1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AF50"/>
                </a:solidFill>
                <a:latin typeface="Calibri"/>
                <a:cs typeface="Calibri"/>
              </a:rPr>
              <a:t>drill.</a:t>
            </a:r>
            <a:endParaRPr sz="3200" dirty="0">
              <a:latin typeface="Calibri"/>
              <a:cs typeface="Calibri"/>
            </a:endParaRPr>
          </a:p>
          <a:p>
            <a:pPr marL="336550" indent="-324485">
              <a:lnSpc>
                <a:spcPct val="100000"/>
              </a:lnSpc>
              <a:spcBef>
                <a:spcPts val="385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10" dirty="0">
                <a:solidFill>
                  <a:srgbClr val="00AF50"/>
                </a:solidFill>
                <a:latin typeface="Calibri"/>
                <a:cs typeface="Calibri"/>
              </a:rPr>
              <a:t>Substitution</a:t>
            </a:r>
            <a:r>
              <a:rPr sz="3200" spc="4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AF50"/>
                </a:solidFill>
                <a:latin typeface="Calibri"/>
                <a:cs typeface="Calibri"/>
              </a:rPr>
              <a:t>drill.</a:t>
            </a:r>
            <a:endParaRPr sz="3200" dirty="0">
              <a:latin typeface="Calibri"/>
              <a:cs typeface="Calibri"/>
            </a:endParaRPr>
          </a:p>
          <a:p>
            <a:pPr marL="336550" indent="-324485">
              <a:lnSpc>
                <a:spcPct val="100000"/>
              </a:lnSpc>
              <a:spcBef>
                <a:spcPts val="390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5" dirty="0">
                <a:solidFill>
                  <a:srgbClr val="00AF50"/>
                </a:solidFill>
                <a:latin typeface="Calibri"/>
                <a:cs typeface="Calibri"/>
              </a:rPr>
              <a:t>Question answer</a:t>
            </a:r>
            <a:r>
              <a:rPr sz="3200" spc="-3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AF50"/>
                </a:solidFill>
                <a:latin typeface="Calibri"/>
                <a:cs typeface="Calibri"/>
              </a:rPr>
              <a:t>drill.</a:t>
            </a:r>
            <a:endParaRPr sz="3200" dirty="0">
              <a:latin typeface="Calibri"/>
              <a:cs typeface="Calibri"/>
            </a:endParaRPr>
          </a:p>
          <a:p>
            <a:pPr marL="336550" indent="-324485">
              <a:lnSpc>
                <a:spcPct val="100000"/>
              </a:lnSpc>
              <a:spcBef>
                <a:spcPts val="380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5" dirty="0">
                <a:solidFill>
                  <a:srgbClr val="00AF50"/>
                </a:solidFill>
                <a:latin typeface="Calibri"/>
                <a:cs typeface="Calibri"/>
              </a:rPr>
              <a:t>Situational.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6755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8653" y="865646"/>
            <a:ext cx="6640446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b="1" spc="-20" dirty="0">
                <a:solidFill>
                  <a:srgbClr val="0000FF"/>
                </a:solidFill>
                <a:latin typeface="Times New Roman"/>
                <a:cs typeface="Times New Roman"/>
              </a:rPr>
              <a:t>Stage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2: </a:t>
            </a:r>
            <a:r>
              <a:rPr sz="2800" b="1" spc="-10" dirty="0">
                <a:solidFill>
                  <a:srgbClr val="0000FF"/>
                </a:solidFill>
                <a:latin typeface="Times New Roman"/>
                <a:cs typeface="Times New Roman"/>
              </a:rPr>
              <a:t>Communicative</a:t>
            </a:r>
            <a:r>
              <a:rPr sz="2800" b="1" spc="-8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practice</a:t>
            </a:r>
            <a:r>
              <a:rPr lang="en-GB" sz="2800" b="1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2800" b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Exe</a:t>
            </a:r>
            <a:r>
              <a:rPr lang="en-GB" sz="2800" b="1" spc="-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lang="en-GB" sz="2800" b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cis</a:t>
            </a:r>
            <a:r>
              <a:rPr lang="en-GB" sz="2800" b="1" spc="-45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lang="en-GB" sz="28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2800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48653" y="1922396"/>
            <a:ext cx="5450840" cy="354263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483360">
              <a:lnSpc>
                <a:spcPct val="120000"/>
              </a:lnSpc>
            </a:pPr>
            <a:r>
              <a:rPr sz="3200" spc="-5" dirty="0" smtClean="0">
                <a:latin typeface="Courier New"/>
                <a:cs typeface="Courier New"/>
              </a:rPr>
              <a:t>o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5" dirty="0" smtClean="0">
                <a:latin typeface="Calibri"/>
                <a:cs typeface="Calibri"/>
              </a:rPr>
              <a:t>OL</a:t>
            </a:r>
            <a:r>
              <a:rPr sz="3200" spc="-10" dirty="0" smtClean="0">
                <a:latin typeface="Calibri"/>
                <a:cs typeface="Calibri"/>
              </a:rPr>
              <a:t>E</a:t>
            </a:r>
            <a:r>
              <a:rPr sz="3200" dirty="0">
                <a:latin typeface="Calibri"/>
                <a:cs typeface="Calibri"/>
              </a:rPr>
              <a:t>-PL</a:t>
            </a:r>
            <a:r>
              <a:rPr sz="3200" spc="-250" dirty="0">
                <a:latin typeface="Calibri"/>
                <a:cs typeface="Calibri"/>
              </a:rPr>
              <a:t>A</a:t>
            </a:r>
            <a:r>
              <a:rPr sz="3200" spc="-5" dirty="0">
                <a:latin typeface="Calibri"/>
                <a:cs typeface="Calibri"/>
              </a:rPr>
              <a:t>Y</a:t>
            </a:r>
            <a:r>
              <a:rPr sz="3200" dirty="0">
                <a:latin typeface="Calibri"/>
                <a:cs typeface="Calibri"/>
              </a:rPr>
              <a:t>-</a:t>
            </a:r>
            <a:r>
              <a:rPr sz="3200" spc="-5" dirty="0" smtClean="0">
                <a:latin typeface="Calibri"/>
                <a:cs typeface="Calibri"/>
              </a:rPr>
              <a:t>EXE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5" dirty="0" smtClean="0">
                <a:latin typeface="Calibri"/>
                <a:cs typeface="Calibri"/>
              </a:rPr>
              <a:t>CIS</a:t>
            </a:r>
            <a:r>
              <a:rPr sz="3200" spc="-45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S.  </a:t>
            </a:r>
            <a:r>
              <a:rPr sz="3200" spc="-15" dirty="0" smtClean="0">
                <a:latin typeface="Courier New"/>
                <a:cs typeface="Courier New"/>
              </a:rPr>
              <a:t>o</a:t>
            </a:r>
            <a:r>
              <a:rPr sz="3200" spc="-15" dirty="0" smtClean="0">
                <a:latin typeface="Calibri"/>
                <a:cs typeface="Calibri"/>
              </a:rPr>
              <a:t>DIALOGUES.  </a:t>
            </a:r>
            <a:r>
              <a:rPr sz="3200" dirty="0" smtClean="0">
                <a:latin typeface="Courier New"/>
                <a:cs typeface="Courier New"/>
              </a:rPr>
              <a:t>o</a:t>
            </a:r>
            <a:r>
              <a:rPr sz="3200" dirty="0" smtClean="0">
                <a:latin typeface="Calibri"/>
                <a:cs typeface="Calibri"/>
              </a:rPr>
              <a:t>DISCUSSIONS.  </a:t>
            </a:r>
            <a:r>
              <a:rPr sz="3200" spc="-5" dirty="0" smtClean="0">
                <a:latin typeface="Courier New"/>
                <a:cs typeface="Courier New"/>
              </a:rPr>
              <a:t>o</a:t>
            </a:r>
            <a:r>
              <a:rPr sz="3200" spc="-5" dirty="0" smtClean="0">
                <a:latin typeface="Calibri"/>
                <a:cs typeface="Calibri"/>
              </a:rPr>
              <a:t>CHAIN </a:t>
            </a:r>
            <a:r>
              <a:rPr sz="3200" spc="-25" dirty="0">
                <a:latin typeface="Calibri"/>
                <a:cs typeface="Calibri"/>
              </a:rPr>
              <a:t>STORIES.  </a:t>
            </a:r>
            <a:r>
              <a:rPr sz="3200" spc="-5" dirty="0">
                <a:latin typeface="Courier New"/>
                <a:cs typeface="Courier New"/>
              </a:rPr>
              <a:t>o</a:t>
            </a:r>
            <a:r>
              <a:rPr sz="3200" spc="-5" dirty="0">
                <a:latin typeface="Calibri"/>
                <a:cs typeface="Calibri"/>
              </a:rPr>
              <a:t>TELLING JOKES.  </a:t>
            </a:r>
            <a:r>
              <a:rPr sz="3200" spc="-25" dirty="0">
                <a:latin typeface="Courier New"/>
                <a:cs typeface="Courier New"/>
              </a:rPr>
              <a:t>o</a:t>
            </a:r>
            <a:r>
              <a:rPr sz="3200" spc="-25" dirty="0">
                <a:latin typeface="Calibri"/>
                <a:cs typeface="Calibri"/>
              </a:rPr>
              <a:t>TALKS/LECTURES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7108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3671" y="798876"/>
            <a:ext cx="7421581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solidFill>
                  <a:srgbClr val="FF0000"/>
                </a:solidFill>
                <a:latin typeface="Calibri"/>
                <a:cs typeface="Calibri"/>
              </a:rPr>
              <a:t>Suggestions </a:t>
            </a:r>
            <a:r>
              <a:rPr sz="3200" b="1" spc="-30" dirty="0">
                <a:solidFill>
                  <a:srgbClr val="FF0000"/>
                </a:solidFill>
                <a:latin typeface="Calibri"/>
                <a:cs typeface="Calibri"/>
              </a:rPr>
              <a:t>for </a:t>
            </a:r>
            <a:r>
              <a:rPr sz="3200" b="1" spc="-10" dirty="0">
                <a:solidFill>
                  <a:srgbClr val="FF0000"/>
                </a:solidFill>
                <a:latin typeface="Calibri"/>
                <a:cs typeface="Calibri"/>
              </a:rPr>
              <a:t>developing </a:t>
            </a:r>
            <a:r>
              <a:rPr sz="3200" b="1" spc="-20" dirty="0">
                <a:solidFill>
                  <a:srgbClr val="FF0000"/>
                </a:solidFill>
                <a:latin typeface="Calibri"/>
                <a:cs typeface="Calibri"/>
              </a:rPr>
              <a:t>Spoken</a:t>
            </a:r>
            <a:r>
              <a:rPr sz="3200" b="1" spc="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b="1" spc="-5" dirty="0">
                <a:solidFill>
                  <a:srgbClr val="FF0000"/>
                </a:solidFill>
                <a:latin typeface="Calibri"/>
                <a:cs typeface="Calibri"/>
              </a:rPr>
              <a:t>English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3671" y="1907084"/>
            <a:ext cx="7254994" cy="36179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870585" indent="-457200">
              <a:lnSpc>
                <a:spcPct val="120000"/>
              </a:lnSpc>
              <a:spcBef>
                <a:spcPts val="95"/>
              </a:spcBef>
              <a:buFont typeface="Wingdings" charset="2"/>
              <a:buChar char="q"/>
              <a:tabLst>
                <a:tab pos="335280" algn="l"/>
                <a:tab pos="335915" algn="l"/>
              </a:tabLst>
            </a:pP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Practice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in early </a:t>
            </a:r>
            <a:r>
              <a:rPr sz="2800" spc="-20" dirty="0">
                <a:solidFill>
                  <a:srgbClr val="00AF50"/>
                </a:solidFill>
                <a:latin typeface="Calibri"/>
                <a:cs typeface="Calibri"/>
              </a:rPr>
              <a:t>stages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of learning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should be  limited</a:t>
            </a:r>
            <a:r>
              <a:rPr sz="2800" spc="-10" dirty="0" smtClean="0">
                <a:solidFill>
                  <a:srgbClr val="00AF50"/>
                </a:solidFill>
                <a:latin typeface="Calibri"/>
                <a:cs typeface="Calibri"/>
              </a:rPr>
              <a:t>.</a:t>
            </a:r>
            <a:endParaRPr sz="4050" dirty="0">
              <a:latin typeface="Times New Roman"/>
              <a:cs typeface="Times New Roman"/>
            </a:endParaRPr>
          </a:p>
          <a:p>
            <a:pPr marL="469900" marR="27940" indent="-457200">
              <a:lnSpc>
                <a:spcPct val="120000"/>
              </a:lnSpc>
              <a:buFont typeface="Wingdings" charset="2"/>
              <a:buChar char="q"/>
              <a:tabLst>
                <a:tab pos="335280" algn="l"/>
                <a:tab pos="335915" algn="l"/>
                <a:tab pos="2558415" algn="l"/>
              </a:tabLst>
            </a:pP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Practice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in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isolated periods,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or of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meaninglessness  </a:t>
            </a:r>
            <a:r>
              <a:rPr sz="2800" spc="-20" dirty="0">
                <a:solidFill>
                  <a:srgbClr val="00AF50"/>
                </a:solidFill>
                <a:latin typeface="Calibri"/>
                <a:cs typeface="Calibri"/>
              </a:rPr>
              <a:t>words</a:t>
            </a:r>
            <a:r>
              <a:rPr sz="2800" spc="2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or</a:t>
            </a:r>
            <a:r>
              <a:rPr sz="2800" spc="1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sounds	deadens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the </a:t>
            </a:r>
            <a:r>
              <a:rPr sz="2800" spc="-20" dirty="0">
                <a:solidFill>
                  <a:srgbClr val="00AF50"/>
                </a:solidFill>
                <a:latin typeface="Calibri"/>
                <a:cs typeface="Calibri"/>
              </a:rPr>
              <a:t>interest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in the 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new 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language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learning</a:t>
            </a:r>
            <a:r>
              <a:rPr sz="2800" spc="-10" dirty="0" smtClean="0">
                <a:solidFill>
                  <a:srgbClr val="00AF50"/>
                </a:solidFill>
                <a:latin typeface="Calibri"/>
                <a:cs typeface="Calibri"/>
              </a:rPr>
              <a:t>.</a:t>
            </a:r>
            <a:endParaRPr sz="4050" dirty="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120000"/>
              </a:lnSpc>
              <a:spcBef>
                <a:spcPts val="5"/>
              </a:spcBef>
              <a:buFont typeface="Wingdings" charset="2"/>
              <a:buChar char="q"/>
              <a:tabLst>
                <a:tab pos="255270" algn="l"/>
              </a:tabLst>
            </a:pP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By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hearing 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teacher’s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sentences, pupil can 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get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initial  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contact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with the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flow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of</a:t>
            </a:r>
            <a:r>
              <a:rPr sz="2800" spc="3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speech.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9895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8083" y="1088417"/>
            <a:ext cx="7291519" cy="210634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3200" spc="-30" dirty="0">
                <a:solidFill>
                  <a:srgbClr val="00AF50"/>
                </a:solidFill>
                <a:latin typeface="Calibri"/>
                <a:cs typeface="Calibri"/>
              </a:rPr>
              <a:t>Key </a:t>
            </a:r>
            <a:r>
              <a:rPr sz="3200" spc="-5" dirty="0">
                <a:solidFill>
                  <a:srgbClr val="00AF50"/>
                </a:solidFill>
                <a:latin typeface="Calibri"/>
                <a:cs typeface="Calibri"/>
              </a:rPr>
              <a:t>activities </a:t>
            </a:r>
            <a:r>
              <a:rPr sz="3200" spc="-20" dirty="0">
                <a:solidFill>
                  <a:srgbClr val="00AF50"/>
                </a:solidFill>
                <a:latin typeface="Calibri"/>
                <a:cs typeface="Calibri"/>
              </a:rPr>
              <a:t>to </a:t>
            </a:r>
            <a:r>
              <a:rPr sz="3200" dirty="0">
                <a:solidFill>
                  <a:srgbClr val="00AF50"/>
                </a:solidFill>
                <a:latin typeface="Calibri"/>
                <a:cs typeface="Calibri"/>
              </a:rPr>
              <a:t>learn </a:t>
            </a:r>
            <a:r>
              <a:rPr sz="3200" spc="-10" dirty="0">
                <a:solidFill>
                  <a:srgbClr val="00AF50"/>
                </a:solidFill>
                <a:latin typeface="Calibri"/>
                <a:cs typeface="Calibri"/>
              </a:rPr>
              <a:t>correct pronunciation  </a:t>
            </a:r>
            <a:r>
              <a:rPr sz="3200" dirty="0">
                <a:solidFill>
                  <a:srgbClr val="00AF50"/>
                </a:solidFill>
                <a:latin typeface="Calibri"/>
                <a:cs typeface="Calibri"/>
              </a:rPr>
              <a:t>and </a:t>
            </a:r>
            <a:r>
              <a:rPr sz="3200" spc="-15" dirty="0">
                <a:solidFill>
                  <a:srgbClr val="00AF50"/>
                </a:solidFill>
                <a:latin typeface="Calibri"/>
                <a:cs typeface="Calibri"/>
              </a:rPr>
              <a:t>intonation</a:t>
            </a:r>
            <a:r>
              <a:rPr sz="3200" spc="3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AF50"/>
                </a:solidFill>
                <a:latin typeface="Calibri"/>
                <a:cs typeface="Calibri"/>
              </a:rPr>
              <a:t>are</a:t>
            </a:r>
            <a:r>
              <a:rPr sz="3200" spc="-10" dirty="0" smtClean="0">
                <a:solidFill>
                  <a:srgbClr val="00AF50"/>
                </a:solidFill>
                <a:latin typeface="Calibri"/>
                <a:cs typeface="Calibri"/>
              </a:rPr>
              <a:t>:</a:t>
            </a:r>
          </a:p>
          <a:p>
            <a:pPr marL="12700" marR="5845810" algn="r">
              <a:lnSpc>
                <a:spcPct val="100000"/>
              </a:lnSpc>
            </a:pP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Hearing</a:t>
            </a:r>
            <a:endParaRPr lang="en-GB" sz="2400" spc="-5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 marR="5845810" algn="r">
              <a:lnSpc>
                <a:spcPct val="100000"/>
              </a:lnSpc>
            </a:pP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Imitation  Repetiti</a:t>
            </a:r>
            <a:r>
              <a:rPr lang="en-GB" sz="2400" spc="-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21014" y="3948134"/>
            <a:ext cx="7255575" cy="99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5920" indent="-363855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3200" spc="-5" dirty="0">
                <a:solidFill>
                  <a:srgbClr val="00AF50"/>
                </a:solidFill>
                <a:latin typeface="Calibri"/>
                <a:cs typeface="Calibri"/>
              </a:rPr>
              <a:t>Sound </a:t>
            </a:r>
            <a:r>
              <a:rPr sz="3200" spc="-20" dirty="0">
                <a:solidFill>
                  <a:srgbClr val="00AF50"/>
                </a:solidFill>
                <a:latin typeface="Calibri"/>
                <a:cs typeface="Calibri"/>
              </a:rPr>
              <a:t>differences </a:t>
            </a:r>
            <a:r>
              <a:rPr sz="3200" spc="-10" dirty="0">
                <a:solidFill>
                  <a:srgbClr val="00AF50"/>
                </a:solidFill>
                <a:latin typeface="Calibri"/>
                <a:cs typeface="Calibri"/>
              </a:rPr>
              <a:t>could </a:t>
            </a:r>
            <a:r>
              <a:rPr sz="3200" dirty="0">
                <a:solidFill>
                  <a:srgbClr val="00AF50"/>
                </a:solidFill>
                <a:latin typeface="Calibri"/>
                <a:cs typeface="Calibri"/>
              </a:rPr>
              <a:t>be </a:t>
            </a:r>
            <a:r>
              <a:rPr sz="3200" spc="-15" dirty="0">
                <a:solidFill>
                  <a:srgbClr val="00AF50"/>
                </a:solidFill>
                <a:latin typeface="Calibri"/>
                <a:cs typeface="Calibri"/>
              </a:rPr>
              <a:t>carefully</a:t>
            </a:r>
            <a:r>
              <a:rPr sz="3200" spc="5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AF50"/>
                </a:solidFill>
                <a:latin typeface="Calibri"/>
                <a:cs typeface="Calibri"/>
              </a:rPr>
              <a:t>handled.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7266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8564" y="894334"/>
            <a:ext cx="7443285" cy="349711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buSzPct val="96428"/>
              <a:buFont typeface="Wingdings"/>
              <a:buChar char=""/>
              <a:tabLst>
                <a:tab pos="330200" algn="l"/>
              </a:tabLst>
            </a:pPr>
            <a:r>
              <a:rPr sz="2800" spc="-40" dirty="0">
                <a:solidFill>
                  <a:srgbClr val="00AF50"/>
                </a:solidFill>
                <a:latin typeface="Calibri"/>
                <a:cs typeface="Calibri"/>
              </a:rPr>
              <a:t>Teacher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needs </a:t>
            </a:r>
            <a:r>
              <a:rPr sz="2800" spc="-20" dirty="0">
                <a:solidFill>
                  <a:srgbClr val="00AF50"/>
                </a:solidFill>
                <a:latin typeface="Calibri"/>
                <a:cs typeface="Calibri"/>
              </a:rPr>
              <a:t>to </a:t>
            </a:r>
            <a:r>
              <a:rPr sz="2800" spc="-25" dirty="0">
                <a:solidFill>
                  <a:srgbClr val="00AF50"/>
                </a:solidFill>
                <a:latin typeface="Calibri"/>
                <a:cs typeface="Calibri"/>
              </a:rPr>
              <a:t>keep </a:t>
            </a:r>
            <a:r>
              <a:rPr sz="2800" spc="-20" dirty="0">
                <a:solidFill>
                  <a:srgbClr val="00AF50"/>
                </a:solidFill>
                <a:latin typeface="Calibri"/>
                <a:cs typeface="Calibri"/>
              </a:rPr>
              <a:t>control 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over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learning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process  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by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correcting </a:t>
            </a:r>
            <a:r>
              <a:rPr sz="2800" spc="-35" dirty="0">
                <a:solidFill>
                  <a:srgbClr val="00AF50"/>
                </a:solidFill>
                <a:latin typeface="Calibri"/>
                <a:cs typeface="Calibri"/>
              </a:rPr>
              <a:t>pupil’s </a:t>
            </a:r>
            <a:r>
              <a:rPr sz="2800" spc="-30" dirty="0">
                <a:solidFill>
                  <a:srgbClr val="00AF50"/>
                </a:solidFill>
                <a:latin typeface="Calibri"/>
                <a:cs typeface="Calibri"/>
              </a:rPr>
              <a:t>mistake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and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needs </a:t>
            </a:r>
            <a:r>
              <a:rPr sz="2800" spc="-20" dirty="0">
                <a:solidFill>
                  <a:srgbClr val="00AF50"/>
                </a:solidFill>
                <a:latin typeface="Calibri"/>
                <a:cs typeface="Calibri"/>
              </a:rPr>
              <a:t>to 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arrange  correct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practice </a:t>
            </a:r>
            <a:r>
              <a:rPr sz="2800" spc="-25" dirty="0">
                <a:solidFill>
                  <a:srgbClr val="00AF50"/>
                </a:solidFill>
                <a:latin typeface="Calibri"/>
                <a:cs typeface="Calibri"/>
              </a:rPr>
              <a:t>exercise</a:t>
            </a:r>
            <a:r>
              <a:rPr sz="2800" spc="3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spc="-30" dirty="0">
                <a:solidFill>
                  <a:srgbClr val="00AF50"/>
                </a:solidFill>
                <a:latin typeface="Calibri"/>
                <a:cs typeface="Calibri"/>
              </a:rPr>
              <a:t>indirectly.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000" dirty="0">
              <a:latin typeface="Times New Roman"/>
              <a:cs typeface="Times New Roman"/>
            </a:endParaRPr>
          </a:p>
          <a:p>
            <a:pPr marL="12700" marR="417195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Use the </a:t>
            </a:r>
            <a:r>
              <a:rPr sz="2800" spc="-20" dirty="0">
                <a:solidFill>
                  <a:srgbClr val="00AF50"/>
                </a:solidFill>
                <a:latin typeface="Calibri"/>
                <a:cs typeface="Calibri"/>
              </a:rPr>
              <a:t>words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in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right place 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at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the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right moment.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It  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helps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in acquiring a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sound language</a:t>
            </a:r>
            <a:r>
              <a:rPr sz="2800" spc="10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habit.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3695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2355" y="507229"/>
            <a:ext cx="720026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dirty="0" smtClean="0">
                <a:solidFill>
                  <a:srgbClr val="FF0000"/>
                </a:solidFill>
                <a:latin typeface="Calibri"/>
                <a:cs typeface="Calibri"/>
              </a:rPr>
              <a:t>English</a:t>
            </a:r>
            <a:r>
              <a:rPr sz="4400" b="1" spc="-1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400" b="1" spc="-10" dirty="0">
                <a:solidFill>
                  <a:srgbClr val="FF0000"/>
                </a:solidFill>
                <a:latin typeface="Calibri"/>
                <a:cs typeface="Calibri"/>
              </a:rPr>
              <a:t>Pronunciation</a:t>
            </a:r>
            <a:endParaRPr sz="44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2355" y="1191513"/>
            <a:ext cx="7200266" cy="4504309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355600" marR="5080" indent="-119380">
              <a:lnSpc>
                <a:spcPct val="120000"/>
              </a:lnSpc>
              <a:spcBef>
                <a:spcPts val="455"/>
              </a:spcBef>
              <a:tabLst>
                <a:tab pos="2462530" algn="l"/>
              </a:tabLst>
            </a:pPr>
            <a:r>
              <a:rPr sz="2400" spc="-5" dirty="0">
                <a:solidFill>
                  <a:srgbClr val="00AF50"/>
                </a:solidFill>
                <a:latin typeface="Times New Roman"/>
                <a:cs typeface="Times New Roman"/>
              </a:rPr>
              <a:t>Those </a:t>
            </a:r>
            <a:r>
              <a:rPr sz="2400" spc="-15" dirty="0">
                <a:solidFill>
                  <a:srgbClr val="00AF50"/>
                </a:solidFill>
                <a:latin typeface="Times New Roman"/>
                <a:cs typeface="Times New Roman"/>
              </a:rPr>
              <a:t>illiterate </a:t>
            </a:r>
            <a:r>
              <a:rPr sz="2400" spc="-5" dirty="0">
                <a:solidFill>
                  <a:srgbClr val="00AF50"/>
                </a:solidFill>
                <a:latin typeface="Times New Roman"/>
                <a:cs typeface="Times New Roman"/>
              </a:rPr>
              <a:t>people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who </a:t>
            </a:r>
            <a:r>
              <a:rPr sz="2400" spc="-5" dirty="0">
                <a:solidFill>
                  <a:srgbClr val="00AF50"/>
                </a:solidFill>
                <a:latin typeface="Times New Roman"/>
                <a:cs typeface="Times New Roman"/>
              </a:rPr>
              <a:t>mispronounce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their </a:t>
            </a:r>
            <a:r>
              <a:rPr sz="2400" spc="-15" dirty="0">
                <a:solidFill>
                  <a:srgbClr val="00AF50"/>
                </a:solidFill>
                <a:latin typeface="Times New Roman"/>
                <a:cs typeface="Times New Roman"/>
              </a:rPr>
              <a:t>words </a:t>
            </a:r>
            <a:r>
              <a:rPr sz="2400" spc="-5" dirty="0">
                <a:solidFill>
                  <a:srgbClr val="00AF50"/>
                </a:solidFill>
                <a:latin typeface="Times New Roman"/>
                <a:cs typeface="Times New Roman"/>
              </a:rPr>
              <a:t>should  </a:t>
            </a:r>
            <a:r>
              <a:rPr sz="2400" spc="-25" dirty="0">
                <a:solidFill>
                  <a:srgbClr val="00AF50"/>
                </a:solidFill>
                <a:latin typeface="Times New Roman"/>
                <a:cs typeface="Times New Roman"/>
              </a:rPr>
              <a:t>make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 an</a:t>
            </a:r>
            <a:r>
              <a:rPr sz="2400" spc="1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00AF50"/>
                </a:solidFill>
                <a:latin typeface="Times New Roman"/>
                <a:cs typeface="Times New Roman"/>
              </a:rPr>
              <a:t>effort	</a:t>
            </a:r>
            <a:r>
              <a:rPr sz="2400" spc="-15" dirty="0">
                <a:solidFill>
                  <a:srgbClr val="00AF50"/>
                </a:solidFill>
                <a:latin typeface="Times New Roman"/>
                <a:cs typeface="Times New Roman"/>
              </a:rPr>
              <a:t>to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learn the </a:t>
            </a:r>
            <a:r>
              <a:rPr sz="2400" spc="-10" dirty="0">
                <a:solidFill>
                  <a:srgbClr val="00AF50"/>
                </a:solidFill>
                <a:latin typeface="Times New Roman"/>
                <a:cs typeface="Times New Roman"/>
              </a:rPr>
              <a:t>correct</a:t>
            </a:r>
            <a:r>
              <a:rPr sz="2400" spc="-2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Times New Roman"/>
                <a:cs typeface="Times New Roman"/>
              </a:rPr>
              <a:t>pronunciation.</a:t>
            </a:r>
            <a:endParaRPr sz="2400" dirty="0">
              <a:latin typeface="Times New Roman"/>
              <a:cs typeface="Times New Roman"/>
            </a:endParaRPr>
          </a:p>
          <a:p>
            <a:pPr marL="355600">
              <a:lnSpc>
                <a:spcPct val="120000"/>
              </a:lnSpc>
            </a:pPr>
            <a:r>
              <a:rPr sz="2400" spc="-10" dirty="0">
                <a:solidFill>
                  <a:srgbClr val="00AF50"/>
                </a:solidFill>
                <a:latin typeface="Times New Roman"/>
                <a:cs typeface="Times New Roman"/>
              </a:rPr>
              <a:t>Educationists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who </a:t>
            </a:r>
            <a:r>
              <a:rPr sz="2400" spc="-5" dirty="0">
                <a:solidFill>
                  <a:srgbClr val="00AF50"/>
                </a:solidFill>
                <a:latin typeface="Times New Roman"/>
                <a:cs typeface="Times New Roman"/>
              </a:rPr>
              <a:t>holds that absolutely</a:t>
            </a:r>
            <a:r>
              <a:rPr sz="2400" spc="-8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AF50"/>
                </a:solidFill>
                <a:latin typeface="Times New Roman"/>
                <a:cs typeface="Times New Roman"/>
              </a:rPr>
              <a:t>correct</a:t>
            </a:r>
            <a:endParaRPr sz="2400" dirty="0">
              <a:latin typeface="Times New Roman"/>
              <a:cs typeface="Times New Roman"/>
            </a:endParaRPr>
          </a:p>
          <a:p>
            <a:pPr marL="355600" marR="958850">
              <a:lnSpc>
                <a:spcPct val="120000"/>
              </a:lnSpc>
              <a:spcBef>
                <a:spcPts val="200"/>
              </a:spcBef>
            </a:pPr>
            <a:r>
              <a:rPr sz="2400" spc="-10" dirty="0">
                <a:solidFill>
                  <a:srgbClr val="00AF50"/>
                </a:solidFill>
                <a:latin typeface="Times New Roman"/>
                <a:cs typeface="Times New Roman"/>
              </a:rPr>
              <a:t>pronunciation </a:t>
            </a:r>
            <a:r>
              <a:rPr sz="2400" spc="-5" dirty="0">
                <a:solidFill>
                  <a:srgbClr val="00AF50"/>
                </a:solidFill>
                <a:latin typeface="Times New Roman"/>
                <a:cs typeface="Times New Roman"/>
              </a:rPr>
              <a:t>should not demanded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in the </a:t>
            </a:r>
            <a:r>
              <a:rPr sz="2400" spc="-5" dirty="0">
                <a:solidFill>
                  <a:srgbClr val="00AF50"/>
                </a:solidFill>
                <a:latin typeface="Times New Roman"/>
                <a:cs typeface="Times New Roman"/>
              </a:rPr>
              <a:t>beginning  because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it is </a:t>
            </a:r>
            <a:r>
              <a:rPr sz="2400" spc="-10" dirty="0">
                <a:solidFill>
                  <a:srgbClr val="00AF50"/>
                </a:solidFill>
                <a:latin typeface="Times New Roman"/>
                <a:cs typeface="Times New Roman"/>
              </a:rPr>
              <a:t>difficult </a:t>
            </a:r>
            <a:r>
              <a:rPr sz="2400" spc="-25" dirty="0">
                <a:solidFill>
                  <a:srgbClr val="00AF50"/>
                </a:solidFill>
                <a:latin typeface="Times New Roman"/>
                <a:cs typeface="Times New Roman"/>
              </a:rPr>
              <a:t>for </a:t>
            </a:r>
            <a:r>
              <a:rPr sz="2400" dirty="0">
                <a:solidFill>
                  <a:srgbClr val="00AF50"/>
                </a:solidFill>
                <a:latin typeface="Times New Roman"/>
                <a:cs typeface="Times New Roman"/>
              </a:rPr>
              <a:t>the </a:t>
            </a:r>
            <a:r>
              <a:rPr sz="2400" spc="-10" dirty="0">
                <a:solidFill>
                  <a:srgbClr val="00AF50"/>
                </a:solidFill>
                <a:latin typeface="Times New Roman"/>
                <a:cs typeface="Times New Roman"/>
              </a:rPr>
              <a:t>young</a:t>
            </a:r>
            <a:r>
              <a:rPr sz="2400" spc="-3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Times New Roman"/>
                <a:cs typeface="Times New Roman"/>
              </a:rPr>
              <a:t>learners</a:t>
            </a:r>
            <a:r>
              <a:rPr sz="2400" spc="-5" dirty="0" smtClean="0">
                <a:solidFill>
                  <a:srgbClr val="00AF50"/>
                </a:solidFill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20000"/>
              </a:lnSpc>
              <a:spcBef>
                <a:spcPts val="5"/>
              </a:spcBef>
            </a:pPr>
            <a:r>
              <a:rPr sz="2400" spc="-15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There </a:t>
            </a:r>
            <a:r>
              <a:rPr sz="2400" spc="-15" dirty="0">
                <a:solidFill>
                  <a:srgbClr val="0000FF"/>
                </a:solidFill>
                <a:latin typeface="Times New Roman"/>
                <a:cs typeface="Times New Roman"/>
              </a:rPr>
              <a:t>are two </a:t>
            </a:r>
            <a:r>
              <a:rPr sz="2400" spc="-5" dirty="0">
                <a:solidFill>
                  <a:srgbClr val="0000FF"/>
                </a:solidFill>
                <a:latin typeface="Times New Roman"/>
                <a:cs typeface="Times New Roman"/>
              </a:rPr>
              <a:t>types of</a:t>
            </a:r>
            <a:r>
              <a:rPr sz="2400" spc="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00FF"/>
                </a:solidFill>
                <a:latin typeface="Times New Roman"/>
                <a:cs typeface="Times New Roman"/>
              </a:rPr>
              <a:t>pronunciation</a:t>
            </a:r>
            <a:r>
              <a:rPr sz="2400" spc="-10" dirty="0" smtClean="0">
                <a:solidFill>
                  <a:srgbClr val="0000FF"/>
                </a:solidFill>
                <a:latin typeface="Times New Roman"/>
                <a:cs typeface="Times New Roman"/>
              </a:rPr>
              <a:t>:</a:t>
            </a:r>
            <a:endParaRPr sz="2400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375920" indent="-363855">
              <a:lnSpc>
                <a:spcPct val="120000"/>
              </a:lnSpc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2400" spc="-45" dirty="0">
                <a:solidFill>
                  <a:srgbClr val="00AF50"/>
                </a:solidFill>
                <a:latin typeface="Times New Roman"/>
                <a:cs typeface="Times New Roman"/>
              </a:rPr>
              <a:t>STANDARD</a:t>
            </a:r>
            <a:r>
              <a:rPr sz="2400" spc="-5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25" dirty="0" smtClean="0">
                <a:solidFill>
                  <a:srgbClr val="00AF50"/>
                </a:solidFill>
                <a:latin typeface="Times New Roman"/>
                <a:cs typeface="Times New Roman"/>
              </a:rPr>
              <a:t>PRONUNCIATION</a:t>
            </a:r>
            <a:endParaRPr sz="2400" dirty="0">
              <a:latin typeface="Times New Roman"/>
              <a:cs typeface="Times New Roman"/>
            </a:endParaRPr>
          </a:p>
          <a:p>
            <a:pPr marL="375920" indent="-363855">
              <a:lnSpc>
                <a:spcPct val="120000"/>
              </a:lnSpc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2400" spc="-10" dirty="0">
                <a:solidFill>
                  <a:srgbClr val="00AF50"/>
                </a:solidFill>
                <a:latin typeface="Times New Roman"/>
                <a:cs typeface="Times New Roman"/>
              </a:rPr>
              <a:t>RECEIVED</a:t>
            </a:r>
            <a:r>
              <a:rPr sz="2400" spc="1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00AF50"/>
                </a:solidFill>
                <a:latin typeface="Times New Roman"/>
                <a:cs typeface="Times New Roman"/>
              </a:rPr>
              <a:t>PRONUNCIATION</a:t>
            </a:r>
            <a:endParaRPr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69448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0600" y="1284173"/>
            <a:ext cx="7284593" cy="33801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indent="-3175" algn="ctr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00AF50"/>
                </a:solidFill>
                <a:latin typeface="Calibri"/>
                <a:cs typeface="Calibri"/>
              </a:rPr>
              <a:t>Speech </a:t>
            </a:r>
            <a:r>
              <a:rPr sz="4400" dirty="0">
                <a:solidFill>
                  <a:srgbClr val="00AF50"/>
                </a:solidFill>
                <a:latin typeface="Calibri"/>
                <a:cs typeface="Calibri"/>
              </a:rPr>
              <a:t>is </a:t>
            </a:r>
            <a:r>
              <a:rPr sz="4400" spc="-35" dirty="0">
                <a:solidFill>
                  <a:srgbClr val="00AF50"/>
                </a:solidFill>
                <a:latin typeface="Calibri"/>
                <a:cs typeface="Calibri"/>
              </a:rPr>
              <a:t>primary, </a:t>
            </a:r>
            <a:r>
              <a:rPr sz="4400" spc="-5" dirty="0">
                <a:solidFill>
                  <a:srgbClr val="00AF50"/>
                </a:solidFill>
                <a:latin typeface="Calibri"/>
                <a:cs typeface="Calibri"/>
              </a:rPr>
              <a:t>original,  </a:t>
            </a:r>
            <a:r>
              <a:rPr sz="4400" spc="-10" dirty="0">
                <a:solidFill>
                  <a:srgbClr val="00AF50"/>
                </a:solidFill>
                <a:latin typeface="Calibri"/>
                <a:cs typeface="Calibri"/>
              </a:rPr>
              <a:t>underived </a:t>
            </a:r>
            <a:r>
              <a:rPr sz="4400" dirty="0">
                <a:solidFill>
                  <a:srgbClr val="00AF50"/>
                </a:solidFill>
                <a:latin typeface="Calibri"/>
                <a:cs typeface="Calibri"/>
              </a:rPr>
              <a:t>and </a:t>
            </a:r>
            <a:r>
              <a:rPr sz="4400" spc="5" dirty="0">
                <a:solidFill>
                  <a:srgbClr val="00AF50"/>
                </a:solidFill>
                <a:latin typeface="Calibri"/>
                <a:cs typeface="Calibri"/>
              </a:rPr>
              <a:t>the </a:t>
            </a:r>
            <a:r>
              <a:rPr sz="4400" spc="-5" dirty="0">
                <a:solidFill>
                  <a:srgbClr val="00AF50"/>
                </a:solidFill>
                <a:latin typeface="Calibri"/>
                <a:cs typeface="Calibri"/>
              </a:rPr>
              <a:t>only one</a:t>
            </a:r>
            <a:r>
              <a:rPr sz="4400" spc="-4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4400" spc="-5" dirty="0">
                <a:solidFill>
                  <a:srgbClr val="00AF50"/>
                </a:solidFill>
                <a:latin typeface="Calibri"/>
                <a:cs typeface="Calibri"/>
              </a:rPr>
              <a:t>of  </a:t>
            </a:r>
            <a:r>
              <a:rPr sz="4400" dirty="0">
                <a:solidFill>
                  <a:srgbClr val="00AF50"/>
                </a:solidFill>
                <a:latin typeface="Calibri"/>
                <a:cs typeface="Calibri"/>
              </a:rPr>
              <a:t>the </a:t>
            </a:r>
            <a:r>
              <a:rPr sz="4400" spc="-5" dirty="0">
                <a:solidFill>
                  <a:srgbClr val="00AF50"/>
                </a:solidFill>
                <a:latin typeface="Calibri"/>
                <a:cs typeface="Calibri"/>
              </a:rPr>
              <a:t>skills that </a:t>
            </a:r>
            <a:r>
              <a:rPr sz="4400" spc="-15" dirty="0">
                <a:solidFill>
                  <a:srgbClr val="00AF50"/>
                </a:solidFill>
                <a:latin typeface="Calibri"/>
                <a:cs typeface="Calibri"/>
              </a:rPr>
              <a:t>can</a:t>
            </a:r>
            <a:r>
              <a:rPr sz="4400" spc="-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4400" spc="-5" dirty="0">
                <a:solidFill>
                  <a:srgbClr val="00AF50"/>
                </a:solidFill>
                <a:latin typeface="Calibri"/>
                <a:cs typeface="Calibri"/>
              </a:rPr>
              <a:t>be</a:t>
            </a:r>
            <a:endParaRPr sz="4400" dirty="0">
              <a:latin typeface="Calibri"/>
              <a:cs typeface="Calibri"/>
            </a:endParaRPr>
          </a:p>
          <a:p>
            <a:pPr marL="5080" algn="ctr">
              <a:lnSpc>
                <a:spcPct val="100000"/>
              </a:lnSpc>
              <a:spcBef>
                <a:spcPts val="5"/>
              </a:spcBef>
            </a:pPr>
            <a:r>
              <a:rPr sz="4400" spc="-10" dirty="0">
                <a:solidFill>
                  <a:srgbClr val="00AF50"/>
                </a:solidFill>
                <a:latin typeface="Calibri"/>
                <a:cs typeface="Calibri"/>
              </a:rPr>
              <a:t>self-sufficient</a:t>
            </a:r>
            <a:r>
              <a:rPr sz="4400" spc="-3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AF50"/>
                </a:solidFill>
                <a:latin typeface="Calibri"/>
                <a:cs typeface="Calibri"/>
              </a:rPr>
              <a:t>in</a:t>
            </a:r>
            <a:endParaRPr sz="4400" dirty="0">
              <a:latin typeface="Calibri"/>
              <a:cs typeface="Calibri"/>
            </a:endParaRPr>
          </a:p>
          <a:p>
            <a:pPr marL="916940" algn="ctr">
              <a:lnSpc>
                <a:spcPct val="100000"/>
              </a:lnSpc>
            </a:pPr>
            <a:r>
              <a:rPr sz="4400" spc="-10" dirty="0">
                <a:solidFill>
                  <a:srgbClr val="00AF50"/>
                </a:solidFill>
                <a:latin typeface="Calibri"/>
                <a:cs typeface="Calibri"/>
              </a:rPr>
              <a:t>practice</a:t>
            </a:r>
            <a:endParaRPr sz="44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908300" y="4807403"/>
            <a:ext cx="3868293" cy="9878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2605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700" y="1996820"/>
            <a:ext cx="7468616" cy="272189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4699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001F5F"/>
                </a:solidFill>
                <a:latin typeface="Calibri"/>
                <a:cs typeface="Calibri"/>
              </a:rPr>
              <a:t>‘ </a:t>
            </a:r>
            <a:r>
              <a:rPr sz="4400" spc="-195" dirty="0">
                <a:solidFill>
                  <a:srgbClr val="001F5F"/>
                </a:solidFill>
                <a:latin typeface="Calibri"/>
                <a:cs typeface="Calibri"/>
              </a:rPr>
              <a:t>To </a:t>
            </a:r>
            <a:r>
              <a:rPr sz="4400" dirty="0">
                <a:solidFill>
                  <a:srgbClr val="001F5F"/>
                </a:solidFill>
                <a:latin typeface="Calibri"/>
                <a:cs typeface="Calibri"/>
              </a:rPr>
              <a:t>speak’ and </a:t>
            </a:r>
            <a:r>
              <a:rPr sz="4400" spc="-65" dirty="0">
                <a:solidFill>
                  <a:srgbClr val="001F5F"/>
                </a:solidFill>
                <a:latin typeface="Calibri"/>
                <a:cs typeface="Calibri"/>
              </a:rPr>
              <a:t>‘To </a:t>
            </a:r>
            <a:r>
              <a:rPr sz="4400" spc="-5" dirty="0">
                <a:solidFill>
                  <a:srgbClr val="001F5F"/>
                </a:solidFill>
                <a:latin typeface="Calibri"/>
                <a:cs typeface="Calibri"/>
              </a:rPr>
              <a:t>speak </a:t>
            </a:r>
            <a:r>
              <a:rPr sz="4400" spc="-10" dirty="0">
                <a:solidFill>
                  <a:srgbClr val="001F5F"/>
                </a:solidFill>
                <a:latin typeface="Calibri"/>
                <a:cs typeface="Calibri"/>
              </a:rPr>
              <a:t>well’  </a:t>
            </a:r>
            <a:r>
              <a:rPr sz="4400" spc="-20" dirty="0">
                <a:solidFill>
                  <a:srgbClr val="001F5F"/>
                </a:solidFill>
                <a:latin typeface="Calibri"/>
                <a:cs typeface="Calibri"/>
              </a:rPr>
              <a:t>are </a:t>
            </a:r>
            <a:r>
              <a:rPr sz="4400" spc="-10" dirty="0">
                <a:solidFill>
                  <a:srgbClr val="001F5F"/>
                </a:solidFill>
                <a:latin typeface="Calibri"/>
                <a:cs typeface="Calibri"/>
              </a:rPr>
              <a:t>two </a:t>
            </a:r>
            <a:r>
              <a:rPr sz="4400" dirty="0">
                <a:solidFill>
                  <a:srgbClr val="001F5F"/>
                </a:solidFill>
                <a:latin typeface="Calibri"/>
                <a:cs typeface="Calibri"/>
              </a:rPr>
              <a:t>things. </a:t>
            </a:r>
            <a:r>
              <a:rPr lang="en-GB" sz="4400" dirty="0" smtClean="0">
                <a:solidFill>
                  <a:srgbClr val="001F5F"/>
                </a:solidFill>
                <a:latin typeface="Calibri"/>
                <a:cs typeface="Calibri"/>
              </a:rPr>
              <a:t/>
            </a:r>
            <a:br>
              <a:rPr lang="en-GB" sz="4400" dirty="0" smtClean="0">
                <a:solidFill>
                  <a:srgbClr val="001F5F"/>
                </a:solidFill>
                <a:latin typeface="Calibri"/>
                <a:cs typeface="Calibri"/>
              </a:rPr>
            </a:br>
            <a:r>
              <a:rPr sz="4400" dirty="0" smtClean="0">
                <a:solidFill>
                  <a:srgbClr val="001F5F"/>
                </a:solidFill>
                <a:latin typeface="Calibri"/>
                <a:cs typeface="Calibri"/>
              </a:rPr>
              <a:t>A </a:t>
            </a:r>
            <a:r>
              <a:rPr sz="4400" spc="-25" dirty="0">
                <a:solidFill>
                  <a:srgbClr val="001F5F"/>
                </a:solidFill>
                <a:latin typeface="Calibri"/>
                <a:cs typeface="Calibri"/>
              </a:rPr>
              <a:t>fool may</a:t>
            </a:r>
            <a:r>
              <a:rPr sz="44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400" spc="-15" dirty="0">
                <a:solidFill>
                  <a:srgbClr val="001F5F"/>
                </a:solidFill>
                <a:latin typeface="Calibri"/>
                <a:cs typeface="Calibri"/>
              </a:rPr>
              <a:t>talk</a:t>
            </a:r>
            <a:endParaRPr sz="4400" dirty="0">
              <a:latin typeface="Calibri"/>
              <a:cs typeface="Calibri"/>
            </a:endParaRPr>
          </a:p>
          <a:p>
            <a:pPr marL="256540">
              <a:lnSpc>
                <a:spcPct val="100000"/>
              </a:lnSpc>
            </a:pPr>
            <a:r>
              <a:rPr sz="4400" dirty="0">
                <a:solidFill>
                  <a:srgbClr val="001F5F"/>
                </a:solidFill>
                <a:latin typeface="Calibri"/>
                <a:cs typeface="Calibri"/>
              </a:rPr>
              <a:t>but, a wise man</a:t>
            </a:r>
            <a:r>
              <a:rPr sz="44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001F5F"/>
                </a:solidFill>
                <a:latin typeface="Calibri"/>
                <a:cs typeface="Calibri"/>
              </a:rPr>
              <a:t>SPEAKS</a:t>
            </a:r>
            <a:endParaRPr sz="4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7262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6211" y="3245434"/>
            <a:ext cx="52197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0" dirty="0">
                <a:solidFill>
                  <a:srgbClr val="1F487C"/>
                </a:solidFill>
                <a:latin typeface="Calibri"/>
                <a:cs typeface="Calibri"/>
              </a:rPr>
              <a:t>7%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3341" y="4378833"/>
            <a:ext cx="72771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1F487C"/>
                </a:solidFill>
                <a:latin typeface="Calibri"/>
                <a:cs typeface="Calibri"/>
              </a:rPr>
              <a:t>38%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3341" y="5342737"/>
            <a:ext cx="72771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1F487C"/>
                </a:solidFill>
                <a:latin typeface="Calibri"/>
                <a:cs typeface="Calibri"/>
              </a:rPr>
              <a:t>55%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89429" y="484758"/>
            <a:ext cx="45707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FF0000"/>
                </a:solidFill>
                <a:latin typeface="Gabriola"/>
                <a:cs typeface="Gabriola"/>
              </a:rPr>
              <a:t>What </a:t>
            </a:r>
            <a:r>
              <a:rPr sz="4400" b="1" spc="-5" dirty="0">
                <a:solidFill>
                  <a:srgbClr val="FF0000"/>
                </a:solidFill>
                <a:latin typeface="Gabriola"/>
                <a:cs typeface="Gabriola"/>
              </a:rPr>
              <a:t>Are </a:t>
            </a:r>
            <a:r>
              <a:rPr sz="4400" b="1" dirty="0">
                <a:solidFill>
                  <a:srgbClr val="FF0000"/>
                </a:solidFill>
                <a:latin typeface="Gabriola"/>
                <a:cs typeface="Gabriola"/>
              </a:rPr>
              <a:t>Speaking</a:t>
            </a:r>
            <a:r>
              <a:rPr sz="4400" b="1" spc="-120" dirty="0">
                <a:solidFill>
                  <a:srgbClr val="FF0000"/>
                </a:solidFill>
                <a:latin typeface="Gabriola"/>
                <a:cs typeface="Gabriola"/>
              </a:rPr>
              <a:t> </a:t>
            </a:r>
            <a:r>
              <a:rPr sz="4400" b="1" dirty="0">
                <a:solidFill>
                  <a:srgbClr val="FF0000"/>
                </a:solidFill>
                <a:latin typeface="Gabriola"/>
                <a:cs typeface="Gabriola"/>
              </a:rPr>
              <a:t>Skills?</a:t>
            </a:r>
          </a:p>
        </p:txBody>
      </p:sp>
      <p:sp>
        <p:nvSpPr>
          <p:cNvPr id="6" name="object 6"/>
          <p:cNvSpPr/>
          <p:nvPr/>
        </p:nvSpPr>
        <p:spPr>
          <a:xfrm>
            <a:off x="1691639" y="3212592"/>
            <a:ext cx="1333119" cy="2732405"/>
          </a:xfrm>
          <a:custGeom>
            <a:avLst/>
            <a:gdLst/>
            <a:ahLst/>
            <a:cxnLst/>
            <a:rect l="l" t="t" r="r" b="b"/>
            <a:pathLst>
              <a:path w="1722120" h="2732404">
                <a:moveTo>
                  <a:pt x="1722120" y="0"/>
                </a:moveTo>
                <a:lnTo>
                  <a:pt x="1435100" y="0"/>
                </a:lnTo>
                <a:lnTo>
                  <a:pt x="1004570" y="0"/>
                </a:lnTo>
                <a:lnTo>
                  <a:pt x="0" y="0"/>
                </a:lnTo>
                <a:lnTo>
                  <a:pt x="0" y="1535303"/>
                </a:lnTo>
                <a:lnTo>
                  <a:pt x="0" y="2193290"/>
                </a:lnTo>
                <a:lnTo>
                  <a:pt x="0" y="2631948"/>
                </a:lnTo>
                <a:lnTo>
                  <a:pt x="1004570" y="2631948"/>
                </a:lnTo>
                <a:lnTo>
                  <a:pt x="1547622" y="2731858"/>
                </a:lnTo>
                <a:lnTo>
                  <a:pt x="1435100" y="2631948"/>
                </a:lnTo>
                <a:lnTo>
                  <a:pt x="1722120" y="2631948"/>
                </a:lnTo>
                <a:lnTo>
                  <a:pt x="1722120" y="2193290"/>
                </a:lnTo>
                <a:lnTo>
                  <a:pt x="1722120" y="1535303"/>
                </a:lnTo>
                <a:lnTo>
                  <a:pt x="1722120" y="0"/>
                </a:lnTo>
                <a:close/>
              </a:path>
            </a:pathLst>
          </a:custGeom>
          <a:ln w="57912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1770633" y="3284042"/>
            <a:ext cx="142684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  <a:tab pos="355600" algn="l"/>
              </a:tabLst>
            </a:pPr>
            <a:r>
              <a:rPr sz="3200" spc="-165" dirty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erbal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97478" y="3412058"/>
            <a:ext cx="18034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5" dirty="0">
                <a:latin typeface="Calibri"/>
                <a:cs typeface="Calibri"/>
              </a:rPr>
              <a:t>(words</a:t>
            </a:r>
            <a:r>
              <a:rPr sz="2200" b="1" spc="-35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spoken)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70633" y="4308728"/>
            <a:ext cx="125412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355600" algn="l"/>
              </a:tabLst>
            </a:pPr>
            <a:r>
              <a:rPr sz="3200" spc="-140" dirty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200" spc="-5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200" spc="-25" dirty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al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97478" y="4408296"/>
            <a:ext cx="470154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alibri"/>
                <a:cs typeface="Calibri"/>
              </a:rPr>
              <a:t>(tone, </a:t>
            </a:r>
            <a:r>
              <a:rPr sz="2200" b="1" spc="-20" dirty="0">
                <a:latin typeface="Calibri"/>
                <a:cs typeface="Calibri"/>
              </a:rPr>
              <a:t>range, </a:t>
            </a:r>
            <a:r>
              <a:rPr sz="2200" b="1" spc="-5" dirty="0">
                <a:latin typeface="Calibri"/>
                <a:cs typeface="Calibri"/>
              </a:rPr>
              <a:t>appeal, </a:t>
            </a:r>
            <a:r>
              <a:rPr sz="2200" b="1" spc="-10" dirty="0">
                <a:latin typeface="Calibri"/>
                <a:cs typeface="Calibri"/>
              </a:rPr>
              <a:t>credibility </a:t>
            </a:r>
            <a:r>
              <a:rPr sz="2200" b="1" spc="-5" dirty="0">
                <a:latin typeface="Calibri"/>
                <a:cs typeface="Calibri"/>
              </a:rPr>
              <a:t>of</a:t>
            </a:r>
            <a:r>
              <a:rPr sz="2200" b="1" spc="9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voice)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70633" y="5333187"/>
            <a:ext cx="135128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0000"/>
                </a:solidFill>
                <a:latin typeface="Calibri"/>
                <a:cs typeface="Calibri"/>
              </a:rPr>
              <a:t>Visual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21913" y="5369255"/>
            <a:ext cx="511302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alibri"/>
                <a:cs typeface="Calibri"/>
              </a:rPr>
              <a:t>(physical </a:t>
            </a:r>
            <a:r>
              <a:rPr sz="2200" b="1" spc="-15" dirty="0">
                <a:latin typeface="Calibri"/>
                <a:cs typeface="Calibri"/>
              </a:rPr>
              <a:t>appearance, gestures, </a:t>
            </a:r>
            <a:r>
              <a:rPr sz="2200" b="1" spc="-25" dirty="0">
                <a:latin typeface="Calibri"/>
                <a:cs typeface="Calibri"/>
              </a:rPr>
              <a:t>eye</a:t>
            </a:r>
            <a:r>
              <a:rPr sz="2200" b="1" spc="100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contact)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187196" y="1269491"/>
            <a:ext cx="6912864" cy="17282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827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48098" y="1986405"/>
            <a:ext cx="1943735" cy="330988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105"/>
              </a:spcBef>
            </a:pP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o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Speak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770"/>
              </a:spcBef>
            </a:pPr>
            <a:r>
              <a:rPr sz="3200" dirty="0">
                <a:latin typeface="Arial"/>
                <a:cs typeface="Arial"/>
              </a:rPr>
              <a:t>T</a:t>
            </a:r>
            <a:r>
              <a:rPr sz="3200" b="1" dirty="0">
                <a:latin typeface="Arial"/>
                <a:cs typeface="Arial"/>
              </a:rPr>
              <a:t>o</a:t>
            </a:r>
            <a:r>
              <a:rPr sz="3200" b="1" spc="-85" dirty="0">
                <a:latin typeface="Arial"/>
                <a:cs typeface="Arial"/>
              </a:rPr>
              <a:t> </a:t>
            </a:r>
            <a:r>
              <a:rPr sz="3200" b="1" spc="-5" dirty="0" smtClean="0">
                <a:latin typeface="Arial"/>
                <a:cs typeface="Arial"/>
              </a:rPr>
              <a:t>Speak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00" dirty="0">
              <a:latin typeface="Times New Roman"/>
              <a:cs typeface="Times New Roman"/>
            </a:endParaRPr>
          </a:p>
          <a:p>
            <a:pPr marL="67310">
              <a:lnSpc>
                <a:spcPct val="100000"/>
              </a:lnSpc>
              <a:spcBef>
                <a:spcPts val="2775"/>
              </a:spcBef>
            </a:pPr>
            <a:r>
              <a:rPr sz="3200" spc="-180" dirty="0">
                <a:latin typeface="Arial"/>
                <a:cs typeface="Arial"/>
              </a:rPr>
              <a:t>To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Speak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11348" y="154682"/>
            <a:ext cx="4319270" cy="12941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000" spc="-5" dirty="0">
                <a:solidFill>
                  <a:srgbClr val="FF0000"/>
                </a:solidFill>
                <a:latin typeface="Gabriola"/>
                <a:cs typeface="Gabriola"/>
              </a:rPr>
              <a:t>Speaking consist</a:t>
            </a:r>
            <a:r>
              <a:rPr sz="4000" spc="15" dirty="0">
                <a:solidFill>
                  <a:srgbClr val="FF0000"/>
                </a:solidFill>
                <a:latin typeface="Gabriola"/>
                <a:cs typeface="Gabriola"/>
              </a:rPr>
              <a:t> </a:t>
            </a:r>
            <a:r>
              <a:rPr sz="4000" spc="-10" dirty="0">
                <a:solidFill>
                  <a:srgbClr val="FF0000"/>
                </a:solidFill>
                <a:latin typeface="Gabriola"/>
                <a:cs typeface="Gabriola"/>
              </a:rPr>
              <a:t>o</a:t>
            </a:r>
            <a:r>
              <a:rPr sz="4000" spc="-5" dirty="0">
                <a:solidFill>
                  <a:srgbClr val="FF0000"/>
                </a:solidFill>
                <a:latin typeface="Gabriola"/>
                <a:cs typeface="Gabriola"/>
              </a:rPr>
              <a:t>f</a:t>
            </a:r>
            <a:r>
              <a:rPr sz="4000" spc="-35" dirty="0">
                <a:solidFill>
                  <a:srgbClr val="FF0000"/>
                </a:solidFill>
                <a:latin typeface="Gabriola"/>
                <a:cs typeface="Gabriola"/>
              </a:rPr>
              <a:t> </a:t>
            </a:r>
            <a:r>
              <a:rPr sz="8300" i="1" spc="565" dirty="0">
                <a:solidFill>
                  <a:srgbClr val="FF0000"/>
                </a:solidFill>
                <a:latin typeface="Gabriola"/>
                <a:cs typeface="Gabriola"/>
              </a:rPr>
              <a:t>3</a:t>
            </a:r>
            <a:r>
              <a:rPr sz="4000" spc="-10" dirty="0">
                <a:solidFill>
                  <a:srgbClr val="FF0000"/>
                </a:solidFill>
                <a:latin typeface="Gabriola"/>
                <a:cs typeface="Gabriola"/>
              </a:rPr>
              <a:t>parts</a:t>
            </a:r>
            <a:endParaRPr sz="4000" dirty="0">
              <a:solidFill>
                <a:srgbClr val="FF0000"/>
              </a:solidFill>
              <a:latin typeface="Gabriola"/>
              <a:cs typeface="Gabriol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4442" y="1933447"/>
            <a:ext cx="3033656" cy="3511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99408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3503" y="3912870"/>
            <a:ext cx="7254240" cy="1302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5080" indent="-287020" algn="just">
              <a:lnSpc>
                <a:spcPct val="99700"/>
              </a:lnSpc>
              <a:spcBef>
                <a:spcPts val="105"/>
              </a:spcBef>
            </a:pPr>
            <a:r>
              <a:rPr sz="2800" spc="-5" dirty="0">
                <a:latin typeface="SimSun"/>
                <a:cs typeface="SimSun"/>
              </a:rPr>
              <a:t>“</a:t>
            </a:r>
            <a:r>
              <a:rPr sz="2800" spc="-5" dirty="0">
                <a:latin typeface="Arial"/>
                <a:cs typeface="Arial"/>
              </a:rPr>
              <a:t>The man who can </a:t>
            </a:r>
            <a:r>
              <a:rPr sz="2800" dirty="0">
                <a:latin typeface="Arial"/>
                <a:cs typeface="Arial"/>
              </a:rPr>
              <a:t>think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does </a:t>
            </a:r>
            <a:r>
              <a:rPr sz="2800" spc="-5" dirty="0">
                <a:latin typeface="Arial"/>
                <a:cs typeface="Arial"/>
              </a:rPr>
              <a:t>not know  how to </a:t>
            </a:r>
            <a:r>
              <a:rPr sz="2800" dirty="0">
                <a:latin typeface="Arial"/>
                <a:cs typeface="Arial"/>
              </a:rPr>
              <a:t>express </a:t>
            </a:r>
            <a:r>
              <a:rPr sz="2800" spc="-5" dirty="0">
                <a:latin typeface="Arial"/>
                <a:cs typeface="Arial"/>
              </a:rPr>
              <a:t>what he </a:t>
            </a:r>
            <a:r>
              <a:rPr sz="2800" dirty="0">
                <a:latin typeface="Arial"/>
                <a:cs typeface="Arial"/>
              </a:rPr>
              <a:t>thinks </a:t>
            </a:r>
            <a:r>
              <a:rPr sz="2800" spc="-5" dirty="0">
                <a:latin typeface="Arial"/>
                <a:cs typeface="Arial"/>
              </a:rPr>
              <a:t>is at the </a:t>
            </a:r>
            <a:r>
              <a:rPr sz="2800" dirty="0">
                <a:latin typeface="Arial"/>
                <a:cs typeface="Arial"/>
              </a:rPr>
              <a:t>level 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10" dirty="0">
                <a:latin typeface="Arial"/>
                <a:cs typeface="Arial"/>
              </a:rPr>
              <a:t>him who </a:t>
            </a:r>
            <a:r>
              <a:rPr sz="2800" spc="-5" dirty="0">
                <a:latin typeface="Arial"/>
                <a:cs typeface="Arial"/>
              </a:rPr>
              <a:t>cannot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think.”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60140" y="344931"/>
            <a:ext cx="155702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dirty="0">
                <a:solidFill>
                  <a:srgbClr val="FF0000"/>
                </a:solidFill>
                <a:latin typeface="Gabriola"/>
                <a:cs typeface="Gabriola"/>
              </a:rPr>
              <a:t>WHY</a:t>
            </a:r>
          </a:p>
        </p:txBody>
      </p:sp>
      <p:sp>
        <p:nvSpPr>
          <p:cNvPr id="4" name="object 4"/>
          <p:cNvSpPr/>
          <p:nvPr/>
        </p:nvSpPr>
        <p:spPr>
          <a:xfrm>
            <a:off x="1003503" y="1429511"/>
            <a:ext cx="4968240" cy="17708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6025084" y="641604"/>
            <a:ext cx="2232659" cy="25587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70430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165094" y="415797"/>
            <a:ext cx="25996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u="heavy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Why </a:t>
            </a:r>
            <a:r>
              <a:rPr sz="4800" u="heavy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to</a:t>
            </a:r>
            <a:r>
              <a:rPr sz="4800" u="heavy" spc="-10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 </a:t>
            </a:r>
            <a:r>
              <a:rPr sz="4800" u="heavy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Gabriola"/>
                <a:cs typeface="Gabriola"/>
              </a:rPr>
              <a:t>Speak</a:t>
            </a:r>
            <a:endParaRPr sz="4800" dirty="0">
              <a:solidFill>
                <a:srgbClr val="FF0000"/>
              </a:solidFill>
              <a:latin typeface="Gabriola"/>
              <a:cs typeface="Gabriol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854196" y="4584191"/>
            <a:ext cx="2164079" cy="7376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779520" y="4509515"/>
            <a:ext cx="2161540" cy="734695"/>
          </a:xfrm>
          <a:custGeom>
            <a:avLst/>
            <a:gdLst/>
            <a:ahLst/>
            <a:cxnLst/>
            <a:rect l="l" t="t" r="r" b="b"/>
            <a:pathLst>
              <a:path w="2161540" h="734695">
                <a:moveTo>
                  <a:pt x="1518919" y="0"/>
                </a:moveTo>
                <a:lnTo>
                  <a:pt x="1518919" y="183641"/>
                </a:lnTo>
                <a:lnTo>
                  <a:pt x="0" y="183641"/>
                </a:lnTo>
                <a:lnTo>
                  <a:pt x="0" y="550925"/>
                </a:lnTo>
                <a:lnTo>
                  <a:pt x="1518919" y="550925"/>
                </a:lnTo>
                <a:lnTo>
                  <a:pt x="1518919" y="734567"/>
                </a:lnTo>
                <a:lnTo>
                  <a:pt x="2161031" y="367283"/>
                </a:lnTo>
                <a:lnTo>
                  <a:pt x="1518919" y="0"/>
                </a:lnTo>
                <a:close/>
              </a:path>
            </a:pathLst>
          </a:custGeom>
          <a:solidFill>
            <a:srgbClr val="943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958865" y="4529580"/>
            <a:ext cx="2258695" cy="751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340"/>
              </a:lnSpc>
              <a:spcBef>
                <a:spcPts val="95"/>
              </a:spcBef>
            </a:pPr>
            <a:r>
              <a:rPr sz="2800" spc="-5" dirty="0">
                <a:solidFill>
                  <a:srgbClr val="00AFEF"/>
                </a:solidFill>
                <a:latin typeface="Arial"/>
                <a:cs typeface="Arial"/>
              </a:rPr>
              <a:t>The Key</a:t>
            </a:r>
            <a:r>
              <a:rPr sz="2800" spc="-5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AFEF"/>
                </a:solidFill>
                <a:latin typeface="Arial"/>
                <a:cs typeface="Arial"/>
              </a:rPr>
              <a:t>Point</a:t>
            </a:r>
            <a:endParaRPr sz="2800" dirty="0">
              <a:latin typeface="Arial"/>
              <a:cs typeface="Arial"/>
            </a:endParaRPr>
          </a:p>
          <a:p>
            <a:pPr marL="62865">
              <a:lnSpc>
                <a:spcPts val="2380"/>
              </a:lnSpc>
            </a:pPr>
            <a:r>
              <a:rPr sz="2000" spc="-5" dirty="0">
                <a:latin typeface="Calibri"/>
                <a:cs typeface="Calibri"/>
              </a:rPr>
              <a:t>(Where </a:t>
            </a:r>
            <a:r>
              <a:rPr sz="2000" spc="-10" dirty="0">
                <a:latin typeface="Calibri"/>
                <a:cs typeface="Calibri"/>
              </a:rPr>
              <a:t>you </a:t>
            </a:r>
            <a:r>
              <a:rPr sz="2000" spc="-5" dirty="0">
                <a:latin typeface="Gabriola"/>
                <a:cs typeface="Gabriola"/>
              </a:rPr>
              <a:t>took</a:t>
            </a:r>
            <a:r>
              <a:rPr sz="2000" spc="-70" dirty="0">
                <a:latin typeface="Gabriola"/>
                <a:cs typeface="Gabriola"/>
              </a:rPr>
              <a:t> </a:t>
            </a:r>
            <a:r>
              <a:rPr sz="2000" spc="-5" dirty="0">
                <a:latin typeface="Gabriola"/>
                <a:cs typeface="Gabriola"/>
              </a:rPr>
              <a:t>them</a:t>
            </a:r>
            <a:r>
              <a:rPr sz="2000" spc="-5" dirty="0">
                <a:latin typeface="Calibri"/>
                <a:cs typeface="Calibri"/>
              </a:rPr>
              <a:t>)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78280" y="1422857"/>
            <a:ext cx="5990590" cy="1017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0360" indent="-327660">
              <a:lnSpc>
                <a:spcPct val="100000"/>
              </a:lnSpc>
              <a:spcBef>
                <a:spcPts val="105"/>
              </a:spcBef>
              <a:buChar char="•"/>
              <a:tabLst>
                <a:tab pos="339725" algn="l"/>
                <a:tab pos="340360" algn="l"/>
              </a:tabLst>
            </a:pPr>
            <a:r>
              <a:rPr sz="3200" dirty="0">
                <a:latin typeface="Arial"/>
                <a:cs typeface="Arial"/>
              </a:rPr>
              <a:t>Not </a:t>
            </a:r>
            <a:r>
              <a:rPr sz="3200" spc="-5" dirty="0">
                <a:latin typeface="Arial"/>
                <a:cs typeface="Arial"/>
              </a:rPr>
              <a:t>just “presentation”, but</a:t>
            </a:r>
            <a:r>
              <a:rPr sz="3200" spc="-1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also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200" spc="-5" dirty="0">
                <a:latin typeface="SimSun"/>
                <a:cs typeface="SimSun"/>
              </a:rPr>
              <a:t>“</a:t>
            </a:r>
            <a:r>
              <a:rPr sz="3200" spc="-5" dirty="0">
                <a:latin typeface="Arial"/>
                <a:cs typeface="Arial"/>
              </a:rPr>
              <a:t>persuasion”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6095" y="2855748"/>
            <a:ext cx="5847105" cy="2354363"/>
          </a:xfrm>
          <a:prstGeom prst="rect">
            <a:avLst/>
          </a:prstGeom>
        </p:spPr>
        <p:txBody>
          <a:bodyPr vert="horz" wrap="square" lIns="0" tIns="272415" rIns="0" bIns="0" rtlCol="0">
            <a:spAutoFit/>
          </a:bodyPr>
          <a:lstStyle/>
          <a:p>
            <a:pPr marL="495934" indent="-328295">
              <a:lnSpc>
                <a:spcPct val="100000"/>
              </a:lnSpc>
              <a:spcBef>
                <a:spcPts val="2145"/>
              </a:spcBef>
              <a:buChar char="•"/>
              <a:tabLst>
                <a:tab pos="495934" algn="l"/>
                <a:tab pos="496570" algn="l"/>
              </a:tabLst>
            </a:pPr>
            <a:r>
              <a:rPr sz="3200" dirty="0">
                <a:latin typeface="Arial"/>
                <a:cs typeface="Arial"/>
              </a:rPr>
              <a:t>Get </a:t>
            </a:r>
            <a:r>
              <a:rPr sz="3200" spc="-15" dirty="0">
                <a:latin typeface="Arial"/>
                <a:cs typeface="Arial"/>
              </a:rPr>
              <a:t>people’s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“mindshare”</a:t>
            </a:r>
          </a:p>
          <a:p>
            <a:pPr marL="3265170">
              <a:lnSpc>
                <a:spcPts val="3870"/>
              </a:lnSpc>
              <a:spcBef>
                <a:spcPts val="2300"/>
              </a:spcBef>
            </a:pPr>
            <a:r>
              <a:rPr sz="3600" dirty="0">
                <a:solidFill>
                  <a:srgbClr val="331FBD"/>
                </a:solidFill>
                <a:latin typeface="Arial"/>
                <a:cs typeface="Arial"/>
              </a:rPr>
              <a:t>Persu</a:t>
            </a:r>
            <a:r>
              <a:rPr sz="3600" spc="10" dirty="0">
                <a:solidFill>
                  <a:srgbClr val="331FBD"/>
                </a:solidFill>
                <a:latin typeface="Arial"/>
                <a:cs typeface="Arial"/>
              </a:rPr>
              <a:t>a</a:t>
            </a:r>
            <a:r>
              <a:rPr sz="3600" dirty="0">
                <a:solidFill>
                  <a:srgbClr val="331FBD"/>
                </a:solidFill>
                <a:latin typeface="Arial"/>
                <a:cs typeface="Arial"/>
              </a:rPr>
              <a:t>sion</a:t>
            </a:r>
            <a:endParaRPr sz="3600" dirty="0">
              <a:latin typeface="Arial"/>
              <a:cs typeface="Arial"/>
            </a:endParaRPr>
          </a:p>
          <a:p>
            <a:pPr marL="219710">
              <a:lnSpc>
                <a:spcPts val="2910"/>
              </a:lnSpc>
            </a:pPr>
            <a:r>
              <a:rPr sz="2800" spc="-5" dirty="0">
                <a:solidFill>
                  <a:srgbClr val="00AFEF"/>
                </a:solidFill>
                <a:latin typeface="Arial"/>
                <a:cs typeface="Arial"/>
              </a:rPr>
              <a:t>The Origin</a:t>
            </a:r>
            <a:r>
              <a:rPr sz="2800" spc="2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AFEF"/>
                </a:solidFill>
                <a:latin typeface="Arial"/>
                <a:cs typeface="Arial"/>
              </a:rPr>
              <a:t>Point</a:t>
            </a: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sz="2000" spc="-5" dirty="0">
                <a:latin typeface="Calibri"/>
                <a:cs typeface="Calibri"/>
              </a:rPr>
              <a:t>(Where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dirty="0">
                <a:latin typeface="Gabriola"/>
                <a:cs typeface="Gabriola"/>
              </a:rPr>
              <a:t>audience</a:t>
            </a:r>
            <a:r>
              <a:rPr sz="2000" spc="-15" dirty="0">
                <a:latin typeface="Gabriola"/>
                <a:cs typeface="Gabriola"/>
              </a:rPr>
              <a:t> </a:t>
            </a:r>
            <a:r>
              <a:rPr sz="2000" spc="-5" dirty="0">
                <a:latin typeface="Gabriola"/>
                <a:cs typeface="Gabriola"/>
              </a:rPr>
              <a:t>was</a:t>
            </a:r>
            <a:r>
              <a:rPr sz="2000" spc="-5" dirty="0">
                <a:latin typeface="Calibri"/>
                <a:cs typeface="Calibri"/>
              </a:rPr>
              <a:t>)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890899" y="2713082"/>
            <a:ext cx="1326661" cy="12441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9332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4794" y="484758"/>
            <a:ext cx="25349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FF0000"/>
                </a:solidFill>
                <a:latin typeface="Gabriola"/>
                <a:cs typeface="Gabriola"/>
              </a:rPr>
              <a:t>What </a:t>
            </a:r>
            <a:r>
              <a:rPr sz="4400" b="1" spc="-5" dirty="0">
                <a:solidFill>
                  <a:srgbClr val="FF0000"/>
                </a:solidFill>
                <a:latin typeface="Gabriola"/>
                <a:cs typeface="Gabriola"/>
              </a:rPr>
              <a:t>to</a:t>
            </a:r>
            <a:r>
              <a:rPr sz="4400" b="1" spc="-114" dirty="0">
                <a:solidFill>
                  <a:srgbClr val="FF0000"/>
                </a:solidFill>
                <a:latin typeface="Gabriola"/>
                <a:cs typeface="Gabriola"/>
              </a:rPr>
              <a:t> </a:t>
            </a:r>
            <a:r>
              <a:rPr sz="4400" b="1" dirty="0">
                <a:solidFill>
                  <a:srgbClr val="FF0000"/>
                </a:solidFill>
                <a:latin typeface="Gabriola"/>
                <a:cs typeface="Gabriola"/>
              </a:rPr>
              <a:t>Speak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5200" y="1181353"/>
            <a:ext cx="7291120" cy="446405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5" dirty="0">
                <a:solidFill>
                  <a:srgbClr val="3366FF"/>
                </a:solidFill>
                <a:latin typeface="Calibri"/>
                <a:cs typeface="Calibri"/>
              </a:rPr>
              <a:t>Brain</a:t>
            </a:r>
            <a:r>
              <a:rPr sz="2800" dirty="0">
                <a:solidFill>
                  <a:srgbClr val="3366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3366FF"/>
                </a:solidFill>
                <a:latin typeface="Calibri"/>
                <a:cs typeface="Calibri"/>
              </a:rPr>
              <a:t>storming:</a:t>
            </a:r>
            <a:endParaRPr sz="2800" dirty="0">
              <a:solidFill>
                <a:srgbClr val="3366FF"/>
              </a:solidFill>
              <a:latin typeface="Calibri"/>
              <a:cs typeface="Calibri"/>
            </a:endParaRPr>
          </a:p>
          <a:p>
            <a:pPr marL="527685" marR="5080" indent="212725">
              <a:lnSpc>
                <a:spcPct val="100000"/>
              </a:lnSpc>
              <a:spcBef>
                <a:spcPts val="675"/>
              </a:spcBef>
              <a:tabLst>
                <a:tab pos="4548505" algn="l"/>
              </a:tabLst>
            </a:pPr>
            <a:r>
              <a:rPr sz="2800" b="1" i="1" spc="-5" dirty="0">
                <a:latin typeface="Calibri"/>
                <a:cs typeface="Calibri"/>
              </a:rPr>
              <a:t>Individual</a:t>
            </a:r>
            <a:r>
              <a:rPr sz="2800" b="1" i="1" spc="30" dirty="0">
                <a:latin typeface="Calibri"/>
                <a:cs typeface="Calibri"/>
              </a:rPr>
              <a:t> </a:t>
            </a:r>
            <a:r>
              <a:rPr sz="2800" b="1" i="1" spc="-10" dirty="0">
                <a:latin typeface="Calibri"/>
                <a:cs typeface="Calibri"/>
              </a:rPr>
              <a:t>Brainstorming	</a:t>
            </a:r>
            <a:r>
              <a:rPr sz="2800" spc="-5" dirty="0">
                <a:latin typeface="Calibri"/>
                <a:cs typeface="Calibri"/>
              </a:rPr>
              <a:t>is the </a:t>
            </a:r>
            <a:r>
              <a:rPr sz="2800" b="1" i="1" spc="-10" dirty="0">
                <a:latin typeface="Calibri"/>
                <a:cs typeface="Calibri"/>
              </a:rPr>
              <a:t>process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0" dirty="0">
                <a:latin typeface="Calibri"/>
                <a:cs typeface="Calibri"/>
              </a:rPr>
              <a:t>you  </a:t>
            </a:r>
            <a:r>
              <a:rPr sz="2800" spc="-15" dirty="0">
                <a:latin typeface="Calibri"/>
                <a:cs typeface="Calibri"/>
              </a:rPr>
              <a:t>getting your </a:t>
            </a:r>
            <a:r>
              <a:rPr sz="2800" spc="-5" dirty="0">
                <a:latin typeface="Calibri"/>
                <a:cs typeface="Calibri"/>
              </a:rPr>
              <a:t>ideas out on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paper</a:t>
            </a:r>
            <a:endParaRPr sz="2800" dirty="0">
              <a:latin typeface="Calibri"/>
              <a:cs typeface="Calibri"/>
            </a:endParaRPr>
          </a:p>
          <a:p>
            <a:pPr marL="364490" indent="-352425">
              <a:lnSpc>
                <a:spcPct val="100000"/>
              </a:lnSpc>
              <a:spcBef>
                <a:spcPts val="670"/>
              </a:spcBef>
              <a:buAutoNum type="arabicPeriod" startAt="2"/>
              <a:tabLst>
                <a:tab pos="365125" algn="l"/>
              </a:tabLst>
            </a:pPr>
            <a:r>
              <a:rPr sz="2800" spc="-10" dirty="0">
                <a:solidFill>
                  <a:srgbClr val="3366FF"/>
                </a:solidFill>
                <a:latin typeface="Calibri"/>
                <a:cs typeface="Calibri"/>
              </a:rPr>
              <a:t>Speaking </a:t>
            </a:r>
            <a:r>
              <a:rPr sz="2800" spc="-5" dirty="0">
                <a:solidFill>
                  <a:srgbClr val="3366FF"/>
                </a:solidFill>
                <a:latin typeface="Calibri"/>
                <a:cs typeface="Calibri"/>
              </a:rPr>
              <a:t>with the</a:t>
            </a:r>
            <a:r>
              <a:rPr sz="2800" spc="35" dirty="0">
                <a:solidFill>
                  <a:srgbClr val="3366F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3366FF"/>
                </a:solidFill>
                <a:latin typeface="Calibri"/>
                <a:cs typeface="Calibri"/>
              </a:rPr>
              <a:t>format:</a:t>
            </a:r>
            <a:endParaRPr sz="2800" dirty="0">
              <a:solidFill>
                <a:srgbClr val="3366FF"/>
              </a:solidFill>
              <a:latin typeface="Calibri"/>
              <a:cs typeface="Calibri"/>
            </a:endParaRPr>
          </a:p>
          <a:p>
            <a:pPr marL="417830">
              <a:lnSpc>
                <a:spcPct val="100000"/>
              </a:lnSpc>
              <a:spcBef>
                <a:spcPts val="675"/>
              </a:spcBef>
            </a:pPr>
            <a:r>
              <a:rPr sz="2800" b="1" i="1" spc="-5" dirty="0">
                <a:latin typeface="Calibri"/>
                <a:cs typeface="Calibri"/>
              </a:rPr>
              <a:t>IBC :- </a:t>
            </a:r>
            <a:r>
              <a:rPr sz="2800" spc="-5" dirty="0">
                <a:latin typeface="Calibri"/>
                <a:cs typeface="Calibri"/>
              </a:rPr>
              <a:t>I- </a:t>
            </a:r>
            <a:r>
              <a:rPr sz="2800" spc="-15" dirty="0">
                <a:latin typeface="Calibri"/>
                <a:cs typeface="Calibri"/>
              </a:rPr>
              <a:t>Introduction, </a:t>
            </a:r>
            <a:r>
              <a:rPr sz="2800" dirty="0">
                <a:latin typeface="Calibri"/>
                <a:cs typeface="Calibri"/>
              </a:rPr>
              <a:t>B- </a:t>
            </a:r>
            <a:r>
              <a:rPr sz="2800" spc="-45" dirty="0">
                <a:latin typeface="Calibri"/>
                <a:cs typeface="Calibri"/>
              </a:rPr>
              <a:t>Body, </a:t>
            </a:r>
            <a:r>
              <a:rPr sz="2800" spc="-5" dirty="0">
                <a:latin typeface="Calibri"/>
                <a:cs typeface="Calibri"/>
              </a:rPr>
              <a:t>C-</a:t>
            </a:r>
            <a:r>
              <a:rPr sz="2800" spc="1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Conclusion,</a:t>
            </a:r>
            <a:endParaRPr sz="2800" dirty="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670"/>
              </a:spcBef>
              <a:buAutoNum type="arabicPeriod" startAt="3"/>
              <a:tabLst>
                <a:tab pos="527685" algn="l"/>
                <a:tab pos="528320" algn="l"/>
              </a:tabLst>
            </a:pPr>
            <a:r>
              <a:rPr sz="2800" spc="-10" dirty="0">
                <a:solidFill>
                  <a:srgbClr val="3366FF"/>
                </a:solidFill>
                <a:latin typeface="Calibri"/>
                <a:cs typeface="Calibri"/>
              </a:rPr>
              <a:t>Aiming </a:t>
            </a:r>
            <a:r>
              <a:rPr sz="2800" spc="-20" dirty="0">
                <a:solidFill>
                  <a:srgbClr val="3366FF"/>
                </a:solidFill>
                <a:latin typeface="Calibri"/>
                <a:cs typeface="Calibri"/>
              </a:rPr>
              <a:t>to </a:t>
            </a:r>
            <a:r>
              <a:rPr sz="2800" spc="-15" dirty="0">
                <a:solidFill>
                  <a:srgbClr val="3366FF"/>
                </a:solidFill>
                <a:latin typeface="Calibri"/>
                <a:cs typeface="Calibri"/>
              </a:rPr>
              <a:t>persuasion</a:t>
            </a:r>
            <a:r>
              <a:rPr sz="2800" spc="85" dirty="0">
                <a:solidFill>
                  <a:srgbClr val="3366F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3366FF"/>
                </a:solidFill>
                <a:latin typeface="Calibri"/>
                <a:cs typeface="Calibri"/>
              </a:rPr>
              <a:t>:</a:t>
            </a:r>
            <a:endParaRPr sz="2800" dirty="0">
              <a:solidFill>
                <a:srgbClr val="3366FF"/>
              </a:solidFill>
              <a:latin typeface="Calibri"/>
              <a:cs typeface="Calibri"/>
            </a:endParaRPr>
          </a:p>
          <a:p>
            <a:pPr marL="527685" marR="589915" indent="-192405">
              <a:lnSpc>
                <a:spcPct val="100000"/>
              </a:lnSpc>
              <a:spcBef>
                <a:spcPts val="675"/>
              </a:spcBef>
            </a:pPr>
            <a:r>
              <a:rPr sz="2800" b="1" i="1" spc="-5" dirty="0">
                <a:latin typeface="Calibri"/>
                <a:cs typeface="Calibri"/>
              </a:rPr>
              <a:t>Being </a:t>
            </a:r>
            <a:r>
              <a:rPr sz="2800" b="1" i="1" spc="-10" dirty="0">
                <a:latin typeface="Calibri"/>
                <a:cs typeface="Calibri"/>
              </a:rPr>
              <a:t>Confident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b="1" i="1" spc="-5" dirty="0">
                <a:latin typeface="Calibri"/>
                <a:cs typeface="Calibri"/>
              </a:rPr>
              <a:t>passionate </a:t>
            </a:r>
            <a:r>
              <a:rPr sz="2800" spc="-5" dirty="0">
                <a:latin typeface="Calibri"/>
                <a:cs typeface="Calibri"/>
              </a:rPr>
              <a:t>is the </a:t>
            </a:r>
            <a:r>
              <a:rPr sz="2800" spc="-35" dirty="0">
                <a:latin typeface="Calibri"/>
                <a:cs typeface="Calibri"/>
              </a:rPr>
              <a:t>key </a:t>
            </a:r>
            <a:r>
              <a:rPr sz="2800" spc="-30" dirty="0">
                <a:latin typeface="Calibri"/>
                <a:cs typeface="Calibri"/>
              </a:rPr>
              <a:t>for  </a:t>
            </a:r>
            <a:r>
              <a:rPr sz="2800" spc="-15" dirty="0">
                <a:latin typeface="Calibri"/>
                <a:cs typeface="Calibri"/>
              </a:rPr>
              <a:t>persuasion</a:t>
            </a:r>
            <a:endParaRPr sz="2800" dirty="0">
              <a:latin typeface="Calibri"/>
              <a:cs typeface="Calibri"/>
            </a:endParaRPr>
          </a:p>
          <a:p>
            <a:pPr marL="364490" indent="-352425">
              <a:lnSpc>
                <a:spcPct val="100000"/>
              </a:lnSpc>
              <a:spcBef>
                <a:spcPts val="675"/>
              </a:spcBef>
              <a:buAutoNum type="arabicPeriod" startAt="4"/>
              <a:tabLst>
                <a:tab pos="365125" algn="l"/>
              </a:tabLst>
            </a:pPr>
            <a:r>
              <a:rPr sz="2800" spc="-25" dirty="0">
                <a:solidFill>
                  <a:srgbClr val="3366FF"/>
                </a:solidFill>
                <a:latin typeface="Calibri"/>
                <a:cs typeface="Calibri"/>
              </a:rPr>
              <a:t>Perfect </a:t>
            </a:r>
            <a:r>
              <a:rPr sz="2800" spc="-5" dirty="0">
                <a:solidFill>
                  <a:srgbClr val="3366FF"/>
                </a:solidFill>
                <a:latin typeface="Calibri"/>
                <a:cs typeface="Calibri"/>
              </a:rPr>
              <a:t>Clarity of</a:t>
            </a:r>
            <a:r>
              <a:rPr sz="2800" spc="30" dirty="0">
                <a:solidFill>
                  <a:srgbClr val="3366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3366FF"/>
                </a:solidFill>
                <a:latin typeface="Calibri"/>
                <a:cs typeface="Calibri"/>
              </a:rPr>
              <a:t>thoughts</a:t>
            </a:r>
            <a:r>
              <a:rPr sz="2800" spc="-10" dirty="0" smtClean="0">
                <a:solidFill>
                  <a:srgbClr val="3366FF"/>
                </a:solidFill>
                <a:latin typeface="Calibri"/>
                <a:cs typeface="Calibri"/>
              </a:rPr>
              <a:t>:</a:t>
            </a:r>
            <a:endParaRPr sz="2800" dirty="0">
              <a:solidFill>
                <a:srgbClr val="3366FF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8002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3782" y="1295168"/>
            <a:ext cx="3308985" cy="4335780"/>
          </a:xfrm>
          <a:prstGeom prst="rect">
            <a:avLst/>
          </a:prstGeom>
        </p:spPr>
        <p:txBody>
          <a:bodyPr vert="horz" wrap="square" lIns="0" tIns="143510" rIns="0" bIns="0" rtlCol="0">
            <a:spAutoFit/>
          </a:bodyPr>
          <a:lstStyle/>
          <a:p>
            <a:pPr marR="149225" algn="ctr">
              <a:lnSpc>
                <a:spcPct val="100000"/>
              </a:lnSpc>
              <a:spcBef>
                <a:spcPts val="1130"/>
              </a:spcBef>
            </a:pPr>
            <a:r>
              <a:rPr sz="3200" spc="-5" dirty="0">
                <a:latin typeface="Calibri"/>
                <a:cs typeface="Calibri"/>
              </a:rPr>
              <a:t>Speak </a:t>
            </a:r>
            <a:r>
              <a:rPr sz="3200" spc="-35" dirty="0">
                <a:latin typeface="Calibri"/>
                <a:cs typeface="Calibri"/>
              </a:rPr>
              <a:t>like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4400" spc="-90" dirty="0">
                <a:latin typeface="Calibri"/>
                <a:cs typeface="Calibri"/>
              </a:rPr>
              <a:t>STAR</a:t>
            </a:r>
            <a:endParaRPr sz="4400" dirty="0">
              <a:latin typeface="Calibri"/>
              <a:cs typeface="Calibri"/>
            </a:endParaRPr>
          </a:p>
          <a:p>
            <a:pPr marR="13335" algn="ctr">
              <a:lnSpc>
                <a:spcPct val="100000"/>
              </a:lnSpc>
              <a:spcBef>
                <a:spcPts val="1125"/>
              </a:spcBef>
            </a:pPr>
            <a:r>
              <a:rPr sz="4800" dirty="0">
                <a:latin typeface="Calibri"/>
                <a:cs typeface="Calibri"/>
              </a:rPr>
              <a:t>S</a:t>
            </a:r>
            <a:r>
              <a:rPr sz="3200" dirty="0">
                <a:latin typeface="Calibri"/>
                <a:cs typeface="Calibri"/>
              </a:rPr>
              <a:t>=</a:t>
            </a:r>
            <a:r>
              <a:rPr sz="3200" spc="-10" dirty="0">
                <a:latin typeface="Calibri"/>
                <a:cs typeface="Calibri"/>
              </a:rPr>
              <a:t> Situation</a:t>
            </a:r>
            <a:endParaRPr sz="3200">
              <a:latin typeface="Calibri"/>
              <a:cs typeface="Calibri"/>
            </a:endParaRPr>
          </a:p>
          <a:p>
            <a:pPr marR="9525" algn="ctr">
              <a:lnSpc>
                <a:spcPct val="100000"/>
              </a:lnSpc>
              <a:spcBef>
                <a:spcPts val="1155"/>
              </a:spcBef>
            </a:pPr>
            <a:r>
              <a:rPr sz="4800" dirty="0">
                <a:latin typeface="Calibri"/>
                <a:cs typeface="Calibri"/>
              </a:rPr>
              <a:t>T</a:t>
            </a:r>
            <a:r>
              <a:rPr sz="3200" dirty="0">
                <a:latin typeface="Calibri"/>
                <a:cs typeface="Calibri"/>
              </a:rPr>
              <a:t>=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65" dirty="0">
                <a:latin typeface="Calibri"/>
                <a:cs typeface="Calibri"/>
              </a:rPr>
              <a:t>Task</a:t>
            </a:r>
            <a:endParaRPr sz="3200" dirty="0">
              <a:latin typeface="Calibri"/>
              <a:cs typeface="Calibri"/>
            </a:endParaRPr>
          </a:p>
          <a:p>
            <a:pPr marL="1129665">
              <a:lnSpc>
                <a:spcPct val="100000"/>
              </a:lnSpc>
              <a:spcBef>
                <a:spcPts val="1150"/>
              </a:spcBef>
            </a:pPr>
            <a:r>
              <a:rPr sz="4800" spc="-5" dirty="0">
                <a:latin typeface="Calibri"/>
                <a:cs typeface="Calibri"/>
              </a:rPr>
              <a:t>A</a:t>
            </a:r>
            <a:r>
              <a:rPr sz="3200" spc="-5" dirty="0">
                <a:latin typeface="Calibri"/>
                <a:cs typeface="Calibri"/>
              </a:rPr>
              <a:t>=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Attitude</a:t>
            </a:r>
            <a:endParaRPr sz="3200" dirty="0">
              <a:latin typeface="Calibri"/>
              <a:cs typeface="Calibri"/>
            </a:endParaRPr>
          </a:p>
          <a:p>
            <a:pPr marL="1651000">
              <a:lnSpc>
                <a:spcPct val="100000"/>
              </a:lnSpc>
              <a:spcBef>
                <a:spcPts val="1155"/>
              </a:spcBef>
            </a:pPr>
            <a:r>
              <a:rPr sz="4800" spc="-5" dirty="0">
                <a:latin typeface="Calibri"/>
                <a:cs typeface="Calibri"/>
              </a:rPr>
              <a:t>R</a:t>
            </a:r>
            <a:r>
              <a:rPr sz="3200" spc="-5" dirty="0">
                <a:latin typeface="Calibri"/>
                <a:cs typeface="Calibri"/>
              </a:rPr>
              <a:t>=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Result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09035" y="454278"/>
            <a:ext cx="26708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7595" algn="l"/>
              </a:tabLst>
            </a:pPr>
            <a:r>
              <a:rPr sz="4800" b="1" spc="-5" dirty="0">
                <a:solidFill>
                  <a:srgbClr val="FF0000"/>
                </a:solidFill>
                <a:latin typeface="Gabriola"/>
                <a:cs typeface="Gabriola"/>
              </a:rPr>
              <a:t>How	to</a:t>
            </a:r>
            <a:r>
              <a:rPr sz="4800" b="1" spc="-90" dirty="0">
                <a:solidFill>
                  <a:srgbClr val="FF0000"/>
                </a:solidFill>
                <a:latin typeface="Gabriola"/>
                <a:cs typeface="Gabriola"/>
              </a:rPr>
              <a:t> </a:t>
            </a:r>
            <a:r>
              <a:rPr sz="4800" b="1" dirty="0">
                <a:solidFill>
                  <a:srgbClr val="FF0000"/>
                </a:solidFill>
                <a:latin typeface="Gabriola"/>
                <a:cs typeface="Gabriola"/>
              </a:rPr>
              <a:t>Speak</a:t>
            </a:r>
          </a:p>
        </p:txBody>
      </p:sp>
      <p:sp>
        <p:nvSpPr>
          <p:cNvPr id="4" name="object 4"/>
          <p:cNvSpPr/>
          <p:nvPr/>
        </p:nvSpPr>
        <p:spPr>
          <a:xfrm>
            <a:off x="5981191" y="2968244"/>
            <a:ext cx="2366771" cy="24292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77097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Pushpin.thmx</Template>
  <TotalTime>131</TotalTime>
  <Words>396</Words>
  <Application>Microsoft Macintosh PowerPoint</Application>
  <PresentationFormat>On-screen Show (4:3)</PresentationFormat>
  <Paragraphs>102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Pushpin</vt:lpstr>
      <vt:lpstr>Speaking  Skills</vt:lpstr>
      <vt:lpstr>PowerPoint Presentation</vt:lpstr>
      <vt:lpstr>‘ To speak’ and ‘To speak well’  are two things.  A fool may talk but, a wise man SPEAKS</vt:lpstr>
      <vt:lpstr>What Are Speaking Skills?</vt:lpstr>
      <vt:lpstr>Speaking consist of 3parts</vt:lpstr>
      <vt:lpstr>WHY</vt:lpstr>
      <vt:lpstr>Why to Speak</vt:lpstr>
      <vt:lpstr>What to Speak</vt:lpstr>
      <vt:lpstr>How to Speak</vt:lpstr>
      <vt:lpstr>Three E’s of speaking</vt:lpstr>
      <vt:lpstr>Features of Speaking</vt:lpstr>
      <vt:lpstr>Guidelines</vt:lpstr>
      <vt:lpstr>The Speaking Skills</vt:lpstr>
      <vt:lpstr>Teaching speech skill</vt:lpstr>
      <vt:lpstr>Stage 2: Communicative practice Exercises</vt:lpstr>
      <vt:lpstr>Suggestions for developing Spoken English</vt:lpstr>
      <vt:lpstr>PowerPoint Presentation</vt:lpstr>
      <vt:lpstr>PowerPoint Presentation</vt:lpstr>
      <vt:lpstr>English Pronunciation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Speaking  Skills</dc:title>
  <dc:creator>Mohammed Yaseen</dc:creator>
  <cp:lastModifiedBy>Mohammed Yaseen</cp:lastModifiedBy>
  <cp:revision>27</cp:revision>
  <dcterms:created xsi:type="dcterms:W3CDTF">2020-03-31T10:16:23Z</dcterms:created>
  <dcterms:modified xsi:type="dcterms:W3CDTF">2020-04-14T07:44:28Z</dcterms:modified>
</cp:coreProperties>
</file>