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59" r:id="rId6"/>
    <p:sldId id="260"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6"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5/22/2020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5/22/2020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D8BD707-D9CF-40AE-B4C6-C98DA3205C09}" type="datetimeFigureOut">
              <a:rPr lang="en-US" smtClean="0"/>
              <a:pPr/>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D8BD707-D9CF-40AE-B4C6-C98DA3205C09}" type="datetimeFigureOut">
              <a:rPr lang="en-US" smtClean="0"/>
              <a:pPr/>
              <a:t>5/22/2020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mage.slidesharecdn.com/socialproblemofpakistan-171209043743/95/social-problem-of-pakistan-14-638.jpg?cb=1512794327"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en.wikipedia.org/wiki/Criminal_offense" TargetMode="External"/><Relationship Id="rId2" Type="http://schemas.openxmlformats.org/officeDocument/2006/relationships/hyperlink" Target="https://en.wikipedia.org/wiki/Dishonest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image.slidesharecdn.com/social-problems-of-pakistan-150521172540-lva1-app6891/95/social-problems-of-pakistan-13-638.jpg?cb=1432229193"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normAutofit fontScale="90000"/>
          </a:bodyPr>
          <a:lstStyle/>
          <a:p>
            <a:r>
              <a:rPr lang="en-US" b="1" dirty="0" smtClean="0"/>
              <a:t>Social Problem of Pakistan</a:t>
            </a:r>
            <a:endParaRPr lang="en-US" b="1" dirty="0"/>
          </a:p>
        </p:txBody>
      </p:sp>
      <p:sp>
        <p:nvSpPr>
          <p:cNvPr id="3" name="Subtitle 2"/>
          <p:cNvSpPr>
            <a:spLocks noGrp="1"/>
          </p:cNvSpPr>
          <p:nvPr>
            <p:ph type="subTitle" idx="1"/>
          </p:nvPr>
        </p:nvSpPr>
        <p:spPr>
          <a:xfrm>
            <a:off x="685800" y="2362200"/>
            <a:ext cx="7696200" cy="3429000"/>
          </a:xfrm>
        </p:spPr>
        <p:txBody>
          <a:bodyPr/>
          <a:lstStyle/>
          <a:p>
            <a:pPr algn="l"/>
            <a:r>
              <a:rPr lang="en-US" b="1" u="sng" dirty="0" smtClean="0">
                <a:solidFill>
                  <a:schemeClr val="tx1"/>
                </a:solidFill>
              </a:rPr>
              <a:t>Social Problem</a:t>
            </a:r>
          </a:p>
          <a:p>
            <a:pPr marL="457200" indent="-457200" algn="l">
              <a:buFont typeface="Arial" pitchFamily="34" charset="0"/>
              <a:buChar char="•"/>
            </a:pPr>
            <a:r>
              <a:rPr lang="en-US" dirty="0"/>
              <a:t>A </a:t>
            </a:r>
            <a:r>
              <a:rPr lang="en-US" b="1" dirty="0"/>
              <a:t>social problem</a:t>
            </a:r>
            <a:r>
              <a:rPr lang="en-US" dirty="0"/>
              <a:t> is any condition or behavior that has negative consequences for large numbers of people and that is generally recognized as a condition or behavior that needs to be addressed</a:t>
            </a:r>
            <a:r>
              <a:rPr lang="en-US" dirty="0" smtClean="0"/>
              <a:t>.</a:t>
            </a:r>
            <a:endParaRPr lang="en-US" dirty="0"/>
          </a:p>
        </p:txBody>
      </p:sp>
    </p:spTree>
    <p:extLst>
      <p:ext uri="{BB962C8B-B14F-4D97-AF65-F5344CB8AC3E}">
        <p14:creationId xmlns:p14="http://schemas.microsoft.com/office/powerpoint/2010/main" val="2858920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92500" lnSpcReduction="10000"/>
          </a:bodyPr>
          <a:lstStyle/>
          <a:p>
            <a:pPr marL="0" indent="0">
              <a:buNone/>
            </a:pPr>
            <a:r>
              <a:rPr lang="en-US" b="1" u="sng" dirty="0" smtClean="0"/>
              <a:t>Unemployment:</a:t>
            </a:r>
          </a:p>
          <a:p>
            <a:pPr marL="0" indent="0">
              <a:buNone/>
            </a:pPr>
            <a:r>
              <a:rPr lang="en-US" dirty="0"/>
              <a:t>Pakistan is poorly faced with the problem of unemployment. The existing unemployment rate is 15%. Thousands of young doctors, engineers and other educated people are out of job. There are no opportunities for youth to utilize their capabilities or abilities in right direction. Pakistan is facing the problem of brain drain due to unemployment because we are unable to utilize their precious hands in the progress of the country. The most horrible part is that it is rising every year it will show to be risky for the economy of Pakistan. It has negative impact on society. It creates frustration and revengeful attitude. It leads to an increase in the incidences of crimes.</a:t>
            </a:r>
          </a:p>
        </p:txBody>
      </p:sp>
    </p:spTree>
    <p:extLst>
      <p:ext uri="{BB962C8B-B14F-4D97-AF65-F5344CB8AC3E}">
        <p14:creationId xmlns:p14="http://schemas.microsoft.com/office/powerpoint/2010/main" val="2980709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lnSpcReduction="10000"/>
          </a:bodyPr>
          <a:lstStyle/>
          <a:p>
            <a:r>
              <a:rPr lang="en-US" dirty="0"/>
              <a:t>We can see that many people no matter, what the education are idle because they are not getting any job not even the jobs of clerks, in ordinary offices or in schools. The condition of unemployment is leading towards the depressing state and the main reason is the poor education system, which is running under the government</a:t>
            </a:r>
            <a:r>
              <a:rPr lang="en-US" dirty="0" smtClean="0"/>
              <a:t>.</a:t>
            </a:r>
          </a:p>
          <a:p>
            <a:r>
              <a:rPr lang="en-US" dirty="0"/>
              <a:t>Unemployment refers to a situation in which the workers who are capable of working and willing to work but do not get employment. Unemployment is occurring when a person who is actively searching for job is unable to find work.  </a:t>
            </a:r>
          </a:p>
          <a:p>
            <a:endParaRPr lang="en-US" dirty="0"/>
          </a:p>
        </p:txBody>
      </p:sp>
    </p:spTree>
    <p:extLst>
      <p:ext uri="{BB962C8B-B14F-4D97-AF65-F5344CB8AC3E}">
        <p14:creationId xmlns:p14="http://schemas.microsoft.com/office/powerpoint/2010/main" val="3338899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lnSpcReduction="10000"/>
          </a:bodyPr>
          <a:lstStyle/>
          <a:p>
            <a:pPr fontAlgn="base"/>
            <a:r>
              <a:rPr lang="en-US" dirty="0"/>
              <a:t>The parents spend huge amount of money on their children’s education, but the jobs are very rare and prove indefinable in today’s era. Sadly, the government is not taking any action on the unemployment problem in Pakistan because they are very busy in filling their own pockets with the money of the Pakistani people. The causes are infinite, but the major causes of unemployment in Pakistan are given below</a:t>
            </a:r>
            <a:r>
              <a:rPr lang="en-US" dirty="0" smtClean="0"/>
              <a:t>.</a:t>
            </a:r>
            <a:endParaRPr lang="en-US" b="1" dirty="0" smtClean="0"/>
          </a:p>
          <a:p>
            <a:r>
              <a:rPr lang="en-US" b="1" dirty="0" smtClean="0"/>
              <a:t>Causes </a:t>
            </a:r>
            <a:r>
              <a:rPr lang="en-US" b="1" dirty="0"/>
              <a:t>of Unemployment </a:t>
            </a:r>
            <a:r>
              <a:rPr lang="en-US" dirty="0"/>
              <a:t> Poor Governance  Political Instability  Growth of population  Violence and terror activities  Energy crisis  Lack of resources</a:t>
            </a:r>
          </a:p>
          <a:p>
            <a:pPr marL="0" indent="0">
              <a:buNone/>
            </a:pPr>
            <a:endParaRPr lang="en-US" dirty="0"/>
          </a:p>
        </p:txBody>
      </p:sp>
    </p:spTree>
    <p:extLst>
      <p:ext uri="{BB962C8B-B14F-4D97-AF65-F5344CB8AC3E}">
        <p14:creationId xmlns:p14="http://schemas.microsoft.com/office/powerpoint/2010/main" val="2527837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Solution of Unemployment Problem in Pakistan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first thing to do to reduce unemployment in Pakistan is the proper planning by the government of Pakistan</a:t>
            </a:r>
            <a:r>
              <a:rPr lang="en-US" dirty="0" smtClean="0"/>
              <a:t>.</a:t>
            </a:r>
          </a:p>
          <a:p>
            <a:r>
              <a:rPr lang="en-US" dirty="0"/>
              <a:t>The education system of Pakistan should be equal and well managed</a:t>
            </a:r>
            <a:r>
              <a:rPr lang="en-US" dirty="0" smtClean="0"/>
              <a:t>.</a:t>
            </a:r>
          </a:p>
          <a:p>
            <a:r>
              <a:rPr lang="en-US" dirty="0"/>
              <a:t>Well recognized training and technical institutions are need to be established where skills programs are offered</a:t>
            </a:r>
            <a:r>
              <a:rPr lang="en-US" dirty="0" smtClean="0"/>
              <a:t>.</a:t>
            </a:r>
          </a:p>
          <a:p>
            <a:r>
              <a:rPr lang="en-US" dirty="0"/>
              <a:t>The age of retirement should be at least 55 years.</a:t>
            </a:r>
          </a:p>
        </p:txBody>
      </p:sp>
    </p:spTree>
    <p:extLst>
      <p:ext uri="{BB962C8B-B14F-4D97-AF65-F5344CB8AC3E}">
        <p14:creationId xmlns:p14="http://schemas.microsoft.com/office/powerpoint/2010/main" val="629608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lnSpcReduction="10000"/>
          </a:bodyPr>
          <a:lstStyle/>
          <a:p>
            <a:pPr fontAlgn="base"/>
            <a:r>
              <a:rPr lang="en-US" dirty="0"/>
              <a:t>Remove energy crisis so that investor comes to Pakistan thus job placement will automatically be created.</a:t>
            </a:r>
          </a:p>
          <a:p>
            <a:pPr fontAlgn="base"/>
            <a:r>
              <a:rPr lang="en-US" dirty="0"/>
              <a:t>There should be peace across the country so foreigners will not hesitate to invest in Pakistan.</a:t>
            </a:r>
          </a:p>
          <a:p>
            <a:pPr fontAlgn="base"/>
            <a:r>
              <a:rPr lang="en-US" dirty="0"/>
              <a:t>The agriculture sector should be developed.</a:t>
            </a:r>
          </a:p>
          <a:p>
            <a:pPr fontAlgn="base"/>
            <a:r>
              <a:rPr lang="en-US" dirty="0"/>
              <a:t>Jobs should be given purely on merits.</a:t>
            </a:r>
          </a:p>
          <a:p>
            <a:pPr fontAlgn="base"/>
            <a:r>
              <a:rPr lang="en-US" dirty="0"/>
              <a:t>Multinational companies to business in Pakistan.</a:t>
            </a:r>
          </a:p>
          <a:p>
            <a:pPr fontAlgn="base"/>
            <a:r>
              <a:rPr lang="en-US" dirty="0"/>
              <a:t>Family planning centers should be opened to control the flow of over population.</a:t>
            </a:r>
          </a:p>
          <a:p>
            <a:pPr marL="0" indent="0">
              <a:buNone/>
            </a:pPr>
            <a:endParaRPr lang="en-US" dirty="0"/>
          </a:p>
        </p:txBody>
      </p:sp>
    </p:spTree>
    <p:extLst>
      <p:ext uri="{BB962C8B-B14F-4D97-AF65-F5344CB8AC3E}">
        <p14:creationId xmlns:p14="http://schemas.microsoft.com/office/powerpoint/2010/main" val="847919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lnSpcReduction="10000"/>
          </a:bodyPr>
          <a:lstStyle/>
          <a:p>
            <a:pPr marL="0" indent="0">
              <a:buNone/>
            </a:pPr>
            <a:r>
              <a:rPr lang="en-US" b="1" u="sng" dirty="0" smtClean="0"/>
              <a:t>Illiteracy:</a:t>
            </a:r>
          </a:p>
          <a:p>
            <a:pPr marL="0" indent="0">
              <a:buNone/>
            </a:pPr>
            <a:r>
              <a:rPr lang="en-US" b="1" dirty="0"/>
              <a:t>Illiteracy</a:t>
            </a:r>
            <a:r>
              <a:rPr lang="en-US" dirty="0"/>
              <a:t> is defined as not being able to read and write which affects many people. A person who is unable to read, write and interpret written documentation is called as an “illiterate.”  Many countries are suffering from the illiteracy, especially developing countries.</a:t>
            </a:r>
          </a:p>
          <a:p>
            <a:pPr marL="0" indent="0">
              <a:buNone/>
            </a:pPr>
            <a:r>
              <a:rPr lang="en-US" b="1" dirty="0"/>
              <a:t>Literacy rate of Pakistan </a:t>
            </a:r>
            <a:r>
              <a:rPr lang="en-US" dirty="0"/>
              <a:t> Literacy rate of Pakistan declined from 60 % to 58 % according to Economic Survey of Pakistan (2016-17). The survey also noted that overall Net Enrollment Rate at the primary level decrease and 54 % in 2015-16 as compare to 57 % in 2013-14.</a:t>
            </a:r>
          </a:p>
        </p:txBody>
      </p:sp>
    </p:spTree>
    <p:extLst>
      <p:ext uri="{BB962C8B-B14F-4D97-AF65-F5344CB8AC3E}">
        <p14:creationId xmlns:p14="http://schemas.microsoft.com/office/powerpoint/2010/main" val="943375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705600"/>
          </a:xfrm>
        </p:spPr>
        <p:txBody>
          <a:bodyPr>
            <a:noAutofit/>
          </a:bodyPr>
          <a:lstStyle/>
          <a:p>
            <a:r>
              <a:rPr lang="en-US" sz="2600" dirty="0"/>
              <a:t>The literacy rate in Pakistan is 60%. It means that 40% people are illiterate. In rural areas, people are un-educated because they are in pursuance of their livelihood instead of getting education in schools. Resultantly, our country is slow towards progress. Illiterate people do not know how to react on things. They are always rude towards others. The most common cause of illiteracy is our agriculture based environment in which education is not considered a priority</a:t>
            </a:r>
            <a:r>
              <a:rPr lang="en-US" sz="2600" dirty="0" smtClean="0"/>
              <a:t>.</a:t>
            </a:r>
          </a:p>
          <a:p>
            <a:r>
              <a:rPr lang="en-US" sz="2600" dirty="0"/>
              <a:t>There is no job for un-educated people. That is why the crime ratio is high in our society due to illiteracy. Rural people face problems for employment because they are totally un-educated. But on the other hand, those people who are literate they are also un-employed due to the shortage of jobs. Government should take steps to create job opportunities for the educated people.</a:t>
            </a:r>
          </a:p>
        </p:txBody>
      </p:sp>
    </p:spTree>
    <p:extLst>
      <p:ext uri="{BB962C8B-B14F-4D97-AF65-F5344CB8AC3E}">
        <p14:creationId xmlns:p14="http://schemas.microsoft.com/office/powerpoint/2010/main" val="43843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486400"/>
          </a:xfrm>
        </p:spPr>
        <p:txBody>
          <a:bodyPr>
            <a:normAutofit fontScale="92500"/>
          </a:bodyPr>
          <a:lstStyle/>
          <a:p>
            <a:r>
              <a:rPr lang="en-US" b="1" dirty="0"/>
              <a:t>Causes of illiteracy </a:t>
            </a:r>
            <a:r>
              <a:rPr lang="en-US" dirty="0"/>
              <a:t> Poor Education System  Learning Disabilities  Lack of school in Rural Areas     Low Budget of Education  </a:t>
            </a:r>
            <a:r>
              <a:rPr lang="en-US" dirty="0" err="1"/>
              <a:t>Wadera</a:t>
            </a:r>
            <a:r>
              <a:rPr lang="en-US" dirty="0"/>
              <a:t> System  Economic Condition of the People  Male Dominant Society and Gender Discrimination</a:t>
            </a:r>
          </a:p>
          <a:p>
            <a:r>
              <a:rPr lang="en-US" dirty="0">
                <a:hlinkClick r:id="rId2" tooltip="Solution&#10; Increase number of school in rural areas&#10; Bette..."/>
              </a:rPr>
              <a:t> </a:t>
            </a:r>
            <a:r>
              <a:rPr lang="en-US" b="1" dirty="0"/>
              <a:t>Solution</a:t>
            </a:r>
            <a:r>
              <a:rPr lang="en-US" dirty="0"/>
              <a:t>   Increase number of school in rural areas  Betterment in schools’ Infrastructure  Free and Compulsory Education  Special emphasis on female education  Increase the budget of education  Social campaign against illiteracy</a:t>
            </a:r>
          </a:p>
          <a:p>
            <a:pPr marL="0" indent="0">
              <a:buNone/>
            </a:pPr>
            <a:endParaRPr lang="en-US" dirty="0"/>
          </a:p>
        </p:txBody>
      </p:sp>
    </p:spTree>
    <p:extLst>
      <p:ext uri="{BB962C8B-B14F-4D97-AF65-F5344CB8AC3E}">
        <p14:creationId xmlns:p14="http://schemas.microsoft.com/office/powerpoint/2010/main" val="187238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lstStyle/>
          <a:p>
            <a:pPr marL="0" indent="0">
              <a:buNone/>
            </a:pPr>
            <a:r>
              <a:rPr lang="en-US" b="1" u="sng" dirty="0" smtClean="0"/>
              <a:t>Terrorism:</a:t>
            </a:r>
          </a:p>
          <a:p>
            <a:r>
              <a:rPr lang="en-US" dirty="0"/>
              <a:t>Terrorism actually comes from the Latin word “terror” which means great fear, or frighten  Terrorism is the unlawful use of force or violence against person or property to intimidate or coerce a government, the civilian population, or any segment thereof, in the furtherance of political or social objectives </a:t>
            </a:r>
            <a:endParaRPr lang="en-US" dirty="0" smtClean="0"/>
          </a:p>
          <a:p>
            <a:r>
              <a:rPr lang="en-US" dirty="0"/>
              <a:t>Terrorism is the use or threatened use of force designed to bring about political change. (Brian Jenkins)</a:t>
            </a:r>
          </a:p>
          <a:p>
            <a:pPr marL="0" indent="0">
              <a:buNone/>
            </a:pPr>
            <a:endParaRPr lang="en-US" dirty="0"/>
          </a:p>
        </p:txBody>
      </p:sp>
    </p:spTree>
    <p:extLst>
      <p:ext uri="{BB962C8B-B14F-4D97-AF65-F5344CB8AC3E}">
        <p14:creationId xmlns:p14="http://schemas.microsoft.com/office/powerpoint/2010/main" val="779207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096000"/>
          </a:xfrm>
        </p:spPr>
        <p:txBody>
          <a:bodyPr>
            <a:normAutofit fontScale="92500" lnSpcReduction="10000"/>
          </a:bodyPr>
          <a:lstStyle/>
          <a:p>
            <a:r>
              <a:rPr lang="en-US" b="1" dirty="0"/>
              <a:t>How it started? </a:t>
            </a:r>
          </a:p>
          <a:p>
            <a:pPr marL="0" indent="0">
              <a:buNone/>
            </a:pPr>
            <a:r>
              <a:rPr lang="en-US" dirty="0"/>
              <a:t>      September 11, 2001 two planes crashed into the World Trade Center and changed the world...  USA and Allies initiated a War against Terror and they attacked Afghanistan and Iraq…  After attacked Taliban crossed the border  Pakistan decided to become an ally of the USA and started operation against terrorist</a:t>
            </a:r>
          </a:p>
          <a:p>
            <a:r>
              <a:rPr lang="en-GB" b="1" dirty="0"/>
              <a:t>Causes of terrorism</a:t>
            </a:r>
            <a:r>
              <a:rPr lang="en-GB" dirty="0"/>
              <a:t>  Social and political injustice  The belief that violence or its threat will be effective  Illiteracy and unemployment  Religious intolerance  Wrong meaning of Jihad  Improper government set-up  Absence of law and failure of law enforcement </a:t>
            </a:r>
            <a:r>
              <a:rPr lang="en-GB" dirty="0" smtClean="0"/>
              <a:t>agencies</a:t>
            </a:r>
            <a:endParaRPr lang="en-GB" dirty="0"/>
          </a:p>
          <a:p>
            <a:endParaRPr lang="en-US" dirty="0"/>
          </a:p>
        </p:txBody>
      </p:sp>
    </p:spTree>
    <p:extLst>
      <p:ext uri="{BB962C8B-B14F-4D97-AF65-F5344CB8AC3E}">
        <p14:creationId xmlns:p14="http://schemas.microsoft.com/office/powerpoint/2010/main" val="353985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Difference between Issues &amp; Social Problem</a:t>
            </a:r>
            <a:endParaRPr lang="en-US" b="1" dirty="0"/>
          </a:p>
        </p:txBody>
      </p:sp>
      <p:sp>
        <p:nvSpPr>
          <p:cNvPr id="3" name="Content Placeholder 2"/>
          <p:cNvSpPr>
            <a:spLocks noGrp="1"/>
          </p:cNvSpPr>
          <p:nvPr>
            <p:ph idx="1"/>
          </p:nvPr>
        </p:nvSpPr>
        <p:spPr/>
        <p:txBody>
          <a:bodyPr/>
          <a:lstStyle/>
          <a:p>
            <a:r>
              <a:rPr lang="en-US" dirty="0"/>
              <a:t>A </a:t>
            </a:r>
            <a:r>
              <a:rPr lang="en-US" b="1" dirty="0"/>
              <a:t>social</a:t>
            </a:r>
            <a:r>
              <a:rPr lang="en-US" dirty="0"/>
              <a:t> </a:t>
            </a:r>
            <a:r>
              <a:rPr lang="en-US" b="1" dirty="0"/>
              <a:t>problem</a:t>
            </a:r>
            <a:r>
              <a:rPr lang="en-US" dirty="0"/>
              <a:t> is that influences many individuals within a society. It's a common </a:t>
            </a:r>
            <a:r>
              <a:rPr lang="en-US" b="1" dirty="0"/>
              <a:t>problem</a:t>
            </a:r>
            <a:r>
              <a:rPr lang="en-US" dirty="0"/>
              <a:t> we see happening in our society</a:t>
            </a:r>
            <a:r>
              <a:rPr lang="en-US" dirty="0" smtClean="0"/>
              <a:t>.</a:t>
            </a:r>
          </a:p>
          <a:p>
            <a:r>
              <a:rPr lang="en-US" b="1" dirty="0" smtClean="0"/>
              <a:t>Issues </a:t>
            </a:r>
            <a:r>
              <a:rPr lang="en-US" dirty="0" smtClean="0"/>
              <a:t>can be defined as a point or matter of discussion, debate or dispute on legal and moral basis and a matter of public concern. </a:t>
            </a:r>
            <a:endParaRPr lang="en-US" dirty="0"/>
          </a:p>
        </p:txBody>
      </p:sp>
    </p:spTree>
    <p:extLst>
      <p:ext uri="{BB962C8B-B14F-4D97-AF65-F5344CB8AC3E}">
        <p14:creationId xmlns:p14="http://schemas.microsoft.com/office/powerpoint/2010/main" val="2945977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rmAutofit/>
          </a:bodyPr>
          <a:lstStyle/>
          <a:p>
            <a:r>
              <a:rPr lang="en-GB" b="1" dirty="0"/>
              <a:t>Steps taken by Pakistan </a:t>
            </a:r>
            <a:r>
              <a:rPr lang="en-GB" dirty="0"/>
              <a:t> Ban on Terrorism organization  Operation Al-</a:t>
            </a:r>
            <a:r>
              <a:rPr lang="en-GB" dirty="0" err="1"/>
              <a:t>Mizan</a:t>
            </a:r>
            <a:r>
              <a:rPr lang="en-GB" dirty="0"/>
              <a:t>  Operation Rah-</a:t>
            </a:r>
            <a:r>
              <a:rPr lang="en-GB" dirty="0" err="1"/>
              <a:t>Haq</a:t>
            </a:r>
            <a:r>
              <a:rPr lang="en-GB" dirty="0"/>
              <a:t> (Nov 2007)  Operation Rah-e-</a:t>
            </a:r>
            <a:r>
              <a:rPr lang="en-GB" dirty="0" err="1"/>
              <a:t>Raast</a:t>
            </a:r>
            <a:r>
              <a:rPr lang="en-GB" dirty="0"/>
              <a:t> (May 2009)  Operation Rah-e-</a:t>
            </a:r>
            <a:r>
              <a:rPr lang="en-GB" dirty="0" err="1"/>
              <a:t>Nijat</a:t>
            </a:r>
            <a:r>
              <a:rPr lang="en-GB" dirty="0"/>
              <a:t> (June 2009)  Operation </a:t>
            </a:r>
            <a:r>
              <a:rPr lang="en-GB" dirty="0" err="1"/>
              <a:t>Zarb</a:t>
            </a:r>
            <a:r>
              <a:rPr lang="en-GB" dirty="0"/>
              <a:t>-e-</a:t>
            </a:r>
            <a:r>
              <a:rPr lang="en-GB" dirty="0" err="1"/>
              <a:t>Azb</a:t>
            </a:r>
            <a:r>
              <a:rPr lang="en-GB" dirty="0"/>
              <a:t> (June 2014)  Operation </a:t>
            </a:r>
            <a:r>
              <a:rPr lang="en-GB" dirty="0" err="1"/>
              <a:t>Radd-ul-Fasaad</a:t>
            </a:r>
            <a:r>
              <a:rPr lang="en-GB" dirty="0"/>
              <a:t> (Feb 2017)</a:t>
            </a:r>
          </a:p>
          <a:p>
            <a:r>
              <a:rPr lang="en-GB" b="1" dirty="0"/>
              <a:t>Solution</a:t>
            </a:r>
            <a:r>
              <a:rPr lang="en-GB" dirty="0"/>
              <a:t>  Increasing education  Understand the differences in culture, religions, beliefs and human </a:t>
            </a:r>
            <a:r>
              <a:rPr lang="en-GB" dirty="0" err="1"/>
              <a:t>behavior</a:t>
            </a:r>
            <a:r>
              <a:rPr lang="en-GB" dirty="0"/>
              <a:t>  Shea Sunni unity  Eliminate the root of terrorism  Eliminate injustice</a:t>
            </a:r>
          </a:p>
          <a:p>
            <a:pPr marL="0" indent="0">
              <a:buNone/>
            </a:pPr>
            <a:endParaRPr lang="en-US" dirty="0"/>
          </a:p>
        </p:txBody>
      </p:sp>
    </p:spTree>
    <p:extLst>
      <p:ext uri="{BB962C8B-B14F-4D97-AF65-F5344CB8AC3E}">
        <p14:creationId xmlns:p14="http://schemas.microsoft.com/office/powerpoint/2010/main" val="1901058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rmAutofit fontScale="92500" lnSpcReduction="20000"/>
          </a:bodyPr>
          <a:lstStyle/>
          <a:p>
            <a:pPr marL="0" indent="0">
              <a:buNone/>
            </a:pPr>
            <a:r>
              <a:rPr lang="en-US" b="1" u="sng" dirty="0"/>
              <a:t>Agriculture </a:t>
            </a:r>
            <a:r>
              <a:rPr lang="en-US" b="1" u="sng" dirty="0" smtClean="0"/>
              <a:t>Problems:</a:t>
            </a:r>
          </a:p>
          <a:p>
            <a:r>
              <a:rPr lang="en-US" dirty="0"/>
              <a:t>About 70 percent of Pakistan’s population is living in rural areas and is directly involved in agricultural activities. The major crops of Pakistan are wheat, rice, maize, cotton and sugar cane. These major crops contributed 7.7 percent last year against the set target of 4.5 percent. Though the agricultural sector is facing problems in Pakistan yet the major chunk of money comes from this sector. </a:t>
            </a:r>
            <a:endParaRPr lang="en-US" dirty="0" smtClean="0"/>
          </a:p>
          <a:p>
            <a:r>
              <a:rPr lang="en-US" dirty="0"/>
              <a:t>No mechanism has been adopted to eradicate the issue of soil erosion and even after harvesting, nothing is done to improve or restore the soil energy. Therefore, the fertility of soil is decreasing day by day</a:t>
            </a:r>
            <a:endParaRPr lang="en-US" b="1" u="sng" dirty="0" smtClean="0"/>
          </a:p>
          <a:p>
            <a:pPr marL="0" indent="0">
              <a:buNone/>
            </a:pPr>
            <a:endParaRPr lang="en-US" dirty="0"/>
          </a:p>
        </p:txBody>
      </p:sp>
    </p:spTree>
    <p:extLst>
      <p:ext uri="{BB962C8B-B14F-4D97-AF65-F5344CB8AC3E}">
        <p14:creationId xmlns:p14="http://schemas.microsoft.com/office/powerpoint/2010/main" val="3394051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92500" lnSpcReduction="20000"/>
          </a:bodyPr>
          <a:lstStyle/>
          <a:p>
            <a:r>
              <a:rPr lang="en-US" dirty="0"/>
              <a:t>Water wastage is also very high in our country. The archaic method of flood irrigation is still in practice, which wastes almost 50 to 60 percent of water. A new irrigation system called drip irrigation system has been introduced in many parts of the world. This not only saves water but also gives proper quantity of water according to the needs of plants</a:t>
            </a:r>
            <a:r>
              <a:rPr lang="en-US" dirty="0" smtClean="0"/>
              <a:t>.</a:t>
            </a:r>
          </a:p>
          <a:p>
            <a:r>
              <a:rPr lang="en-US" dirty="0"/>
              <a:t>Agriculture is the backbone of Pakistan’s economic and facing a cyclones of problems in </a:t>
            </a:r>
            <a:r>
              <a:rPr lang="en-US" dirty="0" smtClean="0"/>
              <a:t>Pakistan.</a:t>
            </a:r>
          </a:p>
          <a:p>
            <a:r>
              <a:rPr lang="en-US" b="1" dirty="0" smtClean="0"/>
              <a:t>Causes</a:t>
            </a:r>
            <a:r>
              <a:rPr lang="en-US" dirty="0" smtClean="0"/>
              <a:t>: </a:t>
            </a:r>
          </a:p>
          <a:p>
            <a:pPr marL="36576" indent="0">
              <a:buNone/>
            </a:pPr>
            <a:r>
              <a:rPr lang="en-US" dirty="0" smtClean="0"/>
              <a:t>Lack </a:t>
            </a:r>
            <a:r>
              <a:rPr lang="en-US" dirty="0"/>
              <a:t>of Modern Agriculture </a:t>
            </a:r>
            <a:r>
              <a:rPr lang="en-US" dirty="0" smtClean="0"/>
              <a:t>technology, </a:t>
            </a:r>
            <a:r>
              <a:rPr lang="en-US" dirty="0"/>
              <a:t>Poor Financial Position of </a:t>
            </a:r>
            <a:r>
              <a:rPr lang="en-US" dirty="0" smtClean="0"/>
              <a:t>Farmer, </a:t>
            </a:r>
            <a:r>
              <a:rPr lang="en-US" dirty="0"/>
              <a:t>Problem of Land </a:t>
            </a:r>
            <a:r>
              <a:rPr lang="en-US" dirty="0" smtClean="0"/>
              <a:t>Reforms, </a:t>
            </a:r>
            <a:r>
              <a:rPr lang="en-US" dirty="0"/>
              <a:t>Defective Land </a:t>
            </a:r>
            <a:r>
              <a:rPr lang="en-US" dirty="0" smtClean="0"/>
              <a:t>Reforms, </a:t>
            </a:r>
            <a:r>
              <a:rPr lang="en-US" dirty="0"/>
              <a:t>Various Plant diseases and Natural </a:t>
            </a:r>
            <a:r>
              <a:rPr lang="en-US" dirty="0" smtClean="0"/>
              <a:t>Calamities.</a:t>
            </a:r>
            <a:endParaRPr lang="en-US" dirty="0"/>
          </a:p>
        </p:txBody>
      </p:sp>
    </p:spTree>
    <p:extLst>
      <p:ext uri="{BB962C8B-B14F-4D97-AF65-F5344CB8AC3E}">
        <p14:creationId xmlns:p14="http://schemas.microsoft.com/office/powerpoint/2010/main" val="367091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Solutions For Agricultural Problems In Pakistan</a:t>
            </a:r>
            <a:endParaRPr lang="en-US" dirty="0"/>
          </a:p>
        </p:txBody>
      </p:sp>
      <p:sp>
        <p:nvSpPr>
          <p:cNvPr id="3" name="Content Placeholder 2"/>
          <p:cNvSpPr>
            <a:spLocks noGrp="1"/>
          </p:cNvSpPr>
          <p:nvPr>
            <p:ph idx="1"/>
          </p:nvPr>
        </p:nvSpPr>
        <p:spPr/>
        <p:txBody>
          <a:bodyPr>
            <a:normAutofit lnSpcReduction="10000"/>
          </a:bodyPr>
          <a:lstStyle/>
          <a:p>
            <a:r>
              <a:rPr lang="en-US" b="1" dirty="0"/>
              <a:t>A new Agricultural policy</a:t>
            </a:r>
            <a:r>
              <a:rPr lang="en-US" dirty="0"/>
              <a:t> must be framed in which following steps should </a:t>
            </a:r>
            <a:r>
              <a:rPr lang="en-US"/>
              <a:t>be </a:t>
            </a:r>
            <a:r>
              <a:rPr lang="en-US" smtClean="0"/>
              <a:t>focused </a:t>
            </a:r>
            <a:r>
              <a:rPr lang="en-US" dirty="0"/>
              <a:t>on</a:t>
            </a:r>
            <a:r>
              <a:rPr lang="en-US" dirty="0" smtClean="0"/>
              <a:t>.</a:t>
            </a:r>
          </a:p>
          <a:p>
            <a:r>
              <a:rPr lang="en-US" b="1" dirty="0" smtClean="0"/>
              <a:t>small </a:t>
            </a:r>
            <a:r>
              <a:rPr lang="en-US" b="1" dirty="0"/>
              <a:t>farmer must be focused</a:t>
            </a:r>
            <a:r>
              <a:rPr lang="en-US" dirty="0"/>
              <a:t>. The major problems of small farmers should be solved first</a:t>
            </a:r>
            <a:r>
              <a:rPr lang="en-US" dirty="0" smtClean="0"/>
              <a:t>.</a:t>
            </a:r>
          </a:p>
          <a:p>
            <a:r>
              <a:rPr lang="en-US" dirty="0"/>
              <a:t>Different Agricultural zones should be </a:t>
            </a:r>
            <a:r>
              <a:rPr lang="en-US" dirty="0" smtClean="0"/>
              <a:t>introduced.</a:t>
            </a:r>
          </a:p>
          <a:p>
            <a:r>
              <a:rPr lang="en-US" dirty="0"/>
              <a:t>Surplus vegetables and fruits must be exported.</a:t>
            </a:r>
          </a:p>
        </p:txBody>
      </p:sp>
    </p:spTree>
    <p:extLst>
      <p:ext uri="{BB962C8B-B14F-4D97-AF65-F5344CB8AC3E}">
        <p14:creationId xmlns:p14="http://schemas.microsoft.com/office/powerpoint/2010/main" val="2211400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a:bodyPr>
          <a:lstStyle/>
          <a:p>
            <a:pPr marL="0" indent="0">
              <a:buNone/>
            </a:pPr>
            <a:r>
              <a:rPr lang="en-US" b="1" u="sng" dirty="0" smtClean="0"/>
              <a:t>Corruption:</a:t>
            </a:r>
          </a:p>
          <a:p>
            <a:r>
              <a:rPr lang="en-US" b="1" dirty="0"/>
              <a:t>Corruption</a:t>
            </a:r>
            <a:r>
              <a:rPr lang="en-US" dirty="0"/>
              <a:t> is a form of </a:t>
            </a:r>
            <a:r>
              <a:rPr lang="en-US" dirty="0">
                <a:hlinkClick r:id="rId2" tooltip="Dishonesty"/>
              </a:rPr>
              <a:t>dishonesty</a:t>
            </a:r>
            <a:r>
              <a:rPr lang="en-US" dirty="0"/>
              <a:t> or </a:t>
            </a:r>
            <a:r>
              <a:rPr lang="en-US" dirty="0">
                <a:hlinkClick r:id="rId3" tooltip="Criminal offense"/>
              </a:rPr>
              <a:t>criminal offense</a:t>
            </a:r>
            <a:r>
              <a:rPr lang="en-US" dirty="0"/>
              <a:t> undertaken by a person or organization entrusted with a position of authority, to acquire illicit benefit or abuse power for one's private gain</a:t>
            </a:r>
            <a:r>
              <a:rPr lang="en-US" dirty="0" smtClean="0"/>
              <a:t>.</a:t>
            </a:r>
          </a:p>
          <a:p>
            <a:r>
              <a:rPr lang="en-US" dirty="0" smtClean="0"/>
              <a:t>Corruption </a:t>
            </a:r>
            <a:r>
              <a:rPr lang="en-US" dirty="0"/>
              <a:t>has spoiled Pakistan completely and is resulting in increase in poverty, unemployment, hunger and is tarnished the image of the country by bringing immense miseries to its people.</a:t>
            </a:r>
          </a:p>
        </p:txBody>
      </p:sp>
    </p:spTree>
    <p:extLst>
      <p:ext uri="{BB962C8B-B14F-4D97-AF65-F5344CB8AC3E}">
        <p14:creationId xmlns:p14="http://schemas.microsoft.com/office/powerpoint/2010/main" val="3424380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6172200"/>
          </a:xfrm>
        </p:spPr>
        <p:txBody>
          <a:bodyPr/>
          <a:lstStyle/>
          <a:p>
            <a:r>
              <a:rPr lang="en-US" dirty="0"/>
              <a:t>Corruption has been deep routed in all levels either private or government from top to bottom and anti-corruption institutions have </a:t>
            </a:r>
            <a:r>
              <a:rPr lang="en-US" dirty="0" smtClean="0"/>
              <a:t>unfavorably </a:t>
            </a:r>
            <a:r>
              <a:rPr lang="en-US" dirty="0"/>
              <a:t>failed to address this or even reduce the ongoing dishonesty and frauds</a:t>
            </a:r>
            <a:r>
              <a:rPr lang="en-US" dirty="0" smtClean="0"/>
              <a:t>.</a:t>
            </a:r>
          </a:p>
          <a:p>
            <a:r>
              <a:rPr lang="en-US" dirty="0"/>
              <a:t>Corruption in widespread in Pakistan. Pakistan is ranked as a 42nd corrupted country of the world according to Transparency International Corruption Perception Index</a:t>
            </a:r>
            <a:r>
              <a:rPr lang="en-US" dirty="0" smtClean="0"/>
              <a:t>.</a:t>
            </a:r>
            <a:endParaRPr lang="en-US" dirty="0"/>
          </a:p>
        </p:txBody>
      </p:sp>
    </p:spTree>
    <p:extLst>
      <p:ext uri="{BB962C8B-B14F-4D97-AF65-F5344CB8AC3E}">
        <p14:creationId xmlns:p14="http://schemas.microsoft.com/office/powerpoint/2010/main" val="3009845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a:bodyPr>
          <a:lstStyle/>
          <a:p>
            <a:pPr marL="0" indent="0">
              <a:buNone/>
            </a:pPr>
            <a:r>
              <a:rPr lang="en-US" b="1" u="sng" dirty="0" smtClean="0"/>
              <a:t>Causes &amp; Solution of Corruption:</a:t>
            </a:r>
          </a:p>
          <a:p>
            <a:r>
              <a:rPr lang="en-US" dirty="0" smtClean="0"/>
              <a:t>Greed </a:t>
            </a:r>
            <a:r>
              <a:rPr lang="en-US" dirty="0"/>
              <a:t>of money, </a:t>
            </a:r>
            <a:r>
              <a:rPr lang="en-US" dirty="0" smtClean="0"/>
              <a:t>desires</a:t>
            </a:r>
            <a:endParaRPr lang="en-US" dirty="0"/>
          </a:p>
          <a:p>
            <a:r>
              <a:rPr lang="en-US" dirty="0"/>
              <a:t>Weak property rights</a:t>
            </a:r>
          </a:p>
          <a:p>
            <a:r>
              <a:rPr lang="en-US" dirty="0"/>
              <a:t>Weak </a:t>
            </a:r>
            <a:r>
              <a:rPr lang="en-US" dirty="0" smtClean="0"/>
              <a:t>Governments</a:t>
            </a:r>
          </a:p>
          <a:p>
            <a:r>
              <a:rPr lang="en-US" dirty="0" smtClean="0"/>
              <a:t>Unemployment</a:t>
            </a:r>
          </a:p>
          <a:p>
            <a:pPr marL="0" indent="0">
              <a:buNone/>
            </a:pPr>
            <a:r>
              <a:rPr lang="en-US" b="1" u="sng" dirty="0" smtClean="0"/>
              <a:t>Solution:</a:t>
            </a:r>
          </a:p>
          <a:p>
            <a:r>
              <a:rPr lang="en-US" dirty="0"/>
              <a:t>END </a:t>
            </a:r>
            <a:r>
              <a:rPr lang="en-US" dirty="0" smtClean="0"/>
              <a:t>Impunity </a:t>
            </a:r>
            <a:r>
              <a:rPr lang="en-US" b="1" cap="all" dirty="0"/>
              <a:t> </a:t>
            </a:r>
            <a:endParaRPr lang="en-US" cap="all" dirty="0"/>
          </a:p>
          <a:p>
            <a:r>
              <a:rPr lang="en-US" dirty="0" smtClean="0"/>
              <a:t>Reform Public Administration &amp; Finance Management</a:t>
            </a:r>
            <a:endParaRPr lang="en-US" dirty="0"/>
          </a:p>
          <a:p>
            <a:r>
              <a:rPr lang="en-US" dirty="0" smtClean="0"/>
              <a:t>Promote Transparency &amp; access to Information</a:t>
            </a:r>
            <a:endParaRPr lang="en-US" dirty="0"/>
          </a:p>
          <a:p>
            <a:pPr marL="0" indent="0">
              <a:buNone/>
            </a:pPr>
            <a:endParaRPr lang="en-US" b="1" u="sng" dirty="0"/>
          </a:p>
        </p:txBody>
      </p:sp>
    </p:spTree>
    <p:extLst>
      <p:ext uri="{BB962C8B-B14F-4D97-AF65-F5344CB8AC3E}">
        <p14:creationId xmlns:p14="http://schemas.microsoft.com/office/powerpoint/2010/main" val="3697563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a:bodyPr>
          <a:lstStyle/>
          <a:p>
            <a:pPr marL="0" indent="0">
              <a:buNone/>
            </a:pPr>
            <a:r>
              <a:rPr lang="en-US" b="1" u="sng" dirty="0" smtClean="0"/>
              <a:t>Child Labor:</a:t>
            </a:r>
          </a:p>
          <a:p>
            <a:r>
              <a:rPr lang="en-US" dirty="0" smtClean="0"/>
              <a:t>The </a:t>
            </a:r>
            <a:r>
              <a:rPr lang="en-US" dirty="0"/>
              <a:t>term “child labor” is often defined as: “work that deprives children of their childhood, their potential and their dignity, and that is harmful to physical and mental </a:t>
            </a:r>
            <a:r>
              <a:rPr lang="en-US"/>
              <a:t>development</a:t>
            </a:r>
            <a:r>
              <a:rPr lang="en-US" smtClean="0"/>
              <a:t>.”</a:t>
            </a:r>
            <a:endParaRPr lang="en-US" dirty="0" smtClean="0"/>
          </a:p>
          <a:p>
            <a:r>
              <a:rPr lang="en-US" b="1" dirty="0">
                <a:hlinkClick r:id="rId2" tooltip=" They are treated like baggers .&#10; They have not been give...">
                  <a:extLst>
                    <a:ext uri="{A12FA001-AC4F-418D-AE19-62706E023703}">
                      <ahyp:hlinkClr xmlns="" xmlns:ahyp="http://schemas.microsoft.com/office/drawing/2018/hyperlinkcolor" xmlns:lc="http://schemas.openxmlformats.org/drawingml/2006/lockedCanvas" val="tx"/>
                    </a:ext>
                  </a:extLst>
                </a:hlinkClick>
              </a:rPr>
              <a:t>Effects</a:t>
            </a:r>
            <a:r>
              <a:rPr lang="en-US" dirty="0">
                <a:hlinkClick r:id="rId2" tooltip=" They are treated like baggers .&#10; They have not been give...">
                  <a:extLst>
                    <a:ext uri="{A12FA001-AC4F-418D-AE19-62706E023703}">
                      <ahyp:hlinkClr xmlns="" xmlns:ahyp="http://schemas.microsoft.com/office/drawing/2018/hyperlinkcolor" xmlns:lc="http://schemas.openxmlformats.org/drawingml/2006/lockedCanvas" val="tx"/>
                    </a:ext>
                  </a:extLst>
                </a:hlinkClick>
              </a:rPr>
              <a:t> </a:t>
            </a:r>
            <a:r>
              <a:rPr lang="en-US" dirty="0"/>
              <a:t> They are treated like baggers .  They have not been given the right to go to school and get education.  Destroys their personality.  Became submissive just like servants.  Bear the inhuman </a:t>
            </a:r>
            <a:r>
              <a:rPr lang="en-US" dirty="0" err="1" smtClean="0"/>
              <a:t>behaviour</a:t>
            </a:r>
            <a:endParaRPr lang="en-US" dirty="0"/>
          </a:p>
        </p:txBody>
      </p:sp>
    </p:spTree>
    <p:extLst>
      <p:ext uri="{BB962C8B-B14F-4D97-AF65-F5344CB8AC3E}">
        <p14:creationId xmlns:p14="http://schemas.microsoft.com/office/powerpoint/2010/main" val="4195668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Causes &amp; Solution of Child Labor</a:t>
            </a:r>
            <a:endParaRPr lang="en-US" b="1" dirty="0"/>
          </a:p>
        </p:txBody>
      </p:sp>
      <p:sp>
        <p:nvSpPr>
          <p:cNvPr id="3" name="Content Placeholder 2"/>
          <p:cNvSpPr>
            <a:spLocks noGrp="1"/>
          </p:cNvSpPr>
          <p:nvPr>
            <p:ph idx="1"/>
          </p:nvPr>
        </p:nvSpPr>
        <p:spPr/>
        <p:txBody>
          <a:bodyPr>
            <a:normAutofit/>
          </a:bodyPr>
          <a:lstStyle/>
          <a:p>
            <a:r>
              <a:rPr lang="en-US" dirty="0"/>
              <a:t>Some major causes are:  Poverty  Unemployment of Elders  Tradition of making children know their family skill  Excess of population Causes</a:t>
            </a:r>
          </a:p>
          <a:p>
            <a:r>
              <a:rPr lang="en-US" b="1" dirty="0"/>
              <a:t>Solution</a:t>
            </a:r>
            <a:r>
              <a:rPr lang="en-US" dirty="0"/>
              <a:t>: Free &amp; Compulsory of primary education  Government should take step (Make Law)  Employment of elders  Awareness in Parents  Scholarships for poor </a:t>
            </a:r>
            <a:r>
              <a:rPr lang="en-US" dirty="0" smtClean="0"/>
              <a:t>children</a:t>
            </a:r>
            <a:endParaRPr lang="en-GB" dirty="0"/>
          </a:p>
        </p:txBody>
      </p:sp>
    </p:spTree>
    <p:extLst>
      <p:ext uri="{BB962C8B-B14F-4D97-AF65-F5344CB8AC3E}">
        <p14:creationId xmlns:p14="http://schemas.microsoft.com/office/powerpoint/2010/main" val="7755658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Gender discrimination</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The term discrimination refers to unequal behavior. The discriminatory attitude towards women as inferior is observed even before their birth.</a:t>
            </a:r>
          </a:p>
          <a:p>
            <a:r>
              <a:rPr lang="en-US" dirty="0"/>
              <a:t>Gender discrimination is deeply routed in Pakistani society. Limited opportunities for women to study as well as to work.  Educational status of Forced marriages is a very common practice in rural parts of Pakistan. Young girls are married for the settlement of dispute in the rural areas. Women are treated like </a:t>
            </a:r>
            <a:r>
              <a:rPr lang="en-US" dirty="0" smtClean="0"/>
              <a:t>slaves</a:t>
            </a:r>
            <a:r>
              <a:rPr lang="en-US" dirty="0"/>
              <a:t>.</a:t>
            </a:r>
          </a:p>
        </p:txBody>
      </p:sp>
    </p:spTree>
    <p:extLst>
      <p:ext uri="{BB962C8B-B14F-4D97-AF65-F5344CB8AC3E}">
        <p14:creationId xmlns:p14="http://schemas.microsoft.com/office/powerpoint/2010/main" val="1538828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Background</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Pakistan is a developing state.</a:t>
            </a:r>
          </a:p>
          <a:p>
            <a:r>
              <a:rPr lang="en-US" dirty="0" smtClean="0"/>
              <a:t>Pakistan is going through various problems and issues.</a:t>
            </a:r>
          </a:p>
          <a:p>
            <a:r>
              <a:rPr lang="en-US" dirty="0" smtClean="0"/>
              <a:t>These issues are from various origins having long lasting impact on the stability of the economy and the goodwill of the country.</a:t>
            </a:r>
          </a:p>
          <a:p>
            <a:r>
              <a:rPr lang="en-US" dirty="0" smtClean="0"/>
              <a:t>The problems are being divided in to several heads amongst which one of the very important head is the social problem of Pakistan.</a:t>
            </a:r>
            <a:endParaRPr lang="en-US" dirty="0"/>
          </a:p>
        </p:txBody>
      </p:sp>
    </p:spTree>
    <p:extLst>
      <p:ext uri="{BB962C8B-B14F-4D97-AF65-F5344CB8AC3E}">
        <p14:creationId xmlns:p14="http://schemas.microsoft.com/office/powerpoint/2010/main" val="1917376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lnSpcReduction="10000"/>
          </a:bodyPr>
          <a:lstStyle/>
          <a:p>
            <a:r>
              <a:rPr lang="en-US" dirty="0"/>
              <a:t>Honor killing is one of the most horrible forms of brutality against women.</a:t>
            </a:r>
          </a:p>
          <a:p>
            <a:r>
              <a:rPr lang="en-US" dirty="0"/>
              <a:t>Female infanticide in rural Pakistan is very low. Domestic violence in rural areas is an endemic problem. Law enforcement authorities do not view domestic violence as a crime. </a:t>
            </a:r>
          </a:p>
          <a:p>
            <a:r>
              <a:rPr lang="en-US" dirty="0"/>
              <a:t>Dowry deaths are a widespread problem in rural areas. Lack of access to justice for women</a:t>
            </a:r>
            <a:r>
              <a:rPr lang="en-US" dirty="0" smtClean="0"/>
              <a:t>.</a:t>
            </a:r>
            <a:endParaRPr lang="en-US" dirty="0"/>
          </a:p>
        </p:txBody>
      </p:sp>
    </p:spTree>
    <p:extLst>
      <p:ext uri="{BB962C8B-B14F-4D97-AF65-F5344CB8AC3E}">
        <p14:creationId xmlns:p14="http://schemas.microsoft.com/office/powerpoint/2010/main" val="2896983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end it ?</a:t>
            </a:r>
          </a:p>
        </p:txBody>
      </p:sp>
      <p:sp>
        <p:nvSpPr>
          <p:cNvPr id="3" name="Content Placeholder 2"/>
          <p:cNvSpPr>
            <a:spLocks noGrp="1"/>
          </p:cNvSpPr>
          <p:nvPr>
            <p:ph idx="1"/>
          </p:nvPr>
        </p:nvSpPr>
        <p:spPr/>
        <p:txBody>
          <a:bodyPr/>
          <a:lstStyle/>
          <a:p>
            <a:r>
              <a:rPr lang="en-US" dirty="0"/>
              <a:t>Government needs to invest more and more in female education. Efforts should be made by the government for entering more women in employment.</a:t>
            </a:r>
          </a:p>
          <a:p>
            <a:r>
              <a:rPr lang="en-US" dirty="0"/>
              <a:t>Government through media must start a mass awareness campaign. NGOs should also come forward and highlight the cases of gender discrimination</a:t>
            </a:r>
            <a:r>
              <a:rPr lang="en-US" dirty="0" smtClean="0"/>
              <a:t>.</a:t>
            </a:r>
            <a:endParaRPr lang="en-US" dirty="0"/>
          </a:p>
        </p:txBody>
      </p:sp>
    </p:spTree>
    <p:extLst>
      <p:ext uri="{BB962C8B-B14F-4D97-AF65-F5344CB8AC3E}">
        <p14:creationId xmlns:p14="http://schemas.microsoft.com/office/powerpoint/2010/main" val="32310319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77500" lnSpcReduction="20000"/>
          </a:bodyPr>
          <a:lstStyle/>
          <a:p>
            <a:pPr marL="0" indent="0">
              <a:buNone/>
            </a:pPr>
            <a:r>
              <a:rPr lang="en-US" b="1" u="sng" dirty="0" smtClean="0"/>
              <a:t>Dowry:</a:t>
            </a:r>
          </a:p>
          <a:p>
            <a:r>
              <a:rPr lang="en-US" dirty="0" smtClean="0"/>
              <a:t>Dowry is an act of discrimination of unmarried girls, whose marital life and values are defined by the prices of their respective dowries. Along with the other social tribulations, it is one of the most significant and prevailing problems of Pakistan. With majority of the population living below the poverty line and the destitute of </a:t>
            </a:r>
            <a:r>
              <a:rPr lang="en-US" dirty="0"/>
              <a:t>basic living requirements, it adds onto their misery</a:t>
            </a:r>
            <a:r>
              <a:rPr lang="en-US" dirty="0" smtClean="0"/>
              <a:t>.</a:t>
            </a:r>
          </a:p>
          <a:p>
            <a:r>
              <a:rPr lang="en-US" dirty="0"/>
              <a:t>“</a:t>
            </a:r>
            <a:r>
              <a:rPr lang="en-US" dirty="0" err="1"/>
              <a:t>Jahaiz</a:t>
            </a:r>
            <a:r>
              <a:rPr lang="en-US" dirty="0"/>
              <a:t> </a:t>
            </a:r>
            <a:r>
              <a:rPr lang="en-US" dirty="0" err="1"/>
              <a:t>Aik</a:t>
            </a:r>
            <a:r>
              <a:rPr lang="en-US" dirty="0"/>
              <a:t> </a:t>
            </a:r>
            <a:r>
              <a:rPr lang="en-US" dirty="0" err="1"/>
              <a:t>Lanat</a:t>
            </a:r>
            <a:r>
              <a:rPr lang="en-US" dirty="0"/>
              <a:t>,” a very common phrase that is heard in our daily lives, yet no one implements it practically. If this system is brutal and evil enough to be called a “curse,” then why the people of Pakistan are still promoting the act that motivates domestic violence, mental torture and financial crises? Your daughters are way more precious to be given to someone who would only accept her for the assets she would bring with marriage. It is time to raise your voice against it and eradicate it from the society so that no other family suffers at the hands of this evil social.</a:t>
            </a:r>
          </a:p>
        </p:txBody>
      </p:sp>
    </p:spTree>
    <p:extLst>
      <p:ext uri="{BB962C8B-B14F-4D97-AF65-F5344CB8AC3E}">
        <p14:creationId xmlns:p14="http://schemas.microsoft.com/office/powerpoint/2010/main" val="2887556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Causes of the Dowry </a:t>
            </a:r>
            <a:r>
              <a:rPr lang="en-US" b="1" dirty="0" smtClean="0"/>
              <a:t>System</a:t>
            </a:r>
            <a:endParaRPr lang="en-US" dirty="0"/>
          </a:p>
        </p:txBody>
      </p:sp>
      <p:sp>
        <p:nvSpPr>
          <p:cNvPr id="3" name="Content Placeholder 2"/>
          <p:cNvSpPr>
            <a:spLocks noGrp="1"/>
          </p:cNvSpPr>
          <p:nvPr>
            <p:ph idx="1"/>
          </p:nvPr>
        </p:nvSpPr>
        <p:spPr/>
        <p:txBody>
          <a:bodyPr>
            <a:normAutofit lnSpcReduction="10000"/>
          </a:bodyPr>
          <a:lstStyle/>
          <a:p>
            <a:r>
              <a:rPr lang="en-US" dirty="0"/>
              <a:t>Social Status. In India, losing a marriage proposal is detrimental to the status of a bride's family in </a:t>
            </a:r>
            <a:r>
              <a:rPr lang="en-US" dirty="0" smtClean="0"/>
              <a:t>society</a:t>
            </a:r>
          </a:p>
          <a:p>
            <a:r>
              <a:rPr lang="en-US" dirty="0" smtClean="0"/>
              <a:t>Greed</a:t>
            </a:r>
          </a:p>
          <a:p>
            <a:r>
              <a:rPr lang="en-US" dirty="0"/>
              <a:t>Weak Implementation of Anti-</a:t>
            </a:r>
            <a:r>
              <a:rPr lang="en-US" b="1" dirty="0"/>
              <a:t>Dowry</a:t>
            </a:r>
            <a:r>
              <a:rPr lang="en-US" dirty="0"/>
              <a:t> </a:t>
            </a:r>
            <a:r>
              <a:rPr lang="en-US" dirty="0" smtClean="0"/>
              <a:t>Laws</a:t>
            </a:r>
          </a:p>
          <a:p>
            <a:r>
              <a:rPr lang="en-US" dirty="0"/>
              <a:t>Lack of </a:t>
            </a:r>
            <a:r>
              <a:rPr lang="en-US" dirty="0" smtClean="0"/>
              <a:t>Education</a:t>
            </a:r>
          </a:p>
          <a:p>
            <a:r>
              <a:rPr lang="en-US" dirty="0"/>
              <a:t>Social Effects on </a:t>
            </a:r>
            <a:r>
              <a:rPr lang="en-US" dirty="0" smtClean="0"/>
              <a:t>Women</a:t>
            </a:r>
          </a:p>
          <a:p>
            <a:r>
              <a:rPr lang="en-US" dirty="0"/>
              <a:t>Economic Effects</a:t>
            </a:r>
          </a:p>
        </p:txBody>
      </p:sp>
    </p:spTree>
    <p:extLst>
      <p:ext uri="{BB962C8B-B14F-4D97-AF65-F5344CB8AC3E}">
        <p14:creationId xmlns:p14="http://schemas.microsoft.com/office/powerpoint/2010/main" val="3485879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Solution of the Dowry System</a:t>
            </a:r>
            <a:endParaRPr lang="en-US" b="1" dirty="0"/>
          </a:p>
        </p:txBody>
      </p:sp>
      <p:sp>
        <p:nvSpPr>
          <p:cNvPr id="3" name="Content Placeholder 2"/>
          <p:cNvSpPr>
            <a:spLocks noGrp="1"/>
          </p:cNvSpPr>
          <p:nvPr>
            <p:ph idx="1"/>
          </p:nvPr>
        </p:nvSpPr>
        <p:spPr/>
        <p:txBody>
          <a:bodyPr/>
          <a:lstStyle/>
          <a:p>
            <a:r>
              <a:rPr lang="en-US" dirty="0"/>
              <a:t>H</a:t>
            </a:r>
            <a:r>
              <a:rPr lang="en-US" dirty="0" smtClean="0"/>
              <a:t>ere </a:t>
            </a:r>
            <a:r>
              <a:rPr lang="en-US" dirty="0"/>
              <a:t>is simple </a:t>
            </a:r>
            <a:r>
              <a:rPr lang="en-US" b="1" dirty="0"/>
              <a:t>solution</a:t>
            </a:r>
            <a:r>
              <a:rPr lang="en-US" dirty="0"/>
              <a:t> for tackling the problem </a:t>
            </a:r>
            <a:r>
              <a:rPr lang="en-US" b="1" dirty="0"/>
              <a:t>dowry</a:t>
            </a:r>
            <a:r>
              <a:rPr lang="en-US" dirty="0"/>
              <a:t> system from </a:t>
            </a:r>
            <a:r>
              <a:rPr lang="en-US" dirty="0" smtClean="0"/>
              <a:t>society</a:t>
            </a:r>
          </a:p>
          <a:p>
            <a:r>
              <a:rPr lang="en-US" dirty="0"/>
              <a:t>N</a:t>
            </a:r>
            <a:r>
              <a:rPr lang="en-US" dirty="0" smtClean="0"/>
              <a:t>eed </a:t>
            </a:r>
            <a:r>
              <a:rPr lang="en-US" dirty="0"/>
              <a:t>to be run special programs related to education of women at all level , it will help in better empowerment of women and create more awareness among women about dark side of </a:t>
            </a:r>
            <a:r>
              <a:rPr lang="en-US" b="1" dirty="0"/>
              <a:t>dowry</a:t>
            </a:r>
            <a:r>
              <a:rPr lang="en-US" dirty="0"/>
              <a:t> </a:t>
            </a:r>
            <a:r>
              <a:rPr lang="en-US" dirty="0" smtClean="0"/>
              <a:t>system.</a:t>
            </a:r>
          </a:p>
          <a:p>
            <a:r>
              <a:rPr lang="en-US" dirty="0"/>
              <a:t>N</a:t>
            </a:r>
            <a:r>
              <a:rPr lang="en-US" dirty="0" smtClean="0"/>
              <a:t>eed </a:t>
            </a:r>
            <a:r>
              <a:rPr lang="en-US" dirty="0"/>
              <a:t>to </a:t>
            </a:r>
            <a:r>
              <a:rPr lang="en-US" dirty="0" err="1"/>
              <a:t>strick</a:t>
            </a:r>
            <a:r>
              <a:rPr lang="en-US" dirty="0"/>
              <a:t> laws or acts .</a:t>
            </a:r>
          </a:p>
        </p:txBody>
      </p:sp>
    </p:spTree>
    <p:extLst>
      <p:ext uri="{BB962C8B-B14F-4D97-AF65-F5344CB8AC3E}">
        <p14:creationId xmlns:p14="http://schemas.microsoft.com/office/powerpoint/2010/main" val="29611674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867400"/>
          </a:xfrm>
        </p:spPr>
        <p:txBody>
          <a:bodyPr>
            <a:normAutofit fontScale="92500" lnSpcReduction="20000"/>
          </a:bodyPr>
          <a:lstStyle/>
          <a:p>
            <a:pPr marL="0" indent="0">
              <a:buNone/>
            </a:pPr>
            <a:r>
              <a:rPr lang="en-US" b="1" u="sng" dirty="0"/>
              <a:t>Population </a:t>
            </a:r>
            <a:r>
              <a:rPr lang="en-US" b="1" u="sng" dirty="0" smtClean="0"/>
              <a:t>Growth:</a:t>
            </a:r>
          </a:p>
          <a:p>
            <a:pPr marL="0" indent="0">
              <a:buNone/>
            </a:pPr>
            <a:r>
              <a:rPr lang="en-US" dirty="0"/>
              <a:t>World Population day is celebrated every year on July 11 to raise awareness among the masses regarding global population issues faced by the third world countries. The event was first organized in 1989 by United Nation Governing council Development </a:t>
            </a:r>
            <a:r>
              <a:rPr lang="en-US" dirty="0" smtClean="0"/>
              <a:t>Programmed. </a:t>
            </a:r>
            <a:r>
              <a:rPr lang="en-US" dirty="0"/>
              <a:t>At that time the population of the world was 5 billion. The current world population is about 7.7 billion and increasing at a higher pace. The population of Pakistan was approximately 100 million; however, the current population of Pakistan is about 210 million. It is expected that the population of Pakistan can cross 300 million by 2050, which is an alarming situation for </a:t>
            </a:r>
            <a:r>
              <a:rPr lang="en-US" dirty="0" smtClean="0"/>
              <a:t>Pakistan.</a:t>
            </a:r>
            <a:endParaRPr lang="en-US" b="1" u="sng" dirty="0" smtClean="0"/>
          </a:p>
          <a:p>
            <a:pPr marL="0" indent="0">
              <a:buNone/>
            </a:pPr>
            <a:endParaRPr lang="en-US" dirty="0"/>
          </a:p>
        </p:txBody>
      </p:sp>
    </p:spTree>
    <p:extLst>
      <p:ext uri="{BB962C8B-B14F-4D97-AF65-F5344CB8AC3E}">
        <p14:creationId xmlns:p14="http://schemas.microsoft.com/office/powerpoint/2010/main" val="3959764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525963"/>
          </a:xfrm>
        </p:spPr>
        <p:txBody>
          <a:bodyPr/>
          <a:lstStyle/>
          <a:p>
            <a:r>
              <a:rPr lang="en-US" dirty="0"/>
              <a:t>Due to a high increase in the population, Pakistan is facing serious challenges like shortage of water, electricity, jobs infrastructure, public transportation, health, education law and order, and other social issues are prevailing in the society. The population is a big threat for Pakistan. China has reduced the birth rate and controlled the growth rate of population in a decent way.</a:t>
            </a:r>
          </a:p>
        </p:txBody>
      </p:sp>
    </p:spTree>
    <p:extLst>
      <p:ext uri="{BB962C8B-B14F-4D97-AF65-F5344CB8AC3E}">
        <p14:creationId xmlns:p14="http://schemas.microsoft.com/office/powerpoint/2010/main" val="8216985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077200" cy="6096000"/>
          </a:xfrm>
        </p:spPr>
        <p:txBody>
          <a:bodyPr>
            <a:normAutofit/>
          </a:bodyPr>
          <a:lstStyle/>
          <a:p>
            <a:r>
              <a:rPr lang="en-US" dirty="0"/>
              <a:t>There are numerous threats to Pakistan including military threat </a:t>
            </a:r>
            <a:r>
              <a:rPr lang="en-US"/>
              <a:t>from </a:t>
            </a:r>
            <a:r>
              <a:rPr lang="en-US" smtClean="0"/>
              <a:t>neighboring </a:t>
            </a:r>
            <a:r>
              <a:rPr lang="en-US" dirty="0"/>
              <a:t>enemy country like India, the economic threat through rising international debt liabilities, drug addiction, ideological threats, provincialism, sectarianism, terrorism, corruption, political instability, disturbed political conditions, heightened security concerns, unstable law and order situation, soaring oil, food and other commodity prices etc., but the real threat to peace and development of Pakistan is the growing problem of “Pakistan Explosion”</a:t>
            </a:r>
            <a:endParaRPr lang="en-US" dirty="0"/>
          </a:p>
        </p:txBody>
      </p:sp>
    </p:spTree>
    <p:extLst>
      <p:ext uri="{BB962C8B-B14F-4D97-AF65-F5344CB8AC3E}">
        <p14:creationId xmlns:p14="http://schemas.microsoft.com/office/powerpoint/2010/main" val="11464547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t>
            </a:r>
            <a:r>
              <a:rPr lang="en-US" b="1" dirty="0" smtClean="0"/>
              <a:t>easons </a:t>
            </a:r>
            <a:r>
              <a:rPr lang="en-US" b="1" dirty="0"/>
              <a:t>for the increase</a:t>
            </a:r>
          </a:p>
        </p:txBody>
      </p:sp>
      <p:sp>
        <p:nvSpPr>
          <p:cNvPr id="3" name="Content Placeholder 2"/>
          <p:cNvSpPr>
            <a:spLocks noGrp="1"/>
          </p:cNvSpPr>
          <p:nvPr>
            <p:ph idx="1"/>
          </p:nvPr>
        </p:nvSpPr>
        <p:spPr>
          <a:xfrm>
            <a:off x="457200" y="1447800"/>
            <a:ext cx="8229600" cy="4876800"/>
          </a:xfrm>
        </p:spPr>
        <p:txBody>
          <a:bodyPr>
            <a:normAutofit/>
          </a:bodyPr>
          <a:lstStyle/>
          <a:p>
            <a:pPr marL="0" indent="0">
              <a:buNone/>
            </a:pPr>
            <a:r>
              <a:rPr lang="en-US" dirty="0"/>
              <a:t>1. Lack of women Empowerment. </a:t>
            </a:r>
            <a:endParaRPr lang="en-US" dirty="0" smtClean="0"/>
          </a:p>
          <a:p>
            <a:pPr marL="0" indent="0">
              <a:buNone/>
            </a:pPr>
            <a:r>
              <a:rPr lang="en-US" dirty="0" smtClean="0"/>
              <a:t>2.Poor </a:t>
            </a:r>
            <a:r>
              <a:rPr lang="en-US" dirty="0"/>
              <a:t>response of Population Dept</a:t>
            </a:r>
            <a:r>
              <a:rPr lang="en-US" dirty="0" smtClean="0"/>
              <a:t>.</a:t>
            </a:r>
          </a:p>
          <a:p>
            <a:pPr marL="0" indent="0">
              <a:buNone/>
            </a:pPr>
            <a:r>
              <a:rPr lang="en-US" dirty="0" smtClean="0"/>
              <a:t>3</a:t>
            </a:r>
            <a:r>
              <a:rPr lang="en-US" dirty="0"/>
              <a:t>. An increasing rate of illiteracy among the masses</a:t>
            </a:r>
            <a:r>
              <a:rPr lang="en-US" dirty="0" smtClean="0"/>
              <a:t>.</a:t>
            </a:r>
          </a:p>
          <a:p>
            <a:pPr marL="0" indent="0">
              <a:buNone/>
            </a:pPr>
            <a:r>
              <a:rPr lang="en-US" dirty="0" smtClean="0"/>
              <a:t>4</a:t>
            </a:r>
            <a:r>
              <a:rPr lang="en-US" dirty="0"/>
              <a:t>. An imbalance between death and birth rate. 5. Lack of family planning. </a:t>
            </a:r>
            <a:endParaRPr lang="en-US" dirty="0" smtClean="0"/>
          </a:p>
          <a:p>
            <a:pPr marL="0" indent="0">
              <a:buNone/>
            </a:pPr>
            <a:r>
              <a:rPr lang="en-US" dirty="0" smtClean="0"/>
              <a:t>6</a:t>
            </a:r>
            <a:r>
              <a:rPr lang="en-US" dirty="0"/>
              <a:t>. Strong belief in religion. </a:t>
            </a:r>
            <a:endParaRPr lang="en-US" dirty="0" smtClean="0"/>
          </a:p>
          <a:p>
            <a:pPr marL="0" indent="0">
              <a:buNone/>
            </a:pPr>
            <a:r>
              <a:rPr lang="en-US" dirty="0" smtClean="0"/>
              <a:t>7</a:t>
            </a:r>
            <a:r>
              <a:rPr lang="en-US" dirty="0"/>
              <a:t>. Technological advancement in fertility treatment.</a:t>
            </a:r>
          </a:p>
        </p:txBody>
      </p:sp>
    </p:spTree>
    <p:extLst>
      <p:ext uri="{BB962C8B-B14F-4D97-AF65-F5344CB8AC3E}">
        <p14:creationId xmlns:p14="http://schemas.microsoft.com/office/powerpoint/2010/main" val="7464706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Solution</a:t>
            </a:r>
            <a:endParaRPr lang="en-US" b="1" dirty="0"/>
          </a:p>
        </p:txBody>
      </p:sp>
      <p:sp>
        <p:nvSpPr>
          <p:cNvPr id="3" name="Content Placeholder 2"/>
          <p:cNvSpPr>
            <a:spLocks noGrp="1"/>
          </p:cNvSpPr>
          <p:nvPr>
            <p:ph idx="1"/>
          </p:nvPr>
        </p:nvSpPr>
        <p:spPr/>
        <p:txBody>
          <a:bodyPr/>
          <a:lstStyle/>
          <a:p>
            <a:r>
              <a:rPr lang="en-US" dirty="0"/>
              <a:t>Empower </a:t>
            </a:r>
            <a:r>
              <a:rPr lang="en-US" dirty="0" smtClean="0"/>
              <a:t>women</a:t>
            </a:r>
          </a:p>
          <a:p>
            <a:r>
              <a:rPr lang="en-US" dirty="0"/>
              <a:t>Promote family </a:t>
            </a:r>
            <a:r>
              <a:rPr lang="en-US" dirty="0" smtClean="0"/>
              <a:t>planning</a:t>
            </a:r>
          </a:p>
          <a:p>
            <a:r>
              <a:rPr lang="en-US" dirty="0"/>
              <a:t>Make education </a:t>
            </a:r>
            <a:r>
              <a:rPr lang="en-US" dirty="0" smtClean="0"/>
              <a:t>entertaining</a:t>
            </a:r>
          </a:p>
          <a:p>
            <a:r>
              <a:rPr lang="en-US" dirty="0"/>
              <a:t>One-child legislation</a:t>
            </a:r>
          </a:p>
          <a:p>
            <a:pPr marL="0" indent="0">
              <a:buNone/>
            </a:pPr>
            <a:endParaRPr lang="en-US" dirty="0"/>
          </a:p>
        </p:txBody>
      </p:sp>
    </p:spTree>
    <p:extLst>
      <p:ext uri="{BB962C8B-B14F-4D97-AF65-F5344CB8AC3E}">
        <p14:creationId xmlns:p14="http://schemas.microsoft.com/office/powerpoint/2010/main" val="4185990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lnSpcReduction="10000"/>
          </a:bodyPr>
          <a:lstStyle/>
          <a:p>
            <a:r>
              <a:rPr lang="en-US" dirty="0"/>
              <a:t>Pakistan is a developing country which at the present scenario is facing a lot of problems which includes the economic problems, political and with the same time they are also facing Social problems.</a:t>
            </a:r>
          </a:p>
          <a:p>
            <a:r>
              <a:rPr lang="en-US" dirty="0"/>
              <a:t>Pakistan is a developing state and is going through various problems and issues. These issues are from various origins having long lasting impact on the stability of the economy and the goodwill of country</a:t>
            </a:r>
            <a:r>
              <a:rPr lang="en-US" dirty="0" smtClean="0"/>
              <a:t>.</a:t>
            </a:r>
            <a:endParaRPr lang="en-US" dirty="0"/>
          </a:p>
        </p:txBody>
      </p:sp>
    </p:spTree>
    <p:extLst>
      <p:ext uri="{BB962C8B-B14F-4D97-AF65-F5344CB8AC3E}">
        <p14:creationId xmlns:p14="http://schemas.microsoft.com/office/powerpoint/2010/main" val="25908666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fontScale="92500" lnSpcReduction="10000"/>
          </a:bodyPr>
          <a:lstStyle/>
          <a:p>
            <a:pPr marL="0" indent="0">
              <a:buNone/>
            </a:pPr>
            <a:r>
              <a:rPr lang="en-US" b="1" u="sng" dirty="0"/>
              <a:t>What is </a:t>
            </a:r>
            <a:r>
              <a:rPr lang="en-US" b="1" u="sng" dirty="0" smtClean="0"/>
              <a:t>water scarcity:</a:t>
            </a:r>
          </a:p>
          <a:p>
            <a:r>
              <a:rPr lang="en-US" dirty="0" smtClean="0"/>
              <a:t>Water </a:t>
            </a:r>
            <a:r>
              <a:rPr lang="en-US" dirty="0"/>
              <a:t>scarcity, both natural and of human origin, is the lack of sufficient available water resources to meet the demands within a region. Water is unequally distributed over time and space. Much of it is wasted, polluted and unsustainably managed</a:t>
            </a:r>
            <a:r>
              <a:rPr lang="en-US" dirty="0" smtClean="0"/>
              <a:t>.</a:t>
            </a:r>
          </a:p>
          <a:p>
            <a:r>
              <a:rPr lang="en-US" dirty="0"/>
              <a:t>Pakistan is facing a serious water crisis. The country is rapidly moving from being classified as water “stressed” to water “scarce”—and with its annual water availability fall below 1,000 cubic </a:t>
            </a:r>
            <a:r>
              <a:rPr lang="en-US" dirty="0" err="1"/>
              <a:t>metres</a:t>
            </a:r>
            <a:r>
              <a:rPr lang="en-US" dirty="0"/>
              <a:t> per person, it may in fact have already crossed this threshold. For comparison, that means that the annual water available for each person in Pakistan would not even fill half of an Olympic swimming pool.</a:t>
            </a:r>
            <a:endParaRPr lang="en-US" b="1" dirty="0"/>
          </a:p>
        </p:txBody>
      </p:sp>
    </p:spTree>
    <p:extLst>
      <p:ext uri="{BB962C8B-B14F-4D97-AF65-F5344CB8AC3E}">
        <p14:creationId xmlns:p14="http://schemas.microsoft.com/office/powerpoint/2010/main" val="119298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List of Social Problem of Pakistan</a:t>
            </a:r>
            <a:endParaRPr lang="en-US" b="1" dirty="0"/>
          </a:p>
        </p:txBody>
      </p:sp>
      <p:sp>
        <p:nvSpPr>
          <p:cNvPr id="3" name="Content Placeholder 2"/>
          <p:cNvSpPr>
            <a:spLocks noGrp="1"/>
          </p:cNvSpPr>
          <p:nvPr>
            <p:ph idx="1"/>
          </p:nvPr>
        </p:nvSpPr>
        <p:spPr/>
        <p:txBody>
          <a:bodyPr>
            <a:normAutofit/>
          </a:bodyPr>
          <a:lstStyle/>
          <a:p>
            <a:r>
              <a:rPr lang="en-US" dirty="0" smtClean="0"/>
              <a:t>Poverty.</a:t>
            </a:r>
          </a:p>
          <a:p>
            <a:r>
              <a:rPr lang="en-US" dirty="0" smtClean="0"/>
              <a:t>Unemployment.</a:t>
            </a:r>
          </a:p>
          <a:p>
            <a:r>
              <a:rPr lang="en-US" dirty="0" smtClean="0"/>
              <a:t>Illiteracy.</a:t>
            </a:r>
          </a:p>
          <a:p>
            <a:r>
              <a:rPr lang="en-US" dirty="0" smtClean="0"/>
              <a:t>Terrorism.</a:t>
            </a:r>
          </a:p>
          <a:p>
            <a:r>
              <a:rPr lang="en-US" dirty="0" smtClean="0"/>
              <a:t>Agriculture Problems.</a:t>
            </a:r>
          </a:p>
          <a:p>
            <a:r>
              <a:rPr lang="en-US" dirty="0" smtClean="0"/>
              <a:t>Corruption.</a:t>
            </a:r>
          </a:p>
          <a:p>
            <a:r>
              <a:rPr lang="en-US" dirty="0" smtClean="0"/>
              <a:t>Child Labor.</a:t>
            </a:r>
          </a:p>
          <a:p>
            <a:r>
              <a:rPr lang="en-US" dirty="0" smtClean="0"/>
              <a:t>Gender Discrimination. </a:t>
            </a:r>
            <a:endParaRPr lang="en-US" dirty="0"/>
          </a:p>
        </p:txBody>
      </p:sp>
    </p:spTree>
    <p:extLst>
      <p:ext uri="{BB962C8B-B14F-4D97-AF65-F5344CB8AC3E}">
        <p14:creationId xmlns:p14="http://schemas.microsoft.com/office/powerpoint/2010/main" val="4179123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lstStyle/>
          <a:p>
            <a:r>
              <a:rPr lang="en-US" dirty="0" smtClean="0"/>
              <a:t>Dowry.</a:t>
            </a:r>
          </a:p>
          <a:p>
            <a:r>
              <a:rPr lang="en-US" dirty="0" smtClean="0"/>
              <a:t>Population Growth.</a:t>
            </a:r>
          </a:p>
          <a:p>
            <a:r>
              <a:rPr lang="en-US" dirty="0" smtClean="0"/>
              <a:t>Health care Conditions.</a:t>
            </a:r>
          </a:p>
          <a:p>
            <a:r>
              <a:rPr lang="en-US" dirty="0" smtClean="0"/>
              <a:t>Food and Water Crises.</a:t>
            </a:r>
          </a:p>
          <a:p>
            <a:endParaRPr lang="en-US" dirty="0" smtClean="0"/>
          </a:p>
          <a:p>
            <a:pPr marL="0" indent="0">
              <a:buNone/>
            </a:pPr>
            <a:endParaRPr lang="en-US" dirty="0"/>
          </a:p>
        </p:txBody>
      </p:sp>
    </p:spTree>
    <p:extLst>
      <p:ext uri="{BB962C8B-B14F-4D97-AF65-F5344CB8AC3E}">
        <p14:creationId xmlns:p14="http://schemas.microsoft.com/office/powerpoint/2010/main" val="4130481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70000" lnSpcReduction="20000"/>
          </a:bodyPr>
          <a:lstStyle/>
          <a:p>
            <a:pPr marL="0" indent="0">
              <a:buNone/>
            </a:pPr>
            <a:r>
              <a:rPr lang="en-US" sz="4300" b="1" u="sng" dirty="0" smtClean="0"/>
              <a:t>Poverty:</a:t>
            </a:r>
          </a:p>
          <a:p>
            <a:pPr marL="0" indent="0">
              <a:buNone/>
            </a:pPr>
            <a:r>
              <a:rPr lang="en-US" sz="3600" dirty="0"/>
              <a:t>A situation in which a person or household lacks the resources necessary to be able to consume a certain minimum basket of goods. The basket consists either of food, clothing, housing and other essentials</a:t>
            </a:r>
          </a:p>
          <a:p>
            <a:pPr marL="0" indent="0">
              <a:buNone/>
            </a:pPr>
            <a:r>
              <a:rPr lang="en-US" b="1" dirty="0"/>
              <a:t>According Jean Guenon</a:t>
            </a:r>
            <a:r>
              <a:rPr lang="en-US" dirty="0"/>
              <a:t/>
            </a:r>
            <a:br>
              <a:rPr lang="en-US" dirty="0"/>
            </a:br>
            <a:r>
              <a:rPr lang="en-US" sz="3600" dirty="0"/>
              <a:t>“He is poor who doesn't have enough; he is poorer who cannot get enough".</a:t>
            </a:r>
          </a:p>
          <a:p>
            <a:r>
              <a:rPr lang="en-US" sz="3600" dirty="0" smtClean="0"/>
              <a:t>The </a:t>
            </a:r>
            <a:r>
              <a:rPr lang="en-US" sz="3600" dirty="0"/>
              <a:t>word poverty derived from Latin word “pauper” means “poor”. Poverty refers to the condition of not having the means to afford basic human needs such as clean water, nutrition, health care, clothing and shelter. </a:t>
            </a:r>
          </a:p>
          <a:p>
            <a:r>
              <a:rPr lang="en-US" sz="3600" dirty="0"/>
              <a:t>Poverty is the condition of having fewer resources or less income than others within a society or country, or compared to worldwide averages. Poverty is one of the major social problems which Pakistan is facing. It is one of the most important and sensitive issue not only for Pakistan but for the whole world. </a:t>
            </a:r>
          </a:p>
        </p:txBody>
      </p:sp>
    </p:spTree>
    <p:extLst>
      <p:ext uri="{BB962C8B-B14F-4D97-AF65-F5344CB8AC3E}">
        <p14:creationId xmlns:p14="http://schemas.microsoft.com/office/powerpoint/2010/main" val="2658399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92500" lnSpcReduction="20000"/>
          </a:bodyPr>
          <a:lstStyle/>
          <a:p>
            <a:r>
              <a:rPr lang="en-US" dirty="0"/>
              <a:t>Poverty can cause other social problems like theft, bribe, corruption, adultery, lawlessness, injustice etc.</a:t>
            </a:r>
          </a:p>
          <a:p>
            <a:r>
              <a:rPr lang="en-US" dirty="0" smtClean="0"/>
              <a:t>It </a:t>
            </a:r>
            <a:r>
              <a:rPr lang="en-US" dirty="0"/>
              <a:t>is the fundamental duty and responsibility of the country to fulfill the basic needs of its people. Basic needs of man comprises of shelter, food and clothing. When these needs are not fulfilled they bring about problems termed as socio-economic problems. Pakistan has also been suffering from these problems. The real issue is not the presence of these problems in the society. But the extent to which they are being paid attention and solved. When these problems are not met timely the results in the form of deviant behavior, drug abuse, smuggling, corruption, poverty, illiteracy and many other social evils.</a:t>
            </a:r>
          </a:p>
        </p:txBody>
      </p:sp>
    </p:spTree>
    <p:extLst>
      <p:ext uri="{BB962C8B-B14F-4D97-AF65-F5344CB8AC3E}">
        <p14:creationId xmlns:p14="http://schemas.microsoft.com/office/powerpoint/2010/main" val="125181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92500"/>
          </a:bodyPr>
          <a:lstStyle/>
          <a:p>
            <a:r>
              <a:rPr lang="en-US" b="1" dirty="0"/>
              <a:t>Causes of Poverty </a:t>
            </a:r>
            <a:r>
              <a:rPr lang="en-US" dirty="0"/>
              <a:t> Inequality of wealth distribution   Natural disasters such as earth quick and flood  Lack of adequate governance  Lack of proper educational system  Poor industrial standards  Over population  Unemployment  Low national income</a:t>
            </a:r>
          </a:p>
          <a:p>
            <a:r>
              <a:rPr lang="en-US" b="1" dirty="0"/>
              <a:t>Solution </a:t>
            </a:r>
            <a:r>
              <a:rPr lang="en-US" dirty="0"/>
              <a:t> Generate the job opportunities  Increase the Literacy rate  Controlling overpopulation  Equal access over markets  Promote the agriculture  Promote the industrialization  Equal distribution of resources  Increasing the individual </a:t>
            </a:r>
            <a:r>
              <a:rPr lang="en-US" dirty="0" smtClean="0"/>
              <a:t>income.</a:t>
            </a:r>
            <a:endParaRPr lang="en-GB" dirty="0"/>
          </a:p>
        </p:txBody>
      </p:sp>
    </p:spTree>
    <p:extLst>
      <p:ext uri="{BB962C8B-B14F-4D97-AF65-F5344CB8AC3E}">
        <p14:creationId xmlns:p14="http://schemas.microsoft.com/office/powerpoint/2010/main" val="2792732670"/>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730</TotalTime>
  <Words>2552</Words>
  <Application>Microsoft Office PowerPoint</Application>
  <PresentationFormat>On-screen Show (4:3)</PresentationFormat>
  <Paragraphs>141</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Technic</vt:lpstr>
      <vt:lpstr>Social Problem of Pakistan</vt:lpstr>
      <vt:lpstr>Difference between Issues &amp; Social Problem</vt:lpstr>
      <vt:lpstr>Background</vt:lpstr>
      <vt:lpstr>PowerPoint Presentation</vt:lpstr>
      <vt:lpstr>List of Social Problem of Pakistan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Solution of Unemployment Problem in Pakistan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Solutions For Agricultural Problems In Pakistan</vt:lpstr>
      <vt:lpstr>PowerPoint Presentation</vt:lpstr>
      <vt:lpstr>PowerPoint Presentation</vt:lpstr>
      <vt:lpstr>PowerPoint Presentation</vt:lpstr>
      <vt:lpstr>PowerPoint Presentation</vt:lpstr>
      <vt:lpstr>Causes &amp; Solution of Child Labor</vt:lpstr>
      <vt:lpstr>Gender discrimination</vt:lpstr>
      <vt:lpstr>PowerPoint Presentation</vt:lpstr>
      <vt:lpstr>How to end it ?</vt:lpstr>
      <vt:lpstr>PowerPoint Presentation</vt:lpstr>
      <vt:lpstr>Causes of the Dowry System</vt:lpstr>
      <vt:lpstr>Solution of the Dowry System</vt:lpstr>
      <vt:lpstr>PowerPoint Presentation</vt:lpstr>
      <vt:lpstr>PowerPoint Presentation</vt:lpstr>
      <vt:lpstr>PowerPoint Presentation</vt:lpstr>
      <vt:lpstr>Reasons for the increase</vt:lpstr>
      <vt:lpstr>Solution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Problem of Pakistan</dc:title>
  <dc:creator>Yasir Nawaz</dc:creator>
  <cp:lastModifiedBy>MyUserName</cp:lastModifiedBy>
  <cp:revision>118</cp:revision>
  <dcterms:created xsi:type="dcterms:W3CDTF">2006-08-16T00:00:00Z</dcterms:created>
  <dcterms:modified xsi:type="dcterms:W3CDTF">2020-05-22T07:03:52Z</dcterms:modified>
</cp:coreProperties>
</file>