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92" r:id="rId3"/>
    <p:sldId id="258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260" r:id="rId14"/>
    <p:sldId id="261" r:id="rId15"/>
    <p:sldId id="262" r:id="rId16"/>
    <p:sldId id="264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71A40-6F4F-4324-A415-16F5EA0F7392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238D2-E4CC-4270-BA93-1B301D5AC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9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Stakeholder: a </a:t>
            </a:r>
            <a:r>
              <a:rPr lang="en-US" dirty="0" smtClean="0"/>
              <a:t>person, group, organization, member or system who affects or can be affected by an organization's actions</a:t>
            </a:r>
          </a:p>
          <a:p>
            <a:r>
              <a:rPr lang="en-US" dirty="0" smtClean="0"/>
              <a:t>Rigour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1475A-519D-4D91-90DB-BF9C21FE4A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Grade A: recommendation based on </a:t>
            </a:r>
            <a:r>
              <a:rPr lang="en-US" dirty="0" err="1" smtClean="0"/>
              <a:t>atleast</a:t>
            </a:r>
            <a:r>
              <a:rPr lang="en-US" dirty="0" smtClean="0"/>
              <a:t> one RCT,   C</a:t>
            </a:r>
            <a:r>
              <a:rPr lang="en-US" baseline="0" dirty="0" smtClean="0"/>
              <a:t> : based on clinical experience /expert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238D2-E4CC-4270-BA93-1B301D5AC0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9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practitioner</a:t>
            </a:r>
            <a:r>
              <a:rPr lang="en-US" dirty="0" smtClean="0"/>
              <a:t> is someone who engages in an occupation, profession, religion, or way of life.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238D2-E4CC-4270-BA93-1B301D5AC0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29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They concluded that expertise was needed for conducting systematic reviews, synthesizing the evidence and developing valid guidelines.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1475A-519D-4D91-90DB-BF9C21FE4A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5571F7-C85D-4F3D-9839-BCB4C0D2E47D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725377F-296D-48BA-AF44-790A1F804A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view.ca/TreatmentAndSupport/GRCMain/GRCGD/GRCGDFinalReportWriting" TargetMode="External"/><Relationship Id="rId2" Type="http://schemas.openxmlformats.org/officeDocument/2006/relationships/hyperlink" Target="http://www.cancerview.ca/TreatmentAndSupport/GRCMain/GRCGD/GRCGDKTAndImplementation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cancerview.ca/TreatmentAndSupport/GRCMain/GRCGD/GRCGDGuidelineMonitoring" TargetMode="External"/><Relationship Id="rId4" Type="http://schemas.openxmlformats.org/officeDocument/2006/relationships/hyperlink" Target="http://www.cancerview.ca/TreatmentAndSupport/GRCMain/GRCGD/GRCGDDisseminationAndPublication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cerview.ca/TreatmentAndSupport/GRCMain/GRCGD/GRCGDAssemblingAGuideline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cerview.ca/TreatmentAndSupport/GRCMain/GRCGD/GRCGDAssemblingAGuideline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view.ca/TreatmentAndSupport/GRCMain/GRCGDGuidelineAdaptation" TargetMode="External"/><Relationship Id="rId2" Type="http://schemas.openxmlformats.org/officeDocument/2006/relationships/hyperlink" Target="http://www.cancerview.ca/TreatmentAndSupport/GRCMain/GRCGD/GRCGDSearchingTheLiteratur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ancerview.ca/TreatmentAndSupport/GRCMain/GRCGD/GRCGDCriticalAppraisalOfEvidenc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view.ca/TreatmentAndSupport/GRCMain/GRCGD/GRCGDSynthesizingTheEvidence" TargetMode="External"/><Relationship Id="rId7" Type="http://schemas.openxmlformats.org/officeDocument/2006/relationships/hyperlink" Target="http://www.cancerview.ca/TreatmentAndSupport/GRCMain/GRCGD/GRCGDUpdating" TargetMode="External"/><Relationship Id="rId2" Type="http://schemas.openxmlformats.org/officeDocument/2006/relationships/hyperlink" Target="http://www.cancerview.ca/TreatmentAndSupport/GRCMain/GRCGD/GRCGDDataExtractionAndPresentation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cancerview.ca/TreatmentAndSupport/GRCMain/GRCGD/GRCGDExternalReview" TargetMode="External"/><Relationship Id="rId5" Type="http://schemas.openxmlformats.org/officeDocument/2006/relationships/hyperlink" Target="http://www.cancerview.ca/TreatmentAndSupport/GRCMain/GRCGD/GRCGDDevelopingRecommendations" TargetMode="External"/><Relationship Id="rId4" Type="http://schemas.openxmlformats.org/officeDocument/2006/relationships/hyperlink" Target="http://www.cancerview.ca/TreatmentAndSupport/GRCMain/GRCGD/GRCGDInterpretingTheEvidenc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view.ca/TreatmentAndSupport/GRCMain/GRCGD/GRCGDFinalReportWriting" TargetMode="External"/><Relationship Id="rId2" Type="http://schemas.openxmlformats.org/officeDocument/2006/relationships/hyperlink" Target="http://www.cancerview.ca/TreatmentAndSupport/GRCMain/GRCGD/GRCGDDevelopingRecommendation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EBP &amp; PP\EBP\pics\images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0994"/>
            <a:ext cx="9144000" cy="6587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17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725244"/>
          </a:xfrm>
        </p:spPr>
        <p:txBody>
          <a:bodyPr/>
          <a:lstStyle/>
          <a:p>
            <a:r>
              <a:rPr lang="en-US" dirty="0"/>
              <a:t>Applicability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600200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Description:</a:t>
            </a:r>
          </a:p>
          <a:p>
            <a:r>
              <a:rPr lang="en-US" sz="2400" dirty="0">
                <a:solidFill>
                  <a:srgbClr val="404040"/>
                </a:solidFill>
                <a:latin typeface="Helvetica"/>
              </a:rPr>
              <a:t>This domain pertains to the likely barriers and facilitators to implementation, strategies to improve uptake, and cost implications of applying the guideline (Items 18-21).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Items:</a:t>
            </a:r>
          </a:p>
          <a:p>
            <a:pPr>
              <a:buFont typeface="+mj-lt"/>
              <a:buAutoNum type="arabicPeriod" startAt="18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guideline describes facilitators and barriers to its application.</a:t>
            </a:r>
          </a:p>
          <a:p>
            <a:pPr>
              <a:buFont typeface="+mj-lt"/>
              <a:buAutoNum type="arabicPeriod" startAt="18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guideline provides advice and/or tools on how the recommendations can be put into practice.</a:t>
            </a:r>
          </a:p>
          <a:p>
            <a:pPr>
              <a:buFont typeface="+mj-lt"/>
              <a:buAutoNum type="arabicPeriod" startAt="18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potential resource implications of applying the recommendations have been considered.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548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2133600"/>
            <a:ext cx="6553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18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guideline presents monitoring and/or auditing criteria.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Guideline Development: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72B6"/>
                </a:solidFill>
                <a:latin typeface="Helvetica"/>
                <a:hlinkClick r:id="rId2"/>
              </a:rPr>
              <a:t>Implementation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u="sng" dirty="0">
                <a:solidFill>
                  <a:srgbClr val="0072B6"/>
                </a:solidFill>
                <a:latin typeface="Helvetica"/>
                <a:hlinkClick r:id="rId3"/>
              </a:rPr>
              <a:t>Final Report Writing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4"/>
              </a:rPr>
              <a:t>Dissemination and Publication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5"/>
              </a:rPr>
              <a:t>Monitoring, Evaluation and Sustainability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848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77644"/>
          </a:xfrm>
        </p:spPr>
        <p:txBody>
          <a:bodyPr/>
          <a:lstStyle/>
          <a:p>
            <a:r>
              <a:rPr lang="en-US" dirty="0"/>
              <a:t>Editorial independence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822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Description:</a:t>
            </a:r>
          </a:p>
          <a:p>
            <a:r>
              <a:rPr lang="en-US" sz="2400" dirty="0">
                <a:solidFill>
                  <a:srgbClr val="404040"/>
                </a:solidFill>
                <a:latin typeface="Helvetica"/>
              </a:rPr>
              <a:t>This domain is concerned with the formation of recommendations not being unduly biased with competing interests (Items 22-23).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Items:</a:t>
            </a:r>
          </a:p>
          <a:p>
            <a:pPr>
              <a:buFont typeface="+mj-lt"/>
              <a:buAutoNum type="arabicPeriod" startAt="22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views of the funding body have not influenced the content of the guideline.</a:t>
            </a:r>
          </a:p>
          <a:p>
            <a:pPr>
              <a:buFont typeface="+mj-lt"/>
              <a:buAutoNum type="arabicPeriod" startAt="22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Competing interests of guideline development group members have been recorded and addressed.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Guideline Development: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2"/>
              </a:rPr>
              <a:t>Assembling a Guideline Panel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702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Quality of evidence  &amp; strength of recommendations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GUIDELINES </a:t>
            </a:r>
          </a:p>
          <a:p>
            <a:pPr marL="0" indent="0">
              <a:buNone/>
            </a:pP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MAKE </a:t>
            </a:r>
          </a:p>
          <a:p>
            <a:pPr marL="0" indent="0">
              <a:buNone/>
            </a:pP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RECOMMENDATIONS</a:t>
            </a:r>
          </a:p>
          <a:p>
            <a:pPr marL="0" indent="0">
              <a:buNone/>
            </a:pPr>
            <a:r>
              <a:rPr lang="en-US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PRACTICE</a:t>
            </a:r>
            <a:endParaRPr lang="en-US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0" name="Picture 2" descr="C:\Users\Abdul Munem\Desktop\hypertension_guidel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32004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0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81200"/>
            <a:ext cx="7745505" cy="4648199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Level of trust in guidelines depend upon </a:t>
            </a:r>
            <a:r>
              <a:rPr lang="en-US" sz="2800" b="1" i="1" u="sng" dirty="0" smtClean="0"/>
              <a:t>strength </a:t>
            </a:r>
            <a:r>
              <a:rPr lang="en-US" sz="2800" b="1" i="1" u="sng" dirty="0"/>
              <a:t>of </a:t>
            </a:r>
            <a:r>
              <a:rPr lang="en-US" sz="2800" b="1" i="1" u="sng" dirty="0" smtClean="0"/>
              <a:t>the recommendation</a:t>
            </a:r>
            <a:r>
              <a:rPr lang="en-US" sz="2800" b="1" i="1" u="sng" dirty="0"/>
              <a:t>.</a:t>
            </a:r>
          </a:p>
          <a:p>
            <a:r>
              <a:rPr lang="en-US" sz="2800" dirty="0"/>
              <a:t>The GRADE Working Group (2004) </a:t>
            </a:r>
            <a:r>
              <a:rPr lang="en-US" sz="2800" dirty="0" smtClean="0"/>
              <a:t>suggestion to consider: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Balance b/w </a:t>
            </a:r>
            <a:r>
              <a:rPr lang="en-US" sz="2800" dirty="0"/>
              <a:t>b</a:t>
            </a:r>
            <a:r>
              <a:rPr lang="en-US" sz="2800" dirty="0" smtClean="0"/>
              <a:t>enefits and harm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Quality of evidence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Translation of evidence in specific setting practice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* Relative risk / benefits of guidelines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Abdul Munem\Desktop\grade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0"/>
            <a:ext cx="333375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bdul Munem\Desktop\grad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20900"/>
            <a:ext cx="3048000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81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IMPLICATION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 in  number of guidelines by the time.</a:t>
            </a:r>
          </a:p>
          <a:p>
            <a:r>
              <a:rPr lang="en-US" dirty="0" smtClean="0"/>
              <a:t>Everything has certain effects/outcomes</a:t>
            </a:r>
          </a:p>
          <a:p>
            <a:r>
              <a:rPr lang="en-US" dirty="0" smtClean="0"/>
              <a:t>To follow Clinical Guideline is necessary. </a:t>
            </a:r>
          </a:p>
          <a:p>
            <a:r>
              <a:rPr lang="en-US" dirty="0" smtClean="0"/>
              <a:t>Guidelines may contradict with clinical experience</a:t>
            </a:r>
          </a:p>
          <a:p>
            <a:r>
              <a:rPr lang="en-US" dirty="0" smtClean="0"/>
              <a:t>Autonomy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i="1" u="sng" dirty="0" smtClean="0"/>
              <a:t>Concern</a:t>
            </a:r>
            <a:r>
              <a:rPr lang="en-US" dirty="0" smtClean="0"/>
              <a:t>:</a:t>
            </a:r>
          </a:p>
          <a:p>
            <a:r>
              <a:rPr lang="en-US" dirty="0" smtClean="0"/>
              <a:t>With increase </a:t>
            </a:r>
            <a:r>
              <a:rPr lang="en-US" dirty="0" smtClean="0"/>
              <a:t>number </a:t>
            </a:r>
            <a:r>
              <a:rPr lang="en-US" dirty="0" smtClean="0"/>
              <a:t>of </a:t>
            </a:r>
            <a:r>
              <a:rPr lang="en-US" dirty="0" smtClean="0"/>
              <a:t>guidelines </a:t>
            </a:r>
            <a:r>
              <a:rPr lang="en-US" dirty="0" smtClean="0"/>
              <a:t>, autonomy in professional judgement &amp; </a:t>
            </a:r>
            <a:r>
              <a:rPr lang="en-US" dirty="0" smtClean="0"/>
              <a:t>making </a:t>
            </a:r>
            <a:r>
              <a:rPr lang="en-US" dirty="0" smtClean="0"/>
              <a:t>their own choice in Patient care may compromise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3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Who should Develop Guidelines?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dirty="0" err="1" smtClean="0"/>
              <a:t>Grimshaw</a:t>
            </a:r>
            <a:r>
              <a:rPr lang="en-US" sz="4000" dirty="0" smtClean="0"/>
              <a:t> </a:t>
            </a:r>
            <a:r>
              <a:rPr lang="en-US" sz="4000" dirty="0" smtClean="0"/>
              <a:t>et al (1995) observed that the development of valid guidelines requires 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considerable  Resources. 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 (Expertise)</a:t>
            </a:r>
            <a:r>
              <a:rPr lang="en-US" sz="4000" dirty="0"/>
              <a:t> They concluded that expertise was needed for conducting systematic reviews, synthesizing the evidence and developing valid guidelines.</a:t>
            </a:r>
          </a:p>
          <a:p>
            <a:endParaRPr lang="en-US" sz="4000" dirty="0"/>
          </a:p>
          <a:p>
            <a:pPr>
              <a:buNone/>
            </a:pPr>
            <a:endParaRPr lang="en-US" sz="4000" b="1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They argued </a:t>
            </a:r>
            <a:r>
              <a:rPr lang="en-US" sz="2800" dirty="0" smtClean="0"/>
              <a:t>for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latin typeface="Arial Black" pitchFamily="34" charset="0"/>
              </a:rPr>
              <a:t>greater co-ordination nationally on guideline development,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smtClean="0"/>
              <a:t>to </a:t>
            </a:r>
            <a:r>
              <a:rPr lang="en-US" sz="2800" dirty="0" smtClean="0"/>
              <a:t>avoid duplication, and felt that national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 would reduce the costs of local guideline development.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Expertise</a:t>
            </a:r>
          </a:p>
          <a:p>
            <a:r>
              <a:rPr lang="en-US" dirty="0" smtClean="0"/>
              <a:t>Implementing</a:t>
            </a:r>
          </a:p>
          <a:p>
            <a:r>
              <a:rPr lang="en-US" dirty="0" smtClean="0"/>
              <a:t> </a:t>
            </a:r>
            <a:r>
              <a:rPr lang="en-US" dirty="0" smtClean="0"/>
              <a:t>barrier to applicability issues at local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Collaboration in Guideline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Existing Systematic reviews</a:t>
            </a:r>
          </a:p>
          <a:p>
            <a:r>
              <a:rPr lang="en-US" sz="3200" dirty="0" smtClean="0"/>
              <a:t>Collaboration b/w Systematic reviewers &amp; guideline developers</a:t>
            </a:r>
          </a:p>
          <a:p>
            <a:pPr>
              <a:buNone/>
            </a:pPr>
            <a:r>
              <a:rPr lang="en-US" sz="3200" dirty="0" smtClean="0"/>
              <a:t>sharing common methodologies, problems and solutions, and also to </a:t>
            </a:r>
            <a:r>
              <a:rPr lang="en-US" sz="3200" dirty="0" smtClean="0">
                <a:solidFill>
                  <a:srgbClr val="FF0000"/>
                </a:solidFill>
              </a:rPr>
              <a:t>share actual reviews</a:t>
            </a:r>
            <a:r>
              <a:rPr lang="en-US" sz="3200" dirty="0" smtClean="0"/>
              <a:t>, to avoid duplication.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78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 descr="E:\EBP &amp; PP\EBP\pics\images5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048294"/>
            <a:ext cx="2143125" cy="2133600"/>
          </a:xfrm>
          <a:prstGeom prst="rect">
            <a:avLst/>
          </a:prstGeom>
          <a:noFill/>
        </p:spPr>
      </p:pic>
      <p:pic>
        <p:nvPicPr>
          <p:cNvPr id="4" name="Picture 2" descr="E:\EBP &amp; PP\EBP\pics\9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33400"/>
            <a:ext cx="3357513" cy="2514894"/>
          </a:xfrm>
          <a:prstGeom prst="rect">
            <a:avLst/>
          </a:prstGeom>
          <a:noFill/>
        </p:spPr>
      </p:pic>
      <p:pic>
        <p:nvPicPr>
          <p:cNvPr id="5" name="Picture 2" descr="E:\EBP &amp; PP\EBP\pics\images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7113" y="533400"/>
            <a:ext cx="3657600" cy="2423532"/>
          </a:xfrm>
          <a:prstGeom prst="rect">
            <a:avLst/>
          </a:prstGeom>
          <a:noFill/>
        </p:spPr>
      </p:pic>
      <p:pic>
        <p:nvPicPr>
          <p:cNvPr id="7" name="Picture 2" descr="E:\EBP &amp; PP\EBP\pics\clarityOcean_Clarity_Magnifi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2943077"/>
            <a:ext cx="3662313" cy="2489228"/>
          </a:xfrm>
          <a:prstGeom prst="rect">
            <a:avLst/>
          </a:prstGeom>
          <a:noFill/>
        </p:spPr>
      </p:pic>
      <p:pic>
        <p:nvPicPr>
          <p:cNvPr id="8" name="Picture 2" descr="E:\EBP &amp; PP\EBP\pics\images8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09" y="3048294"/>
            <a:ext cx="2057400" cy="1747499"/>
          </a:xfrm>
          <a:prstGeom prst="rect">
            <a:avLst/>
          </a:prstGeom>
          <a:noFill/>
        </p:spPr>
      </p:pic>
      <p:pic>
        <p:nvPicPr>
          <p:cNvPr id="9" name="Picture 2" descr="E:\EBP &amp; PP\EBP\pics\medical_journal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42938" y="4788866"/>
            <a:ext cx="1981200" cy="21099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54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057401"/>
            <a:ext cx="7745505" cy="4068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there should be a database of evidence tables available that both systematic reviewers and guideline </a:t>
            </a:r>
            <a:r>
              <a:rPr lang="en-US" sz="3200" dirty="0" smtClean="0"/>
              <a:t>developers make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In the Netherlands, partnerships are already established between the Dutch Cochrane Centre and guideline centre and developers can access.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46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Collaboration in guideline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International collaboration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a way of avoiding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2800" dirty="0" smtClean="0">
                <a:latin typeface="Arial Black" pitchFamily="34" charset="0"/>
              </a:rPr>
              <a:t>Duplication</a:t>
            </a:r>
            <a:r>
              <a:rPr lang="en-US" sz="2800" dirty="0" smtClean="0"/>
              <a:t> and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Arial Black" pitchFamily="34" charset="0"/>
              </a:rPr>
              <a:t> utility of unnecessary resource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800" i="1" u="sng" dirty="0" smtClean="0"/>
              <a:t>Problem of generalized applicability…</a:t>
            </a:r>
          </a:p>
          <a:p>
            <a:pPr>
              <a:buNone/>
            </a:pPr>
            <a:r>
              <a:rPr lang="en-US" sz="2800" dirty="0" smtClean="0"/>
              <a:t>Evidence reviews to be shared across countries</a:t>
            </a:r>
          </a:p>
          <a:p>
            <a:pPr>
              <a:buNone/>
            </a:pPr>
            <a:r>
              <a:rPr lang="en-US" sz="2800" dirty="0" smtClean="0"/>
              <a:t>Netherland &amp; </a:t>
            </a:r>
            <a:r>
              <a:rPr lang="en-US" sz="2800" dirty="0" smtClean="0"/>
              <a:t>UK…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37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High quality clinical guidelines provide a valuable resource for practice in the form of recommendations for practice based on a systematic evidence review integrated with information from a consensus process and expert judgement</a:t>
            </a:r>
          </a:p>
          <a:p>
            <a:pPr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89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</a:t>
            </a:r>
            <a:r>
              <a:rPr lang="en-US" sz="3200" dirty="0" smtClean="0"/>
              <a:t>linical guidelines are expensive and time-consuming to develop. </a:t>
            </a:r>
          </a:p>
          <a:p>
            <a:r>
              <a:rPr lang="en-US" sz="3200" dirty="0" smtClean="0"/>
              <a:t>A real challenge for the years</a:t>
            </a:r>
          </a:p>
          <a:p>
            <a:pPr>
              <a:buNone/>
            </a:pPr>
            <a:r>
              <a:rPr lang="en-US" sz="3200" dirty="0" smtClean="0"/>
              <a:t>   ahead will be to </a:t>
            </a:r>
            <a:r>
              <a:rPr lang="en-US" sz="3200" dirty="0" smtClean="0">
                <a:solidFill>
                  <a:srgbClr val="FF0000"/>
                </a:solidFill>
              </a:rPr>
              <a:t>set up</a:t>
            </a:r>
            <a:r>
              <a:rPr lang="en-US" sz="3200" dirty="0" smtClean="0"/>
              <a:t> international collaborations of organizations that will </a:t>
            </a:r>
            <a:r>
              <a:rPr lang="en-US" sz="3200" dirty="0" smtClean="0">
                <a:solidFill>
                  <a:srgbClr val="FF0000"/>
                </a:solidFill>
              </a:rPr>
              <a:t>trust</a:t>
            </a:r>
            <a:r>
              <a:rPr lang="en-US" sz="3200" dirty="0" smtClean="0"/>
              <a:t> each others’ work sufficiently to avoid the current </a:t>
            </a:r>
            <a:r>
              <a:rPr lang="en-US" sz="3200" dirty="0" smtClean="0">
                <a:solidFill>
                  <a:srgbClr val="FF0000"/>
                </a:solidFill>
              </a:rPr>
              <a:t>duplication</a:t>
            </a:r>
            <a:r>
              <a:rPr lang="en-US" sz="3200" dirty="0" smtClean="0"/>
              <a:t> of guidelines developed across countries.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87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 second challenge will be to</a:t>
            </a:r>
          </a:p>
          <a:p>
            <a:pPr>
              <a:buNone/>
            </a:pPr>
            <a:r>
              <a:rPr lang="en-US" sz="2800" dirty="0" smtClean="0"/>
              <a:t>  determine </a:t>
            </a:r>
            <a:r>
              <a:rPr lang="en-US" sz="2800" dirty="0" smtClean="0"/>
              <a:t>with more clarity whether clinical guidelines actually lead to health benefits for patients.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Finally, optimal mechanisms for facilitation</a:t>
            </a:r>
          </a:p>
          <a:p>
            <a:pPr>
              <a:buNone/>
            </a:pPr>
            <a:r>
              <a:rPr lang="en-US" sz="2800" dirty="0" smtClean="0"/>
              <a:t>and implementation of guidelines need to be found and used.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513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152400"/>
            <a:ext cx="7756263" cy="2057400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Domains of AGREE</a:t>
            </a:r>
            <a:br>
              <a:rPr lang="en-US" sz="2800" b="1" u="sng" dirty="0" smtClean="0"/>
            </a:br>
            <a:r>
              <a:rPr lang="en-US" sz="2800" b="1" dirty="0" smtClean="0"/>
              <a:t>(</a:t>
            </a:r>
            <a:r>
              <a:rPr lang="en-US" sz="2800" dirty="0" smtClean="0">
                <a:latin typeface="Bodoni MT Condensed" pitchFamily="18" charset="0"/>
              </a:rPr>
              <a:t>Appraisal of Guidelines, </a:t>
            </a:r>
            <a:r>
              <a:rPr lang="en-US" sz="2800" dirty="0" err="1" smtClean="0">
                <a:latin typeface="Bodoni MT Condensed" pitchFamily="18" charset="0"/>
              </a:rPr>
              <a:t>REsearch</a:t>
            </a:r>
            <a:r>
              <a:rPr lang="en-US" sz="2800" dirty="0" smtClean="0">
                <a:latin typeface="Bodoni MT Condensed" pitchFamily="18" charset="0"/>
              </a:rPr>
              <a:t> and Evaluation (AGREE) Collaboration) </a:t>
            </a:r>
            <a:r>
              <a:rPr lang="en-US" sz="2800" b="1" u="sng" dirty="0" smtClean="0"/>
              <a:t>instrument: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6 theoretical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quality </a:t>
            </a:r>
            <a:r>
              <a:rPr lang="en-US" sz="3200" b="1" dirty="0"/>
              <a:t>Domains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8602" y="1981200"/>
            <a:ext cx="542539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38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2680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Scope and Purpose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763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Description:</a:t>
            </a:r>
          </a:p>
          <a:p>
            <a:r>
              <a:rPr lang="en-US" sz="2400" dirty="0">
                <a:solidFill>
                  <a:srgbClr val="404040"/>
                </a:solidFill>
                <a:latin typeface="Helvetica"/>
              </a:rPr>
              <a:t>The Scope and Purpose domain is concerned with </a:t>
            </a:r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the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 </a:t>
            </a:r>
            <a:r>
              <a:rPr lang="en-US" sz="2400" dirty="0">
                <a:solidFill>
                  <a:srgbClr val="404040"/>
                </a:solidFill>
                <a:latin typeface="Helvetica"/>
              </a:rPr>
              <a:t>overall aim of the guideline</a:t>
            </a:r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,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 </a:t>
            </a:r>
            <a:r>
              <a:rPr lang="en-US" sz="2400" dirty="0">
                <a:solidFill>
                  <a:srgbClr val="404040"/>
                </a:solidFill>
                <a:latin typeface="Helvetica"/>
              </a:rPr>
              <a:t>the specific health </a:t>
            </a:r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questions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 </a:t>
            </a:r>
            <a:r>
              <a:rPr lang="en-US" sz="2400" dirty="0">
                <a:solidFill>
                  <a:srgbClr val="404040"/>
                </a:solidFill>
                <a:latin typeface="Helvetica"/>
              </a:rPr>
              <a:t>and the target population. (Items 1-3)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Items: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overall objective(s) of the guideline is (are) specifically described.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health question(s) covered by the guideline is (are) specifically described.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population (patients, public, etc.) to whom the guideline is meant to apply is specifically </a:t>
            </a:r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described.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Guideline </a:t>
            </a:r>
            <a:r>
              <a:rPr lang="en-US" sz="2400" dirty="0">
                <a:solidFill>
                  <a:srgbClr val="404040"/>
                </a:solidFill>
                <a:latin typeface="Helvetica"/>
              </a:rPr>
              <a:t>Development: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+mj-lt"/>
              <a:buAutoNum type="arabicPeriod"/>
            </a:pPr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Choosing </a:t>
            </a:r>
            <a:r>
              <a:rPr lang="en-US" sz="2400" dirty="0">
                <a:solidFill>
                  <a:srgbClr val="404040"/>
                </a:solidFill>
                <a:latin typeface="Helvetica"/>
              </a:rPr>
              <a:t>a Guideline Topic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Developing Questions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896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457200"/>
            <a:ext cx="7756263" cy="381000"/>
          </a:xfrm>
        </p:spPr>
        <p:txBody>
          <a:bodyPr>
            <a:normAutofit fontScale="90000"/>
          </a:bodyPr>
          <a:lstStyle/>
          <a:p>
            <a:r>
              <a:rPr lang="en-US" dirty="0"/>
              <a:t>Stakeholder involvement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1004265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Stakeholder: a person, group, organization, member or system who affects or can be affected by an organization's </a:t>
            </a:r>
            <a:r>
              <a:rPr lang="en-US" sz="2400" dirty="0" smtClean="0">
                <a:solidFill>
                  <a:srgbClr val="739746"/>
                </a:solidFill>
                <a:latin typeface="Helvetica"/>
              </a:rPr>
              <a:t>actions.</a:t>
            </a:r>
            <a:endParaRPr lang="en-US" sz="2400" dirty="0" smtClean="0">
              <a:solidFill>
                <a:srgbClr val="739746"/>
              </a:solidFill>
              <a:latin typeface="Helvetica"/>
            </a:endParaRPr>
          </a:p>
          <a:p>
            <a:r>
              <a:rPr lang="en-US" sz="2400" dirty="0" smtClean="0">
                <a:solidFill>
                  <a:srgbClr val="739746"/>
                </a:solidFill>
                <a:latin typeface="Helvetica"/>
              </a:rPr>
              <a:t>Description</a:t>
            </a:r>
            <a:r>
              <a:rPr lang="en-US" sz="2400" dirty="0">
                <a:solidFill>
                  <a:srgbClr val="739746"/>
                </a:solidFill>
                <a:latin typeface="Helvetica"/>
              </a:rPr>
              <a:t>:</a:t>
            </a:r>
          </a:p>
          <a:p>
            <a:r>
              <a:rPr lang="en-US" sz="2400" dirty="0">
                <a:solidFill>
                  <a:srgbClr val="404040"/>
                </a:solidFill>
                <a:latin typeface="Helvetica"/>
              </a:rPr>
              <a:t>This domain focuses on the extent to which the overall aim of the guideline was developed by the appropriate stakeholders and represents the views of its intended users (Items 4-6).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Items:</a:t>
            </a:r>
          </a:p>
          <a:p>
            <a:pPr>
              <a:buFont typeface="+mj-lt"/>
              <a:buAutoNum type="arabicPeriod" startAt="4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guideline development group includes individuals from all the relevant professional groups.</a:t>
            </a:r>
          </a:p>
          <a:p>
            <a:pPr>
              <a:buFont typeface="+mj-lt"/>
              <a:buAutoNum type="arabicPeriod" startAt="4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views and preferences of the target population (patients, public, etc.) have been sought.</a:t>
            </a:r>
          </a:p>
          <a:p>
            <a:pPr>
              <a:buFont typeface="+mj-lt"/>
              <a:buAutoNum type="arabicPeriod" startAt="4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target users of the guideline are clearly defined.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Guideline Development: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2"/>
              </a:rPr>
              <a:t>Assembling a Guideline Panel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3364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72844"/>
          </a:xfrm>
        </p:spPr>
        <p:txBody>
          <a:bodyPr>
            <a:normAutofit fontScale="90000"/>
          </a:bodyPr>
          <a:lstStyle/>
          <a:p>
            <a:r>
              <a:rPr lang="en-US" dirty="0"/>
              <a:t>Rigour of development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Description:</a:t>
            </a:r>
          </a:p>
          <a:p>
            <a:r>
              <a:rPr lang="en-US" sz="2400" dirty="0">
                <a:solidFill>
                  <a:srgbClr val="404040"/>
                </a:solidFill>
                <a:latin typeface="Helvetica"/>
              </a:rPr>
              <a:t>This domain relates to the process used to gather and synthesize the evidence, the methods to formulate and update recommendations (Items 7-14).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Items: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Systematic methods were used to search for evidence.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criteria for selecting the evidence are clearly described.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strengths and limitations of the body of evidence are clearly described.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methods for formulating the recommendations are clearly described.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262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8200" y="2133600"/>
            <a:ext cx="7696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health benefits, side effects and risks have been considered in formulating the recommendations.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There is an </a:t>
            </a:r>
            <a:r>
              <a:rPr lang="en-US" sz="2400" dirty="0" smtClean="0">
                <a:solidFill>
                  <a:srgbClr val="404040"/>
                </a:solidFill>
                <a:latin typeface="Helvetica"/>
              </a:rPr>
              <a:t>explicit(Clear) </a:t>
            </a:r>
            <a:r>
              <a:rPr lang="en-US" sz="2400" dirty="0">
                <a:solidFill>
                  <a:srgbClr val="404040"/>
                </a:solidFill>
                <a:latin typeface="Helvetica"/>
              </a:rPr>
              <a:t>link between the recommendations and the supporting evidence.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guideline has been externally reviewed by experts prior to its publication.</a:t>
            </a:r>
          </a:p>
          <a:p>
            <a:pPr>
              <a:buFont typeface="+mj-lt"/>
              <a:buAutoNum type="arabicPeriod" startAt="7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A procedure for updating the guideline is provided.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Guideline Development: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2"/>
              </a:rPr>
              <a:t>Searching the Literature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3"/>
              </a:rPr>
              <a:t>Guideline Adaptation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4"/>
              </a:rPr>
              <a:t>Critical Appraisal of Evidence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0674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2"/>
              </a:rPr>
              <a:t>Data Extraction and </a:t>
            </a:r>
            <a:r>
              <a:rPr lang="en-US" sz="2400" dirty="0" smtClean="0">
                <a:solidFill>
                  <a:srgbClr val="0072B6"/>
                </a:solidFill>
                <a:latin typeface="Helvetica"/>
                <a:hlinkClick r:id="rId2"/>
              </a:rPr>
              <a:t>Presentation</a:t>
            </a:r>
            <a:endParaRPr lang="en-US" sz="2400" dirty="0" smtClean="0">
              <a:solidFill>
                <a:srgbClr val="0072B6"/>
              </a:solidFill>
              <a:latin typeface="Helvetica"/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3"/>
              </a:rPr>
              <a:t>Synthesizing the Evidence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u="sng" dirty="0">
                <a:solidFill>
                  <a:srgbClr val="0072B6"/>
                </a:solidFill>
                <a:latin typeface="Helvetica"/>
                <a:hlinkClick r:id="rId4"/>
              </a:rPr>
              <a:t>Interpreting the </a:t>
            </a:r>
            <a:r>
              <a:rPr lang="en-US" sz="2400" u="sng" dirty="0" smtClean="0">
                <a:solidFill>
                  <a:srgbClr val="0072B6"/>
                </a:solidFill>
                <a:latin typeface="Helvetica"/>
                <a:hlinkClick r:id="rId4"/>
              </a:rPr>
              <a:t>Evidence</a:t>
            </a:r>
            <a:endParaRPr lang="en-US" sz="2400" u="sng" dirty="0" smtClean="0">
              <a:solidFill>
                <a:srgbClr val="0072B6"/>
              </a:solidFill>
              <a:latin typeface="Helvetica"/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5"/>
              </a:rPr>
              <a:t>Developing Recommendations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6"/>
              </a:rPr>
              <a:t>External Review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7"/>
              </a:rPr>
              <a:t>Updating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010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72844"/>
          </a:xfrm>
        </p:spPr>
        <p:txBody>
          <a:bodyPr>
            <a:normAutofit fontScale="90000"/>
          </a:bodyPr>
          <a:lstStyle/>
          <a:p>
            <a:r>
              <a:rPr lang="en-US" dirty="0"/>
              <a:t>Clarity of presentation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447800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Description:</a:t>
            </a:r>
          </a:p>
          <a:p>
            <a:r>
              <a:rPr lang="en-US" sz="2400" dirty="0">
                <a:solidFill>
                  <a:srgbClr val="404040"/>
                </a:solidFill>
                <a:latin typeface="Helvetica"/>
              </a:rPr>
              <a:t>This domain deals with the language, structure and format of the guideline (Items 15-17).</a:t>
            </a:r>
          </a:p>
          <a:p>
            <a:r>
              <a:rPr lang="en-US" sz="2400" b="1" dirty="0">
                <a:solidFill>
                  <a:srgbClr val="00436C"/>
                </a:solidFill>
                <a:latin typeface="Helvetica"/>
              </a:rPr>
              <a:t>Items:</a:t>
            </a:r>
          </a:p>
          <a:p>
            <a:pPr>
              <a:buFont typeface="+mj-lt"/>
              <a:buAutoNum type="arabicPeriod" startAt="15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recommendations are specific and unambiguous.</a:t>
            </a:r>
          </a:p>
          <a:p>
            <a:pPr>
              <a:buFont typeface="+mj-lt"/>
              <a:buAutoNum type="arabicPeriod" startAt="15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The different options for management of the condition or health issue are clearly presented.</a:t>
            </a:r>
          </a:p>
          <a:p>
            <a:pPr>
              <a:buFont typeface="+mj-lt"/>
              <a:buAutoNum type="arabicPeriod" startAt="15"/>
            </a:pPr>
            <a:r>
              <a:rPr lang="en-US" sz="2400" dirty="0">
                <a:solidFill>
                  <a:srgbClr val="404040"/>
                </a:solidFill>
                <a:latin typeface="Helvetica"/>
              </a:rPr>
              <a:t>Key recommendations are easily identifiable.</a:t>
            </a:r>
          </a:p>
          <a:p>
            <a:r>
              <a:rPr lang="en-US" sz="2400" dirty="0">
                <a:solidFill>
                  <a:srgbClr val="739746"/>
                </a:solidFill>
                <a:latin typeface="Helvetica"/>
              </a:rPr>
              <a:t>Guideline Development: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2"/>
              </a:rPr>
              <a:t>Developing Recommendations</a:t>
            </a:r>
            <a:endParaRPr lang="en-US" sz="2400" dirty="0">
              <a:solidFill>
                <a:srgbClr val="404040"/>
              </a:solidFill>
              <a:latin typeface="Helvetica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2B6"/>
                </a:solidFill>
                <a:latin typeface="Helvetica"/>
                <a:hlinkClick r:id="rId3"/>
              </a:rPr>
              <a:t>Final Report Writing</a:t>
            </a:r>
            <a:endParaRPr lang="en-US" sz="2400" b="0" i="0" dirty="0">
              <a:solidFill>
                <a:srgbClr val="404040"/>
              </a:solidFill>
              <a:effectLst/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017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822</TotalTime>
  <Words>1084</Words>
  <Application>Microsoft Office PowerPoint</Application>
  <PresentationFormat>On-screen Show (4:3)</PresentationFormat>
  <Paragraphs>144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PowerPoint Presentation</vt:lpstr>
      <vt:lpstr>PowerPoint Presentation</vt:lpstr>
      <vt:lpstr>Domains of AGREE (Appraisal of Guidelines, REsearch and Evaluation (AGREE) Collaboration) instrument: </vt:lpstr>
      <vt:lpstr>Scope and Purpose</vt:lpstr>
      <vt:lpstr>Stakeholder involvement</vt:lpstr>
      <vt:lpstr>Rigour of development</vt:lpstr>
      <vt:lpstr>PowerPoint Presentation</vt:lpstr>
      <vt:lpstr>PowerPoint Presentation</vt:lpstr>
      <vt:lpstr>Clarity of presentation</vt:lpstr>
      <vt:lpstr>Applicability</vt:lpstr>
      <vt:lpstr>PowerPoint Presentation</vt:lpstr>
      <vt:lpstr>Editorial independence</vt:lpstr>
      <vt:lpstr>Quality of evidence  &amp; strength of recommendations</vt:lpstr>
      <vt:lpstr>PowerPoint Presentation</vt:lpstr>
      <vt:lpstr>PowerPoint Presentation</vt:lpstr>
      <vt:lpstr>LEGAL IMPLICATION</vt:lpstr>
      <vt:lpstr>Who should Develop Guidelines? </vt:lpstr>
      <vt:lpstr>PowerPoint Presentation</vt:lpstr>
      <vt:lpstr>Collaboration in Guideline development</vt:lpstr>
      <vt:lpstr>PowerPoint Presentation</vt:lpstr>
      <vt:lpstr>Collaboration in guideline development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RIZWAN</cp:lastModifiedBy>
  <cp:revision>44</cp:revision>
  <dcterms:created xsi:type="dcterms:W3CDTF">2014-03-27T06:23:12Z</dcterms:created>
  <dcterms:modified xsi:type="dcterms:W3CDTF">2016-08-23T05:22:47Z</dcterms:modified>
</cp:coreProperties>
</file>