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6"/>
  </p:notesMasterIdLst>
  <p:sldIdLst>
    <p:sldId id="256" r:id="rId2"/>
    <p:sldId id="292" r:id="rId3"/>
    <p:sldId id="258" r:id="rId4"/>
    <p:sldId id="294" r:id="rId5"/>
    <p:sldId id="295" r:id="rId6"/>
    <p:sldId id="296" r:id="rId7"/>
    <p:sldId id="297" r:id="rId8"/>
    <p:sldId id="298" r:id="rId9"/>
    <p:sldId id="299" r:id="rId10"/>
    <p:sldId id="300" r:id="rId11"/>
    <p:sldId id="301" r:id="rId12"/>
    <p:sldId id="302" r:id="rId13"/>
    <p:sldId id="260" r:id="rId14"/>
    <p:sldId id="261" r:id="rId15"/>
    <p:sldId id="262" r:id="rId16"/>
    <p:sldId id="264" r:id="rId17"/>
    <p:sldId id="284" r:id="rId18"/>
    <p:sldId id="285" r:id="rId19"/>
    <p:sldId id="286" r:id="rId20"/>
    <p:sldId id="287" r:id="rId21"/>
    <p:sldId id="288" r:id="rId22"/>
    <p:sldId id="289" r:id="rId23"/>
    <p:sldId id="290" r:id="rId24"/>
    <p:sldId id="291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652" autoAdjust="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471A40-6F4F-4324-A415-16F5EA0F7392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9238D2-E4CC-4270-BA93-1B301D5AC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91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Stakeholder: a </a:t>
            </a:r>
            <a:r>
              <a:rPr lang="en-US" dirty="0" smtClean="0"/>
              <a:t>person, group, organization, member or system who affects or can be affected by an organization's actions</a:t>
            </a:r>
          </a:p>
          <a:p>
            <a:r>
              <a:rPr lang="en-US" dirty="0" smtClean="0"/>
              <a:t>Rigour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B1475A-519D-4D91-90DB-BF9C21FE4A8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Grade A: recommendation based on </a:t>
            </a:r>
            <a:r>
              <a:rPr lang="en-US" dirty="0" err="1" smtClean="0"/>
              <a:t>atleast</a:t>
            </a:r>
            <a:r>
              <a:rPr lang="en-US" dirty="0" smtClean="0"/>
              <a:t> one RCT,   C</a:t>
            </a:r>
            <a:r>
              <a:rPr lang="en-US" baseline="0" dirty="0" smtClean="0"/>
              <a:t> : based on clinical experience /expert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9238D2-E4CC-4270-BA93-1B301D5AC01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5931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i="1" dirty="0" smtClean="0"/>
              <a:t>practitioner</a:t>
            </a:r>
            <a:r>
              <a:rPr lang="en-US" dirty="0" smtClean="0"/>
              <a:t> is someone who engages in an occupation, profession, religion, or way of life.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9238D2-E4CC-4270-BA93-1B301D5AC01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4296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They concluded that expertise was needed for conducting systematic reviews, synthesizing the evidence and developing valid guidelines.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B1475A-519D-4D91-90DB-BF9C21FE4A8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571F7-C85D-4F3D-9839-BCB4C0D2E47D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5377F-296D-48BA-AF44-790A1F804A3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571F7-C85D-4F3D-9839-BCB4C0D2E47D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5377F-296D-48BA-AF44-790A1F804A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571F7-C85D-4F3D-9839-BCB4C0D2E47D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5377F-296D-48BA-AF44-790A1F804A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571F7-C85D-4F3D-9839-BCB4C0D2E47D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5377F-296D-48BA-AF44-790A1F804A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571F7-C85D-4F3D-9839-BCB4C0D2E47D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5377F-296D-48BA-AF44-790A1F804A3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571F7-C85D-4F3D-9839-BCB4C0D2E47D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5377F-296D-48BA-AF44-790A1F804A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571F7-C85D-4F3D-9839-BCB4C0D2E47D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5377F-296D-48BA-AF44-790A1F804A32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571F7-C85D-4F3D-9839-BCB4C0D2E47D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5377F-296D-48BA-AF44-790A1F804A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571F7-C85D-4F3D-9839-BCB4C0D2E47D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5377F-296D-48BA-AF44-790A1F804A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571F7-C85D-4F3D-9839-BCB4C0D2E47D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5377F-296D-48BA-AF44-790A1F804A3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571F7-C85D-4F3D-9839-BCB4C0D2E47D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5377F-296D-48BA-AF44-790A1F804A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45571F7-C85D-4F3D-9839-BCB4C0D2E47D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9725377F-296D-48BA-AF44-790A1F804A3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ncerview.ca/TreatmentAndSupport/GRCMain/GRCGD/GRCGDFinalReportWriting" TargetMode="External"/><Relationship Id="rId2" Type="http://schemas.openxmlformats.org/officeDocument/2006/relationships/hyperlink" Target="http://www.cancerview.ca/TreatmentAndSupport/GRCMain/GRCGD/GRCGDKTAndImplementation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www.cancerview.ca/TreatmentAndSupport/GRCMain/GRCGD/GRCGDGuidelineMonitoring" TargetMode="External"/><Relationship Id="rId4" Type="http://schemas.openxmlformats.org/officeDocument/2006/relationships/hyperlink" Target="http://www.cancerview.ca/TreatmentAndSupport/GRCMain/GRCGD/GRCGDDisseminationAndPublication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ncerview.ca/TreatmentAndSupport/GRCMain/GRCGD/GRCGDAssemblingAGuideline" TargetMode="Externa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ncerview.ca/TreatmentAndSupport/GRCMain/GRCGD/GRCGDAssemblingAGuideline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ncerview.ca/TreatmentAndSupport/GRCMain/GRCGDGuidelineAdaptation" TargetMode="External"/><Relationship Id="rId2" Type="http://schemas.openxmlformats.org/officeDocument/2006/relationships/hyperlink" Target="http://www.cancerview.ca/TreatmentAndSupport/GRCMain/GRCGD/GRCGDSearchingTheLiterature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cancerview.ca/TreatmentAndSupport/GRCMain/GRCGD/GRCGDCriticalAppraisalOfEvidence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ncerview.ca/TreatmentAndSupport/GRCMain/GRCGD/GRCGDSynthesizingTheEvidence" TargetMode="External"/><Relationship Id="rId7" Type="http://schemas.openxmlformats.org/officeDocument/2006/relationships/hyperlink" Target="http://www.cancerview.ca/TreatmentAndSupport/GRCMain/GRCGD/GRCGDUpdating" TargetMode="External"/><Relationship Id="rId2" Type="http://schemas.openxmlformats.org/officeDocument/2006/relationships/hyperlink" Target="http://www.cancerview.ca/TreatmentAndSupport/GRCMain/GRCGD/GRCGDDataExtractionAndPresentation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cancerview.ca/TreatmentAndSupport/GRCMain/GRCGD/GRCGDExternalReview" TargetMode="External"/><Relationship Id="rId5" Type="http://schemas.openxmlformats.org/officeDocument/2006/relationships/hyperlink" Target="http://www.cancerview.ca/TreatmentAndSupport/GRCMain/GRCGD/GRCGDDevelopingRecommendations" TargetMode="External"/><Relationship Id="rId4" Type="http://schemas.openxmlformats.org/officeDocument/2006/relationships/hyperlink" Target="http://www.cancerview.ca/TreatmentAndSupport/GRCMain/GRCGD/GRCGDInterpretingTheEvidence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ncerview.ca/TreatmentAndSupport/GRCMain/GRCGD/GRCGDFinalReportWriting" TargetMode="External"/><Relationship Id="rId2" Type="http://schemas.openxmlformats.org/officeDocument/2006/relationships/hyperlink" Target="http://www.cancerview.ca/TreatmentAndSupport/GRCMain/GRCGD/GRCGDDevelopingRecommendations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E:\EBP &amp; PP\EBP\pics\images0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70994"/>
            <a:ext cx="9144000" cy="658700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9170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725244"/>
          </a:xfrm>
        </p:spPr>
        <p:txBody>
          <a:bodyPr/>
          <a:lstStyle/>
          <a:p>
            <a:r>
              <a:rPr lang="en-US" dirty="0"/>
              <a:t>Applicability</a:t>
            </a:r>
          </a:p>
        </p:txBody>
      </p:sp>
      <p:sp>
        <p:nvSpPr>
          <p:cNvPr id="3" name="Rectangle 2"/>
          <p:cNvSpPr/>
          <p:nvPr/>
        </p:nvSpPr>
        <p:spPr>
          <a:xfrm>
            <a:off x="381000" y="1600200"/>
            <a:ext cx="7467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739746"/>
                </a:solidFill>
                <a:latin typeface="Helvetica"/>
              </a:rPr>
              <a:t>Description:</a:t>
            </a:r>
          </a:p>
          <a:p>
            <a:r>
              <a:rPr lang="en-US" sz="2400" dirty="0">
                <a:solidFill>
                  <a:srgbClr val="404040"/>
                </a:solidFill>
                <a:latin typeface="Helvetica"/>
              </a:rPr>
              <a:t>This domain pertains to the likely barriers and facilitators to implementation, strategies to improve uptake, and cost implications of applying the guideline (Items 18-21).</a:t>
            </a:r>
          </a:p>
          <a:p>
            <a:r>
              <a:rPr lang="en-US" sz="2400" dirty="0">
                <a:solidFill>
                  <a:srgbClr val="739746"/>
                </a:solidFill>
                <a:latin typeface="Helvetica"/>
              </a:rPr>
              <a:t>Items:</a:t>
            </a:r>
          </a:p>
          <a:p>
            <a:pPr>
              <a:buFont typeface="+mj-lt"/>
              <a:buAutoNum type="arabicPeriod" startAt="18"/>
            </a:pPr>
            <a:r>
              <a:rPr lang="en-US" sz="2400" dirty="0">
                <a:solidFill>
                  <a:srgbClr val="404040"/>
                </a:solidFill>
                <a:latin typeface="Helvetica"/>
              </a:rPr>
              <a:t>The guideline describes facilitators and barriers to its application.</a:t>
            </a:r>
          </a:p>
          <a:p>
            <a:pPr>
              <a:buFont typeface="+mj-lt"/>
              <a:buAutoNum type="arabicPeriod" startAt="18"/>
            </a:pPr>
            <a:r>
              <a:rPr lang="en-US" sz="2400" dirty="0">
                <a:solidFill>
                  <a:srgbClr val="404040"/>
                </a:solidFill>
                <a:latin typeface="Helvetica"/>
              </a:rPr>
              <a:t>The guideline provides advice and/or tools on how the recommendations can be put into practice.</a:t>
            </a:r>
          </a:p>
          <a:p>
            <a:pPr>
              <a:buFont typeface="+mj-lt"/>
              <a:buAutoNum type="arabicPeriod" startAt="18"/>
            </a:pPr>
            <a:r>
              <a:rPr lang="en-US" sz="2400" dirty="0">
                <a:solidFill>
                  <a:srgbClr val="404040"/>
                </a:solidFill>
                <a:latin typeface="Helvetica"/>
              </a:rPr>
              <a:t>The potential resource implications of applying the recommendations have been considered.</a:t>
            </a:r>
            <a:endParaRPr lang="en-US" sz="2400" b="0" i="0" dirty="0">
              <a:solidFill>
                <a:srgbClr val="404040"/>
              </a:solidFill>
              <a:effectLst/>
              <a:latin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45482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85800" y="2133600"/>
            <a:ext cx="6553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+mj-lt"/>
              <a:buAutoNum type="arabicPeriod" startAt="18"/>
            </a:pPr>
            <a:r>
              <a:rPr lang="en-US" sz="2400" dirty="0">
                <a:solidFill>
                  <a:srgbClr val="404040"/>
                </a:solidFill>
                <a:latin typeface="Helvetica"/>
              </a:rPr>
              <a:t>The guideline presents monitoring and/or auditing criteria.</a:t>
            </a:r>
          </a:p>
          <a:p>
            <a:r>
              <a:rPr lang="en-US" sz="2400" dirty="0">
                <a:solidFill>
                  <a:srgbClr val="739746"/>
                </a:solidFill>
                <a:latin typeface="Helvetica"/>
              </a:rPr>
              <a:t>Guideline Development:</a:t>
            </a:r>
          </a:p>
          <a:p>
            <a:pPr>
              <a:buFont typeface="Arial"/>
              <a:buChar char="•"/>
            </a:pPr>
            <a:r>
              <a:rPr lang="en-US" sz="2400" dirty="0" smtClean="0">
                <a:solidFill>
                  <a:srgbClr val="0072B6"/>
                </a:solidFill>
                <a:latin typeface="Helvetica"/>
                <a:hlinkClick r:id="rId2"/>
              </a:rPr>
              <a:t>Implementation</a:t>
            </a:r>
            <a:endParaRPr lang="en-US" sz="2400" dirty="0">
              <a:solidFill>
                <a:srgbClr val="404040"/>
              </a:solidFill>
              <a:latin typeface="Helvetica"/>
            </a:endParaRPr>
          </a:p>
          <a:p>
            <a:pPr>
              <a:buFont typeface="Arial"/>
              <a:buChar char="•"/>
            </a:pPr>
            <a:r>
              <a:rPr lang="en-US" sz="2400" u="sng" dirty="0">
                <a:solidFill>
                  <a:srgbClr val="0072B6"/>
                </a:solidFill>
                <a:latin typeface="Helvetica"/>
                <a:hlinkClick r:id="rId3"/>
              </a:rPr>
              <a:t>Final Report Writing</a:t>
            </a:r>
            <a:endParaRPr lang="en-US" sz="2400" dirty="0">
              <a:solidFill>
                <a:srgbClr val="404040"/>
              </a:solidFill>
              <a:latin typeface="Helvetica"/>
            </a:endParaRPr>
          </a:p>
          <a:p>
            <a:pPr>
              <a:buFont typeface="Arial"/>
              <a:buChar char="•"/>
            </a:pPr>
            <a:r>
              <a:rPr lang="en-US" sz="2400" dirty="0">
                <a:solidFill>
                  <a:srgbClr val="0072B6"/>
                </a:solidFill>
                <a:latin typeface="Helvetica"/>
                <a:hlinkClick r:id="rId4"/>
              </a:rPr>
              <a:t>Dissemination and Publication</a:t>
            </a:r>
            <a:endParaRPr lang="en-US" sz="2400" dirty="0">
              <a:solidFill>
                <a:srgbClr val="404040"/>
              </a:solidFill>
              <a:latin typeface="Helvetica"/>
            </a:endParaRPr>
          </a:p>
          <a:p>
            <a:pPr>
              <a:buFont typeface="Arial"/>
              <a:buChar char="•"/>
            </a:pPr>
            <a:r>
              <a:rPr lang="en-US" sz="2400" dirty="0">
                <a:solidFill>
                  <a:srgbClr val="0072B6"/>
                </a:solidFill>
                <a:latin typeface="Helvetica"/>
                <a:hlinkClick r:id="rId5"/>
              </a:rPr>
              <a:t>Monitoring, Evaluation and Sustainability</a:t>
            </a:r>
            <a:endParaRPr lang="en-US" sz="2400" b="0" i="0" dirty="0">
              <a:solidFill>
                <a:srgbClr val="404040"/>
              </a:solidFill>
              <a:effectLst/>
              <a:latin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58484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877644"/>
          </a:xfrm>
        </p:spPr>
        <p:txBody>
          <a:bodyPr/>
          <a:lstStyle/>
          <a:p>
            <a:r>
              <a:rPr lang="en-US" dirty="0"/>
              <a:t>Editorial independence</a:t>
            </a:r>
          </a:p>
        </p:txBody>
      </p:sp>
      <p:sp>
        <p:nvSpPr>
          <p:cNvPr id="3" name="Rectangle 2"/>
          <p:cNvSpPr/>
          <p:nvPr/>
        </p:nvSpPr>
        <p:spPr>
          <a:xfrm>
            <a:off x="381000" y="1524000"/>
            <a:ext cx="82296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739746"/>
                </a:solidFill>
                <a:latin typeface="Helvetica"/>
              </a:rPr>
              <a:t>Description:</a:t>
            </a:r>
          </a:p>
          <a:p>
            <a:r>
              <a:rPr lang="en-US" sz="2400" dirty="0">
                <a:solidFill>
                  <a:srgbClr val="404040"/>
                </a:solidFill>
                <a:latin typeface="Helvetica"/>
              </a:rPr>
              <a:t>This domain is concerned with the formation of recommendations not being unduly biased with competing interests (Items 22-23).</a:t>
            </a:r>
          </a:p>
          <a:p>
            <a:r>
              <a:rPr lang="en-US" sz="2400" dirty="0">
                <a:solidFill>
                  <a:srgbClr val="739746"/>
                </a:solidFill>
                <a:latin typeface="Helvetica"/>
              </a:rPr>
              <a:t>Items:</a:t>
            </a:r>
          </a:p>
          <a:p>
            <a:pPr>
              <a:buFont typeface="+mj-lt"/>
              <a:buAutoNum type="arabicPeriod" startAt="22"/>
            </a:pPr>
            <a:r>
              <a:rPr lang="en-US" sz="2400" dirty="0">
                <a:solidFill>
                  <a:srgbClr val="404040"/>
                </a:solidFill>
                <a:latin typeface="Helvetica"/>
              </a:rPr>
              <a:t>The views of the funding body have not influenced the content of the guideline.</a:t>
            </a:r>
          </a:p>
          <a:p>
            <a:pPr>
              <a:buFont typeface="+mj-lt"/>
              <a:buAutoNum type="arabicPeriod" startAt="22"/>
            </a:pPr>
            <a:r>
              <a:rPr lang="en-US" sz="2400" dirty="0">
                <a:solidFill>
                  <a:srgbClr val="404040"/>
                </a:solidFill>
                <a:latin typeface="Helvetica"/>
              </a:rPr>
              <a:t>Competing interests of guideline development group members have been recorded and addressed.</a:t>
            </a:r>
          </a:p>
          <a:p>
            <a:r>
              <a:rPr lang="en-US" sz="2400" dirty="0">
                <a:solidFill>
                  <a:srgbClr val="739746"/>
                </a:solidFill>
                <a:latin typeface="Helvetica"/>
              </a:rPr>
              <a:t>Guideline Development:</a:t>
            </a:r>
          </a:p>
          <a:p>
            <a:pPr>
              <a:buFont typeface="Arial"/>
              <a:buChar char="•"/>
            </a:pPr>
            <a:r>
              <a:rPr lang="en-US" sz="2400" dirty="0">
                <a:solidFill>
                  <a:srgbClr val="0072B6"/>
                </a:solidFill>
                <a:latin typeface="Helvetica"/>
                <a:hlinkClick r:id="rId2"/>
              </a:rPr>
              <a:t>Assembling a Guideline Panel</a:t>
            </a:r>
            <a:endParaRPr lang="en-US" sz="2400" b="0" i="0" dirty="0">
              <a:solidFill>
                <a:srgbClr val="404040"/>
              </a:solidFill>
              <a:effectLst/>
              <a:latin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47026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/>
              <a:t>Quality of evidence  &amp; strength of recommendations</a:t>
            </a:r>
            <a:endParaRPr lang="en-US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n-US" sz="4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GUIDELINES </a:t>
            </a:r>
          </a:p>
          <a:p>
            <a:pPr marL="0" indent="0">
              <a:buNone/>
            </a:pPr>
            <a:r>
              <a:rPr lang="en-US" sz="4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MAKE </a:t>
            </a:r>
          </a:p>
          <a:p>
            <a:pPr marL="0" indent="0">
              <a:buNone/>
            </a:pPr>
            <a:r>
              <a:rPr lang="en-US" sz="4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RECOMMENDATIONS</a:t>
            </a:r>
          </a:p>
          <a:p>
            <a:pPr marL="0" indent="0">
              <a:buNone/>
            </a:pPr>
            <a:r>
              <a:rPr lang="en-US" sz="4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FOR PRACTICE</a:t>
            </a:r>
            <a:endParaRPr lang="en-US" sz="4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2050" name="Picture 2" descr="C:\Users\Abdul Munem\Desktop\hypertension_guidelin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371600"/>
            <a:ext cx="3200400" cy="533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9084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1981200"/>
            <a:ext cx="7745505" cy="4648199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Level of trust in guidelines depend upon </a:t>
            </a:r>
            <a:r>
              <a:rPr lang="en-US" sz="2800" b="1" i="1" u="sng" dirty="0" smtClean="0"/>
              <a:t>strength </a:t>
            </a:r>
            <a:r>
              <a:rPr lang="en-US" sz="2800" b="1" i="1" u="sng" dirty="0"/>
              <a:t>of </a:t>
            </a:r>
            <a:r>
              <a:rPr lang="en-US" sz="2800" b="1" i="1" u="sng" dirty="0" smtClean="0"/>
              <a:t>the recommendation</a:t>
            </a:r>
            <a:r>
              <a:rPr lang="en-US" sz="2800" b="1" i="1" u="sng" dirty="0"/>
              <a:t>.</a:t>
            </a:r>
          </a:p>
          <a:p>
            <a:r>
              <a:rPr lang="en-US" sz="2800" dirty="0"/>
              <a:t>The GRADE Working Group (2004) </a:t>
            </a:r>
            <a:r>
              <a:rPr lang="en-US" sz="2800" dirty="0" smtClean="0"/>
              <a:t>suggestion to consider: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Balance b/w </a:t>
            </a:r>
            <a:r>
              <a:rPr lang="en-US" sz="2800" dirty="0"/>
              <a:t>b</a:t>
            </a:r>
            <a:r>
              <a:rPr lang="en-US" sz="2800" dirty="0" smtClean="0"/>
              <a:t>enefits and harm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Quality of evidence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Translation of evidence in specific setting practice</a:t>
            </a:r>
          </a:p>
          <a:p>
            <a:pPr>
              <a:buFont typeface="Wingdings" pitchFamily="2" charset="2"/>
              <a:buChar char="Ø"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* Relative risk / benefits of guidelines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45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 descr="C:\Users\Abdul Munem\Desktop\grades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0" y="0"/>
            <a:ext cx="3333750" cy="407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Abdul Munem\Desktop\grad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120900"/>
            <a:ext cx="3048000" cy="391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081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LEGAL IMPLICATION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Increase in  number of guidelines by the time.</a:t>
            </a:r>
          </a:p>
          <a:p>
            <a:r>
              <a:rPr lang="en-US" dirty="0" smtClean="0"/>
              <a:t>Everything has certain effects/outcomes</a:t>
            </a:r>
          </a:p>
          <a:p>
            <a:r>
              <a:rPr lang="en-US" dirty="0" smtClean="0"/>
              <a:t>To follow Clinical Guideline is necessary. </a:t>
            </a:r>
          </a:p>
          <a:p>
            <a:r>
              <a:rPr lang="en-US" dirty="0" smtClean="0"/>
              <a:t>Guidelines may contradict with clinical experience</a:t>
            </a:r>
          </a:p>
          <a:p>
            <a:r>
              <a:rPr lang="en-US" dirty="0" smtClean="0"/>
              <a:t>Autonomy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b="1" i="1" u="sng" dirty="0" smtClean="0"/>
              <a:t>Concern</a:t>
            </a:r>
            <a:r>
              <a:rPr lang="en-US" dirty="0" smtClean="0"/>
              <a:t>:</a:t>
            </a:r>
          </a:p>
          <a:p>
            <a:r>
              <a:rPr lang="en-US" dirty="0" smtClean="0"/>
              <a:t>With increase </a:t>
            </a:r>
            <a:r>
              <a:rPr lang="en-US" dirty="0" smtClean="0"/>
              <a:t>number </a:t>
            </a:r>
            <a:r>
              <a:rPr lang="en-US" dirty="0" smtClean="0"/>
              <a:t>of </a:t>
            </a:r>
            <a:r>
              <a:rPr lang="en-US" dirty="0" smtClean="0"/>
              <a:t>guidelines </a:t>
            </a:r>
            <a:r>
              <a:rPr lang="en-US" dirty="0" smtClean="0"/>
              <a:t>, autonomy in professional judgement &amp; </a:t>
            </a:r>
            <a:r>
              <a:rPr lang="en-US" dirty="0" smtClean="0"/>
              <a:t>making </a:t>
            </a:r>
            <a:r>
              <a:rPr lang="en-US" dirty="0" smtClean="0"/>
              <a:t>their own choice in Patient care may compromise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432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/>
              <a:t>Who should Develop Guidelines?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4000" dirty="0" err="1" smtClean="0"/>
              <a:t>Grimshaw</a:t>
            </a:r>
            <a:r>
              <a:rPr lang="en-US" sz="4000" dirty="0" smtClean="0"/>
              <a:t> </a:t>
            </a:r>
            <a:r>
              <a:rPr lang="en-US" sz="4000" dirty="0" smtClean="0"/>
              <a:t>et al (1995) observed that the development of valid guidelines requires </a:t>
            </a:r>
            <a:r>
              <a:rPr lang="en-US" sz="4000" b="1" dirty="0" smtClean="0">
                <a:solidFill>
                  <a:srgbClr val="FF0000"/>
                </a:solidFill>
                <a:latin typeface="Arial Black" pitchFamily="34" charset="0"/>
              </a:rPr>
              <a:t>considerable  Resources. </a:t>
            </a:r>
            <a:endParaRPr lang="en-US" sz="4000" b="1" dirty="0">
              <a:solidFill>
                <a:srgbClr val="FF0000"/>
              </a:solidFill>
              <a:latin typeface="Arial Black" pitchFamily="34" charset="0"/>
            </a:endParaRPr>
          </a:p>
          <a:p>
            <a:pPr marL="0" indent="0">
              <a:spcBef>
                <a:spcPts val="0"/>
              </a:spcBef>
              <a:buClrTx/>
              <a:buSzTx/>
              <a:buNone/>
              <a:defRPr/>
            </a:pPr>
            <a:r>
              <a:rPr lang="en-US" sz="4000" b="1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  <a:latin typeface="Arial Black" pitchFamily="34" charset="0"/>
              </a:rPr>
              <a:t> (Expertise)</a:t>
            </a:r>
            <a:r>
              <a:rPr lang="en-US" sz="4000" dirty="0"/>
              <a:t> They concluded that expertise was needed for conducting systematic reviews, synthesizing the evidence and developing valid guidelines.</a:t>
            </a:r>
          </a:p>
          <a:p>
            <a:endParaRPr lang="en-US" sz="4000" dirty="0"/>
          </a:p>
          <a:p>
            <a:pPr>
              <a:buNone/>
            </a:pPr>
            <a:endParaRPr lang="en-US" sz="4000" b="1" dirty="0" smtClean="0">
              <a:solidFill>
                <a:srgbClr val="FF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274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/>
              <a:t>They argued </a:t>
            </a:r>
            <a:r>
              <a:rPr lang="en-US" sz="2800" dirty="0" smtClean="0"/>
              <a:t>for</a:t>
            </a:r>
          </a:p>
          <a:p>
            <a:pPr>
              <a:buNone/>
            </a:pPr>
            <a:r>
              <a:rPr lang="en-US" sz="2800" dirty="0" smtClean="0"/>
              <a:t> </a:t>
            </a:r>
            <a:r>
              <a:rPr lang="en-US" sz="2800" dirty="0" smtClean="0">
                <a:latin typeface="Arial Black" pitchFamily="34" charset="0"/>
              </a:rPr>
              <a:t>greater co-ordination nationally on guideline development,</a:t>
            </a:r>
            <a:r>
              <a:rPr lang="en-US" sz="2800" dirty="0" smtClean="0"/>
              <a:t> </a:t>
            </a:r>
            <a:endParaRPr lang="en-US" sz="2800" dirty="0" smtClean="0"/>
          </a:p>
          <a:p>
            <a:pPr>
              <a:buNone/>
            </a:pPr>
            <a:r>
              <a:rPr lang="en-US" sz="2800" dirty="0"/>
              <a:t> </a:t>
            </a:r>
            <a:r>
              <a:rPr lang="en-US" sz="2800" dirty="0" smtClean="0"/>
              <a:t> </a:t>
            </a:r>
            <a:r>
              <a:rPr lang="en-US" sz="2800" dirty="0" smtClean="0"/>
              <a:t>to </a:t>
            </a:r>
            <a:r>
              <a:rPr lang="en-US" sz="2800" dirty="0" smtClean="0"/>
              <a:t>avoid duplication, and felt that national </a:t>
            </a:r>
            <a:r>
              <a:rPr lang="en-US" sz="2800" dirty="0" err="1" smtClean="0"/>
              <a:t>programmes</a:t>
            </a:r>
            <a:r>
              <a:rPr lang="en-US" sz="2800" dirty="0" smtClean="0"/>
              <a:t> would reduce the costs of local guideline development.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/>
              <a:t>Expertise</a:t>
            </a:r>
          </a:p>
          <a:p>
            <a:r>
              <a:rPr lang="en-US" dirty="0" smtClean="0"/>
              <a:t>Implementing</a:t>
            </a:r>
          </a:p>
          <a:p>
            <a:r>
              <a:rPr lang="en-US" dirty="0" smtClean="0"/>
              <a:t> </a:t>
            </a:r>
            <a:r>
              <a:rPr lang="en-US" dirty="0" smtClean="0"/>
              <a:t>barrier to applicability issues at local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31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Collaboration in Guideline development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Existing Systematic reviews</a:t>
            </a:r>
          </a:p>
          <a:p>
            <a:r>
              <a:rPr lang="en-US" sz="3200" dirty="0" smtClean="0"/>
              <a:t>Collaboration b/w Systematic reviewers &amp; guideline developers</a:t>
            </a:r>
          </a:p>
          <a:p>
            <a:pPr>
              <a:buNone/>
            </a:pPr>
            <a:r>
              <a:rPr lang="en-US" sz="3200" dirty="0" smtClean="0"/>
              <a:t>sharing common methodologies, problems and solutions, and also to </a:t>
            </a:r>
            <a:r>
              <a:rPr lang="en-US" sz="3200" dirty="0" smtClean="0">
                <a:solidFill>
                  <a:srgbClr val="FF0000"/>
                </a:solidFill>
              </a:rPr>
              <a:t>share actual reviews</a:t>
            </a:r>
            <a:r>
              <a:rPr lang="en-US" sz="3200" dirty="0" smtClean="0"/>
              <a:t>, to avoid duplication.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5780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2" descr="E:\EBP &amp; PP\EBP\pics\images5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33600" y="3048294"/>
            <a:ext cx="2143125" cy="2133600"/>
          </a:xfrm>
          <a:prstGeom prst="rect">
            <a:avLst/>
          </a:prstGeom>
          <a:noFill/>
        </p:spPr>
      </p:pic>
      <p:pic>
        <p:nvPicPr>
          <p:cNvPr id="4" name="Picture 2" descr="E:\EBP &amp; PP\EBP\pics\98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533400"/>
            <a:ext cx="3357513" cy="2514894"/>
          </a:xfrm>
          <a:prstGeom prst="rect">
            <a:avLst/>
          </a:prstGeom>
          <a:noFill/>
        </p:spPr>
      </p:pic>
      <p:pic>
        <p:nvPicPr>
          <p:cNvPr id="5" name="Picture 2" descr="E:\EBP &amp; PP\EBP\pics\images2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67113" y="533400"/>
            <a:ext cx="3657600" cy="2423532"/>
          </a:xfrm>
          <a:prstGeom prst="rect">
            <a:avLst/>
          </a:prstGeom>
          <a:noFill/>
        </p:spPr>
      </p:pic>
      <p:pic>
        <p:nvPicPr>
          <p:cNvPr id="7" name="Picture 2" descr="E:\EBP &amp; PP\EBP\pics\clarityOcean_Clarity_Magnifier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91000" y="2943077"/>
            <a:ext cx="3662313" cy="2489228"/>
          </a:xfrm>
          <a:prstGeom prst="rect">
            <a:avLst/>
          </a:prstGeom>
          <a:noFill/>
        </p:spPr>
      </p:pic>
      <p:pic>
        <p:nvPicPr>
          <p:cNvPr id="8" name="Picture 2" descr="E:\EBP &amp; PP\EBP\pics\images87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7709" y="3048294"/>
            <a:ext cx="2057400" cy="1747499"/>
          </a:xfrm>
          <a:prstGeom prst="rect">
            <a:avLst/>
          </a:prstGeom>
          <a:noFill/>
        </p:spPr>
      </p:pic>
      <p:pic>
        <p:nvPicPr>
          <p:cNvPr id="9" name="Picture 2" descr="E:\EBP &amp; PP\EBP\pics\medical_journal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42938" y="4788866"/>
            <a:ext cx="1981200" cy="210997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2544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2057401"/>
            <a:ext cx="7745505" cy="4068762"/>
          </a:xfrm>
        </p:spPr>
        <p:txBody>
          <a:bodyPr>
            <a:noAutofit/>
          </a:bodyPr>
          <a:lstStyle/>
          <a:p>
            <a:r>
              <a:rPr lang="en-US" sz="3200" dirty="0" smtClean="0"/>
              <a:t>there should be a database of evidence tables available that both systematic reviewers and guideline </a:t>
            </a:r>
            <a:r>
              <a:rPr lang="en-US" sz="3200" dirty="0" smtClean="0"/>
              <a:t>developers make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In the Netherlands, partnerships are already established between the Dutch Cochrane Centre and guideline centre and developers can access.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44678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Collaboration in guideline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International collaboration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 a way of avoiding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/>
              <a:t> </a:t>
            </a:r>
            <a:r>
              <a:rPr lang="en-US" sz="2800" dirty="0" smtClean="0">
                <a:latin typeface="Arial Black" pitchFamily="34" charset="0"/>
              </a:rPr>
              <a:t>Duplication</a:t>
            </a:r>
            <a:r>
              <a:rPr lang="en-US" sz="2800" dirty="0" smtClean="0"/>
              <a:t> and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latin typeface="Arial Black" pitchFamily="34" charset="0"/>
              </a:rPr>
              <a:t> utility of unnecessary resource</a:t>
            </a:r>
            <a:r>
              <a:rPr lang="en-US" sz="2800" dirty="0" smtClean="0"/>
              <a:t>.</a:t>
            </a:r>
          </a:p>
          <a:p>
            <a:pPr>
              <a:buFont typeface="Wingdings" pitchFamily="2" charset="2"/>
              <a:buChar char="q"/>
            </a:pPr>
            <a:r>
              <a:rPr lang="en-US" sz="2800" i="1" u="sng" dirty="0" smtClean="0"/>
              <a:t>Problem of generalized applicability…</a:t>
            </a:r>
          </a:p>
          <a:p>
            <a:pPr>
              <a:buNone/>
            </a:pPr>
            <a:r>
              <a:rPr lang="en-US" sz="2800" dirty="0" smtClean="0"/>
              <a:t>Evidence reviews to be shared across countries</a:t>
            </a:r>
          </a:p>
          <a:p>
            <a:pPr>
              <a:buNone/>
            </a:pPr>
            <a:r>
              <a:rPr lang="en-US" sz="2800" dirty="0" smtClean="0"/>
              <a:t>Netherland &amp; </a:t>
            </a:r>
            <a:r>
              <a:rPr lang="en-US" sz="2800" dirty="0" smtClean="0"/>
              <a:t>UK…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6376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High quality clinical guidelines provide a valuable resource for practice in the form of recommendations for practice based on a systematic evidence review integrated with information from a consensus process and expert judgement</a:t>
            </a:r>
          </a:p>
          <a:p>
            <a:pPr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2897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C</a:t>
            </a:r>
            <a:r>
              <a:rPr lang="en-US" sz="3200" dirty="0" smtClean="0"/>
              <a:t>linical guidelines are expensive and time-consuming to develop. </a:t>
            </a:r>
          </a:p>
          <a:p>
            <a:r>
              <a:rPr lang="en-US" sz="3200" dirty="0" smtClean="0"/>
              <a:t>A real challenge for the years</a:t>
            </a:r>
          </a:p>
          <a:p>
            <a:pPr>
              <a:buNone/>
            </a:pPr>
            <a:r>
              <a:rPr lang="en-US" sz="3200" dirty="0" smtClean="0"/>
              <a:t>   ahead will be to </a:t>
            </a:r>
            <a:r>
              <a:rPr lang="en-US" sz="3200" dirty="0" smtClean="0">
                <a:solidFill>
                  <a:srgbClr val="FF0000"/>
                </a:solidFill>
              </a:rPr>
              <a:t>set up</a:t>
            </a:r>
            <a:r>
              <a:rPr lang="en-US" sz="3200" dirty="0" smtClean="0"/>
              <a:t> international collaborations of organizations that will </a:t>
            </a:r>
            <a:r>
              <a:rPr lang="en-US" sz="3200" dirty="0" smtClean="0">
                <a:solidFill>
                  <a:srgbClr val="FF0000"/>
                </a:solidFill>
              </a:rPr>
              <a:t>trust</a:t>
            </a:r>
            <a:r>
              <a:rPr lang="en-US" sz="3200" dirty="0" smtClean="0"/>
              <a:t> each others’ work sufficiently to avoid the current </a:t>
            </a:r>
            <a:r>
              <a:rPr lang="en-US" sz="3200" dirty="0" smtClean="0">
                <a:solidFill>
                  <a:srgbClr val="FF0000"/>
                </a:solidFill>
              </a:rPr>
              <a:t>duplication</a:t>
            </a:r>
            <a:r>
              <a:rPr lang="en-US" sz="3200" dirty="0" smtClean="0"/>
              <a:t> of guidelines developed across countries.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4875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A second challenge will be to</a:t>
            </a:r>
          </a:p>
          <a:p>
            <a:pPr>
              <a:buNone/>
            </a:pPr>
            <a:r>
              <a:rPr lang="en-US" sz="2800" dirty="0" smtClean="0"/>
              <a:t>  determine </a:t>
            </a:r>
            <a:r>
              <a:rPr lang="en-US" sz="2800" dirty="0" smtClean="0"/>
              <a:t>with more clarity whether clinical guidelines actually lead to health benefits for patients.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Finally, optimal mechanisms for facilitation</a:t>
            </a:r>
          </a:p>
          <a:p>
            <a:pPr>
              <a:buNone/>
            </a:pPr>
            <a:r>
              <a:rPr lang="en-US" sz="2800" dirty="0" smtClean="0"/>
              <a:t>and implementation of guidelines need to be found and used.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9513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490" y="152400"/>
            <a:ext cx="7756263" cy="2057400"/>
          </a:xfrm>
        </p:spPr>
        <p:txBody>
          <a:bodyPr>
            <a:noAutofit/>
          </a:bodyPr>
          <a:lstStyle/>
          <a:p>
            <a:r>
              <a:rPr lang="en-US" sz="2800" b="1" u="sng" dirty="0" smtClean="0"/>
              <a:t>Domains of AGREE</a:t>
            </a:r>
            <a:br>
              <a:rPr lang="en-US" sz="2800" b="1" u="sng" dirty="0" smtClean="0"/>
            </a:br>
            <a:r>
              <a:rPr lang="en-US" sz="2800" b="1" dirty="0" smtClean="0"/>
              <a:t>(</a:t>
            </a:r>
            <a:r>
              <a:rPr lang="en-US" sz="2800" dirty="0" smtClean="0">
                <a:latin typeface="Bodoni MT Condensed" pitchFamily="18" charset="0"/>
              </a:rPr>
              <a:t>Appraisal of Guidelines, </a:t>
            </a:r>
            <a:r>
              <a:rPr lang="en-US" sz="2800" dirty="0" err="1" smtClean="0">
                <a:latin typeface="Bodoni MT Condensed" pitchFamily="18" charset="0"/>
              </a:rPr>
              <a:t>REsearch</a:t>
            </a:r>
            <a:r>
              <a:rPr lang="en-US" sz="2800" dirty="0" smtClean="0">
                <a:latin typeface="Bodoni MT Condensed" pitchFamily="18" charset="0"/>
              </a:rPr>
              <a:t> and Evaluation (AGREE) Collaboration) </a:t>
            </a:r>
            <a:r>
              <a:rPr lang="en-US" sz="2800" b="1" u="sng" dirty="0" smtClean="0"/>
              <a:t>instrument: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6 theoretical </a:t>
            </a:r>
            <a:endParaRPr lang="en-US" sz="3200" b="1" dirty="0" smtClean="0"/>
          </a:p>
          <a:p>
            <a:pPr marL="0" indent="0">
              <a:buNone/>
            </a:pPr>
            <a:r>
              <a:rPr lang="en-US" sz="3200" b="1" dirty="0" smtClean="0"/>
              <a:t>quality </a:t>
            </a:r>
            <a:r>
              <a:rPr lang="en-US" sz="3200" b="1" dirty="0"/>
              <a:t>Domains</a:t>
            </a:r>
            <a:endParaRPr lang="en-US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8602" y="1981200"/>
            <a:ext cx="5425398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6380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26804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Scope and Purpose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990600"/>
            <a:ext cx="8763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739746"/>
                </a:solidFill>
                <a:latin typeface="Helvetica"/>
              </a:rPr>
              <a:t>Description:</a:t>
            </a:r>
          </a:p>
          <a:p>
            <a:r>
              <a:rPr lang="en-US" sz="2400" dirty="0">
                <a:solidFill>
                  <a:srgbClr val="404040"/>
                </a:solidFill>
                <a:latin typeface="Helvetica"/>
              </a:rPr>
              <a:t>The Scope and Purpose domain is concerned with </a:t>
            </a:r>
            <a:r>
              <a:rPr lang="en-US" sz="2400" dirty="0" smtClean="0">
                <a:solidFill>
                  <a:srgbClr val="404040"/>
                </a:solidFill>
                <a:latin typeface="Helvetica"/>
              </a:rPr>
              <a:t>the</a:t>
            </a:r>
          </a:p>
          <a:p>
            <a:r>
              <a:rPr lang="en-US" sz="2400" dirty="0" smtClean="0">
                <a:solidFill>
                  <a:srgbClr val="404040"/>
                </a:solidFill>
                <a:latin typeface="Helvetica"/>
              </a:rPr>
              <a:t> </a:t>
            </a:r>
            <a:r>
              <a:rPr lang="en-US" sz="2400" dirty="0">
                <a:solidFill>
                  <a:srgbClr val="404040"/>
                </a:solidFill>
                <a:latin typeface="Helvetica"/>
              </a:rPr>
              <a:t>overall aim of the guideline</a:t>
            </a:r>
            <a:r>
              <a:rPr lang="en-US" sz="2400" dirty="0" smtClean="0">
                <a:solidFill>
                  <a:srgbClr val="404040"/>
                </a:solidFill>
                <a:latin typeface="Helvetica"/>
              </a:rPr>
              <a:t>,</a:t>
            </a:r>
          </a:p>
          <a:p>
            <a:r>
              <a:rPr lang="en-US" sz="2400" dirty="0" smtClean="0">
                <a:solidFill>
                  <a:srgbClr val="404040"/>
                </a:solidFill>
                <a:latin typeface="Helvetica"/>
              </a:rPr>
              <a:t> </a:t>
            </a:r>
            <a:r>
              <a:rPr lang="en-US" sz="2400" dirty="0">
                <a:solidFill>
                  <a:srgbClr val="404040"/>
                </a:solidFill>
                <a:latin typeface="Helvetica"/>
              </a:rPr>
              <a:t>the specific health </a:t>
            </a:r>
            <a:r>
              <a:rPr lang="en-US" sz="2400" dirty="0" smtClean="0">
                <a:solidFill>
                  <a:srgbClr val="404040"/>
                </a:solidFill>
                <a:latin typeface="Helvetica"/>
              </a:rPr>
              <a:t>questions</a:t>
            </a:r>
          </a:p>
          <a:p>
            <a:r>
              <a:rPr lang="en-US" sz="2400" dirty="0" smtClean="0">
                <a:solidFill>
                  <a:srgbClr val="404040"/>
                </a:solidFill>
                <a:latin typeface="Helvetica"/>
              </a:rPr>
              <a:t> </a:t>
            </a:r>
            <a:r>
              <a:rPr lang="en-US" sz="2400" dirty="0">
                <a:solidFill>
                  <a:srgbClr val="404040"/>
                </a:solidFill>
                <a:latin typeface="Helvetica"/>
              </a:rPr>
              <a:t>and the target population. (Items 1-3)</a:t>
            </a:r>
          </a:p>
          <a:p>
            <a:r>
              <a:rPr lang="en-US" sz="2400" dirty="0">
                <a:solidFill>
                  <a:srgbClr val="739746"/>
                </a:solidFill>
                <a:latin typeface="Helvetica"/>
              </a:rPr>
              <a:t>Items:</a:t>
            </a:r>
          </a:p>
          <a:p>
            <a:pPr>
              <a:buFont typeface="+mj-lt"/>
              <a:buAutoNum type="arabicPeriod"/>
            </a:pPr>
            <a:r>
              <a:rPr lang="en-US" sz="2400" dirty="0">
                <a:solidFill>
                  <a:srgbClr val="404040"/>
                </a:solidFill>
                <a:latin typeface="Helvetica"/>
              </a:rPr>
              <a:t>The overall objective(s) of the guideline is (are) specifically described.</a:t>
            </a:r>
          </a:p>
          <a:p>
            <a:pPr>
              <a:buFont typeface="+mj-lt"/>
              <a:buAutoNum type="arabicPeriod"/>
            </a:pPr>
            <a:r>
              <a:rPr lang="en-US" sz="2400" dirty="0">
                <a:solidFill>
                  <a:srgbClr val="404040"/>
                </a:solidFill>
                <a:latin typeface="Helvetica"/>
              </a:rPr>
              <a:t>The health question(s) covered by the guideline is (are) specifically described.</a:t>
            </a:r>
          </a:p>
          <a:p>
            <a:pPr>
              <a:buFont typeface="+mj-lt"/>
              <a:buAutoNum type="arabicPeriod"/>
            </a:pPr>
            <a:r>
              <a:rPr lang="en-US" sz="2400" dirty="0">
                <a:solidFill>
                  <a:srgbClr val="404040"/>
                </a:solidFill>
                <a:latin typeface="Helvetica"/>
              </a:rPr>
              <a:t>The population (patients, public, etc.) to whom the guideline is meant to apply is specifically </a:t>
            </a:r>
            <a:r>
              <a:rPr lang="en-US" sz="2400" dirty="0" smtClean="0">
                <a:solidFill>
                  <a:srgbClr val="404040"/>
                </a:solidFill>
                <a:latin typeface="Helvetica"/>
              </a:rPr>
              <a:t>described.</a:t>
            </a:r>
          </a:p>
          <a:p>
            <a:r>
              <a:rPr lang="en-US" sz="2400" dirty="0" smtClean="0">
                <a:solidFill>
                  <a:srgbClr val="404040"/>
                </a:solidFill>
                <a:latin typeface="Helvetica"/>
              </a:rPr>
              <a:t>Guideline </a:t>
            </a:r>
            <a:r>
              <a:rPr lang="en-US" sz="2400" dirty="0">
                <a:solidFill>
                  <a:srgbClr val="404040"/>
                </a:solidFill>
                <a:latin typeface="Helvetica"/>
              </a:rPr>
              <a:t>Development:</a:t>
            </a:r>
          </a:p>
          <a:p>
            <a:pPr>
              <a:buFont typeface="+mj-lt"/>
              <a:buAutoNum type="arabicPeriod"/>
            </a:pPr>
            <a:endParaRPr lang="en-US" sz="2400" dirty="0">
              <a:solidFill>
                <a:srgbClr val="404040"/>
              </a:solidFill>
              <a:latin typeface="Helvetica"/>
            </a:endParaRPr>
          </a:p>
          <a:p>
            <a:pPr>
              <a:buFont typeface="+mj-lt"/>
              <a:buAutoNum type="arabicPeriod"/>
            </a:pPr>
            <a:r>
              <a:rPr lang="en-US" sz="2400" dirty="0" smtClean="0">
                <a:solidFill>
                  <a:srgbClr val="404040"/>
                </a:solidFill>
                <a:latin typeface="Helvetica"/>
              </a:rPr>
              <a:t>Choosing </a:t>
            </a:r>
            <a:r>
              <a:rPr lang="en-US" sz="2400" dirty="0">
                <a:solidFill>
                  <a:srgbClr val="404040"/>
                </a:solidFill>
                <a:latin typeface="Helvetica"/>
              </a:rPr>
              <a:t>a Guideline Topic</a:t>
            </a:r>
          </a:p>
          <a:p>
            <a:pPr>
              <a:buFont typeface="+mj-lt"/>
              <a:buAutoNum type="arabicPeriod"/>
            </a:pPr>
            <a:r>
              <a:rPr lang="en-US" sz="2400" dirty="0">
                <a:solidFill>
                  <a:srgbClr val="404040"/>
                </a:solidFill>
                <a:latin typeface="Helvetica"/>
              </a:rPr>
              <a:t>Developing Questions</a:t>
            </a:r>
            <a:endParaRPr lang="en-US" sz="2400" b="0" i="0" dirty="0">
              <a:solidFill>
                <a:srgbClr val="404040"/>
              </a:solidFill>
              <a:effectLst/>
              <a:latin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48969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490" y="457200"/>
            <a:ext cx="7756263" cy="381000"/>
          </a:xfrm>
        </p:spPr>
        <p:txBody>
          <a:bodyPr>
            <a:normAutofit fontScale="90000"/>
          </a:bodyPr>
          <a:lstStyle/>
          <a:p>
            <a:r>
              <a:rPr lang="en-US" dirty="0"/>
              <a:t>Stakeholder involvement</a:t>
            </a:r>
          </a:p>
        </p:txBody>
      </p:sp>
      <p:sp>
        <p:nvSpPr>
          <p:cNvPr id="3" name="Rectangle 2"/>
          <p:cNvSpPr/>
          <p:nvPr/>
        </p:nvSpPr>
        <p:spPr>
          <a:xfrm>
            <a:off x="152400" y="1004265"/>
            <a:ext cx="8686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739746"/>
                </a:solidFill>
                <a:latin typeface="Helvetica"/>
              </a:rPr>
              <a:t>Stakeholder: a person, group, organization, member or system who affects or can be affected by an organization's </a:t>
            </a:r>
            <a:r>
              <a:rPr lang="en-US" sz="2400" dirty="0" smtClean="0">
                <a:solidFill>
                  <a:srgbClr val="739746"/>
                </a:solidFill>
                <a:latin typeface="Helvetica"/>
              </a:rPr>
              <a:t>actions.</a:t>
            </a:r>
            <a:endParaRPr lang="en-US" sz="2400" dirty="0" smtClean="0">
              <a:solidFill>
                <a:srgbClr val="739746"/>
              </a:solidFill>
              <a:latin typeface="Helvetica"/>
            </a:endParaRPr>
          </a:p>
          <a:p>
            <a:r>
              <a:rPr lang="en-US" sz="2400" dirty="0" smtClean="0">
                <a:solidFill>
                  <a:srgbClr val="739746"/>
                </a:solidFill>
                <a:latin typeface="Helvetica"/>
              </a:rPr>
              <a:t>Description</a:t>
            </a:r>
            <a:r>
              <a:rPr lang="en-US" sz="2400" dirty="0">
                <a:solidFill>
                  <a:srgbClr val="739746"/>
                </a:solidFill>
                <a:latin typeface="Helvetica"/>
              </a:rPr>
              <a:t>:</a:t>
            </a:r>
          </a:p>
          <a:p>
            <a:r>
              <a:rPr lang="en-US" sz="2400" dirty="0">
                <a:solidFill>
                  <a:srgbClr val="404040"/>
                </a:solidFill>
                <a:latin typeface="Helvetica"/>
              </a:rPr>
              <a:t>This domain focuses on the extent to which the overall aim of the guideline was developed by the appropriate stakeholders and represents the views of its intended users (Items 4-6).</a:t>
            </a:r>
          </a:p>
          <a:p>
            <a:r>
              <a:rPr lang="en-US" sz="2400" dirty="0">
                <a:solidFill>
                  <a:srgbClr val="739746"/>
                </a:solidFill>
                <a:latin typeface="Helvetica"/>
              </a:rPr>
              <a:t>Items:</a:t>
            </a:r>
          </a:p>
          <a:p>
            <a:pPr>
              <a:buFont typeface="+mj-lt"/>
              <a:buAutoNum type="arabicPeriod" startAt="4"/>
            </a:pPr>
            <a:r>
              <a:rPr lang="en-US" sz="2400" dirty="0">
                <a:solidFill>
                  <a:srgbClr val="404040"/>
                </a:solidFill>
                <a:latin typeface="Helvetica"/>
              </a:rPr>
              <a:t>The guideline development group includes individuals from all the relevant professional groups.</a:t>
            </a:r>
          </a:p>
          <a:p>
            <a:pPr>
              <a:buFont typeface="+mj-lt"/>
              <a:buAutoNum type="arabicPeriod" startAt="4"/>
            </a:pPr>
            <a:r>
              <a:rPr lang="en-US" sz="2400" dirty="0">
                <a:solidFill>
                  <a:srgbClr val="404040"/>
                </a:solidFill>
                <a:latin typeface="Helvetica"/>
              </a:rPr>
              <a:t>The views and preferences of the target population (patients, public, etc.) have been sought.</a:t>
            </a:r>
          </a:p>
          <a:p>
            <a:pPr>
              <a:buFont typeface="+mj-lt"/>
              <a:buAutoNum type="arabicPeriod" startAt="4"/>
            </a:pPr>
            <a:r>
              <a:rPr lang="en-US" sz="2400" dirty="0">
                <a:solidFill>
                  <a:srgbClr val="404040"/>
                </a:solidFill>
                <a:latin typeface="Helvetica"/>
              </a:rPr>
              <a:t>The target users of the guideline are clearly defined.</a:t>
            </a:r>
          </a:p>
          <a:p>
            <a:r>
              <a:rPr lang="en-US" sz="2400" dirty="0">
                <a:solidFill>
                  <a:srgbClr val="739746"/>
                </a:solidFill>
                <a:latin typeface="Helvetica"/>
              </a:rPr>
              <a:t>Guideline Development:</a:t>
            </a:r>
          </a:p>
          <a:p>
            <a:pPr>
              <a:buFont typeface="Arial"/>
              <a:buChar char="•"/>
            </a:pPr>
            <a:r>
              <a:rPr lang="en-US" sz="2400" dirty="0">
                <a:solidFill>
                  <a:srgbClr val="0072B6"/>
                </a:solidFill>
                <a:latin typeface="Helvetica"/>
                <a:hlinkClick r:id="rId2"/>
              </a:rPr>
              <a:t>Assembling a Guideline Panel</a:t>
            </a:r>
            <a:endParaRPr lang="en-US" sz="2400" b="0" i="0" dirty="0">
              <a:solidFill>
                <a:srgbClr val="404040"/>
              </a:solidFill>
              <a:effectLst/>
              <a:latin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53364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572844"/>
          </a:xfrm>
        </p:spPr>
        <p:txBody>
          <a:bodyPr>
            <a:normAutofit fontScale="90000"/>
          </a:bodyPr>
          <a:lstStyle/>
          <a:p>
            <a:r>
              <a:rPr lang="en-US" dirty="0"/>
              <a:t>Rigour of development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152400" y="1524000"/>
            <a:ext cx="8382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739746"/>
                </a:solidFill>
                <a:latin typeface="Helvetica"/>
              </a:rPr>
              <a:t>Description:</a:t>
            </a:r>
          </a:p>
          <a:p>
            <a:r>
              <a:rPr lang="en-US" sz="2400" dirty="0">
                <a:solidFill>
                  <a:srgbClr val="404040"/>
                </a:solidFill>
                <a:latin typeface="Helvetica"/>
              </a:rPr>
              <a:t>This domain relates to the process used to gather and synthesize the evidence, the methods to formulate and update recommendations (Items 7-14).</a:t>
            </a:r>
          </a:p>
          <a:p>
            <a:r>
              <a:rPr lang="en-US" sz="2400" dirty="0">
                <a:solidFill>
                  <a:srgbClr val="739746"/>
                </a:solidFill>
                <a:latin typeface="Helvetica"/>
              </a:rPr>
              <a:t>Items:</a:t>
            </a:r>
          </a:p>
          <a:p>
            <a:pPr>
              <a:buFont typeface="+mj-lt"/>
              <a:buAutoNum type="arabicPeriod" startAt="7"/>
            </a:pPr>
            <a:r>
              <a:rPr lang="en-US" sz="2400" dirty="0">
                <a:solidFill>
                  <a:srgbClr val="404040"/>
                </a:solidFill>
                <a:latin typeface="Helvetica"/>
              </a:rPr>
              <a:t>Systematic methods were used to search for evidence.</a:t>
            </a:r>
          </a:p>
          <a:p>
            <a:pPr>
              <a:buFont typeface="+mj-lt"/>
              <a:buAutoNum type="arabicPeriod" startAt="7"/>
            </a:pPr>
            <a:r>
              <a:rPr lang="en-US" sz="2400" dirty="0">
                <a:solidFill>
                  <a:srgbClr val="404040"/>
                </a:solidFill>
                <a:latin typeface="Helvetica"/>
              </a:rPr>
              <a:t>The criteria for selecting the evidence are clearly described.</a:t>
            </a:r>
          </a:p>
          <a:p>
            <a:pPr>
              <a:buFont typeface="+mj-lt"/>
              <a:buAutoNum type="arabicPeriod" startAt="7"/>
            </a:pPr>
            <a:r>
              <a:rPr lang="en-US" sz="2400" dirty="0">
                <a:solidFill>
                  <a:srgbClr val="404040"/>
                </a:solidFill>
                <a:latin typeface="Helvetica"/>
              </a:rPr>
              <a:t>The strengths and limitations of the body of evidence are clearly described.</a:t>
            </a:r>
          </a:p>
          <a:p>
            <a:pPr>
              <a:buFont typeface="+mj-lt"/>
              <a:buAutoNum type="arabicPeriod" startAt="7"/>
            </a:pPr>
            <a:r>
              <a:rPr lang="en-US" sz="2400" dirty="0">
                <a:solidFill>
                  <a:srgbClr val="404040"/>
                </a:solidFill>
                <a:latin typeface="Helvetica"/>
              </a:rPr>
              <a:t>The methods for formulating the recommendations are clearly described.</a:t>
            </a:r>
            <a:endParaRPr lang="en-US" sz="2400" b="0" i="0" dirty="0">
              <a:solidFill>
                <a:srgbClr val="404040"/>
              </a:solidFill>
              <a:effectLst/>
              <a:latin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42627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8200" y="2133600"/>
            <a:ext cx="76962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+mj-lt"/>
              <a:buAutoNum type="arabicPeriod" startAt="7"/>
            </a:pPr>
            <a:r>
              <a:rPr lang="en-US" sz="2400" dirty="0">
                <a:solidFill>
                  <a:srgbClr val="404040"/>
                </a:solidFill>
                <a:latin typeface="Helvetica"/>
              </a:rPr>
              <a:t>The health benefits, side effects and risks have been considered in formulating the recommendations.</a:t>
            </a:r>
          </a:p>
          <a:p>
            <a:pPr>
              <a:buFont typeface="+mj-lt"/>
              <a:buAutoNum type="arabicPeriod" startAt="7"/>
            </a:pPr>
            <a:r>
              <a:rPr lang="en-US" sz="2400" dirty="0">
                <a:solidFill>
                  <a:srgbClr val="404040"/>
                </a:solidFill>
                <a:latin typeface="Helvetica"/>
              </a:rPr>
              <a:t>There is an </a:t>
            </a:r>
            <a:r>
              <a:rPr lang="en-US" sz="2400" dirty="0" smtClean="0">
                <a:solidFill>
                  <a:srgbClr val="404040"/>
                </a:solidFill>
                <a:latin typeface="Helvetica"/>
              </a:rPr>
              <a:t>explicit(Clear) </a:t>
            </a:r>
            <a:r>
              <a:rPr lang="en-US" sz="2400" dirty="0">
                <a:solidFill>
                  <a:srgbClr val="404040"/>
                </a:solidFill>
                <a:latin typeface="Helvetica"/>
              </a:rPr>
              <a:t>link between the recommendations and the supporting evidence.</a:t>
            </a:r>
          </a:p>
          <a:p>
            <a:pPr>
              <a:buFont typeface="+mj-lt"/>
              <a:buAutoNum type="arabicPeriod" startAt="7"/>
            </a:pPr>
            <a:r>
              <a:rPr lang="en-US" sz="2400" dirty="0">
                <a:solidFill>
                  <a:srgbClr val="404040"/>
                </a:solidFill>
                <a:latin typeface="Helvetica"/>
              </a:rPr>
              <a:t>The guideline has been externally reviewed by experts prior to its publication.</a:t>
            </a:r>
          </a:p>
          <a:p>
            <a:pPr>
              <a:buFont typeface="+mj-lt"/>
              <a:buAutoNum type="arabicPeriod" startAt="7"/>
            </a:pPr>
            <a:r>
              <a:rPr lang="en-US" sz="2400" dirty="0">
                <a:solidFill>
                  <a:srgbClr val="404040"/>
                </a:solidFill>
                <a:latin typeface="Helvetica"/>
              </a:rPr>
              <a:t>A procedure for updating the guideline is provided.</a:t>
            </a:r>
          </a:p>
          <a:p>
            <a:r>
              <a:rPr lang="en-US" sz="2400" dirty="0">
                <a:solidFill>
                  <a:srgbClr val="739746"/>
                </a:solidFill>
                <a:latin typeface="Helvetica"/>
              </a:rPr>
              <a:t>Guideline Development:</a:t>
            </a:r>
          </a:p>
          <a:p>
            <a:pPr>
              <a:buFont typeface="Arial"/>
              <a:buChar char="•"/>
            </a:pPr>
            <a:r>
              <a:rPr lang="en-US" sz="2400" dirty="0">
                <a:solidFill>
                  <a:srgbClr val="0072B6"/>
                </a:solidFill>
                <a:latin typeface="Helvetica"/>
                <a:hlinkClick r:id="rId2"/>
              </a:rPr>
              <a:t>Searching the Literature</a:t>
            </a:r>
            <a:endParaRPr lang="en-US" sz="2400" dirty="0">
              <a:solidFill>
                <a:srgbClr val="404040"/>
              </a:solidFill>
              <a:latin typeface="Helvetica"/>
            </a:endParaRPr>
          </a:p>
          <a:p>
            <a:pPr>
              <a:buFont typeface="Arial"/>
              <a:buChar char="•"/>
            </a:pPr>
            <a:r>
              <a:rPr lang="en-US" sz="2400" dirty="0">
                <a:solidFill>
                  <a:srgbClr val="0072B6"/>
                </a:solidFill>
                <a:latin typeface="Helvetica"/>
                <a:hlinkClick r:id="rId3"/>
              </a:rPr>
              <a:t>Guideline Adaptation</a:t>
            </a:r>
            <a:endParaRPr lang="en-US" sz="2400" dirty="0">
              <a:solidFill>
                <a:srgbClr val="404040"/>
              </a:solidFill>
              <a:latin typeface="Helvetica"/>
            </a:endParaRPr>
          </a:p>
          <a:p>
            <a:pPr>
              <a:buFont typeface="Arial"/>
              <a:buChar char="•"/>
            </a:pPr>
            <a:r>
              <a:rPr lang="en-US" sz="2400" dirty="0">
                <a:solidFill>
                  <a:srgbClr val="0072B6"/>
                </a:solidFill>
                <a:latin typeface="Helvetica"/>
                <a:hlinkClick r:id="rId4"/>
              </a:rPr>
              <a:t>Critical Appraisal of Evidence</a:t>
            </a:r>
            <a:endParaRPr lang="en-US" sz="2400" b="0" i="0" dirty="0">
              <a:solidFill>
                <a:srgbClr val="404040"/>
              </a:solidFill>
              <a:effectLst/>
              <a:latin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400674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57200" y="2362200"/>
            <a:ext cx="7924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/>
              <a:buChar char="•"/>
            </a:pPr>
            <a:r>
              <a:rPr lang="en-US" sz="2400" dirty="0">
                <a:solidFill>
                  <a:srgbClr val="0072B6"/>
                </a:solidFill>
                <a:latin typeface="Helvetica"/>
                <a:hlinkClick r:id="rId2"/>
              </a:rPr>
              <a:t>Data Extraction and </a:t>
            </a:r>
            <a:r>
              <a:rPr lang="en-US" sz="2400" dirty="0" smtClean="0">
                <a:solidFill>
                  <a:srgbClr val="0072B6"/>
                </a:solidFill>
                <a:latin typeface="Helvetica"/>
                <a:hlinkClick r:id="rId2"/>
              </a:rPr>
              <a:t>Presentation</a:t>
            </a:r>
            <a:endParaRPr lang="en-US" sz="2400" dirty="0" smtClean="0">
              <a:solidFill>
                <a:srgbClr val="0072B6"/>
              </a:solidFill>
              <a:latin typeface="Helvetica"/>
            </a:endParaRPr>
          </a:p>
          <a:p>
            <a:pPr>
              <a:buFont typeface="Arial"/>
              <a:buChar char="•"/>
            </a:pPr>
            <a:endParaRPr lang="en-US" sz="2400" dirty="0">
              <a:solidFill>
                <a:srgbClr val="404040"/>
              </a:solidFill>
              <a:latin typeface="Helvetica"/>
            </a:endParaRPr>
          </a:p>
          <a:p>
            <a:pPr>
              <a:buFont typeface="Arial"/>
              <a:buChar char="•"/>
            </a:pPr>
            <a:r>
              <a:rPr lang="en-US" sz="2400" dirty="0">
                <a:solidFill>
                  <a:srgbClr val="0072B6"/>
                </a:solidFill>
                <a:latin typeface="Helvetica"/>
                <a:hlinkClick r:id="rId3"/>
              </a:rPr>
              <a:t>Synthesizing the Evidence</a:t>
            </a:r>
            <a:endParaRPr lang="en-US" sz="2400" dirty="0">
              <a:solidFill>
                <a:srgbClr val="404040"/>
              </a:solidFill>
              <a:latin typeface="Helvetica"/>
            </a:endParaRPr>
          </a:p>
          <a:p>
            <a:pPr>
              <a:buFont typeface="Arial"/>
              <a:buChar char="•"/>
            </a:pPr>
            <a:r>
              <a:rPr lang="en-US" sz="2400" u="sng" dirty="0">
                <a:solidFill>
                  <a:srgbClr val="0072B6"/>
                </a:solidFill>
                <a:latin typeface="Helvetica"/>
                <a:hlinkClick r:id="rId4"/>
              </a:rPr>
              <a:t>Interpreting the </a:t>
            </a:r>
            <a:r>
              <a:rPr lang="en-US" sz="2400" u="sng" dirty="0" smtClean="0">
                <a:solidFill>
                  <a:srgbClr val="0072B6"/>
                </a:solidFill>
                <a:latin typeface="Helvetica"/>
                <a:hlinkClick r:id="rId4"/>
              </a:rPr>
              <a:t>Evidence</a:t>
            </a:r>
            <a:endParaRPr lang="en-US" sz="2400" u="sng" dirty="0" smtClean="0">
              <a:solidFill>
                <a:srgbClr val="0072B6"/>
              </a:solidFill>
              <a:latin typeface="Helvetica"/>
            </a:endParaRPr>
          </a:p>
          <a:p>
            <a:pPr>
              <a:buFont typeface="Arial"/>
              <a:buChar char="•"/>
            </a:pPr>
            <a:endParaRPr lang="en-US" sz="2400" dirty="0">
              <a:solidFill>
                <a:srgbClr val="404040"/>
              </a:solidFill>
              <a:latin typeface="Helvetica"/>
            </a:endParaRPr>
          </a:p>
          <a:p>
            <a:pPr>
              <a:buFont typeface="Arial"/>
              <a:buChar char="•"/>
            </a:pPr>
            <a:r>
              <a:rPr lang="en-US" sz="2400" dirty="0">
                <a:solidFill>
                  <a:srgbClr val="0072B6"/>
                </a:solidFill>
                <a:latin typeface="Helvetica"/>
                <a:hlinkClick r:id="rId5"/>
              </a:rPr>
              <a:t>Developing Recommendations</a:t>
            </a:r>
            <a:endParaRPr lang="en-US" sz="2400" dirty="0">
              <a:solidFill>
                <a:srgbClr val="404040"/>
              </a:solidFill>
              <a:latin typeface="Helvetica"/>
            </a:endParaRPr>
          </a:p>
          <a:p>
            <a:pPr>
              <a:buFont typeface="Arial"/>
              <a:buChar char="•"/>
            </a:pPr>
            <a:r>
              <a:rPr lang="en-US" sz="2400" dirty="0">
                <a:solidFill>
                  <a:srgbClr val="0072B6"/>
                </a:solidFill>
                <a:latin typeface="Helvetica"/>
                <a:hlinkClick r:id="rId6"/>
              </a:rPr>
              <a:t>External Review</a:t>
            </a:r>
            <a:endParaRPr lang="en-US" sz="2400" dirty="0">
              <a:solidFill>
                <a:srgbClr val="404040"/>
              </a:solidFill>
              <a:latin typeface="Helvetica"/>
            </a:endParaRPr>
          </a:p>
          <a:p>
            <a:pPr>
              <a:buFont typeface="Arial"/>
              <a:buChar char="•"/>
            </a:pPr>
            <a:r>
              <a:rPr lang="en-US" sz="2400" dirty="0">
                <a:solidFill>
                  <a:srgbClr val="0072B6"/>
                </a:solidFill>
                <a:latin typeface="Helvetica"/>
                <a:hlinkClick r:id="rId7"/>
              </a:rPr>
              <a:t>Updating</a:t>
            </a:r>
            <a:endParaRPr lang="en-US" sz="2400" b="0" i="0" dirty="0">
              <a:solidFill>
                <a:srgbClr val="404040"/>
              </a:solidFill>
              <a:effectLst/>
              <a:latin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80103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572844"/>
          </a:xfrm>
        </p:spPr>
        <p:txBody>
          <a:bodyPr>
            <a:normAutofit fontScale="90000"/>
          </a:bodyPr>
          <a:lstStyle/>
          <a:p>
            <a:r>
              <a:rPr lang="en-US" dirty="0"/>
              <a:t>Clarity of presentation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533400" y="1447800"/>
            <a:ext cx="7848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739746"/>
                </a:solidFill>
                <a:latin typeface="Helvetica"/>
              </a:rPr>
              <a:t>Description:</a:t>
            </a:r>
          </a:p>
          <a:p>
            <a:r>
              <a:rPr lang="en-US" sz="2400" dirty="0">
                <a:solidFill>
                  <a:srgbClr val="404040"/>
                </a:solidFill>
                <a:latin typeface="Helvetica"/>
              </a:rPr>
              <a:t>This domain deals with the language, structure and format of the guideline (Items 15-17).</a:t>
            </a:r>
          </a:p>
          <a:p>
            <a:r>
              <a:rPr lang="en-US" sz="2400" b="1" dirty="0">
                <a:solidFill>
                  <a:srgbClr val="00436C"/>
                </a:solidFill>
                <a:latin typeface="Helvetica"/>
              </a:rPr>
              <a:t>Items:</a:t>
            </a:r>
          </a:p>
          <a:p>
            <a:pPr>
              <a:buFont typeface="+mj-lt"/>
              <a:buAutoNum type="arabicPeriod" startAt="15"/>
            </a:pPr>
            <a:r>
              <a:rPr lang="en-US" sz="2400" dirty="0">
                <a:solidFill>
                  <a:srgbClr val="404040"/>
                </a:solidFill>
                <a:latin typeface="Helvetica"/>
              </a:rPr>
              <a:t>The recommendations are specific and unambiguous.</a:t>
            </a:r>
          </a:p>
          <a:p>
            <a:pPr>
              <a:buFont typeface="+mj-lt"/>
              <a:buAutoNum type="arabicPeriod" startAt="15"/>
            </a:pPr>
            <a:r>
              <a:rPr lang="en-US" sz="2400" dirty="0">
                <a:solidFill>
                  <a:srgbClr val="404040"/>
                </a:solidFill>
                <a:latin typeface="Helvetica"/>
              </a:rPr>
              <a:t>The different options for management of the condition or health issue are clearly presented.</a:t>
            </a:r>
          </a:p>
          <a:p>
            <a:pPr>
              <a:buFont typeface="+mj-lt"/>
              <a:buAutoNum type="arabicPeriod" startAt="15"/>
            </a:pPr>
            <a:r>
              <a:rPr lang="en-US" sz="2400" dirty="0">
                <a:solidFill>
                  <a:srgbClr val="404040"/>
                </a:solidFill>
                <a:latin typeface="Helvetica"/>
              </a:rPr>
              <a:t>Key recommendations are easily identifiable.</a:t>
            </a:r>
          </a:p>
          <a:p>
            <a:r>
              <a:rPr lang="en-US" sz="2400" dirty="0">
                <a:solidFill>
                  <a:srgbClr val="739746"/>
                </a:solidFill>
                <a:latin typeface="Helvetica"/>
              </a:rPr>
              <a:t>Guideline Development:</a:t>
            </a:r>
          </a:p>
          <a:p>
            <a:pPr>
              <a:buFont typeface="Arial"/>
              <a:buChar char="•"/>
            </a:pPr>
            <a:r>
              <a:rPr lang="en-US" sz="2400" dirty="0">
                <a:solidFill>
                  <a:srgbClr val="0072B6"/>
                </a:solidFill>
                <a:latin typeface="Helvetica"/>
                <a:hlinkClick r:id="rId2"/>
              </a:rPr>
              <a:t>Developing Recommendations</a:t>
            </a:r>
            <a:endParaRPr lang="en-US" sz="2400" dirty="0">
              <a:solidFill>
                <a:srgbClr val="404040"/>
              </a:solidFill>
              <a:latin typeface="Helvetica"/>
            </a:endParaRPr>
          </a:p>
          <a:p>
            <a:pPr>
              <a:buFont typeface="Arial"/>
              <a:buChar char="•"/>
            </a:pPr>
            <a:r>
              <a:rPr lang="en-US" sz="2400" dirty="0">
                <a:solidFill>
                  <a:srgbClr val="0072B6"/>
                </a:solidFill>
                <a:latin typeface="Helvetica"/>
                <a:hlinkClick r:id="rId3"/>
              </a:rPr>
              <a:t>Final Report Writing</a:t>
            </a:r>
            <a:endParaRPr lang="en-US" sz="2400" b="0" i="0" dirty="0">
              <a:solidFill>
                <a:srgbClr val="404040"/>
              </a:solidFill>
              <a:effectLst/>
              <a:latin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80178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822</TotalTime>
  <Words>1084</Words>
  <Application>Microsoft Office PowerPoint</Application>
  <PresentationFormat>On-screen Show (4:3)</PresentationFormat>
  <Paragraphs>144</Paragraphs>
  <Slides>24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Clarity</vt:lpstr>
      <vt:lpstr>PowerPoint Presentation</vt:lpstr>
      <vt:lpstr>PowerPoint Presentation</vt:lpstr>
      <vt:lpstr>Domains of AGREE (Appraisal of Guidelines, REsearch and Evaluation (AGREE) Collaboration) instrument: </vt:lpstr>
      <vt:lpstr>Scope and Purpose</vt:lpstr>
      <vt:lpstr>Stakeholder involvement</vt:lpstr>
      <vt:lpstr>Rigour of development</vt:lpstr>
      <vt:lpstr>PowerPoint Presentation</vt:lpstr>
      <vt:lpstr>PowerPoint Presentation</vt:lpstr>
      <vt:lpstr>Clarity of presentation</vt:lpstr>
      <vt:lpstr>Applicability</vt:lpstr>
      <vt:lpstr>PowerPoint Presentation</vt:lpstr>
      <vt:lpstr>Editorial independence</vt:lpstr>
      <vt:lpstr>Quality of evidence  &amp; strength of recommendations</vt:lpstr>
      <vt:lpstr>PowerPoint Presentation</vt:lpstr>
      <vt:lpstr>PowerPoint Presentation</vt:lpstr>
      <vt:lpstr>LEGAL IMPLICATION</vt:lpstr>
      <vt:lpstr>Who should Develop Guidelines? </vt:lpstr>
      <vt:lpstr>PowerPoint Presentation</vt:lpstr>
      <vt:lpstr>Collaboration in Guideline development</vt:lpstr>
      <vt:lpstr>PowerPoint Presentation</vt:lpstr>
      <vt:lpstr>Collaboration in guideline development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ismail - [2010]</dc:creator>
  <cp:lastModifiedBy>RIZWAN</cp:lastModifiedBy>
  <cp:revision>44</cp:revision>
  <dcterms:created xsi:type="dcterms:W3CDTF">2014-03-27T06:23:12Z</dcterms:created>
  <dcterms:modified xsi:type="dcterms:W3CDTF">2016-08-23T05:22:47Z</dcterms:modified>
</cp:coreProperties>
</file>