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6"/>
  </p:handoutMasterIdLst>
  <p:sldIdLst>
    <p:sldId id="256" r:id="rId2"/>
    <p:sldId id="257" r:id="rId3"/>
    <p:sldId id="258" r:id="rId4"/>
    <p:sldId id="276" r:id="rId5"/>
    <p:sldId id="259" r:id="rId6"/>
    <p:sldId id="260" r:id="rId7"/>
    <p:sldId id="261" r:id="rId8"/>
    <p:sldId id="262" r:id="rId9"/>
    <p:sldId id="263" r:id="rId10"/>
    <p:sldId id="264" r:id="rId11"/>
    <p:sldId id="265" r:id="rId12"/>
    <p:sldId id="266" r:id="rId13"/>
    <p:sldId id="267" r:id="rId14"/>
    <p:sldId id="268" r:id="rId15"/>
    <p:sldId id="269" r:id="rId16"/>
    <p:sldId id="289" r:id="rId17"/>
    <p:sldId id="270" r:id="rId18"/>
    <p:sldId id="271" r:id="rId19"/>
    <p:sldId id="272" r:id="rId20"/>
    <p:sldId id="310" r:id="rId21"/>
    <p:sldId id="290" r:id="rId22"/>
    <p:sldId id="273" r:id="rId23"/>
    <p:sldId id="309" r:id="rId24"/>
    <p:sldId id="274" r:id="rId25"/>
    <p:sldId id="308" r:id="rId26"/>
    <p:sldId id="311" r:id="rId27"/>
    <p:sldId id="312" r:id="rId28"/>
    <p:sldId id="278" r:id="rId29"/>
    <p:sldId id="291" r:id="rId30"/>
    <p:sldId id="279" r:id="rId31"/>
    <p:sldId id="292" r:id="rId32"/>
    <p:sldId id="280" r:id="rId33"/>
    <p:sldId id="281" r:id="rId34"/>
    <p:sldId id="293" r:id="rId35"/>
    <p:sldId id="282" r:id="rId36"/>
    <p:sldId id="283" r:id="rId37"/>
    <p:sldId id="284" r:id="rId38"/>
    <p:sldId id="285" r:id="rId39"/>
    <p:sldId id="286" r:id="rId40"/>
    <p:sldId id="287" r:id="rId41"/>
    <p:sldId id="294" r:id="rId42"/>
    <p:sldId id="288" r:id="rId43"/>
    <p:sldId id="295" r:id="rId44"/>
    <p:sldId id="296" r:id="rId4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3DC9DC5-4BB5-4C32-ADB9-BBB51003C8BC}" type="datetimeFigureOut">
              <a:rPr lang="en-US" smtClean="0"/>
              <a:t>4/3/2016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0761D7C-7552-4AD9-A0A4-ABCBEB9C7005}" type="slidenum">
              <a:rPr lang="en-US" smtClean="0"/>
              <a:t>‹#›</a:t>
            </a:fld>
            <a:endParaRPr lang="en-US"/>
          </a:p>
        </p:txBody>
      </p:sp>
    </p:spTree>
    <p:extLst>
      <p:ext uri="{BB962C8B-B14F-4D97-AF65-F5344CB8AC3E}">
        <p14:creationId xmlns:p14="http://schemas.microsoft.com/office/powerpoint/2010/main" val="16461083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1A4E55-83A8-4AB1-B093-CC88646363FA}" type="datetimeFigureOut">
              <a:rPr lang="en-US" smtClean="0"/>
              <a:pPr/>
              <a:t>4/3/2016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537D3-B1AC-4515-A780-1367470F126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1A4E55-83A8-4AB1-B093-CC88646363FA}" type="datetimeFigureOut">
              <a:rPr lang="en-US" smtClean="0"/>
              <a:pPr/>
              <a:t>4/3/2016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537D3-B1AC-4515-A780-1367470F12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1A4E55-83A8-4AB1-B093-CC88646363FA}" type="datetimeFigureOut">
              <a:rPr lang="en-US" smtClean="0"/>
              <a:pPr/>
              <a:t>4/3/2016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537D3-B1AC-4515-A780-1367470F126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1A4E55-83A8-4AB1-B093-CC88646363FA}" type="datetimeFigureOut">
              <a:rPr lang="en-US" smtClean="0"/>
              <a:pPr/>
              <a:t>4/3/2016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537D3-B1AC-4515-A780-1367470F126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1A4E55-83A8-4AB1-B093-CC88646363FA}" type="datetimeFigureOut">
              <a:rPr lang="en-US" smtClean="0"/>
              <a:pPr/>
              <a:t>4/3/2016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537D3-B1AC-4515-A780-1367470F126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1A4E55-83A8-4AB1-B093-CC88646363FA}" type="datetimeFigureOut">
              <a:rPr lang="en-US" smtClean="0"/>
              <a:pPr/>
              <a:t>4/3/2016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537D3-B1AC-4515-A780-1367470F12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1A4E55-83A8-4AB1-B093-CC88646363FA}" type="datetimeFigureOut">
              <a:rPr lang="en-US" smtClean="0"/>
              <a:pPr/>
              <a:t>4/3/2016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3537D3-B1AC-4515-A780-1367470F126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1A4E55-83A8-4AB1-B093-CC88646363FA}" type="datetimeFigureOut">
              <a:rPr lang="en-US" smtClean="0"/>
              <a:pPr/>
              <a:t>4/3/2016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3537D3-B1AC-4515-A780-1367470F12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A4E55-83A8-4AB1-B093-CC88646363FA}" type="datetimeFigureOut">
              <a:rPr lang="en-US" smtClean="0"/>
              <a:pPr/>
              <a:t>4/3/2016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3537D3-B1AC-4515-A780-1367470F12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1A4E55-83A8-4AB1-B093-CC88646363FA}" type="datetimeFigureOut">
              <a:rPr lang="en-US" smtClean="0"/>
              <a:pPr/>
              <a:t>4/3/2016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537D3-B1AC-4515-A780-1367470F126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1A4E55-83A8-4AB1-B093-CC88646363FA}" type="datetimeFigureOut">
              <a:rPr lang="en-US" smtClean="0"/>
              <a:pPr/>
              <a:t>4/3/2016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537D3-B1AC-4515-A780-1367470F126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A4E55-83A8-4AB1-B093-CC88646363FA}" type="datetimeFigureOut">
              <a:rPr lang="en-US" smtClean="0"/>
              <a:pPr/>
              <a:t>4/3/2016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3537D3-B1AC-4515-A780-1367470F126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cropchemicals.co.in/herbicides-weedicides.php"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Pruning and Training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77500" lnSpcReduction="20000"/>
          </a:bodyPr>
          <a:lstStyle/>
          <a:p>
            <a:pPr>
              <a:buNone/>
            </a:pPr>
            <a:r>
              <a:rPr lang="en-US" dirty="0" smtClean="0"/>
              <a:t>	</a:t>
            </a:r>
            <a:r>
              <a:rPr lang="en-US" b="1" dirty="0" smtClean="0"/>
              <a:t>c. </a:t>
            </a:r>
            <a:r>
              <a:rPr lang="en-US" b="1" dirty="0" smtClean="0">
                <a:solidFill>
                  <a:srgbClr val="FF0000"/>
                </a:solidFill>
                <a:latin typeface="Times New Roman" panose="02020603050405020304" pitchFamily="18" charset="0"/>
                <a:cs typeface="Times New Roman" panose="02020603050405020304" pitchFamily="18" charset="0"/>
              </a:rPr>
              <a:t>Controlling the amount of growth.</a:t>
            </a:r>
          </a:p>
          <a:p>
            <a:pPr>
              <a:buNone/>
            </a:pPr>
            <a:r>
              <a:rPr lang="en-US" b="1" dirty="0">
                <a:latin typeface="Times New Roman" panose="02020603050405020304" pitchFamily="18" charset="0"/>
                <a:cs typeface="Times New Roman" panose="02020603050405020304" pitchFamily="18" charset="0"/>
              </a:rPr>
              <a:t>	</a:t>
            </a:r>
            <a:r>
              <a:rPr lang="en-US" sz="2600" dirty="0" smtClean="0">
                <a:solidFill>
                  <a:srgbClr val="FF0000"/>
                </a:solidFill>
                <a:latin typeface="Times New Roman" panose="02020603050405020304" pitchFamily="18" charset="0"/>
                <a:cs typeface="Times New Roman" panose="02020603050405020304" pitchFamily="18" charset="0"/>
              </a:rPr>
              <a:t>Pruning can either dwarf or invigorate a tree. The type, manner, and time of pruning is determined by the objective. A combination of dormant and summer pruning promotes dwarfness. </a:t>
            </a:r>
          </a:p>
          <a:p>
            <a:pPr>
              <a:buNone/>
            </a:pPr>
            <a:r>
              <a:rPr lang="en-US" sz="2600" dirty="0" smtClean="0">
                <a:solidFill>
                  <a:srgbClr val="FF0000"/>
                </a:solidFill>
                <a:latin typeface="Times New Roman" panose="02020603050405020304" pitchFamily="18" charset="0"/>
                <a:cs typeface="Times New Roman" panose="02020603050405020304" pitchFamily="18" charset="0"/>
              </a:rPr>
              <a:t>           It is the frequency of pruning rather than the severity that is critical in promoting dwarfness. Increased vigor is produced by dormant  pruning of older wood</a:t>
            </a:r>
            <a:r>
              <a:rPr lang="en-US" sz="2600" dirty="0" smtClean="0">
                <a:latin typeface="Times New Roman" panose="02020603050405020304" pitchFamily="18" charset="0"/>
                <a:cs typeface="Times New Roman" panose="02020603050405020304" pitchFamily="18" charset="0"/>
              </a:rPr>
              <a:t>.</a:t>
            </a:r>
          </a:p>
          <a:p>
            <a:pPr>
              <a:buNone/>
            </a:pPr>
            <a:endParaRPr lang="en-US" sz="2600" dirty="0" smtClean="0">
              <a:latin typeface="Times New Roman" panose="02020603050405020304" pitchFamily="18" charset="0"/>
              <a:cs typeface="Times New Roman" panose="02020603050405020304" pitchFamily="18" charset="0"/>
            </a:endParaRPr>
          </a:p>
          <a:p>
            <a:pPr>
              <a:buNone/>
            </a:pPr>
            <a:r>
              <a:rPr lang="en-US" sz="2600" dirty="0" smtClean="0">
                <a:latin typeface="Times New Roman" panose="02020603050405020304" pitchFamily="18" charset="0"/>
                <a:cs typeface="Times New Roman" panose="02020603050405020304" pitchFamily="18" charset="0"/>
              </a:rPr>
              <a:t>	</a:t>
            </a:r>
            <a:r>
              <a:rPr lang="en-US" sz="2600" dirty="0" smtClean="0">
                <a:solidFill>
                  <a:srgbClr val="FF0000"/>
                </a:solidFill>
                <a:latin typeface="Times New Roman" panose="02020603050405020304" pitchFamily="18" charset="0"/>
                <a:cs typeface="Times New Roman" panose="02020603050405020304" pitchFamily="18" charset="0"/>
              </a:rPr>
              <a:t>d. Improving productiveness</a:t>
            </a:r>
            <a:r>
              <a:rPr lang="en-US" sz="2600" dirty="0" smtClean="0">
                <a:latin typeface="Times New Roman" panose="02020603050405020304" pitchFamily="18" charset="0"/>
                <a:cs typeface="Times New Roman" panose="02020603050405020304" pitchFamily="18" charset="0"/>
              </a:rPr>
              <a:t>. </a:t>
            </a:r>
          </a:p>
          <a:p>
            <a:pPr>
              <a:buNone/>
            </a:pPr>
            <a:r>
              <a:rPr lang="en-US"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Yield can be either increased or decreased by pruning. The type of pruning depends on the fruit bearing habits or the vegetative response of the each species.</a:t>
            </a:r>
          </a:p>
          <a:p>
            <a:pPr>
              <a:buNone/>
            </a:pPr>
            <a:endParaRPr lang="en-US" dirty="0">
              <a:latin typeface="Times New Roman" panose="02020603050405020304" pitchFamily="18" charset="0"/>
              <a:cs typeface="Times New Roman" panose="02020603050405020304" pitchFamily="18" charset="0"/>
            </a:endParaRPr>
          </a:p>
          <a:p>
            <a:pPr>
              <a:buNone/>
            </a:pP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Decreasing the number of fruit buds will usually give fewer but larger fruits and may increase the percentage of desirable fruit. Severe pruning can stimulate excess vegetative growth of scion wood,  but suppress fruit bearing.</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382000" cy="5867400"/>
          </a:xfrm>
        </p:spPr>
        <p:txBody>
          <a:bodyPr>
            <a:normAutofit fontScale="70000" lnSpcReduction="20000"/>
          </a:bodyPr>
          <a:lstStyle/>
          <a:p>
            <a:pPr>
              <a:buNone/>
            </a:pPr>
            <a:r>
              <a:rPr lang="en-US" dirty="0" smtClean="0"/>
              <a:t>	</a:t>
            </a:r>
            <a:r>
              <a:rPr lang="en-US" b="1" dirty="0" smtClean="0"/>
              <a:t>e</a:t>
            </a:r>
            <a:r>
              <a:rPr lang="en-US" b="1" dirty="0"/>
              <a:t>. Improving quality of product. </a:t>
            </a:r>
            <a:endParaRPr lang="en-US" b="1" dirty="0" smtClean="0"/>
          </a:p>
          <a:p>
            <a:pPr>
              <a:buNone/>
            </a:pPr>
            <a:r>
              <a:rPr lang="en-US" b="1" dirty="0"/>
              <a:t>	</a:t>
            </a:r>
            <a:r>
              <a:rPr lang="en-US" dirty="0" smtClean="0"/>
              <a:t>Fruit </a:t>
            </a:r>
            <a:r>
              <a:rPr lang="en-US" dirty="0"/>
              <a:t>has better </a:t>
            </a:r>
            <a:r>
              <a:rPr lang="en-US" dirty="0" smtClean="0"/>
              <a:t>color </a:t>
            </a:r>
            <a:r>
              <a:rPr lang="en-US" dirty="0"/>
              <a:t>and </a:t>
            </a:r>
            <a:r>
              <a:rPr lang="en-US" dirty="0" smtClean="0"/>
              <a:t>flavor with </a:t>
            </a:r>
            <a:r>
              <a:rPr lang="en-US" dirty="0"/>
              <a:t>adequate light. Improving product quality is one of the </a:t>
            </a:r>
            <a:r>
              <a:rPr lang="en-US" dirty="0" smtClean="0"/>
              <a:t>main reasons for </a:t>
            </a:r>
            <a:r>
              <a:rPr lang="en-US" dirty="0"/>
              <a:t>annual </a:t>
            </a:r>
            <a:r>
              <a:rPr lang="en-US" dirty="0" smtClean="0"/>
              <a:t>dormant </a:t>
            </a:r>
            <a:r>
              <a:rPr lang="en-US" dirty="0"/>
              <a:t>pruning of many fruit trees. </a:t>
            </a:r>
            <a:r>
              <a:rPr lang="en-US" dirty="0" smtClean="0"/>
              <a:t/>
            </a:r>
            <a:br>
              <a:rPr lang="en-US" dirty="0" smtClean="0"/>
            </a:br>
            <a:r>
              <a:rPr lang="en-US" b="1" dirty="0" smtClean="0"/>
              <a:t>f. </a:t>
            </a:r>
            <a:r>
              <a:rPr lang="en-US" b="1" dirty="0"/>
              <a:t>Utilizing space efficiently</a:t>
            </a:r>
            <a:r>
              <a:rPr lang="en-US" b="1" dirty="0" smtClean="0"/>
              <a:t>.</a:t>
            </a:r>
          </a:p>
          <a:p>
            <a:pPr>
              <a:buNone/>
            </a:pPr>
            <a:r>
              <a:rPr lang="en-US" b="1" dirty="0"/>
              <a:t>	</a:t>
            </a:r>
            <a:r>
              <a:rPr lang="en-US" dirty="0" smtClean="0"/>
              <a:t>Training</a:t>
            </a:r>
            <a:r>
              <a:rPr lang="en-US" dirty="0"/>
              <a:t>, staking, and pruning </a:t>
            </a:r>
            <a:r>
              <a:rPr lang="en-US" dirty="0" smtClean="0"/>
              <a:t>are done simultaneously when </a:t>
            </a:r>
            <a:r>
              <a:rPr lang="en-US" dirty="0"/>
              <a:t>tomatoes or roses,-for </a:t>
            </a:r>
            <a:r>
              <a:rPr lang="en-US" dirty="0" smtClean="0"/>
              <a:t>example</a:t>
            </a:r>
            <a:r>
              <a:rPr lang="en-US" dirty="0"/>
              <a:t>, are grown for </a:t>
            </a:r>
            <a:r>
              <a:rPr lang="en-US" dirty="0" smtClean="0"/>
              <a:t>the most efficient </a:t>
            </a:r>
            <a:r>
              <a:rPr lang="en-US" dirty="0"/>
              <a:t>utilization of space. Pruning </a:t>
            </a:r>
            <a:r>
              <a:rPr lang="en-US" dirty="0" smtClean="0"/>
              <a:t>facilitates </a:t>
            </a:r>
            <a:r>
              <a:rPr lang="en-US" dirty="0"/>
              <a:t>cultural </a:t>
            </a:r>
            <a:r>
              <a:rPr lang="en-US" dirty="0" smtClean="0"/>
              <a:t>operations, for example </a:t>
            </a:r>
            <a:r>
              <a:rPr lang="en-US" dirty="0"/>
              <a:t>good spray penetration and the use of maintenance equipment, </a:t>
            </a:r>
            <a:r>
              <a:rPr lang="en-US" dirty="0" smtClean="0"/>
              <a:t>and </a:t>
            </a:r>
            <a:r>
              <a:rPr lang="en-US" dirty="0"/>
              <a:t>also makes fruit picking easier. Fruit trees with very high tops are </a:t>
            </a:r>
            <a:r>
              <a:rPr lang="en-US" dirty="0" smtClean="0"/>
              <a:t>difficult to harvest.</a:t>
            </a:r>
            <a:r>
              <a:rPr lang="en-US" dirty="0"/>
              <a:t> </a:t>
            </a:r>
            <a:r>
              <a:rPr lang="en-US" dirty="0" smtClean="0"/>
              <a:t/>
            </a:r>
            <a:br>
              <a:rPr lang="en-US" dirty="0" smtClean="0"/>
            </a:br>
            <a:r>
              <a:rPr lang="en-US" b="1" dirty="0"/>
              <a:t>g. </a:t>
            </a:r>
            <a:r>
              <a:rPr lang="en-US" b="1" dirty="0" smtClean="0"/>
              <a:t>Increasing </a:t>
            </a:r>
            <a:r>
              <a:rPr lang="en-US" b="1" dirty="0"/>
              <a:t>the usefulness of plants</a:t>
            </a:r>
            <a:r>
              <a:rPr lang="en-US" b="1" dirty="0" smtClean="0"/>
              <a:t>.</a:t>
            </a:r>
          </a:p>
          <a:p>
            <a:pPr>
              <a:buNone/>
            </a:pPr>
            <a:r>
              <a:rPr lang="en-US" dirty="0" smtClean="0"/>
              <a:t>	Pruning </a:t>
            </a:r>
            <a:r>
              <a:rPr lang="en-US" dirty="0"/>
              <a:t>to modify </a:t>
            </a:r>
            <a:r>
              <a:rPr lang="en-US" dirty="0" smtClean="0"/>
              <a:t>growth increases </a:t>
            </a:r>
            <a:r>
              <a:rPr lang="en-US" dirty="0"/>
              <a:t>plant utility. A properly pruned shade tree can provide </a:t>
            </a:r>
            <a:r>
              <a:rPr lang="en-US" dirty="0" smtClean="0"/>
              <a:t>heavy </a:t>
            </a:r>
            <a:r>
              <a:rPr lang="en-US" dirty="0"/>
              <a:t>shade and a regularly clipped hedge can become almost </a:t>
            </a:r>
            <a:r>
              <a:rPr lang="en-US" dirty="0" smtClean="0"/>
              <a:t>dense, Such trees </a:t>
            </a:r>
            <a:r>
              <a:rPr lang="en-US" dirty="0"/>
              <a:t>and shrubs provide better screening and wind protection. </a:t>
            </a:r>
            <a:endParaRPr lang="en-US" dirty="0" smtClean="0"/>
          </a:p>
          <a:p>
            <a:pPr>
              <a:buNone/>
            </a:pPr>
            <a:r>
              <a:rPr lang="en-US" dirty="0" smtClean="0"/>
              <a:t>    The </a:t>
            </a:r>
            <a:r>
              <a:rPr lang="en-US" dirty="0"/>
              <a:t>aesthetic </a:t>
            </a:r>
            <a:r>
              <a:rPr lang="en-US" dirty="0" smtClean="0"/>
              <a:t>qualities </a:t>
            </a:r>
            <a:r>
              <a:rPr lang="en-US" dirty="0"/>
              <a:t>of ornamentals can be enhanced: roses can produce larger </a:t>
            </a:r>
            <a:r>
              <a:rPr lang="en-US" dirty="0" smtClean="0"/>
              <a:t>blooms; </a:t>
            </a:r>
            <a:r>
              <a:rPr lang="en-US" dirty="0"/>
              <a:t>vines can produce more concealing foliage, and large or spreading plants can </a:t>
            </a:r>
            <a:r>
              <a:rPr lang="en-US" dirty="0" smtClean="0"/>
              <a:t>be reduced </a:t>
            </a:r>
            <a:r>
              <a:rPr lang="en-US" dirty="0"/>
              <a:t>by training and pruning.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Kinds of Pruning</a:t>
            </a:r>
            <a:endParaRPr lang="en-US" dirty="0"/>
          </a:p>
        </p:txBody>
      </p:sp>
      <p:sp>
        <p:nvSpPr>
          <p:cNvPr id="3" name="Content Placeholder 2"/>
          <p:cNvSpPr>
            <a:spLocks noGrp="1"/>
          </p:cNvSpPr>
          <p:nvPr>
            <p:ph idx="1"/>
          </p:nvPr>
        </p:nvSpPr>
        <p:spPr/>
        <p:txBody>
          <a:bodyPr>
            <a:normAutofit lnSpcReduction="10000"/>
          </a:bodyPr>
          <a:lstStyle/>
          <a:p>
            <a:r>
              <a:rPr lang="en-US" dirty="0"/>
              <a:t>There </a:t>
            </a:r>
            <a:r>
              <a:rPr lang="en-US" dirty="0" smtClean="0"/>
              <a:t>are </a:t>
            </a:r>
            <a:r>
              <a:rPr lang="en-US" dirty="0"/>
              <a:t>several different kinds of pruning, </a:t>
            </a:r>
            <a:r>
              <a:rPr lang="en-US" dirty="0" smtClean="0"/>
              <a:t>involving </a:t>
            </a:r>
            <a:r>
              <a:rPr lang="en-US" dirty="0"/>
              <a:t>both top and root. </a:t>
            </a:r>
            <a:r>
              <a:rPr lang="en-US" dirty="0" smtClean="0"/>
              <a:t/>
            </a:r>
            <a:br>
              <a:rPr lang="en-US" dirty="0" smtClean="0"/>
            </a:br>
            <a:r>
              <a:rPr lang="en-US" dirty="0"/>
              <a:t>These are: </a:t>
            </a:r>
            <a:endParaRPr lang="en-US" dirty="0" smtClean="0"/>
          </a:p>
          <a:p>
            <a:r>
              <a:rPr lang="en-US" dirty="0" smtClean="0"/>
              <a:t>(</a:t>
            </a:r>
            <a:r>
              <a:rPr lang="en-US" dirty="0"/>
              <a:t>a) heading back and thinning out; </a:t>
            </a:r>
            <a:endParaRPr lang="en-US" dirty="0" smtClean="0"/>
          </a:p>
          <a:p>
            <a:r>
              <a:rPr lang="en-US" dirty="0" smtClean="0"/>
              <a:t>(</a:t>
            </a:r>
            <a:r>
              <a:rPr lang="en-US" dirty="0"/>
              <a:t>b) fine and coarse (bulk) </a:t>
            </a:r>
            <a:r>
              <a:rPr lang="en-US" dirty="0" smtClean="0"/>
              <a:t>pruning</a:t>
            </a:r>
            <a:r>
              <a:rPr lang="en-US" dirty="0"/>
              <a:t>; and </a:t>
            </a:r>
            <a:endParaRPr lang="en-US" dirty="0" smtClean="0"/>
          </a:p>
          <a:p>
            <a:r>
              <a:rPr lang="en-US" dirty="0" smtClean="0"/>
              <a:t>(</a:t>
            </a:r>
            <a:r>
              <a:rPr lang="en-US" dirty="0"/>
              <a:t>c) root pruning. </a:t>
            </a:r>
            <a:endParaRPr lang="en-US" dirty="0" smtClean="0"/>
          </a:p>
          <a:p>
            <a:r>
              <a:rPr lang="en-US" dirty="0" smtClean="0"/>
              <a:t>There </a:t>
            </a:r>
            <a:r>
              <a:rPr lang="en-US" dirty="0"/>
              <a:t>are also a number of special pruning </a:t>
            </a:r>
            <a:r>
              <a:rPr lang="en-US" dirty="0" smtClean="0"/>
              <a:t/>
            </a:r>
            <a:br>
              <a:rPr lang="en-US" dirty="0" smtClean="0"/>
            </a:br>
            <a:r>
              <a:rPr lang="en-US" dirty="0"/>
              <a:t>practices. Fruit thinning is also considered to be a type of pruning.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dirty="0"/>
              <a:t>Thinning out and heading back</a:t>
            </a:r>
          </a:p>
        </p:txBody>
      </p:sp>
      <p:sp>
        <p:nvSpPr>
          <p:cNvPr id="3" name="Content Placeholder 2"/>
          <p:cNvSpPr>
            <a:spLocks noGrp="1"/>
          </p:cNvSpPr>
          <p:nvPr>
            <p:ph idx="1"/>
          </p:nvPr>
        </p:nvSpPr>
        <p:spPr>
          <a:xfrm>
            <a:off x="457200" y="990600"/>
            <a:ext cx="8229600" cy="5715000"/>
          </a:xfrm>
        </p:spPr>
        <p:txBody>
          <a:bodyPr>
            <a:normAutofit fontScale="85000" lnSpcReduction="10000"/>
          </a:bodyPr>
          <a:lstStyle/>
          <a:p>
            <a:r>
              <a:rPr lang="en-US" dirty="0"/>
              <a:t>Thinning out means to remove certain shoots, canes, spurs, or branches completely from the base. </a:t>
            </a:r>
            <a:endParaRPr lang="en-US" dirty="0" smtClean="0"/>
          </a:p>
          <a:p>
            <a:r>
              <a:rPr lang="en-US" dirty="0" smtClean="0"/>
              <a:t>Heading</a:t>
            </a:r>
            <a:r>
              <a:rPr lang="en-US" dirty="0"/>
              <a:t> </a:t>
            </a:r>
            <a:r>
              <a:rPr lang="en-US" dirty="0" smtClean="0"/>
              <a:t>back </a:t>
            </a:r>
            <a:r>
              <a:rPr lang="en-US" dirty="0"/>
              <a:t>removes only terminal portions of these </a:t>
            </a:r>
            <a:r>
              <a:rPr lang="en-US" dirty="0" smtClean="0"/>
              <a:t>parts.</a:t>
            </a:r>
          </a:p>
          <a:p>
            <a:r>
              <a:rPr lang="en-US" dirty="0" smtClean="0"/>
              <a:t>Heading </a:t>
            </a:r>
            <a:r>
              <a:rPr lang="en-US" dirty="0"/>
              <a:t>back leaves the shoots more crowded </a:t>
            </a:r>
            <a:r>
              <a:rPr lang="en-US" dirty="0" smtClean="0"/>
              <a:t>than does </a:t>
            </a:r>
            <a:r>
              <a:rPr lang="en-US" dirty="0"/>
              <a:t>a corresponding thinning. Thinning out usually does not effect much reduction in </a:t>
            </a:r>
            <a:r>
              <a:rPr lang="en-US" dirty="0" smtClean="0"/>
              <a:t>height </a:t>
            </a:r>
            <a:r>
              <a:rPr lang="en-US" dirty="0"/>
              <a:t>or spread, but heading back of comparable severity effects substantial reduction in height, spread, or </a:t>
            </a:r>
            <a:r>
              <a:rPr lang="en-US" dirty="0" smtClean="0"/>
              <a:t>both.</a:t>
            </a:r>
          </a:p>
          <a:p>
            <a:r>
              <a:rPr lang="en-US" dirty="0" smtClean="0"/>
              <a:t>Thinned </a:t>
            </a:r>
            <a:r>
              <a:rPr lang="en-US" dirty="0"/>
              <a:t>plants become </a:t>
            </a:r>
            <a:r>
              <a:rPr lang="en-US" dirty="0" smtClean="0"/>
              <a:t>taller and </a:t>
            </a:r>
            <a:r>
              <a:rPr lang="en-US" dirty="0"/>
              <a:t>more spreading and open; </a:t>
            </a:r>
            <a:r>
              <a:rPr lang="en-US" dirty="0" smtClean="0"/>
              <a:t>while headed </a:t>
            </a:r>
            <a:r>
              <a:rPr lang="en-US" dirty="0"/>
              <a:t>plants become more compact. In general, heading back </a:t>
            </a:r>
            <a:r>
              <a:rPr lang="en-US" dirty="0" smtClean="0"/>
              <a:t>stimulates </a:t>
            </a:r>
            <a:r>
              <a:rPr lang="en-US" dirty="0"/>
              <a:t>the development of more growing points by overcoming apical dominance, while thinning out does not have this effect.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lstStyle/>
          <a:p>
            <a:r>
              <a:rPr lang="en-US" dirty="0"/>
              <a:t>Fine and coarse (bulk) pruning</a:t>
            </a:r>
          </a:p>
        </p:txBody>
      </p:sp>
      <p:sp>
        <p:nvSpPr>
          <p:cNvPr id="3" name="Content Placeholder 2"/>
          <p:cNvSpPr>
            <a:spLocks noGrp="1"/>
          </p:cNvSpPr>
          <p:nvPr>
            <p:ph idx="1"/>
          </p:nvPr>
        </p:nvSpPr>
        <p:spPr/>
        <p:txBody>
          <a:bodyPr>
            <a:normAutofit fontScale="92500" lnSpcReduction="20000"/>
          </a:bodyPr>
          <a:lstStyle/>
          <a:p>
            <a:r>
              <a:rPr lang="en-US" dirty="0"/>
              <a:t>As bearing branches become older and weaker, they set fewer flowers and fruit of poor quality, and die within a few months</a:t>
            </a:r>
            <a:r>
              <a:rPr lang="en-US" dirty="0" smtClean="0"/>
              <a:t>.</a:t>
            </a:r>
          </a:p>
          <a:p>
            <a:r>
              <a:rPr lang="en-US" dirty="0" smtClean="0"/>
              <a:t>Removing </a:t>
            </a:r>
            <a:r>
              <a:rPr lang="en-US" dirty="0"/>
              <a:t>these branches earlier will result in vigorous new wood. </a:t>
            </a:r>
            <a:endParaRPr lang="en-US" dirty="0" smtClean="0"/>
          </a:p>
          <a:p>
            <a:r>
              <a:rPr lang="en-US" dirty="0" smtClean="0"/>
              <a:t>Removal </a:t>
            </a:r>
            <a:r>
              <a:rPr lang="en-US" dirty="0"/>
              <a:t>involves a large number of small cuts; it is fine or thin-wood </a:t>
            </a:r>
            <a:r>
              <a:rPr lang="en-US" dirty="0" smtClean="0"/>
              <a:t>pruning</a:t>
            </a:r>
            <a:r>
              <a:rPr lang="en-US" dirty="0"/>
              <a:t>. The term applies to shoots, canes, spurs, and older growth. </a:t>
            </a:r>
            <a:endParaRPr lang="en-US" dirty="0" smtClean="0"/>
          </a:p>
          <a:p>
            <a:r>
              <a:rPr lang="en-US" dirty="0" smtClean="0"/>
              <a:t>Coarse </a:t>
            </a:r>
            <a:r>
              <a:rPr lang="en-US" dirty="0"/>
              <a:t>or bulk pruning is done from the upper and older portions of the top which </a:t>
            </a:r>
            <a:r>
              <a:rPr lang="en-US" dirty="0" smtClean="0"/>
              <a:t>invigorates </a:t>
            </a:r>
            <a:r>
              <a:rPr lang="en-US" dirty="0"/>
              <a:t>the lower, interior, shaded, weaker portions.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Root pruning</a:t>
            </a:r>
          </a:p>
        </p:txBody>
      </p:sp>
      <p:sp>
        <p:nvSpPr>
          <p:cNvPr id="3" name="Content Placeholder 2"/>
          <p:cNvSpPr>
            <a:spLocks noGrp="1"/>
          </p:cNvSpPr>
          <p:nvPr>
            <p:ph idx="1"/>
          </p:nvPr>
        </p:nvSpPr>
        <p:spPr>
          <a:xfrm>
            <a:off x="457200" y="1143000"/>
            <a:ext cx="8229600" cy="4525963"/>
          </a:xfrm>
        </p:spPr>
        <p:txBody>
          <a:bodyPr>
            <a:normAutofit fontScale="77500" lnSpcReduction="20000"/>
          </a:bodyPr>
          <a:lstStyle/>
          <a:p>
            <a:r>
              <a:rPr lang="en-US" dirty="0"/>
              <a:t>Root pruning is mostly removal of a part of the root system by cutting or heading back the ends of the roots, but there is usually some thinning out too. </a:t>
            </a:r>
            <a:endParaRPr lang="en-US" dirty="0" smtClean="0"/>
          </a:p>
          <a:p>
            <a:r>
              <a:rPr lang="en-US" dirty="0" smtClean="0"/>
              <a:t>Like </a:t>
            </a:r>
            <a:r>
              <a:rPr lang="en-US" dirty="0"/>
              <a:t>top pruning, root pruning affects both the total </a:t>
            </a:r>
            <a:r>
              <a:rPr lang="en-US" dirty="0" smtClean="0"/>
              <a:t/>
            </a:r>
            <a:br>
              <a:rPr lang="en-US" dirty="0" smtClean="0"/>
            </a:br>
            <a:r>
              <a:rPr lang="en-US" dirty="0"/>
              <a:t>growth of the plant and its </a:t>
            </a:r>
            <a:r>
              <a:rPr lang="en-US" dirty="0" smtClean="0"/>
              <a:t>vegetative-reproductive </a:t>
            </a:r>
            <a:r>
              <a:rPr lang="en-US" dirty="0"/>
              <a:t>balance</a:t>
            </a:r>
            <a:r>
              <a:rPr lang="en-US" dirty="0" smtClean="0"/>
              <a:t>.</a:t>
            </a:r>
          </a:p>
          <a:p>
            <a:r>
              <a:rPr lang="en-US" dirty="0" smtClean="0"/>
              <a:t>In </a:t>
            </a:r>
            <a:r>
              <a:rPr lang="en-US" dirty="0"/>
              <a:t>general, </a:t>
            </a:r>
            <a:r>
              <a:rPr lang="en-US" dirty="0" smtClean="0"/>
              <a:t>pruning </a:t>
            </a:r>
            <a:r>
              <a:rPr lang="en-US" dirty="0"/>
              <a:t>the roots reduces the area for the absorption of nitrogen and other essential elements, and water. </a:t>
            </a:r>
            <a:endParaRPr lang="en-US" dirty="0" smtClean="0"/>
          </a:p>
          <a:p>
            <a:r>
              <a:rPr lang="en-US" dirty="0" smtClean="0"/>
              <a:t>Growing-point </a:t>
            </a:r>
            <a:r>
              <a:rPr lang="en-US" dirty="0"/>
              <a:t>cells </a:t>
            </a:r>
            <a:r>
              <a:rPr lang="en-US" dirty="0" smtClean="0"/>
              <a:t>are </a:t>
            </a:r>
            <a:r>
              <a:rPr lang="en-US" dirty="0"/>
              <a:t>reduced as are cell </a:t>
            </a:r>
            <a:r>
              <a:rPr lang="en-US" dirty="0" smtClean="0"/>
              <a:t>division </a:t>
            </a:r>
            <a:r>
              <a:rPr lang="en-US" dirty="0"/>
              <a:t>and enlargement, and there is reduced utilization and </a:t>
            </a:r>
            <a:r>
              <a:rPr lang="en-US" dirty="0" smtClean="0"/>
              <a:t>accumulation </a:t>
            </a:r>
            <a:r>
              <a:rPr lang="en-US" dirty="0"/>
              <a:t>of </a:t>
            </a:r>
            <a:r>
              <a:rPr lang="en-US" dirty="0" smtClean="0"/>
              <a:t>carbohydrates</a:t>
            </a:r>
            <a:r>
              <a:rPr lang="en-US" dirty="0"/>
              <a:t>. Reduction </a:t>
            </a:r>
            <a:r>
              <a:rPr lang="en-US" dirty="0" smtClean="0"/>
              <a:t>of </a:t>
            </a:r>
            <a:r>
              <a:rPr lang="en-US" dirty="0"/>
              <a:t>these processes </a:t>
            </a:r>
            <a:r>
              <a:rPr lang="en-US" dirty="0" smtClean="0"/>
              <a:t>favors </a:t>
            </a:r>
            <a:r>
              <a:rPr lang="en-US" dirty="0"/>
              <a:t>reproductive over vegetative processes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584" y="762000"/>
            <a:ext cx="8229600" cy="914400"/>
          </a:xfrm>
        </p:spPr>
        <p:txBody>
          <a:bodyPr/>
          <a:lstStyle/>
          <a:p>
            <a:r>
              <a:rPr lang="en-US" dirty="0" smtClean="0"/>
              <a:t>Root pruning</a:t>
            </a:r>
            <a:endParaRPr lang="en-US" dirty="0"/>
          </a:p>
        </p:txBody>
      </p:sp>
      <p:pic>
        <p:nvPicPr>
          <p:cNvPr id="1026" name="Picture 2" descr="Image result for root prun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057400"/>
            <a:ext cx="3581400" cy="2667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root prun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7675" y="2123209"/>
            <a:ext cx="3893276"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5854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1"/>
            <a:ext cx="8229600" cy="5029200"/>
          </a:xfrm>
        </p:spPr>
        <p:txBody>
          <a:bodyPr>
            <a:normAutofit fontScale="70000" lnSpcReduction="20000"/>
          </a:bodyPr>
          <a:lstStyle/>
          <a:p>
            <a:r>
              <a:rPr lang="en-US" dirty="0"/>
              <a:t>Major effects of root pruning </a:t>
            </a:r>
            <a:r>
              <a:rPr lang="en-US" dirty="0" smtClean="0"/>
              <a:t>are: </a:t>
            </a:r>
          </a:p>
          <a:p>
            <a:pPr>
              <a:buNone/>
            </a:pPr>
            <a:r>
              <a:rPr lang="en-US" dirty="0" smtClean="0"/>
              <a:t>(</a:t>
            </a:r>
            <a:r>
              <a:rPr lang="en-US" dirty="0" err="1"/>
              <a:t>i</a:t>
            </a:r>
            <a:r>
              <a:rPr lang="en-US" dirty="0"/>
              <a:t>) </a:t>
            </a:r>
            <a:r>
              <a:rPr lang="en-US" dirty="0" smtClean="0"/>
              <a:t>Reduced </a:t>
            </a:r>
            <a:r>
              <a:rPr lang="en-US" dirty="0"/>
              <a:t>absorption, </a:t>
            </a:r>
            <a:endParaRPr lang="en-US" dirty="0" smtClean="0"/>
          </a:p>
          <a:p>
            <a:pPr>
              <a:buNone/>
            </a:pPr>
            <a:r>
              <a:rPr lang="en-US" dirty="0" smtClean="0"/>
              <a:t>(</a:t>
            </a:r>
            <a:r>
              <a:rPr lang="en-US" dirty="0"/>
              <a:t>ii) </a:t>
            </a:r>
            <a:r>
              <a:rPr lang="en-US" dirty="0" smtClean="0"/>
              <a:t>More</a:t>
            </a:r>
            <a:r>
              <a:rPr lang="en-US" dirty="0"/>
              <a:t> </a:t>
            </a:r>
            <a:r>
              <a:rPr lang="en-US" dirty="0" smtClean="0"/>
              <a:t>branched </a:t>
            </a:r>
            <a:r>
              <a:rPr lang="en-US" dirty="0"/>
              <a:t>main </a:t>
            </a:r>
            <a:r>
              <a:rPr lang="en-US" dirty="0" smtClean="0"/>
              <a:t>roots </a:t>
            </a:r>
            <a:r>
              <a:rPr lang="en-US" dirty="0"/>
              <a:t>and feeder roots, and </a:t>
            </a:r>
            <a:endParaRPr lang="en-US" dirty="0" smtClean="0"/>
          </a:p>
          <a:p>
            <a:pPr>
              <a:buNone/>
            </a:pPr>
            <a:r>
              <a:rPr lang="en-US" dirty="0" smtClean="0"/>
              <a:t>(</a:t>
            </a:r>
            <a:r>
              <a:rPr lang="en-US" dirty="0"/>
              <a:t>iii) </a:t>
            </a:r>
            <a:r>
              <a:rPr lang="en-US" dirty="0" smtClean="0"/>
              <a:t>Reduced </a:t>
            </a:r>
            <a:r>
              <a:rPr lang="en-US" dirty="0"/>
              <a:t>top growth</a:t>
            </a:r>
            <a:r>
              <a:rPr lang="en-US" dirty="0" smtClean="0"/>
              <a:t>.</a:t>
            </a:r>
          </a:p>
          <a:p>
            <a:r>
              <a:rPr lang="en-US" dirty="0" smtClean="0"/>
              <a:t>Since </a:t>
            </a:r>
            <a:r>
              <a:rPr lang="en-US" dirty="0"/>
              <a:t>reduced absorption promotes </a:t>
            </a:r>
            <a:r>
              <a:rPr lang="en-US" dirty="0" smtClean="0"/>
              <a:t>dwarfness</a:t>
            </a:r>
            <a:r>
              <a:rPr lang="en-US" dirty="0"/>
              <a:t>, root pruning was a standard practice for dwarfing plants. </a:t>
            </a:r>
            <a:endParaRPr lang="en-US" dirty="0" smtClean="0"/>
          </a:p>
          <a:p>
            <a:r>
              <a:rPr lang="en-US" dirty="0" smtClean="0"/>
              <a:t>Since carbohydrates </a:t>
            </a:r>
            <a:r>
              <a:rPr lang="en-US" dirty="0"/>
              <a:t>are stored in the primary and secondary roots </a:t>
            </a:r>
            <a:r>
              <a:rPr lang="en-US" dirty="0" smtClean="0"/>
              <a:t>of </a:t>
            </a:r>
            <a:r>
              <a:rPr lang="en-US" dirty="0"/>
              <a:t>woody plants, root pruning removes some of the </a:t>
            </a:r>
            <a:r>
              <a:rPr lang="en-US" dirty="0" smtClean="0"/>
              <a:t>carbohydrates </a:t>
            </a:r>
            <a:r>
              <a:rPr lang="en-US" dirty="0"/>
              <a:t>which would </a:t>
            </a:r>
            <a:r>
              <a:rPr lang="en-US" dirty="0" smtClean="0"/>
              <a:t>otherwise </a:t>
            </a:r>
            <a:r>
              <a:rPr lang="en-US" dirty="0"/>
              <a:t>be used for </a:t>
            </a:r>
            <a:r>
              <a:rPr lang="en-US" dirty="0" smtClean="0"/>
              <a:t>growth</a:t>
            </a:r>
            <a:endParaRPr lang="en-US" dirty="0"/>
          </a:p>
          <a:p>
            <a:r>
              <a:rPr lang="en-US" dirty="0" smtClean="0"/>
              <a:t>Root </a:t>
            </a:r>
            <a:r>
              <a:rPr lang="en-US" dirty="0"/>
              <a:t>pruning can be done on </a:t>
            </a:r>
            <a:r>
              <a:rPr lang="en-US" dirty="0">
                <a:solidFill>
                  <a:srgbClr val="FF0000"/>
                </a:solidFill>
              </a:rPr>
              <a:t>cabbage plants </a:t>
            </a:r>
            <a:r>
              <a:rPr lang="en-US" dirty="0"/>
              <a:t>to prevent-the </a:t>
            </a:r>
            <a:r>
              <a:rPr lang="en-US" dirty="0" smtClean="0"/>
              <a:t>heads from </a:t>
            </a:r>
            <a:r>
              <a:rPr lang="en-US" dirty="0"/>
              <a:t>cracking following an excess of moisture. A spade inserted around the leaf </a:t>
            </a:r>
            <a:r>
              <a:rPr lang="en-US" dirty="0" smtClean="0"/>
              <a:t>area will cut </a:t>
            </a:r>
            <a:r>
              <a:rPr lang="en-US" dirty="0"/>
              <a:t>many of the roots. Undercutting of the tap roots of </a:t>
            </a:r>
            <a:r>
              <a:rPr lang="en-US" dirty="0" smtClean="0"/>
              <a:t>nursery is </a:t>
            </a:r>
            <a:r>
              <a:rPr lang="en-US" dirty="0"/>
              <a:t>also done to produce plants with more compact root </a:t>
            </a:r>
            <a:r>
              <a:rPr lang="en-US" dirty="0" smtClean="0"/>
              <a:t>systems </a:t>
            </a:r>
            <a:r>
              <a:rPr lang="en-US" dirty="0"/>
              <a:t>for </a:t>
            </a:r>
            <a:r>
              <a:rPr lang="en-US" dirty="0" smtClean="0"/>
              <a:t>ease in handling, shipping </a:t>
            </a:r>
            <a:r>
              <a:rPr lang="en-US" dirty="0"/>
              <a:t>and </a:t>
            </a:r>
            <a:r>
              <a:rPr lang="en-US" dirty="0" smtClean="0"/>
              <a:t>replanting. Root pruning is especially helpful in transplanting evergreen plants like </a:t>
            </a:r>
            <a:r>
              <a:rPr lang="en-US" dirty="0" smtClean="0">
                <a:solidFill>
                  <a:srgbClr val="FF0000"/>
                </a:solidFill>
              </a:rPr>
              <a:t>citrus</a:t>
            </a:r>
            <a:r>
              <a:rPr lang="en-US" dirty="0" smtClean="0"/>
              <a:t> or palm trees.</a:t>
            </a:r>
            <a:r>
              <a:rPr lang="en-US"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762000"/>
          </a:xfrm>
        </p:spPr>
        <p:txBody>
          <a:bodyPr/>
          <a:lstStyle/>
          <a:p>
            <a:r>
              <a:rPr lang="en-US" dirty="0" smtClean="0"/>
              <a:t>Training</a:t>
            </a:r>
            <a:endParaRPr lang="en-US" dirty="0"/>
          </a:p>
        </p:txBody>
      </p:sp>
      <p:sp>
        <p:nvSpPr>
          <p:cNvPr id="3" name="Content Placeholder 2"/>
          <p:cNvSpPr>
            <a:spLocks noGrp="1"/>
          </p:cNvSpPr>
          <p:nvPr>
            <p:ph idx="1"/>
          </p:nvPr>
        </p:nvSpPr>
        <p:spPr>
          <a:xfrm>
            <a:off x="457200" y="1066800"/>
            <a:ext cx="8229600" cy="4525963"/>
          </a:xfrm>
        </p:spPr>
        <p:txBody>
          <a:bodyPr/>
          <a:lstStyle/>
          <a:p>
            <a:r>
              <a:rPr lang="en-US" dirty="0"/>
              <a:t>Training is pruning management done to develop a tree framework </a:t>
            </a:r>
            <a:r>
              <a:rPr lang="en-US" dirty="0" smtClean="0"/>
              <a:t>strong </a:t>
            </a:r>
            <a:r>
              <a:rPr lang="en-US" dirty="0"/>
              <a:t>enough to bear large fruit crops without the branches breaking. There are </a:t>
            </a:r>
            <a:r>
              <a:rPr lang="en-US" dirty="0" smtClean="0"/>
              <a:t/>
            </a:r>
            <a:br>
              <a:rPr lang="en-US" dirty="0" smtClean="0"/>
            </a:br>
            <a:r>
              <a:rPr lang="en-US" dirty="0"/>
              <a:t>three main training systems</a:t>
            </a:r>
            <a:r>
              <a:rPr lang="en-US" dirty="0" smtClean="0"/>
              <a:t>:</a:t>
            </a:r>
          </a:p>
          <a:p>
            <a:pPr>
              <a:buNone/>
            </a:pPr>
            <a:r>
              <a:rPr lang="en-US" dirty="0" smtClean="0"/>
              <a:t>	(</a:t>
            </a:r>
            <a:r>
              <a:rPr lang="en-US" dirty="0"/>
              <a:t>a) </a:t>
            </a:r>
            <a:r>
              <a:rPr lang="en-US" dirty="0" smtClean="0"/>
              <a:t>Central </a:t>
            </a:r>
            <a:r>
              <a:rPr lang="en-US" dirty="0"/>
              <a:t>leader, </a:t>
            </a:r>
            <a:endParaRPr lang="en-US" dirty="0" smtClean="0"/>
          </a:p>
          <a:p>
            <a:pPr>
              <a:buNone/>
            </a:pPr>
            <a:r>
              <a:rPr lang="en-US" dirty="0"/>
              <a:t>	</a:t>
            </a:r>
            <a:r>
              <a:rPr lang="en-US" dirty="0" smtClean="0"/>
              <a:t>(</a:t>
            </a:r>
            <a:r>
              <a:rPr lang="en-US" dirty="0"/>
              <a:t>b) </a:t>
            </a:r>
            <a:r>
              <a:rPr lang="en-US" dirty="0" smtClean="0"/>
              <a:t>Modified </a:t>
            </a:r>
            <a:r>
              <a:rPr lang="en-US" dirty="0"/>
              <a:t>leader</a:t>
            </a:r>
            <a:r>
              <a:rPr lang="en-US" dirty="0" smtClean="0"/>
              <a:t>,</a:t>
            </a:r>
            <a:r>
              <a:rPr lang="en-US" dirty="0"/>
              <a:t> </a:t>
            </a:r>
            <a:r>
              <a:rPr lang="en-US" dirty="0" smtClean="0"/>
              <a:t/>
            </a:r>
            <a:br>
              <a:rPr lang="en-US" dirty="0" smtClean="0"/>
            </a:br>
            <a:r>
              <a:rPr lang="en-US" dirty="0"/>
              <a:t>(c) </a:t>
            </a:r>
            <a:r>
              <a:rPr lang="en-US" dirty="0" smtClean="0"/>
              <a:t>Open </a:t>
            </a:r>
            <a:r>
              <a:rPr lang="en-US" dirty="0"/>
              <a:t>centre or vase system.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Central leader system</a:t>
            </a:r>
          </a:p>
        </p:txBody>
      </p:sp>
      <p:sp>
        <p:nvSpPr>
          <p:cNvPr id="3" name="Content Placeholder 2"/>
          <p:cNvSpPr>
            <a:spLocks noGrp="1"/>
          </p:cNvSpPr>
          <p:nvPr>
            <p:ph idx="1"/>
          </p:nvPr>
        </p:nvSpPr>
        <p:spPr/>
        <p:txBody>
          <a:bodyPr>
            <a:normAutofit fontScale="92500" lnSpcReduction="10000"/>
          </a:bodyPr>
          <a:lstStyle/>
          <a:p>
            <a:r>
              <a:rPr lang="en-US" dirty="0"/>
              <a:t>This system resembles the natural growth </a:t>
            </a:r>
            <a:r>
              <a:rPr lang="en-US" dirty="0" smtClean="0"/>
              <a:t/>
            </a:r>
            <a:br>
              <a:rPr lang="en-US" dirty="0" smtClean="0"/>
            </a:br>
            <a:r>
              <a:rPr lang="en-US" dirty="0"/>
              <a:t>pattern of most trees. </a:t>
            </a:r>
            <a:endParaRPr lang="en-US" dirty="0" smtClean="0"/>
          </a:p>
          <a:p>
            <a:r>
              <a:rPr lang="en-US" dirty="0" smtClean="0"/>
              <a:t>Trees </a:t>
            </a:r>
            <a:r>
              <a:rPr lang="en-US" dirty="0"/>
              <a:t>are trained to a main stem and a series of </a:t>
            </a:r>
            <a:r>
              <a:rPr lang="en-US" dirty="0" smtClean="0"/>
              <a:t>well spaced</a:t>
            </a:r>
            <a:r>
              <a:rPr lang="en-US" dirty="0"/>
              <a:t>, subordinate lateral branches. </a:t>
            </a:r>
            <a:endParaRPr lang="en-US" dirty="0" smtClean="0"/>
          </a:p>
          <a:p>
            <a:r>
              <a:rPr lang="en-US" dirty="0" smtClean="0"/>
              <a:t>Apical </a:t>
            </a:r>
            <a:r>
              <a:rPr lang="en-US" dirty="0"/>
              <a:t>growth is encouraged, resulting </a:t>
            </a:r>
            <a:r>
              <a:rPr lang="en-US" dirty="0" smtClean="0"/>
              <a:t>in </a:t>
            </a:r>
            <a:r>
              <a:rPr lang="en-US" dirty="0"/>
              <a:t>taller trees than with other systems. </a:t>
            </a:r>
            <a:endParaRPr lang="en-US" dirty="0" smtClean="0"/>
          </a:p>
          <a:p>
            <a:r>
              <a:rPr lang="en-US" dirty="0" smtClean="0"/>
              <a:t>The </a:t>
            </a:r>
            <a:r>
              <a:rPr lang="en-US" dirty="0"/>
              <a:t>advantage of this system is the </a:t>
            </a:r>
            <a:r>
              <a:rPr lang="en-US" dirty="0" smtClean="0"/>
              <a:t>development </a:t>
            </a:r>
            <a:r>
              <a:rPr lang="en-US" dirty="0"/>
              <a:t>of strong crotches, and the disadvantage is internal </a:t>
            </a:r>
            <a:r>
              <a:rPr lang="en-US" dirty="0" smtClean="0"/>
              <a:t>shading, </a:t>
            </a:r>
            <a:r>
              <a:rPr lang="en-US" dirty="0"/>
              <a:t>which may weaken the central leader and thus reduce the life of the tree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Pruning</a:t>
            </a:r>
            <a:endParaRPr lang="en-US" dirty="0"/>
          </a:p>
        </p:txBody>
      </p:sp>
      <p:sp>
        <p:nvSpPr>
          <p:cNvPr id="3" name="Content Placeholder 2"/>
          <p:cNvSpPr>
            <a:spLocks noGrp="1"/>
          </p:cNvSpPr>
          <p:nvPr>
            <p:ph idx="1"/>
          </p:nvPr>
        </p:nvSpPr>
        <p:spPr>
          <a:xfrm>
            <a:off x="457200" y="1066800"/>
            <a:ext cx="8229600" cy="5410200"/>
          </a:xfrm>
        </p:spPr>
        <p:txBody>
          <a:bodyPr>
            <a:normAutofit fontScale="92500" lnSpcReduction="20000"/>
          </a:bodyPr>
          <a:lstStyle/>
          <a:p>
            <a:r>
              <a:rPr lang="en-US" dirty="0"/>
              <a:t>The management of plant structure and fruiting wood is called pruning</a:t>
            </a:r>
            <a:r>
              <a:rPr lang="en-US" dirty="0" smtClean="0"/>
              <a:t>.</a:t>
            </a:r>
          </a:p>
          <a:p>
            <a:r>
              <a:rPr lang="en-US" dirty="0" smtClean="0"/>
              <a:t>Or removal disease, dry and broken branches is</a:t>
            </a:r>
          </a:p>
          <a:p>
            <a:r>
              <a:rPr lang="en-US" dirty="0" smtClean="0"/>
              <a:t>Also known as pruning</a:t>
            </a:r>
          </a:p>
          <a:p>
            <a:r>
              <a:rPr lang="en-US" dirty="0" smtClean="0"/>
              <a:t>It </a:t>
            </a:r>
            <a:r>
              <a:rPr lang="en-US" dirty="0"/>
              <a:t>involves removing parts of a plant's top or root system to increase its usefulness. </a:t>
            </a:r>
            <a:endParaRPr lang="en-US" dirty="0" smtClean="0"/>
          </a:p>
          <a:p>
            <a:r>
              <a:rPr lang="en-US" dirty="0" smtClean="0"/>
              <a:t>Limbs, branches</a:t>
            </a:r>
            <a:r>
              <a:rPr lang="en-US" dirty="0"/>
              <a:t>, twigs, shoots, or roots can be removed. </a:t>
            </a:r>
            <a:endParaRPr lang="en-US" dirty="0" smtClean="0"/>
          </a:p>
          <a:p>
            <a:r>
              <a:rPr lang="en-US" dirty="0" smtClean="0"/>
              <a:t>Pruning </a:t>
            </a:r>
            <a:r>
              <a:rPr lang="en-US" dirty="0"/>
              <a:t>is important for the successful production of fruits, nuts</a:t>
            </a:r>
            <a:r>
              <a:rPr lang="en-US" dirty="0" smtClean="0"/>
              <a:t>,</a:t>
            </a:r>
            <a:r>
              <a:rPr lang="en-US" dirty="0"/>
              <a:t> grapes, and many flowers and </a:t>
            </a:r>
            <a:r>
              <a:rPr lang="en-US" dirty="0" smtClean="0"/>
              <a:t>ornamentals as well vegetables. </a:t>
            </a:r>
          </a:p>
          <a:p>
            <a:pPr lvl="0"/>
            <a:r>
              <a:rPr lang="en-US" dirty="0"/>
              <a:t> </a:t>
            </a:r>
            <a:r>
              <a:rPr lang="en-US" sz="3000" dirty="0">
                <a:solidFill>
                  <a:prstClr val="black"/>
                </a:solidFill>
              </a:rPr>
              <a:t>Pruning also includes the training of plants, or shaping them to forms that function more efficiently. </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Central leader system</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676400"/>
            <a:ext cx="3505200" cy="4136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9186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gilmour.com/wp-content/uploads/treegrowthpa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273" y="533400"/>
            <a:ext cx="6192054" cy="24384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isons.com/blog/wp-content/uploads/2013/02/Pruning-Methods-For-fruit-Tre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3429000"/>
            <a:ext cx="4800600" cy="2772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6585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Modified leader system</a:t>
            </a:r>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r>
              <a:rPr lang="en-US" dirty="0"/>
              <a:t>This system reduces the height of the </a:t>
            </a:r>
            <a:r>
              <a:rPr lang="en-US" dirty="0" smtClean="0"/>
              <a:t>main</a:t>
            </a:r>
            <a:r>
              <a:rPr lang="en-US" dirty="0"/>
              <a:t> </a:t>
            </a:r>
            <a:r>
              <a:rPr lang="en-US" dirty="0" smtClean="0"/>
              <a:t>trunk </a:t>
            </a:r>
            <a:r>
              <a:rPr lang="en-US" dirty="0"/>
              <a:t>and encourages scaffold branches to become larger and </a:t>
            </a:r>
            <a:r>
              <a:rPr lang="en-US" dirty="0" smtClean="0"/>
              <a:t>longer, thus lowering </a:t>
            </a:r>
            <a:r>
              <a:rPr lang="en-US" dirty="0"/>
              <a:t>the top of the tree. </a:t>
            </a:r>
            <a:endParaRPr lang="en-US" dirty="0" smtClean="0"/>
          </a:p>
          <a:p>
            <a:r>
              <a:rPr lang="en-US" dirty="0" smtClean="0"/>
              <a:t>It </a:t>
            </a:r>
            <a:r>
              <a:rPr lang="en-US" dirty="0"/>
              <a:t>combines features of the central leader and open centre systems. </a:t>
            </a:r>
            <a:endParaRPr lang="en-US" dirty="0" smtClean="0"/>
          </a:p>
          <a:p>
            <a:r>
              <a:rPr lang="en-US" dirty="0" smtClean="0"/>
              <a:t>The </a:t>
            </a:r>
            <a:r>
              <a:rPr lang="en-US" dirty="0"/>
              <a:t>central leader is cut back slightly so that it does not become dominant, and laterals are cut back and selected repeatedly </a:t>
            </a:r>
            <a:r>
              <a:rPr lang="en-US" dirty="0" smtClean="0"/>
              <a:t>until </a:t>
            </a:r>
            <a:r>
              <a:rPr lang="en-US" dirty="0"/>
              <a:t>an appropriate number and distribution of branches is reached. </a:t>
            </a:r>
            <a:endParaRPr lang="en-US" dirty="0" smtClean="0"/>
          </a:p>
          <a:p>
            <a:r>
              <a:rPr lang="en-US" dirty="0" smtClean="0"/>
              <a:t>The </a:t>
            </a:r>
            <a:r>
              <a:rPr lang="en-US" dirty="0"/>
              <a:t>central </a:t>
            </a:r>
            <a:r>
              <a:rPr lang="en-US" dirty="0" smtClean="0"/>
              <a:t>leader </a:t>
            </a:r>
            <a:r>
              <a:rPr lang="en-US" dirty="0"/>
              <a:t>is then cut and the tree is left with a rounded open top, </a:t>
            </a:r>
            <a:r>
              <a:rPr lang="en-US" dirty="0" smtClean="0"/>
              <a:t>low well </a:t>
            </a:r>
            <a:r>
              <a:rPr lang="en-US" dirty="0"/>
              <a:t>spaced limbs, a strong framework, and well-distributed fruiting </a:t>
            </a:r>
            <a:r>
              <a:rPr lang="en-US" dirty="0" smtClean="0"/>
              <a:t>wood</a:t>
            </a:r>
          </a:p>
          <a:p>
            <a:r>
              <a:rPr lang="en-US" dirty="0" smtClean="0"/>
              <a:t>It is</a:t>
            </a:r>
            <a:r>
              <a:rPr lang="en-US" dirty="0"/>
              <a:t> </a:t>
            </a:r>
            <a:r>
              <a:rPr lang="en-US" dirty="0" smtClean="0"/>
              <a:t>low </a:t>
            </a:r>
            <a:r>
              <a:rPr lang="en-US" dirty="0"/>
              <a:t>enough to facilitate various orchard operations. This is the most desirable pruning system for many fruits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Modified leader system</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600200"/>
            <a:ext cx="6086475"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53806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centre or vase system</a:t>
            </a:r>
          </a:p>
        </p:txBody>
      </p:sp>
      <p:sp>
        <p:nvSpPr>
          <p:cNvPr id="3" name="Content Placeholder 2"/>
          <p:cNvSpPr>
            <a:spLocks noGrp="1"/>
          </p:cNvSpPr>
          <p:nvPr>
            <p:ph idx="1"/>
          </p:nvPr>
        </p:nvSpPr>
        <p:spPr/>
        <p:txBody>
          <a:bodyPr>
            <a:normAutofit fontScale="85000" lnSpcReduction="20000"/>
          </a:bodyPr>
          <a:lstStyle/>
          <a:p>
            <a:r>
              <a:rPr lang="en-US" dirty="0"/>
              <a:t>This training system </a:t>
            </a:r>
            <a:r>
              <a:rPr lang="en-US" dirty="0" smtClean="0"/>
              <a:t>develops a series of </a:t>
            </a:r>
            <a:r>
              <a:rPr lang="en-US" dirty="0"/>
              <a:t>well-spaced, coordinate lateral branches rather than a main or </a:t>
            </a:r>
            <a:r>
              <a:rPr lang="en-US" dirty="0" smtClean="0"/>
              <a:t>central </a:t>
            </a:r>
            <a:r>
              <a:rPr lang="en-US" dirty="0"/>
              <a:t>trunk. </a:t>
            </a:r>
            <a:endParaRPr lang="en-US" dirty="0" smtClean="0"/>
          </a:p>
          <a:p>
            <a:r>
              <a:rPr lang="en-US" dirty="0" smtClean="0"/>
              <a:t>These </a:t>
            </a:r>
            <a:r>
              <a:rPr lang="en-US" dirty="0"/>
              <a:t>branches are cut back equally each year, which gives them equal dominance. </a:t>
            </a:r>
            <a:endParaRPr lang="en-US" dirty="0" smtClean="0"/>
          </a:p>
          <a:p>
            <a:r>
              <a:rPr lang="en-US" dirty="0" smtClean="0"/>
              <a:t>The </a:t>
            </a:r>
            <a:r>
              <a:rPr lang="en-US" dirty="0"/>
              <a:t>advantages of this system are sufficient light </a:t>
            </a:r>
            <a:r>
              <a:rPr lang="en-US" dirty="0" smtClean="0"/>
              <a:t>penetration </a:t>
            </a:r>
            <a:r>
              <a:rPr lang="en-US" dirty="0"/>
              <a:t>for the fruiting of inner branches, and a low-headed tree that facilitates pruning, thinning, spraying, and picking. </a:t>
            </a:r>
            <a:endParaRPr lang="en-US" dirty="0" smtClean="0"/>
          </a:p>
          <a:p>
            <a:r>
              <a:rPr lang="en-US" dirty="0" smtClean="0"/>
              <a:t>Its </a:t>
            </a:r>
            <a:r>
              <a:rPr lang="en-US" dirty="0"/>
              <a:t>main disadvantage is that </a:t>
            </a:r>
            <a:r>
              <a:rPr lang="en-US" dirty="0" smtClean="0"/>
              <a:t>the </a:t>
            </a:r>
            <a:r>
              <a:rPr lang="en-US" dirty="0"/>
              <a:t>tree becomes weak with crowded crotches which often break under a </a:t>
            </a:r>
            <a:r>
              <a:rPr lang="en-US" dirty="0" smtClean="0"/>
              <a:t/>
            </a:r>
            <a:br>
              <a:rPr lang="en-US" dirty="0" smtClean="0"/>
            </a:br>
            <a:r>
              <a:rPr lang="en-US" dirty="0"/>
              <a:t>heavy load of </a:t>
            </a:r>
            <a:r>
              <a:rPr lang="en-US" dirty="0" smtClean="0"/>
              <a:t>fruit.</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Open </a:t>
            </a:r>
            <a:r>
              <a:rPr lang="en-US" dirty="0" smtClean="0">
                <a:solidFill>
                  <a:prstClr val="black"/>
                </a:solidFill>
              </a:rPr>
              <a:t>center </a:t>
            </a:r>
            <a:r>
              <a:rPr lang="en-US" dirty="0">
                <a:solidFill>
                  <a:prstClr val="black"/>
                </a:solidFill>
              </a:rPr>
              <a:t>or vase system</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752600"/>
            <a:ext cx="6086475" cy="280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0254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122086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4964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Weed </a:t>
            </a:r>
            <a:r>
              <a:rPr lang="en-US" dirty="0" smtClean="0"/>
              <a:t>management </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lgn="just">
              <a:buNone/>
            </a:pPr>
            <a:r>
              <a:rPr lang="en-US" dirty="0"/>
              <a:t>It is  difficult  to define weed precisely, but one of the most useful is </a:t>
            </a:r>
            <a:endParaRPr lang="en-US" dirty="0" smtClean="0"/>
          </a:p>
          <a:p>
            <a:pPr marL="514350" indent="-514350" algn="just">
              <a:buNone/>
            </a:pPr>
            <a:r>
              <a:rPr lang="en-US" dirty="0" smtClean="0"/>
              <a:t> </a:t>
            </a:r>
            <a:r>
              <a:rPr lang="en-US" dirty="0"/>
              <a:t>'a </a:t>
            </a:r>
            <a:r>
              <a:rPr lang="en-US" dirty="0" smtClean="0"/>
              <a:t>plant growing </a:t>
            </a:r>
            <a:r>
              <a:rPr lang="en-US" dirty="0"/>
              <a:t>where  it  is  not wanted'. In general, any plant which  is  out of place </a:t>
            </a:r>
            <a:r>
              <a:rPr lang="en-US" dirty="0" smtClean="0"/>
              <a:t> is  called </a:t>
            </a:r>
            <a:r>
              <a:rPr lang="en-US" dirty="0"/>
              <a:t>weed</a:t>
            </a:r>
            <a:r>
              <a:rPr lang="en-US" dirty="0" smtClean="0"/>
              <a:t>.</a:t>
            </a:r>
          </a:p>
          <a:p>
            <a:pPr algn="just">
              <a:buNone/>
            </a:pPr>
            <a:r>
              <a:rPr lang="en-US" dirty="0" smtClean="0"/>
              <a:t> </a:t>
            </a:r>
            <a:r>
              <a:rPr lang="en-US" dirty="0"/>
              <a:t>Plants are classified as weeds because they compete for moisture, </a:t>
            </a:r>
            <a:r>
              <a:rPr lang="en-US" dirty="0" smtClean="0"/>
              <a:t>soil  </a:t>
            </a:r>
            <a:r>
              <a:rPr lang="en-US" dirty="0"/>
              <a:t>nutrients,  and  light</a:t>
            </a:r>
            <a:r>
              <a:rPr lang="en-US" dirty="0" smtClean="0"/>
              <a:t>.</a:t>
            </a:r>
          </a:p>
          <a:p>
            <a:pPr algn="just">
              <a:buNone/>
            </a:pPr>
            <a:r>
              <a:rPr lang="en-US" dirty="0" smtClean="0"/>
              <a:t>  </a:t>
            </a:r>
            <a:r>
              <a:rPr lang="en-US" dirty="0"/>
              <a:t>It is  quite possible  for  a plant  to be considered a </a:t>
            </a:r>
            <a:r>
              <a:rPr lang="en-US" dirty="0" smtClean="0"/>
              <a:t>weed  </a:t>
            </a:r>
            <a:r>
              <a:rPr lang="en-US" dirty="0"/>
              <a:t>in  one situation but a desirable plant in  another. </a:t>
            </a:r>
            <a:endParaRPr lang="en-US" dirty="0" smtClean="0"/>
          </a:p>
          <a:p>
            <a:pPr algn="just">
              <a:buNone/>
            </a:pPr>
            <a:r>
              <a:rPr lang="en-US" dirty="0" smtClean="0"/>
              <a:t>Certain </a:t>
            </a:r>
            <a:r>
              <a:rPr lang="en-US" dirty="0"/>
              <a:t>plants such </a:t>
            </a:r>
            <a:r>
              <a:rPr lang="en-US" dirty="0" smtClean="0"/>
              <a:t>as  </a:t>
            </a:r>
            <a:r>
              <a:rPr lang="en-US" dirty="0"/>
              <a:t>pigweed are essentially always weeds, but others such as Bermuda grass, </a:t>
            </a:r>
            <a:r>
              <a:rPr lang="en-US" dirty="0" smtClean="0"/>
              <a:t>which  </a:t>
            </a:r>
            <a:r>
              <a:rPr lang="en-US" dirty="0"/>
              <a:t>is  a very undesirable weed  in  a vegetable field,  can be  cultivated </a:t>
            </a:r>
            <a:r>
              <a:rPr lang="en-US" dirty="0" smtClean="0"/>
              <a:t>as a turf </a:t>
            </a:r>
            <a:r>
              <a:rPr lang="en-US" dirty="0"/>
              <a:t>and pasture crop. </a:t>
            </a:r>
          </a:p>
          <a:p>
            <a:endParaRPr lang="en-US" dirty="0"/>
          </a:p>
        </p:txBody>
      </p:sp>
    </p:spTree>
    <p:extLst>
      <p:ext uri="{BB962C8B-B14F-4D97-AF65-F5344CB8AC3E}">
        <p14:creationId xmlns:p14="http://schemas.microsoft.com/office/powerpoint/2010/main" val="36117079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encrypted-tbn2.gstatic.com/images?q=tbn:ANd9GcSoNbJqcs86LFP6mZD1qxwKAkc_3EDHE7Lj78_tO6_Qd3-mSCt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716809"/>
            <a:ext cx="2819400" cy="319353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encrypted-tbn2.gstatic.com/images?q=tbn:ANd9GcS2ovCqh0ngE6E7XwvTdssDZL-vXICSCukt68UOhKRQoHW570R4k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1716809"/>
            <a:ext cx="2305050" cy="307736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133600" y="457200"/>
            <a:ext cx="4038600" cy="369332"/>
          </a:xfrm>
          <a:prstGeom prst="rect">
            <a:avLst/>
          </a:prstGeom>
          <a:noFill/>
        </p:spPr>
        <p:txBody>
          <a:bodyPr wrap="square" rtlCol="0">
            <a:spAutoFit/>
          </a:bodyPr>
          <a:lstStyle/>
          <a:p>
            <a:r>
              <a:rPr lang="en-US" b="1" dirty="0" smtClean="0"/>
              <a:t>Pigweed</a:t>
            </a:r>
            <a:endParaRPr lang="en-US" b="1" dirty="0"/>
          </a:p>
        </p:txBody>
      </p:sp>
    </p:spTree>
    <p:extLst>
      <p:ext uri="{BB962C8B-B14F-4D97-AF65-F5344CB8AC3E}">
        <p14:creationId xmlns:p14="http://schemas.microsoft.com/office/powerpoint/2010/main" val="4096011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dirty="0" smtClean="0"/>
              <a:t>Principles of Pruning</a:t>
            </a:r>
            <a:endParaRPr lang="en-US" dirty="0"/>
          </a:p>
        </p:txBody>
      </p:sp>
      <p:sp>
        <p:nvSpPr>
          <p:cNvPr id="3" name="Content Placeholder 2"/>
          <p:cNvSpPr>
            <a:spLocks noGrp="1"/>
          </p:cNvSpPr>
          <p:nvPr>
            <p:ph idx="1"/>
          </p:nvPr>
        </p:nvSpPr>
        <p:spPr>
          <a:xfrm>
            <a:off x="457200" y="1143000"/>
            <a:ext cx="8229600" cy="4983163"/>
          </a:xfrm>
        </p:spPr>
        <p:txBody>
          <a:bodyPr>
            <a:normAutofit fontScale="92500" lnSpcReduction="10000"/>
          </a:bodyPr>
          <a:lstStyle/>
          <a:p>
            <a:pPr>
              <a:buNone/>
            </a:pPr>
            <a:r>
              <a:rPr lang="en-US" dirty="0"/>
              <a:t>Some important principles of pruning are summarized </a:t>
            </a:r>
            <a:r>
              <a:rPr lang="en-US" dirty="0" smtClean="0"/>
              <a:t>here:</a:t>
            </a:r>
          </a:p>
          <a:p>
            <a:pPr>
              <a:buNone/>
            </a:pPr>
            <a:r>
              <a:rPr lang="en-US" b="1" dirty="0"/>
              <a:t>Modification of apical dominance</a:t>
            </a:r>
            <a:r>
              <a:rPr lang="en-US" dirty="0"/>
              <a:t>. </a:t>
            </a:r>
            <a:endParaRPr lang="en-US" dirty="0" smtClean="0"/>
          </a:p>
          <a:p>
            <a:r>
              <a:rPr lang="en-US" dirty="0" smtClean="0"/>
              <a:t>Apical </a:t>
            </a:r>
            <a:r>
              <a:rPr lang="en-US" dirty="0"/>
              <a:t>dominance occurs </a:t>
            </a:r>
            <a:r>
              <a:rPr lang="en-US" dirty="0" smtClean="0"/>
              <a:t>when hormones </a:t>
            </a:r>
            <a:r>
              <a:rPr lang="en-US" dirty="0"/>
              <a:t>produced in the stem </a:t>
            </a:r>
            <a:r>
              <a:rPr lang="en-US" dirty="0" smtClean="0"/>
              <a:t>apex </a:t>
            </a:r>
            <a:r>
              <a:rPr lang="en-US" dirty="0"/>
              <a:t>travel down the stem and inhibit or reduce branching and growth of lateral buds. </a:t>
            </a:r>
            <a:endParaRPr lang="en-US" dirty="0" smtClean="0"/>
          </a:p>
          <a:p>
            <a:r>
              <a:rPr lang="en-US" dirty="0" smtClean="0"/>
              <a:t>When </a:t>
            </a:r>
            <a:r>
              <a:rPr lang="en-US" dirty="0"/>
              <a:t>the terminal growing </a:t>
            </a:r>
            <a:r>
              <a:rPr lang="en-US" dirty="0" smtClean="0"/>
              <a:t>point </a:t>
            </a:r>
            <a:r>
              <a:rPr lang="en-US" dirty="0"/>
              <a:t>is removed, the production and flow of these hormones </a:t>
            </a:r>
            <a:r>
              <a:rPr lang="en-US" dirty="0" smtClean="0"/>
              <a:t>toward  </a:t>
            </a:r>
            <a:r>
              <a:rPr lang="en-US" dirty="0"/>
              <a:t>lateral </a:t>
            </a:r>
            <a:r>
              <a:rPr lang="en-US" dirty="0" smtClean="0"/>
              <a:t>buds and </a:t>
            </a:r>
            <a:r>
              <a:rPr lang="en-US" dirty="0"/>
              <a:t>the initiation rate of lateral growth of branches is increased. </a:t>
            </a:r>
            <a:endParaRPr 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fontScale="90000"/>
          </a:bodyPr>
          <a:lstStyle/>
          <a:p>
            <a:r>
              <a:rPr lang="en-US" dirty="0"/>
              <a:t>Damage  from weeds </a:t>
            </a:r>
            <a:br>
              <a:rPr lang="en-US" dirty="0"/>
            </a:br>
            <a:endParaRPr lang="en-US" dirty="0"/>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pPr lvl="0" algn="just">
              <a:buNone/>
            </a:pPr>
            <a:r>
              <a:rPr lang="en-US" sz="5100" dirty="0">
                <a:solidFill>
                  <a:prstClr val="black"/>
                </a:solidFill>
              </a:rPr>
              <a:t>Weeds can cause damage  in various ways,  but the damage can be grouped </a:t>
            </a:r>
          </a:p>
          <a:p>
            <a:pPr lvl="0" algn="just">
              <a:buNone/>
            </a:pPr>
            <a:r>
              <a:rPr lang="en-US" sz="5100" dirty="0">
                <a:solidFill>
                  <a:prstClr val="black"/>
                </a:solidFill>
              </a:rPr>
              <a:t>into  the  following  five main categories</a:t>
            </a:r>
            <a:r>
              <a:rPr lang="en-US" sz="3300" dirty="0">
                <a:solidFill>
                  <a:prstClr val="black"/>
                </a:solidFill>
              </a:rPr>
              <a:t>. </a:t>
            </a:r>
          </a:p>
          <a:p>
            <a:pPr marL="742950" indent="-742950" algn="just">
              <a:buFont typeface="+mj-lt"/>
              <a:buAutoNum type="arabicPeriod"/>
            </a:pPr>
            <a:r>
              <a:rPr lang="en-US" sz="6000" dirty="0" smtClean="0"/>
              <a:t>Reduction in crop yield</a:t>
            </a:r>
          </a:p>
          <a:p>
            <a:pPr marL="742950" indent="-742950" algn="just">
              <a:buFont typeface="+mj-lt"/>
              <a:buAutoNum type="arabicPeriod"/>
            </a:pPr>
            <a:r>
              <a:rPr lang="en-US" sz="6000" dirty="0" smtClean="0"/>
              <a:t>Crop contamination</a:t>
            </a:r>
          </a:p>
          <a:p>
            <a:pPr marL="742950" indent="-742950" algn="just">
              <a:buFont typeface="+mj-lt"/>
              <a:buAutoNum type="arabicPeriod"/>
            </a:pPr>
            <a:r>
              <a:rPr lang="en-US" sz="6000" dirty="0" smtClean="0"/>
              <a:t>Host of insects and pests</a:t>
            </a:r>
          </a:p>
          <a:p>
            <a:pPr marL="742950" indent="-742950" algn="just">
              <a:buFont typeface="+mj-lt"/>
              <a:buAutoNum type="arabicPeriod"/>
            </a:pPr>
            <a:r>
              <a:rPr lang="en-US" sz="6000" dirty="0"/>
              <a:t>Poisonous  </a:t>
            </a:r>
            <a:r>
              <a:rPr lang="en-US" sz="6000" dirty="0" smtClean="0"/>
              <a:t>weeds</a:t>
            </a:r>
          </a:p>
          <a:p>
            <a:pPr marL="742950" indent="-742950" algn="just">
              <a:buFont typeface="+mj-lt"/>
              <a:buAutoNum type="arabicPeriod"/>
            </a:pPr>
            <a:r>
              <a:rPr lang="en-US" sz="6000" dirty="0"/>
              <a:t>Lack of  aesthetic value</a:t>
            </a:r>
            <a:endParaRPr lang="en-US" sz="6000" dirty="0" smtClean="0"/>
          </a:p>
          <a:p>
            <a:pPr algn="just">
              <a:buNone/>
            </a:pPr>
            <a:endParaRPr lang="en-US" dirty="0" smtClean="0"/>
          </a:p>
          <a:p>
            <a:pPr algn="just">
              <a:buNone/>
            </a:pPr>
            <a:endParaRPr lang="en-US" dirty="0" smtClean="0"/>
          </a:p>
          <a:p>
            <a:pPr algn="just">
              <a:buNone/>
            </a:pPr>
            <a:endParaRPr lang="en-US" dirty="0"/>
          </a:p>
          <a:p>
            <a:pPr algn="just">
              <a:buNone/>
            </a:pPr>
            <a:endParaRPr lang="en-US" dirty="0"/>
          </a:p>
        </p:txBody>
      </p:sp>
    </p:spTree>
    <p:extLst>
      <p:ext uri="{BB962C8B-B14F-4D97-AF65-F5344CB8AC3E}">
        <p14:creationId xmlns:p14="http://schemas.microsoft.com/office/powerpoint/2010/main" val="1289879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343399"/>
          </a:xfrm>
        </p:spPr>
        <p:txBody>
          <a:bodyPr>
            <a:normAutofit/>
          </a:bodyPr>
          <a:lstStyle/>
          <a:p>
            <a:pPr lvl="0" algn="just">
              <a:buNone/>
            </a:pPr>
            <a:r>
              <a:rPr lang="en-US" sz="2000" b="1" dirty="0" smtClean="0">
                <a:solidFill>
                  <a:prstClr val="black"/>
                </a:solidFill>
              </a:rPr>
              <a:t>Reduction  </a:t>
            </a:r>
            <a:r>
              <a:rPr lang="en-US" sz="2000" b="1" dirty="0">
                <a:solidFill>
                  <a:prstClr val="black"/>
                </a:solidFill>
              </a:rPr>
              <a:t>in crop </a:t>
            </a:r>
            <a:r>
              <a:rPr lang="en-US" sz="2000" b="1" dirty="0" smtClean="0">
                <a:solidFill>
                  <a:prstClr val="black"/>
                </a:solidFill>
              </a:rPr>
              <a:t>yield</a:t>
            </a:r>
          </a:p>
          <a:p>
            <a:pPr lvl="0" algn="just">
              <a:buNone/>
            </a:pPr>
            <a:r>
              <a:rPr lang="en-US" sz="2000" b="1" dirty="0" smtClean="0">
                <a:solidFill>
                  <a:prstClr val="black"/>
                </a:solidFill>
              </a:rPr>
              <a:t>  </a:t>
            </a:r>
            <a:r>
              <a:rPr lang="en-US" sz="2000" dirty="0">
                <a:solidFill>
                  <a:prstClr val="black"/>
                </a:solidFill>
              </a:rPr>
              <a:t>Because of their great number and rapid </a:t>
            </a:r>
            <a:r>
              <a:rPr lang="en-US" sz="2000" dirty="0" smtClean="0">
                <a:solidFill>
                  <a:prstClr val="black"/>
                </a:solidFill>
              </a:rPr>
              <a:t>growth  </a:t>
            </a:r>
            <a:r>
              <a:rPr lang="en-US" sz="2000" dirty="0">
                <a:solidFill>
                  <a:prstClr val="black"/>
                </a:solidFill>
              </a:rPr>
              <a:t>rate, weeds effectively compete with crop plants for moisture, </a:t>
            </a:r>
            <a:r>
              <a:rPr lang="en-US" sz="2000" dirty="0" smtClean="0">
                <a:solidFill>
                  <a:prstClr val="black"/>
                </a:solidFill>
              </a:rPr>
              <a:t>nutrients</a:t>
            </a:r>
            <a:r>
              <a:rPr lang="en-US" sz="2000" dirty="0">
                <a:solidFill>
                  <a:prstClr val="black"/>
                </a:solidFill>
              </a:rPr>
              <a:t>,  and  light,  causing  costly  direct  damage  in  the  form  of reduced crop </a:t>
            </a:r>
            <a:r>
              <a:rPr lang="en-US" sz="2000" dirty="0" smtClean="0">
                <a:solidFill>
                  <a:prstClr val="black"/>
                </a:solidFill>
              </a:rPr>
              <a:t>yields</a:t>
            </a:r>
            <a:r>
              <a:rPr lang="en-US" sz="2000" dirty="0">
                <a:solidFill>
                  <a:prstClr val="black"/>
                </a:solidFill>
              </a:rPr>
              <a:t>. </a:t>
            </a:r>
            <a:endParaRPr lang="en-US" sz="2000" dirty="0" smtClean="0">
              <a:solidFill>
                <a:prstClr val="black"/>
              </a:solidFill>
            </a:endParaRPr>
          </a:p>
          <a:p>
            <a:pPr lvl="0" algn="just">
              <a:buNone/>
            </a:pPr>
            <a:r>
              <a:rPr lang="en-US" sz="2000" dirty="0" smtClean="0">
                <a:solidFill>
                  <a:prstClr val="black"/>
                </a:solidFill>
              </a:rPr>
              <a:t>weeds produce </a:t>
            </a:r>
            <a:r>
              <a:rPr lang="en-US" sz="2000" dirty="0">
                <a:solidFill>
                  <a:prstClr val="black"/>
                </a:solidFill>
              </a:rPr>
              <a:t>large </a:t>
            </a:r>
            <a:r>
              <a:rPr lang="en-US" sz="2000" dirty="0" smtClean="0">
                <a:solidFill>
                  <a:prstClr val="black"/>
                </a:solidFill>
              </a:rPr>
              <a:t>numbers  </a:t>
            </a:r>
            <a:r>
              <a:rPr lang="en-US" sz="2000" dirty="0">
                <a:solidFill>
                  <a:prstClr val="black"/>
                </a:solidFill>
              </a:rPr>
              <a:t>of seeds which  remain viable  for  a  long  time, making  them very </a:t>
            </a:r>
            <a:r>
              <a:rPr lang="en-US" sz="2000" dirty="0" smtClean="0">
                <a:solidFill>
                  <a:prstClr val="black"/>
                </a:solidFill>
              </a:rPr>
              <a:t>hard  </a:t>
            </a:r>
            <a:r>
              <a:rPr lang="en-US" sz="2000" dirty="0">
                <a:solidFill>
                  <a:prstClr val="black"/>
                </a:solidFill>
              </a:rPr>
              <a:t>to  eradicate. </a:t>
            </a:r>
            <a:endParaRPr lang="en-US" sz="2000" dirty="0" smtClean="0">
              <a:solidFill>
                <a:prstClr val="black"/>
              </a:solidFill>
            </a:endParaRPr>
          </a:p>
          <a:p>
            <a:endParaRPr lang="en-US" dirty="0"/>
          </a:p>
        </p:txBody>
      </p:sp>
    </p:spTree>
    <p:extLst>
      <p:ext uri="{BB962C8B-B14F-4D97-AF65-F5344CB8AC3E}">
        <p14:creationId xmlns:p14="http://schemas.microsoft.com/office/powerpoint/2010/main" val="9399553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Crop contamination. </a:t>
            </a:r>
          </a:p>
        </p:txBody>
      </p:sp>
      <p:sp>
        <p:nvSpPr>
          <p:cNvPr id="3" name="Content Placeholder 2"/>
          <p:cNvSpPr>
            <a:spLocks noGrp="1"/>
          </p:cNvSpPr>
          <p:nvPr>
            <p:ph idx="1"/>
          </p:nvPr>
        </p:nvSpPr>
        <p:spPr/>
        <p:txBody>
          <a:bodyPr>
            <a:normAutofit lnSpcReduction="10000"/>
          </a:bodyPr>
          <a:lstStyle/>
          <a:p>
            <a:pPr>
              <a:buNone/>
            </a:pPr>
            <a:r>
              <a:rPr lang="en-US" dirty="0" smtClean="0"/>
              <a:t>    The </a:t>
            </a:r>
            <a:r>
              <a:rPr lang="en-US" dirty="0"/>
              <a:t>leaves or seeds of weeds can contaminate </a:t>
            </a:r>
            <a:r>
              <a:rPr lang="en-US" dirty="0" smtClean="0"/>
              <a:t>food  </a:t>
            </a:r>
            <a:r>
              <a:rPr lang="en-US" dirty="0"/>
              <a:t>crops.  Contamination  is  minimal with  </a:t>
            </a:r>
            <a:r>
              <a:rPr lang="en-US" dirty="0" smtClean="0"/>
              <a:t>tree fruits  </a:t>
            </a:r>
            <a:r>
              <a:rPr lang="en-US" dirty="0"/>
              <a:t>but  is  particularly </a:t>
            </a:r>
            <a:r>
              <a:rPr lang="en-US" dirty="0" smtClean="0"/>
              <a:t>serious </a:t>
            </a:r>
            <a:r>
              <a:rPr lang="en-US" dirty="0"/>
              <a:t>in  leafy vegetables. Contamination of  </a:t>
            </a:r>
            <a:r>
              <a:rPr lang="en-US" dirty="0" smtClean="0"/>
              <a:t>grass seed with weed </a:t>
            </a:r>
            <a:r>
              <a:rPr lang="en-US" dirty="0"/>
              <a:t>seeds can </a:t>
            </a:r>
            <a:r>
              <a:rPr lang="en-US" dirty="0" smtClean="0"/>
              <a:t>be  </a:t>
            </a:r>
            <a:r>
              <a:rPr lang="en-US" dirty="0"/>
              <a:t>troublesome when grass  is  raised from seed. </a:t>
            </a:r>
          </a:p>
          <a:p>
            <a:pPr>
              <a:buNone/>
            </a:pPr>
            <a:r>
              <a:rPr lang="en-US" b="1" dirty="0"/>
              <a:t>3. Hosts for pests. </a:t>
            </a:r>
            <a:r>
              <a:rPr lang="en-US" dirty="0"/>
              <a:t>Weeds also </a:t>
            </a:r>
            <a:r>
              <a:rPr lang="en-US" dirty="0" err="1"/>
              <a:t>harbour</a:t>
            </a:r>
            <a:r>
              <a:rPr lang="en-US" dirty="0"/>
              <a:t> insect pests and disease-causing </a:t>
            </a:r>
            <a:r>
              <a:rPr lang="en-US" dirty="0" smtClean="0"/>
              <a:t>organisms</a:t>
            </a:r>
            <a:r>
              <a:rPr lang="en-US" dirty="0"/>
              <a:t>, encouraging their reproduction. </a:t>
            </a:r>
          </a:p>
          <a:p>
            <a:endParaRPr lang="en-US" dirty="0"/>
          </a:p>
        </p:txBody>
      </p:sp>
    </p:spTree>
    <p:extLst>
      <p:ext uri="{BB962C8B-B14F-4D97-AF65-F5344CB8AC3E}">
        <p14:creationId xmlns:p14="http://schemas.microsoft.com/office/powerpoint/2010/main" val="7729522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Poisonous  weeds.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Sometimes  </a:t>
            </a:r>
            <a:r>
              <a:rPr lang="en-US" dirty="0"/>
              <a:t>poisonous  species  of weeds  cause </a:t>
            </a:r>
            <a:r>
              <a:rPr lang="en-US" dirty="0" smtClean="0"/>
              <a:t>problems</a:t>
            </a:r>
            <a:r>
              <a:rPr lang="en-US" dirty="0"/>
              <a:t>. </a:t>
            </a:r>
            <a:r>
              <a:rPr lang="en-US" dirty="0" smtClean="0"/>
              <a:t>With horticultural </a:t>
            </a:r>
            <a:r>
              <a:rPr lang="en-US" dirty="0"/>
              <a:t>crops, poison ivy  </a:t>
            </a:r>
            <a:r>
              <a:rPr lang="en-US" dirty="0" smtClean="0"/>
              <a:t>can </a:t>
            </a:r>
            <a:r>
              <a:rPr lang="en-US" dirty="0"/>
              <a:t>cause serious discomfort </a:t>
            </a:r>
            <a:r>
              <a:rPr lang="en-US" dirty="0" smtClean="0"/>
              <a:t> to </a:t>
            </a:r>
            <a:r>
              <a:rPr lang="en-US" dirty="0"/>
              <a:t>people who are allergic to it. Some species of mushrooms are also deadly </a:t>
            </a:r>
            <a:r>
              <a:rPr lang="en-US" dirty="0" smtClean="0"/>
              <a:t>poison</a:t>
            </a:r>
            <a:r>
              <a:rPr lang="en-US" dirty="0"/>
              <a:t>. </a:t>
            </a:r>
          </a:p>
          <a:p>
            <a:pPr>
              <a:buNone/>
            </a:pPr>
            <a:r>
              <a:rPr lang="en-US" b="1" dirty="0"/>
              <a:t>5. Lack of  aesthetic value.  </a:t>
            </a:r>
            <a:r>
              <a:rPr lang="en-US" dirty="0"/>
              <a:t>Weeds are very undesirable from an </a:t>
            </a:r>
            <a:r>
              <a:rPr lang="en-US" dirty="0" err="1" smtClean="0"/>
              <a:t>aesthet-ic</a:t>
            </a:r>
            <a:r>
              <a:rPr lang="en-US" dirty="0" smtClean="0"/>
              <a:t> </a:t>
            </a:r>
            <a:r>
              <a:rPr lang="en-US" dirty="0"/>
              <a:t>point of view because they detract from  the appearance of areas such as </a:t>
            </a:r>
            <a:r>
              <a:rPr lang="en-US" dirty="0" smtClean="0"/>
              <a:t>lawns</a:t>
            </a:r>
            <a:r>
              <a:rPr lang="en-US" dirty="0"/>
              <a:t>,  gardens,  and golf courses.  In  addition,. when weeds become  larger </a:t>
            </a:r>
            <a:r>
              <a:rPr lang="en-US" dirty="0" smtClean="0"/>
              <a:t>they  </a:t>
            </a:r>
            <a:r>
              <a:rPr lang="en-US" dirty="0"/>
              <a:t>interfere with  gardening operations. With  trees,  sometimes climbing </a:t>
            </a:r>
            <a:r>
              <a:rPr lang="en-US" dirty="0" smtClean="0"/>
              <a:t>weeds </a:t>
            </a:r>
            <a:r>
              <a:rPr lang="en-US" dirty="0"/>
              <a:t>shade the leaves and cause great damage. </a:t>
            </a:r>
          </a:p>
          <a:p>
            <a:endParaRPr lang="en-US" dirty="0"/>
          </a:p>
        </p:txBody>
      </p:sp>
    </p:spTree>
    <p:extLst>
      <p:ext uri="{BB962C8B-B14F-4D97-AF65-F5344CB8AC3E}">
        <p14:creationId xmlns:p14="http://schemas.microsoft.com/office/powerpoint/2010/main" val="2240567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campingwithgus.com/wp-content/uploads/2012/07/poisonplant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768631"/>
            <a:ext cx="3962400" cy="57711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90531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weeds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Weeds </a:t>
            </a:r>
            <a:r>
              <a:rPr lang="en-US" dirty="0"/>
              <a:t>can be grouped into annuals, winter annuals or biennials, and </a:t>
            </a:r>
            <a:r>
              <a:rPr lang="en-US" dirty="0" smtClean="0"/>
              <a:t>perennial's.  </a:t>
            </a:r>
            <a:r>
              <a:rPr lang="en-US" dirty="0"/>
              <a:t>Those which  are very  difficult  to  control  and  are  extremely  serious </a:t>
            </a:r>
            <a:r>
              <a:rPr lang="en-US" dirty="0" smtClean="0"/>
              <a:t>pests </a:t>
            </a:r>
            <a:r>
              <a:rPr lang="en-US" dirty="0"/>
              <a:t>are called noxious weeds. These  types of weeds are explained below. </a:t>
            </a:r>
          </a:p>
          <a:p>
            <a:pPr>
              <a:buNone/>
            </a:pPr>
            <a:r>
              <a:rPr lang="en-US" b="1" dirty="0" smtClean="0"/>
              <a:t>     Annual </a:t>
            </a:r>
            <a:r>
              <a:rPr lang="en-US" b="1" dirty="0"/>
              <a:t>weeds</a:t>
            </a:r>
            <a:r>
              <a:rPr lang="en-US" b="1" dirty="0" smtClean="0"/>
              <a:t>.</a:t>
            </a:r>
          </a:p>
          <a:p>
            <a:pPr>
              <a:buNone/>
            </a:pPr>
            <a:r>
              <a:rPr lang="en-US" b="1" dirty="0" smtClean="0"/>
              <a:t>     </a:t>
            </a:r>
            <a:r>
              <a:rPr lang="en-US" dirty="0"/>
              <a:t>These weeds are propagated by  seeds and can easily be </a:t>
            </a:r>
            <a:r>
              <a:rPr lang="en-US" dirty="0" smtClean="0"/>
              <a:t>controlled </a:t>
            </a:r>
            <a:r>
              <a:rPr lang="en-US" dirty="0"/>
              <a:t>by  cultivation  and  specific  herbicides during  their early growth. </a:t>
            </a:r>
            <a:r>
              <a:rPr lang="en-US" dirty="0" smtClean="0"/>
              <a:t>They </a:t>
            </a:r>
            <a:r>
              <a:rPr lang="en-US" dirty="0"/>
              <a:t>become more difficult to eliminate if permitted  to seed. They generally </a:t>
            </a:r>
            <a:r>
              <a:rPr lang="en-US" dirty="0" smtClean="0"/>
              <a:t>produce </a:t>
            </a:r>
            <a:r>
              <a:rPr lang="en-US" dirty="0"/>
              <a:t>many seeds and unless controlled will disperse seeds many-fold for </a:t>
            </a:r>
            <a:r>
              <a:rPr lang="en-US" dirty="0" smtClean="0"/>
              <a:t>succeeding </a:t>
            </a:r>
            <a:r>
              <a:rPr lang="en-US" dirty="0"/>
              <a:t>seasons. In Pakistan,  they fall  into  two groups. </a:t>
            </a:r>
          </a:p>
          <a:p>
            <a:endParaRPr lang="en-US" dirty="0"/>
          </a:p>
        </p:txBody>
      </p:sp>
    </p:spTree>
    <p:extLst>
      <p:ext uri="{BB962C8B-B14F-4D97-AF65-F5344CB8AC3E}">
        <p14:creationId xmlns:p14="http://schemas.microsoft.com/office/powerpoint/2010/main" val="21479685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RABI SEASON WEEDS:</a:t>
            </a:r>
            <a:endParaRPr lang="en-US" dirty="0"/>
          </a:p>
        </p:txBody>
      </p:sp>
      <p:sp>
        <p:nvSpPr>
          <p:cNvPr id="3" name="Content Placeholder 2"/>
          <p:cNvSpPr>
            <a:spLocks noGrp="1"/>
          </p:cNvSpPr>
          <p:nvPr>
            <p:ph idx="1"/>
          </p:nvPr>
        </p:nvSpPr>
        <p:spPr/>
        <p:txBody>
          <a:bodyPr>
            <a:normAutofit/>
          </a:bodyPr>
          <a:lstStyle/>
          <a:p>
            <a:pPr>
              <a:buNone/>
            </a:pPr>
            <a:r>
              <a:rPr lang="en-US" dirty="0" smtClean="0"/>
              <a:t>    </a:t>
            </a:r>
            <a:r>
              <a:rPr lang="en-US" dirty="0" err="1" smtClean="0"/>
              <a:t>Poa</a:t>
            </a:r>
            <a:r>
              <a:rPr lang="en-US" dirty="0" smtClean="0"/>
              <a:t> </a:t>
            </a:r>
            <a:r>
              <a:rPr lang="en-US" dirty="0" err="1"/>
              <a:t>annua</a:t>
            </a:r>
            <a:r>
              <a:rPr lang="en-US" dirty="0"/>
              <a:t>  (</a:t>
            </a:r>
            <a:r>
              <a:rPr lang="en-US" dirty="0" err="1"/>
              <a:t>Poa</a:t>
            </a:r>
            <a:r>
              <a:rPr lang="en-US" dirty="0"/>
              <a:t> grass), </a:t>
            </a:r>
            <a:r>
              <a:rPr lang="en-US" dirty="0" err="1"/>
              <a:t>Phalaris</a:t>
            </a:r>
            <a:r>
              <a:rPr lang="en-US" dirty="0"/>
              <a:t> minor (</a:t>
            </a:r>
            <a:r>
              <a:rPr lang="en-US" dirty="0" err="1" smtClean="0"/>
              <a:t>dumbisitti</a:t>
            </a:r>
            <a:r>
              <a:rPr lang="en-US" dirty="0"/>
              <a:t>),</a:t>
            </a:r>
            <a:r>
              <a:rPr lang="en-US" dirty="0" err="1"/>
              <a:t>Avena</a:t>
            </a:r>
            <a:r>
              <a:rPr lang="en-US" dirty="0"/>
              <a:t>  </a:t>
            </a:r>
            <a:r>
              <a:rPr lang="en-US" dirty="0" err="1"/>
              <a:t>fatua</a:t>
            </a:r>
            <a:r>
              <a:rPr lang="en-US" dirty="0"/>
              <a:t> (</a:t>
            </a:r>
            <a:r>
              <a:rPr lang="en-US" dirty="0" err="1"/>
              <a:t>jang</a:t>
            </a:r>
            <a:r>
              <a:rPr lang="en-US" dirty="0"/>
              <a:t>/</a:t>
            </a:r>
            <a:r>
              <a:rPr lang="en-US" dirty="0" err="1"/>
              <a:t>i</a:t>
            </a:r>
            <a:r>
              <a:rPr lang="en-US" dirty="0"/>
              <a:t>  </a:t>
            </a:r>
            <a:r>
              <a:rPr lang="en-US" dirty="0" err="1"/>
              <a:t>jawi</a:t>
            </a:r>
            <a:r>
              <a:rPr lang="en-US" dirty="0"/>
              <a:t>), </a:t>
            </a:r>
            <a:r>
              <a:rPr lang="en-US" dirty="0" err="1"/>
              <a:t>Chenopodium</a:t>
            </a:r>
            <a:r>
              <a:rPr lang="en-US" dirty="0"/>
              <a:t> album (</a:t>
            </a:r>
            <a:r>
              <a:rPr lang="en-US" dirty="0" err="1"/>
              <a:t>bathu</a:t>
            </a:r>
            <a:r>
              <a:rPr lang="en-US" dirty="0"/>
              <a:t>), </a:t>
            </a:r>
            <a:r>
              <a:rPr lang="en-US" dirty="0" err="1" smtClean="0"/>
              <a:t>Chenopodi</a:t>
            </a:r>
            <a:r>
              <a:rPr lang="en-US" dirty="0" smtClean="0"/>
              <a:t>-um  </a:t>
            </a:r>
            <a:r>
              <a:rPr lang="en-US" dirty="0" err="1"/>
              <a:t>murale</a:t>
            </a:r>
            <a:r>
              <a:rPr lang="en-US" dirty="0"/>
              <a:t>  (</a:t>
            </a:r>
            <a:r>
              <a:rPr lang="en-US" dirty="0" err="1"/>
              <a:t>krund</a:t>
            </a:r>
            <a:r>
              <a:rPr lang="en-US" dirty="0"/>
              <a:t>),  </a:t>
            </a:r>
            <a:r>
              <a:rPr lang="en-US" dirty="0" err="1"/>
              <a:t>Fumaria</a:t>
            </a:r>
            <a:r>
              <a:rPr lang="en-US" dirty="0"/>
              <a:t>  </a:t>
            </a:r>
            <a:r>
              <a:rPr lang="en-US" dirty="0" err="1"/>
              <a:t>indica</a:t>
            </a:r>
            <a:r>
              <a:rPr lang="en-US" dirty="0"/>
              <a:t>  (</a:t>
            </a:r>
            <a:r>
              <a:rPr lang="en-US" dirty="0" err="1"/>
              <a:t>shahtra</a:t>
            </a:r>
            <a:r>
              <a:rPr lang="en-US" dirty="0"/>
              <a:t>),  </a:t>
            </a:r>
            <a:r>
              <a:rPr lang="en-US" dirty="0" err="1"/>
              <a:t>Rumex</a:t>
            </a:r>
            <a:r>
              <a:rPr lang="en-US" dirty="0"/>
              <a:t>  </a:t>
            </a:r>
            <a:r>
              <a:rPr lang="en-US" dirty="0" err="1"/>
              <a:t>acutus</a:t>
            </a:r>
            <a:r>
              <a:rPr lang="en-US" dirty="0"/>
              <a:t>  (</a:t>
            </a:r>
            <a:r>
              <a:rPr lang="en-US" dirty="0" err="1"/>
              <a:t>jangli</a:t>
            </a:r>
            <a:r>
              <a:rPr lang="en-US" dirty="0"/>
              <a:t> </a:t>
            </a:r>
            <a:r>
              <a:rPr lang="en-US" dirty="0" err="1" smtClean="0"/>
              <a:t>palak</a:t>
            </a:r>
            <a:r>
              <a:rPr lang="en-US" dirty="0"/>
              <a:t>),  </a:t>
            </a:r>
            <a:r>
              <a:rPr lang="en-US" dirty="0" err="1"/>
              <a:t>Asphodelus</a:t>
            </a:r>
            <a:r>
              <a:rPr lang="en-US" dirty="0"/>
              <a:t>  </a:t>
            </a:r>
            <a:r>
              <a:rPr lang="en-US" dirty="0" err="1"/>
              <a:t>tenuifolius</a:t>
            </a:r>
            <a:r>
              <a:rPr lang="en-US" dirty="0"/>
              <a:t>  (</a:t>
            </a:r>
            <a:r>
              <a:rPr lang="en-US" dirty="0" err="1"/>
              <a:t>piazi</a:t>
            </a:r>
            <a:r>
              <a:rPr lang="en-US" dirty="0"/>
              <a:t>)  , </a:t>
            </a:r>
            <a:r>
              <a:rPr lang="en-US" dirty="0" err="1"/>
              <a:t>Anagallis</a:t>
            </a:r>
            <a:r>
              <a:rPr lang="en-US" dirty="0"/>
              <a:t>  </a:t>
            </a:r>
            <a:r>
              <a:rPr lang="en-US" dirty="0" err="1"/>
              <a:t>arvensis</a:t>
            </a:r>
            <a:r>
              <a:rPr lang="en-US" dirty="0"/>
              <a:t>  (</a:t>
            </a:r>
            <a:r>
              <a:rPr lang="en-US" dirty="0" err="1"/>
              <a:t>billi</a:t>
            </a:r>
            <a:r>
              <a:rPr lang="en-US" dirty="0"/>
              <a:t>  </a:t>
            </a:r>
            <a:r>
              <a:rPr lang="en-US" dirty="0" err="1"/>
              <a:t>booti</a:t>
            </a:r>
            <a:r>
              <a:rPr lang="en-US" dirty="0"/>
              <a:t>), </a:t>
            </a:r>
            <a:r>
              <a:rPr lang="en-US" dirty="0" smtClean="0"/>
              <a:t>Convolvulus  </a:t>
            </a:r>
            <a:r>
              <a:rPr lang="en-US" dirty="0" err="1"/>
              <a:t>arvensis</a:t>
            </a:r>
            <a:r>
              <a:rPr lang="en-US" dirty="0"/>
              <a:t>  (</a:t>
            </a:r>
            <a:r>
              <a:rPr lang="en-US" dirty="0" err="1"/>
              <a:t>lehli</a:t>
            </a:r>
            <a:r>
              <a:rPr lang="en-US" dirty="0"/>
              <a:t>),  </a:t>
            </a:r>
            <a:r>
              <a:rPr lang="en-US" dirty="0" err="1"/>
              <a:t>Coniopus</a:t>
            </a:r>
            <a:r>
              <a:rPr lang="en-US" dirty="0"/>
              <a:t>  </a:t>
            </a:r>
            <a:r>
              <a:rPr lang="en-US" dirty="0" err="1"/>
              <a:t>didymus</a:t>
            </a:r>
            <a:r>
              <a:rPr lang="en-US" dirty="0"/>
              <a:t>  (</a:t>
            </a:r>
            <a:r>
              <a:rPr lang="en-US" dirty="0" err="1"/>
              <a:t>jangli</a:t>
            </a:r>
            <a:r>
              <a:rPr lang="en-US" dirty="0"/>
              <a:t>  </a:t>
            </a:r>
            <a:r>
              <a:rPr lang="en-US" dirty="0" err="1"/>
              <a:t>haloon</a:t>
            </a:r>
            <a:r>
              <a:rPr lang="en-US" dirty="0"/>
              <a:t>),  and </a:t>
            </a:r>
            <a:r>
              <a:rPr lang="en-US" dirty="0" err="1" smtClean="0"/>
              <a:t>Sisymbrium</a:t>
            </a:r>
            <a:r>
              <a:rPr lang="en-US" dirty="0" smtClean="0"/>
              <a:t>  </a:t>
            </a:r>
            <a:r>
              <a:rPr lang="en-US" dirty="0" err="1"/>
              <a:t>irio</a:t>
            </a:r>
            <a:r>
              <a:rPr lang="en-US" dirty="0"/>
              <a:t>, (</a:t>
            </a:r>
            <a:r>
              <a:rPr lang="en-US" dirty="0" err="1"/>
              <a:t>khub</a:t>
            </a:r>
            <a:r>
              <a:rPr lang="en-US" dirty="0"/>
              <a:t> </a:t>
            </a:r>
            <a:r>
              <a:rPr lang="en-US" dirty="0" err="1"/>
              <a:t>kalan</a:t>
            </a:r>
            <a:r>
              <a:rPr lang="en-US" dirty="0"/>
              <a:t>). </a:t>
            </a:r>
          </a:p>
          <a:p>
            <a:endParaRPr lang="en-US" dirty="0"/>
          </a:p>
        </p:txBody>
      </p:sp>
    </p:spTree>
    <p:extLst>
      <p:ext uri="{BB962C8B-B14F-4D97-AF65-F5344CB8AC3E}">
        <p14:creationId xmlns:p14="http://schemas.microsoft.com/office/powerpoint/2010/main" val="35199758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KHARIF SEASON WEEDS:</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smtClean="0"/>
              <a:t>Tribulus</a:t>
            </a:r>
            <a:r>
              <a:rPr lang="en-US" dirty="0" smtClean="0"/>
              <a:t> </a:t>
            </a:r>
            <a:r>
              <a:rPr lang="en-US" dirty="0" err="1"/>
              <a:t>terrestris</a:t>
            </a:r>
            <a:r>
              <a:rPr lang="en-US" dirty="0"/>
              <a:t> (</a:t>
            </a:r>
            <a:r>
              <a:rPr lang="en-US" dirty="0" err="1"/>
              <a:t>bhakra</a:t>
            </a:r>
            <a:r>
              <a:rPr lang="en-US" dirty="0"/>
              <a:t>), </a:t>
            </a:r>
            <a:r>
              <a:rPr lang="en-US" dirty="0" err="1"/>
              <a:t>Cyperus</a:t>
            </a:r>
            <a:r>
              <a:rPr lang="en-US" dirty="0"/>
              <a:t> </a:t>
            </a:r>
            <a:r>
              <a:rPr lang="en-US" dirty="0" err="1"/>
              <a:t>rotundus</a:t>
            </a:r>
            <a:r>
              <a:rPr lang="en-US" dirty="0"/>
              <a:t> </a:t>
            </a:r>
            <a:r>
              <a:rPr lang="en-US" dirty="0" smtClean="0"/>
              <a:t>(</a:t>
            </a:r>
            <a:r>
              <a:rPr lang="en-US" dirty="0" err="1"/>
              <a:t>deela</a:t>
            </a:r>
            <a:r>
              <a:rPr lang="en-US" dirty="0"/>
              <a:t>),  Euphorbia  </a:t>
            </a:r>
            <a:r>
              <a:rPr lang="en-US" dirty="0" err="1"/>
              <a:t>h,rta</a:t>
            </a:r>
            <a:r>
              <a:rPr lang="en-US" dirty="0"/>
              <a:t>  (</a:t>
            </a:r>
            <a:r>
              <a:rPr lang="en-US" dirty="0" err="1"/>
              <a:t>dodhak</a:t>
            </a:r>
            <a:r>
              <a:rPr lang="en-US" dirty="0"/>
              <a:t>),  </a:t>
            </a:r>
            <a:r>
              <a:rPr lang="en-US" dirty="0" err="1"/>
              <a:t>Trianthema</a:t>
            </a:r>
            <a:r>
              <a:rPr lang="en-US" dirty="0"/>
              <a:t>  </a:t>
            </a:r>
            <a:r>
              <a:rPr lang="en-US" dirty="0" err="1"/>
              <a:t>porthlacastrum</a:t>
            </a:r>
            <a:r>
              <a:rPr lang="en-US" dirty="0"/>
              <a:t>  (It-sit), </a:t>
            </a:r>
            <a:r>
              <a:rPr lang="en-US" dirty="0" err="1" smtClean="0"/>
              <a:t>Dactyloctenium</a:t>
            </a:r>
            <a:r>
              <a:rPr lang="en-US" dirty="0" smtClean="0"/>
              <a:t> </a:t>
            </a:r>
            <a:r>
              <a:rPr lang="en-US" dirty="0" err="1"/>
              <a:t>aegyptica</a:t>
            </a:r>
            <a:r>
              <a:rPr lang="en-US" dirty="0"/>
              <a:t>  (</a:t>
            </a:r>
            <a:r>
              <a:rPr lang="en-US" dirty="0" err="1"/>
              <a:t>madhana</a:t>
            </a:r>
            <a:r>
              <a:rPr lang="en-US" dirty="0"/>
              <a:t> grass),  </a:t>
            </a:r>
            <a:r>
              <a:rPr lang="en-US" dirty="0" err="1"/>
              <a:t>Solanum</a:t>
            </a:r>
            <a:r>
              <a:rPr lang="en-US" dirty="0"/>
              <a:t>  </a:t>
            </a:r>
            <a:r>
              <a:rPr lang="en-US" dirty="0" err="1"/>
              <a:t>nigrum</a:t>
            </a:r>
            <a:r>
              <a:rPr lang="en-US" dirty="0"/>
              <a:t>  (</a:t>
            </a:r>
            <a:r>
              <a:rPr lang="en-US" dirty="0" err="1"/>
              <a:t>makku</a:t>
            </a:r>
            <a:r>
              <a:rPr lang="en-US" dirty="0"/>
              <a:t>), </a:t>
            </a:r>
            <a:r>
              <a:rPr lang="en-US" dirty="0" err="1" smtClean="0"/>
              <a:t>Ehinochloa</a:t>
            </a:r>
            <a:r>
              <a:rPr lang="en-US" dirty="0" smtClean="0"/>
              <a:t> </a:t>
            </a:r>
            <a:r>
              <a:rPr lang="en-US" dirty="0" err="1"/>
              <a:t>colonum</a:t>
            </a:r>
            <a:r>
              <a:rPr lang="en-US" dirty="0"/>
              <a:t> Swank, </a:t>
            </a:r>
            <a:r>
              <a:rPr lang="en-US" dirty="0" err="1"/>
              <a:t>Heliotropium</a:t>
            </a:r>
            <a:r>
              <a:rPr lang="en-US" dirty="0"/>
              <a:t> </a:t>
            </a:r>
            <a:r>
              <a:rPr lang="en-US" dirty="0" err="1"/>
              <a:t>supinum</a:t>
            </a:r>
            <a:r>
              <a:rPr lang="en-US" dirty="0"/>
              <a:t> (</a:t>
            </a:r>
            <a:r>
              <a:rPr lang="en-US" dirty="0" err="1"/>
              <a:t>oant</a:t>
            </a:r>
            <a:r>
              <a:rPr lang="en-US" dirty="0"/>
              <a:t> char  a  ), </a:t>
            </a:r>
            <a:r>
              <a:rPr lang="en-US" dirty="0" err="1"/>
              <a:t>Datura</a:t>
            </a:r>
            <a:r>
              <a:rPr lang="en-US" dirty="0"/>
              <a:t> </a:t>
            </a:r>
            <a:r>
              <a:rPr lang="en-US" dirty="0" err="1" smtClean="0"/>
              <a:t>indica</a:t>
            </a:r>
            <a:r>
              <a:rPr lang="en-US" dirty="0" smtClean="0"/>
              <a:t>  </a:t>
            </a:r>
            <a:r>
              <a:rPr lang="en-US" dirty="0"/>
              <a:t>(</a:t>
            </a:r>
            <a:r>
              <a:rPr lang="en-US" dirty="0" err="1"/>
              <a:t>dhatura</a:t>
            </a:r>
            <a:r>
              <a:rPr lang="en-US" dirty="0"/>
              <a:t>),  and Euphorbia </a:t>
            </a:r>
            <a:r>
              <a:rPr lang="en-US" dirty="0" err="1"/>
              <a:t>pilulifera</a:t>
            </a:r>
            <a:r>
              <a:rPr lang="en-US" dirty="0"/>
              <a:t>  (</a:t>
            </a:r>
            <a:r>
              <a:rPr lang="en-US" dirty="0" err="1"/>
              <a:t>hazardani</a:t>
            </a:r>
            <a:r>
              <a:rPr lang="en-US" dirty="0"/>
              <a:t>). </a:t>
            </a:r>
            <a:endParaRPr lang="en-US" dirty="0" smtClean="0"/>
          </a:p>
          <a:p>
            <a:pPr>
              <a:buNone/>
            </a:pPr>
            <a:r>
              <a:rPr lang="en-US" b="1" dirty="0" smtClean="0"/>
              <a:t>Biennial </a:t>
            </a:r>
            <a:r>
              <a:rPr lang="en-US" b="1" dirty="0"/>
              <a:t>weeds. </a:t>
            </a:r>
            <a:endParaRPr lang="en-US" b="1" dirty="0" smtClean="0"/>
          </a:p>
          <a:p>
            <a:pPr>
              <a:buNone/>
            </a:pPr>
            <a:r>
              <a:rPr lang="en-US" b="1" dirty="0" smtClean="0"/>
              <a:t>      </a:t>
            </a:r>
            <a:r>
              <a:rPr lang="en-US" dirty="0"/>
              <a:t>These weeds grow for  two seasons. They germinate in </a:t>
            </a:r>
            <a:r>
              <a:rPr lang="en-US" dirty="0" smtClean="0"/>
              <a:t>late </a:t>
            </a:r>
            <a:r>
              <a:rPr lang="en-US" dirty="0"/>
              <a:t>summer or fall, overwinter, and then resume growth and flower the </a:t>
            </a:r>
            <a:r>
              <a:rPr lang="en-US" dirty="0" smtClean="0"/>
              <a:t>next spring</a:t>
            </a:r>
            <a:r>
              <a:rPr lang="en-US" dirty="0"/>
              <a:t>. They are an especially serious weed problem in  the following spring. </a:t>
            </a:r>
            <a:r>
              <a:rPr lang="en-US" dirty="0" smtClean="0"/>
              <a:t>Typical  </a:t>
            </a:r>
            <a:r>
              <a:rPr lang="en-US" dirty="0"/>
              <a:t>examples  are </a:t>
            </a:r>
            <a:r>
              <a:rPr lang="en-US" dirty="0" err="1"/>
              <a:t>Capsella</a:t>
            </a:r>
            <a:r>
              <a:rPr lang="en-US" dirty="0"/>
              <a:t>  </a:t>
            </a:r>
            <a:r>
              <a:rPr lang="en-US" dirty="0" err="1"/>
              <a:t>bursapastoris</a:t>
            </a:r>
            <a:r>
              <a:rPr lang="en-US" dirty="0"/>
              <a:t>  (shepherd's  purse), </a:t>
            </a:r>
            <a:r>
              <a:rPr lang="en-US" dirty="0" err="1"/>
              <a:t>Lepidium</a:t>
            </a:r>
            <a:r>
              <a:rPr lang="en-US" dirty="0"/>
              <a:t> </a:t>
            </a:r>
            <a:r>
              <a:rPr lang="en-US" dirty="0" err="1" smtClean="0"/>
              <a:t>virginucum</a:t>
            </a:r>
            <a:r>
              <a:rPr lang="en-US" dirty="0" smtClean="0"/>
              <a:t> </a:t>
            </a:r>
            <a:r>
              <a:rPr lang="en-US" dirty="0"/>
              <a:t>(peppergrass  ),</a:t>
            </a:r>
            <a:r>
              <a:rPr lang="en-US" dirty="0" err="1"/>
              <a:t>Stellaria</a:t>
            </a:r>
            <a:r>
              <a:rPr lang="en-US" dirty="0"/>
              <a:t> media (chickweed), and </a:t>
            </a:r>
            <a:r>
              <a:rPr lang="en-US" dirty="0" err="1"/>
              <a:t>Hordeum</a:t>
            </a:r>
            <a:r>
              <a:rPr lang="en-US" dirty="0"/>
              <a:t>  </a:t>
            </a:r>
            <a:r>
              <a:rPr lang="en-US" dirty="0" err="1"/>
              <a:t>jubatum</a:t>
            </a:r>
            <a:r>
              <a:rPr lang="en-US" dirty="0"/>
              <a:t> </a:t>
            </a:r>
            <a:r>
              <a:rPr lang="en-US" dirty="0" smtClean="0"/>
              <a:t>(</a:t>
            </a:r>
            <a:r>
              <a:rPr lang="en-US" dirty="0"/>
              <a:t>squirrel-tail grass). </a:t>
            </a:r>
          </a:p>
          <a:p>
            <a:endParaRPr lang="en-US" dirty="0"/>
          </a:p>
        </p:txBody>
      </p:sp>
    </p:spTree>
    <p:extLst>
      <p:ext uri="{BB962C8B-B14F-4D97-AF65-F5344CB8AC3E}">
        <p14:creationId xmlns:p14="http://schemas.microsoft.com/office/powerpoint/2010/main" val="20652284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Perennial weeds.</a:t>
            </a:r>
            <a:endParaRPr lang="en-US" dirty="0"/>
          </a:p>
        </p:txBody>
      </p:sp>
      <p:sp>
        <p:nvSpPr>
          <p:cNvPr id="3" name="Content Placeholder 2"/>
          <p:cNvSpPr>
            <a:spLocks noGrp="1"/>
          </p:cNvSpPr>
          <p:nvPr>
            <p:ph idx="1"/>
          </p:nvPr>
        </p:nvSpPr>
        <p:spPr>
          <a:xfrm>
            <a:off x="457200" y="1219200"/>
            <a:ext cx="8229600" cy="4525963"/>
          </a:xfrm>
        </p:spPr>
        <p:txBody>
          <a:bodyPr>
            <a:normAutofit fontScale="85000" lnSpcReduction="20000"/>
          </a:bodyPr>
          <a:lstStyle/>
          <a:p>
            <a:pPr>
              <a:buNone/>
            </a:pPr>
            <a:r>
              <a:rPr lang="en-US" dirty="0" smtClean="0"/>
              <a:t>     Perennial </a:t>
            </a:r>
            <a:r>
              <a:rPr lang="en-US" dirty="0"/>
              <a:t>weeds live for many years and are a serious </a:t>
            </a:r>
            <a:r>
              <a:rPr lang="en-US" dirty="0" smtClean="0"/>
              <a:t>problem </a:t>
            </a:r>
            <a:r>
              <a:rPr lang="en-US" dirty="0"/>
              <a:t>for many horticultural crops, especially perennials. Many perennial </a:t>
            </a:r>
            <a:r>
              <a:rPr lang="en-US" dirty="0" smtClean="0"/>
              <a:t>weeds </a:t>
            </a:r>
            <a:r>
              <a:rPr lang="en-US" dirty="0"/>
              <a:t>can propagate  themselves both by  seed  and vegetatively. They are </a:t>
            </a:r>
            <a:r>
              <a:rPr lang="en-US" dirty="0" smtClean="0"/>
              <a:t>often </a:t>
            </a:r>
            <a:r>
              <a:rPr lang="en-US" dirty="0"/>
              <a:t>deep-rooted, very persistent, and able  to withstand many efforts  to </a:t>
            </a:r>
            <a:r>
              <a:rPr lang="en-US" dirty="0" smtClean="0"/>
              <a:t>eliminate </a:t>
            </a:r>
            <a:r>
              <a:rPr lang="en-US" dirty="0"/>
              <a:t>them.  In some cases an entire crop season is  lost reclaiming land </a:t>
            </a:r>
            <a:r>
              <a:rPr lang="en-US" dirty="0" smtClean="0"/>
              <a:t>infested </a:t>
            </a:r>
            <a:r>
              <a:rPr lang="en-US" dirty="0"/>
              <a:t>by perennial weeds. Some of them become extremely competitive </a:t>
            </a:r>
            <a:r>
              <a:rPr lang="en-US" dirty="0" smtClean="0"/>
              <a:t>as  </a:t>
            </a:r>
            <a:r>
              <a:rPr lang="en-US" dirty="0"/>
              <a:t>individual  plants.  They  include  Sorghum  </a:t>
            </a:r>
            <a:r>
              <a:rPr lang="en-US" dirty="0" err="1"/>
              <a:t>halepense</a:t>
            </a:r>
            <a:r>
              <a:rPr lang="en-US" dirty="0"/>
              <a:t>  (</a:t>
            </a:r>
            <a:r>
              <a:rPr lang="en-US" dirty="0" err="1"/>
              <a:t>baru</a:t>
            </a:r>
            <a:r>
              <a:rPr lang="en-US" dirty="0"/>
              <a:t>  grass), </a:t>
            </a:r>
            <a:r>
              <a:rPr lang="en-US" dirty="0" err="1" smtClean="0"/>
              <a:t>Desmostachya</a:t>
            </a:r>
            <a:r>
              <a:rPr lang="en-US" dirty="0" smtClean="0"/>
              <a:t> </a:t>
            </a:r>
            <a:r>
              <a:rPr lang="en-US" dirty="0" err="1"/>
              <a:t>bipinnata</a:t>
            </a:r>
            <a:r>
              <a:rPr lang="en-US" dirty="0"/>
              <a:t> (</a:t>
            </a:r>
            <a:r>
              <a:rPr lang="en-US" dirty="0" err="1"/>
              <a:t>dhabb</a:t>
            </a:r>
            <a:r>
              <a:rPr lang="en-US" dirty="0"/>
              <a:t>  ),</a:t>
            </a:r>
            <a:r>
              <a:rPr lang="en-US" dirty="0" err="1"/>
              <a:t>Achryanthes</a:t>
            </a:r>
            <a:r>
              <a:rPr lang="en-US" dirty="0"/>
              <a:t>  </a:t>
            </a:r>
            <a:r>
              <a:rPr lang="en-US" dirty="0" err="1"/>
              <a:t>aspera</a:t>
            </a:r>
            <a:r>
              <a:rPr lang="en-US" dirty="0"/>
              <a:t> (</a:t>
            </a:r>
            <a:r>
              <a:rPr lang="en-US" dirty="0" err="1"/>
              <a:t>puth</a:t>
            </a:r>
            <a:r>
              <a:rPr lang="en-US" dirty="0"/>
              <a:t> </a:t>
            </a:r>
            <a:r>
              <a:rPr lang="en-US" dirty="0" err="1"/>
              <a:t>kanda</a:t>
            </a:r>
            <a:r>
              <a:rPr lang="en-US" dirty="0"/>
              <a:t>), </a:t>
            </a:r>
            <a:r>
              <a:rPr lang="en-US" dirty="0" err="1"/>
              <a:t>CalotTOpis</a:t>
            </a:r>
            <a:r>
              <a:rPr lang="en-US" dirty="0"/>
              <a:t> </a:t>
            </a:r>
            <a:r>
              <a:rPr lang="en-US" dirty="0" err="1" smtClean="0"/>
              <a:t>procera</a:t>
            </a:r>
            <a:r>
              <a:rPr lang="en-US" dirty="0" smtClean="0"/>
              <a:t> </a:t>
            </a:r>
            <a:r>
              <a:rPr lang="en-US" dirty="0"/>
              <a:t>(</a:t>
            </a:r>
            <a:r>
              <a:rPr lang="en-US" dirty="0" err="1"/>
              <a:t>ak</a:t>
            </a:r>
            <a:r>
              <a:rPr lang="en-US" dirty="0"/>
              <a:t>), </a:t>
            </a:r>
            <a:r>
              <a:rPr lang="en-US" dirty="0" err="1"/>
              <a:t>Cynodon</a:t>
            </a:r>
            <a:r>
              <a:rPr lang="en-US" dirty="0"/>
              <a:t> </a:t>
            </a:r>
            <a:r>
              <a:rPr lang="en-US" dirty="0" err="1"/>
              <a:t>dactylon</a:t>
            </a:r>
            <a:r>
              <a:rPr lang="en-US" dirty="0"/>
              <a:t>  (</a:t>
            </a:r>
            <a:r>
              <a:rPr lang="en-US" dirty="0" err="1"/>
              <a:t>khabal</a:t>
            </a:r>
            <a:r>
              <a:rPr lang="en-US" dirty="0"/>
              <a:t> grass) and </a:t>
            </a:r>
            <a:r>
              <a:rPr lang="en-US" dirty="0" err="1"/>
              <a:t>Cyperus</a:t>
            </a:r>
            <a:r>
              <a:rPr lang="en-US" dirty="0"/>
              <a:t> </a:t>
            </a:r>
            <a:r>
              <a:rPr lang="en-US" dirty="0" err="1"/>
              <a:t>rotundus</a:t>
            </a:r>
            <a:r>
              <a:rPr lang="en-US" dirty="0"/>
              <a:t> (</a:t>
            </a:r>
            <a:r>
              <a:rPr lang="en-US" dirty="0" err="1"/>
              <a:t>deela</a:t>
            </a:r>
            <a:r>
              <a:rPr lang="en-US" dirty="0"/>
              <a:t>)</a:t>
            </a:r>
          </a:p>
        </p:txBody>
      </p:sp>
    </p:spTree>
    <p:extLst>
      <p:ext uri="{BB962C8B-B14F-4D97-AF65-F5344CB8AC3E}">
        <p14:creationId xmlns:p14="http://schemas.microsoft.com/office/powerpoint/2010/main" val="15214054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MANAGEMENT  PRACTICES</a:t>
            </a:r>
            <a:r>
              <a:rPr lang="en-US" dirty="0"/>
              <a:t/>
            </a:r>
            <a:br>
              <a:rPr lang="en-US" dirty="0"/>
            </a:br>
            <a:r>
              <a:rPr lang="en-US" dirty="0" smtClean="0"/>
              <a:t>Weed </a:t>
            </a:r>
            <a:r>
              <a:rPr lang="en-US" dirty="0"/>
              <a:t>control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Weeds  </a:t>
            </a:r>
            <a:r>
              <a:rPr lang="en-US" dirty="0"/>
              <a:t>can  be  controlled  mechanically,  competitively,  biologically,  and </a:t>
            </a:r>
            <a:r>
              <a:rPr lang="en-US" dirty="0" smtClean="0"/>
              <a:t>chemically</a:t>
            </a:r>
            <a:r>
              <a:rPr lang="en-US" dirty="0"/>
              <a:t>.  A combination of one or more of these methods can often be </a:t>
            </a:r>
            <a:r>
              <a:rPr lang="en-US" dirty="0" smtClean="0"/>
              <a:t>more </a:t>
            </a:r>
            <a:r>
              <a:rPr lang="en-US" dirty="0"/>
              <a:t>effective than a single one in  eradicating weeds in horticultural crops. </a:t>
            </a:r>
          </a:p>
          <a:p>
            <a:pPr>
              <a:buNone/>
            </a:pPr>
            <a:r>
              <a:rPr lang="en-US" b="1" dirty="0" smtClean="0"/>
              <a:t>      1.Mechanical</a:t>
            </a:r>
            <a:r>
              <a:rPr lang="en-US" b="1" dirty="0"/>
              <a:t>.  </a:t>
            </a:r>
            <a:endParaRPr lang="en-US" b="1" dirty="0" smtClean="0"/>
          </a:p>
          <a:p>
            <a:pPr>
              <a:buNone/>
            </a:pPr>
            <a:r>
              <a:rPr lang="en-US" b="1" dirty="0" smtClean="0"/>
              <a:t>      </a:t>
            </a:r>
            <a:r>
              <a:rPr lang="en-US" dirty="0" smtClean="0"/>
              <a:t>Pulling </a:t>
            </a:r>
            <a:r>
              <a:rPr lang="en-US" dirty="0"/>
              <a:t>by hand, hoeing, </a:t>
            </a:r>
            <a:r>
              <a:rPr lang="en-US" dirty="0" err="1"/>
              <a:t>ploughing</a:t>
            </a:r>
            <a:r>
              <a:rPr lang="en-US" dirty="0"/>
              <a:t>, and mowing are </a:t>
            </a:r>
            <a:r>
              <a:rPr lang="en-US" dirty="0" smtClean="0"/>
              <a:t>methods </a:t>
            </a:r>
            <a:r>
              <a:rPr lang="en-US" dirty="0"/>
              <a:t>of mechanical weed control. With many  crops,  hoeing  is  the  standard </a:t>
            </a:r>
            <a:r>
              <a:rPr lang="en-US" dirty="0" smtClean="0"/>
              <a:t>practice</a:t>
            </a:r>
            <a:r>
              <a:rPr lang="en-US" dirty="0"/>
              <a:t>, but where possible it is being replaced by </a:t>
            </a:r>
            <a:r>
              <a:rPr lang="en-US" dirty="0" err="1"/>
              <a:t>ploughing</a:t>
            </a:r>
            <a:r>
              <a:rPr lang="en-US" dirty="0"/>
              <a:t>, either by draft </a:t>
            </a:r>
            <a:r>
              <a:rPr lang="en-US" dirty="0" smtClean="0"/>
              <a:t>animals  </a:t>
            </a:r>
            <a:r>
              <a:rPr lang="en-US" dirty="0"/>
              <a:t>or  recently with  garden  tractors. Mulches  such  as  straw,  </a:t>
            </a:r>
            <a:r>
              <a:rPr lang="en-US" dirty="0" smtClean="0"/>
              <a:t>sawdust dried  </a:t>
            </a:r>
            <a:r>
              <a:rPr lang="en-US" dirty="0"/>
              <a:t>sugar  cane  leaves  not  only  provide  excellent weed  control  but </a:t>
            </a:r>
            <a:r>
              <a:rPr lang="en-US" dirty="0" smtClean="0"/>
              <a:t>offer  </a:t>
            </a:r>
            <a:r>
              <a:rPr lang="en-US" dirty="0"/>
              <a:t>other  benefits  such  as  stabilizing  soil  temperature  and  conserving </a:t>
            </a:r>
            <a:r>
              <a:rPr lang="en-US" dirty="0" smtClean="0"/>
              <a:t>moisture</a:t>
            </a:r>
            <a:r>
              <a:rPr lang="en-US" dirty="0"/>
              <a:t>. Black plastic sheets (polyethylene) are also very effective in weed </a:t>
            </a:r>
            <a:r>
              <a:rPr lang="en-US" dirty="0" smtClean="0"/>
              <a:t>control</a:t>
            </a:r>
            <a:r>
              <a:rPr lang="en-US" dirty="0"/>
              <a:t>. </a:t>
            </a:r>
          </a:p>
          <a:p>
            <a:endParaRPr lang="en-US" dirty="0"/>
          </a:p>
        </p:txBody>
      </p:sp>
    </p:spTree>
    <p:extLst>
      <p:ext uri="{BB962C8B-B14F-4D97-AF65-F5344CB8AC3E}">
        <p14:creationId xmlns:p14="http://schemas.microsoft.com/office/powerpoint/2010/main" val="3676400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plantphys.info/apical/shoo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066800"/>
            <a:ext cx="6400800" cy="4546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8338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2.Competitive.</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t>
            </a:r>
            <a:r>
              <a:rPr lang="en-US" sz="4400" dirty="0" smtClean="0">
                <a:solidFill>
                  <a:prstClr val="black"/>
                </a:solidFill>
                <a:ea typeface="+mj-ea"/>
                <a:cs typeface="+mj-cs"/>
              </a:rPr>
              <a:t>Competitive</a:t>
            </a:r>
          </a:p>
          <a:p>
            <a:pPr>
              <a:buNone/>
            </a:pPr>
            <a:r>
              <a:rPr lang="en-US" dirty="0" smtClean="0"/>
              <a:t>This  </a:t>
            </a:r>
            <a:r>
              <a:rPr lang="en-US" dirty="0"/>
              <a:t>is  the  least expensive method of weed control,  but </a:t>
            </a:r>
            <a:r>
              <a:rPr lang="en-US" dirty="0" smtClean="0"/>
              <a:t>it  </a:t>
            </a:r>
            <a:r>
              <a:rPr lang="en-US" dirty="0"/>
              <a:t>is  only  possible  in  a  few  circumstances.  For  example, by  maintaining a </a:t>
            </a:r>
            <a:r>
              <a:rPr lang="en-US" dirty="0" smtClean="0"/>
              <a:t>good  </a:t>
            </a:r>
            <a:r>
              <a:rPr lang="en-US" dirty="0"/>
              <a:t>stand  of grass  in  a  lawn,  weed  problems  are  reduced  because  </a:t>
            </a:r>
            <a:r>
              <a:rPr lang="en-US" dirty="0" smtClean="0"/>
              <a:t>the germinating </a:t>
            </a:r>
            <a:r>
              <a:rPr lang="en-US" dirty="0"/>
              <a:t>weeds are not able  to compete with  the established grass. </a:t>
            </a:r>
            <a:endParaRPr lang="en-US" dirty="0" smtClean="0"/>
          </a:p>
          <a:p>
            <a:pPr>
              <a:buNone/>
            </a:pPr>
            <a:endParaRPr lang="en-US" b="1" dirty="0"/>
          </a:p>
          <a:p>
            <a:pPr>
              <a:buNone/>
            </a:pPr>
            <a:r>
              <a:rPr lang="en-US" b="1" dirty="0" smtClean="0"/>
              <a:t>Biological</a:t>
            </a:r>
            <a:r>
              <a:rPr lang="en-US" b="1" dirty="0"/>
              <a:t>. </a:t>
            </a:r>
            <a:endParaRPr lang="en-US" b="1" dirty="0" smtClean="0"/>
          </a:p>
          <a:p>
            <a:pPr>
              <a:buNone/>
            </a:pPr>
            <a:r>
              <a:rPr lang="en-US" b="1" dirty="0" smtClean="0"/>
              <a:t> </a:t>
            </a:r>
            <a:r>
              <a:rPr lang="en-US" dirty="0"/>
              <a:t>As  the  use  of  chemical  pesticides  is  very  controversial, </a:t>
            </a:r>
            <a:r>
              <a:rPr lang="en-US" dirty="0" smtClean="0"/>
              <a:t>suitable  </a:t>
            </a:r>
            <a:r>
              <a:rPr lang="en-US" dirty="0"/>
              <a:t>biological  control  is  very much  needed.  In  some  instances  it  has </a:t>
            </a:r>
            <a:r>
              <a:rPr lang="en-US" dirty="0" smtClean="0"/>
              <a:t>been  </a:t>
            </a:r>
            <a:r>
              <a:rPr lang="en-US" dirty="0"/>
              <a:t>found  very  successful.  For  example,  prickly  pear was  a very  serious </a:t>
            </a:r>
            <a:r>
              <a:rPr lang="en-US" dirty="0" smtClean="0"/>
              <a:t>weed </a:t>
            </a:r>
            <a:r>
              <a:rPr lang="en-US" dirty="0"/>
              <a:t>problem  in  Australia, but was  controlled by  the  introduction  of the </a:t>
            </a:r>
            <a:r>
              <a:rPr lang="en-US" dirty="0" smtClean="0"/>
              <a:t>Argentine </a:t>
            </a:r>
            <a:r>
              <a:rPr lang="en-US" dirty="0"/>
              <a:t>moth. Great care must be  taken that  the  insect or the pathogen </a:t>
            </a:r>
            <a:r>
              <a:rPr lang="en-US" dirty="0" smtClean="0"/>
              <a:t>introduced </a:t>
            </a:r>
            <a:r>
              <a:rPr lang="en-US" dirty="0"/>
              <a:t>will  not harm desirable plants, animals, or the environment. </a:t>
            </a:r>
          </a:p>
          <a:p>
            <a:endParaRPr lang="en-US" dirty="0"/>
          </a:p>
        </p:txBody>
      </p:sp>
    </p:spTree>
    <p:extLst>
      <p:ext uri="{BB962C8B-B14F-4D97-AF65-F5344CB8AC3E}">
        <p14:creationId xmlns:p14="http://schemas.microsoft.com/office/powerpoint/2010/main" val="338735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www.herbalextractsplus.com/images/herbs/pricklypear-cactus-is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990441"/>
            <a:ext cx="3086595" cy="46206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62000" y="381000"/>
            <a:ext cx="3733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prstClr val="black"/>
                </a:solidFill>
              </a:rPr>
              <a:t>prickly  pear </a:t>
            </a:r>
            <a:endParaRPr lang="en-US" dirty="0"/>
          </a:p>
        </p:txBody>
      </p:sp>
      <p:pic>
        <p:nvPicPr>
          <p:cNvPr id="5124" name="Picture 4" descr="http://upload.wikimedia.org/wikipedia/commons/thumb/6/64/Larvaefeedingoncacti.jpg/220px-Larvaefeedingoncact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1112322"/>
            <a:ext cx="2616489" cy="385337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813444" y="5000334"/>
            <a:ext cx="2895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argentine cactus moth</a:t>
            </a:r>
          </a:p>
        </p:txBody>
      </p:sp>
    </p:spTree>
    <p:extLst>
      <p:ext uri="{BB962C8B-B14F-4D97-AF65-F5344CB8AC3E}">
        <p14:creationId xmlns:p14="http://schemas.microsoft.com/office/powerpoint/2010/main" val="26329249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3.Chemical.</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The </a:t>
            </a:r>
            <a:r>
              <a:rPr lang="en-US" dirty="0"/>
              <a:t>most widely  used  technique of modern weed  control </a:t>
            </a:r>
            <a:r>
              <a:rPr lang="en-US" dirty="0" smtClean="0"/>
              <a:t>involves  </a:t>
            </a:r>
            <a:r>
              <a:rPr lang="en-US" dirty="0"/>
              <a:t>chemicals called herbicides, or weed killers. They may kill  by  </a:t>
            </a:r>
            <a:r>
              <a:rPr lang="en-US" dirty="0" smtClean="0"/>
              <a:t>con-tact </a:t>
            </a:r>
            <a:r>
              <a:rPr lang="en-US" dirty="0"/>
              <a:t>or systemic action. Contact herbicides  kill  the  tissue  on contact, while </a:t>
            </a:r>
            <a:r>
              <a:rPr lang="en-US" dirty="0" smtClean="0"/>
              <a:t>systemic </a:t>
            </a:r>
            <a:r>
              <a:rPr lang="en-US" dirty="0"/>
              <a:t>herbicides, which  are readily </a:t>
            </a:r>
            <a:r>
              <a:rPr lang="en-US" dirty="0" err="1"/>
              <a:t>translocated</a:t>
            </a:r>
            <a:r>
              <a:rPr lang="en-US" dirty="0"/>
              <a:t>, affect  the entire plant. </a:t>
            </a:r>
            <a:r>
              <a:rPr lang="en-US" dirty="0" smtClean="0"/>
              <a:t>With </a:t>
            </a:r>
            <a:r>
              <a:rPr lang="en-US" dirty="0"/>
              <a:t>small weeds the entire plant dies; with large weeds, the foliage dies but </a:t>
            </a:r>
            <a:r>
              <a:rPr lang="en-US" dirty="0" smtClean="0"/>
              <a:t>the </a:t>
            </a:r>
            <a:r>
              <a:rPr lang="en-US" dirty="0"/>
              <a:t>stem usually remains and new shoots may arise later from  axillary buds. </a:t>
            </a:r>
            <a:endParaRPr lang="en-US" dirty="0" smtClean="0"/>
          </a:p>
          <a:p>
            <a:pPr>
              <a:buNone/>
            </a:pPr>
            <a:r>
              <a:rPr lang="en-US" dirty="0" smtClean="0"/>
              <a:t>Discovery </a:t>
            </a:r>
            <a:r>
              <a:rPr lang="en-US" dirty="0"/>
              <a:t>of selective herbicides was  a milestone because  they can be  </a:t>
            </a:r>
            <a:r>
              <a:rPr lang="en-US" dirty="0" smtClean="0"/>
              <a:t>applied  </a:t>
            </a:r>
            <a:r>
              <a:rPr lang="en-US" dirty="0"/>
              <a:t>in  a  mixed  stand  of plants  and  kill  the  undesirable  plants without </a:t>
            </a:r>
            <a:r>
              <a:rPr lang="en-US" dirty="0" smtClean="0"/>
              <a:t>harming </a:t>
            </a:r>
            <a:r>
              <a:rPr lang="en-US" dirty="0"/>
              <a:t>the others. </a:t>
            </a:r>
          </a:p>
          <a:p>
            <a:endParaRPr lang="en-US" dirty="0"/>
          </a:p>
        </p:txBody>
      </p:sp>
    </p:spTree>
    <p:extLst>
      <p:ext uri="{BB962C8B-B14F-4D97-AF65-F5344CB8AC3E}">
        <p14:creationId xmlns:p14="http://schemas.microsoft.com/office/powerpoint/2010/main" val="19346653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05116048"/>
              </p:ext>
            </p:extLst>
          </p:nvPr>
        </p:nvGraphicFramePr>
        <p:xfrm>
          <a:off x="533400" y="1143000"/>
          <a:ext cx="8229600" cy="44500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marL="0" marR="0">
                        <a:lnSpc>
                          <a:spcPct val="115000"/>
                        </a:lnSpc>
                        <a:spcBef>
                          <a:spcPts val="0"/>
                        </a:spcBef>
                        <a:spcAft>
                          <a:spcPts val="0"/>
                        </a:spcAft>
                      </a:pPr>
                      <a:r>
                        <a:rPr lang="en-US" sz="1100" dirty="0" err="1">
                          <a:effectLst/>
                          <a:latin typeface="Calibri"/>
                          <a:ea typeface="Calibri"/>
                          <a:cs typeface="Times New Roman"/>
                        </a:rPr>
                        <a:t>r.No</a:t>
                      </a:r>
                      <a:endParaRPr lang="en-US" sz="1100" dirty="0">
                        <a:effectLst/>
                        <a:latin typeface="Calibri"/>
                        <a:ea typeface="Calibri"/>
                        <a:cs typeface="Times New Roman"/>
                      </a:endParaRPr>
                    </a:p>
                  </a:txBody>
                  <a:tcPr marL="71755" marR="71755" marT="19050" marB="19050" anchor="ctr"/>
                </a:tc>
                <a:tc>
                  <a:txBody>
                    <a:bodyPr/>
                    <a:lstStyle/>
                    <a:p>
                      <a:pPr marL="0" marR="0">
                        <a:lnSpc>
                          <a:spcPct val="115000"/>
                        </a:lnSpc>
                        <a:spcBef>
                          <a:spcPts val="0"/>
                        </a:spcBef>
                        <a:spcAft>
                          <a:spcPts val="0"/>
                        </a:spcAft>
                      </a:pPr>
                      <a:r>
                        <a:rPr lang="en-US" sz="1100" dirty="0">
                          <a:effectLst/>
                          <a:latin typeface="Calibri"/>
                          <a:ea typeface="Calibri"/>
                          <a:cs typeface="Times New Roman"/>
                        </a:rPr>
                        <a:t>Herbicides &amp; Weedicides</a:t>
                      </a:r>
                    </a:p>
                  </a:txBody>
                  <a:tcPr marL="71755" marR="71755" marT="19050" marB="19050" anchor="ctr"/>
                </a:tc>
                <a:tc>
                  <a:txBody>
                    <a:bodyPr/>
                    <a:lstStyle/>
                    <a:p>
                      <a:pPr marL="0" marR="0">
                        <a:lnSpc>
                          <a:spcPct val="115000"/>
                        </a:lnSpc>
                        <a:spcBef>
                          <a:spcPts val="0"/>
                        </a:spcBef>
                        <a:spcAft>
                          <a:spcPts val="0"/>
                        </a:spcAft>
                      </a:pPr>
                      <a:r>
                        <a:rPr lang="en-US" sz="1100">
                          <a:effectLst/>
                          <a:latin typeface="Calibri"/>
                          <a:ea typeface="Calibri"/>
                          <a:cs typeface="Times New Roman"/>
                        </a:rPr>
                        <a:t>Trade Name</a:t>
                      </a:r>
                    </a:p>
                  </a:txBody>
                  <a:tcPr marL="71755" marR="71755" marT="19050" marB="19050" anchor="b"/>
                </a:tc>
              </a:tr>
              <a:tr h="370840">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1</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2,4-D Amine Salt 58% SL</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b="1" u="none" strike="noStrike">
                          <a:solidFill>
                            <a:srgbClr val="95C12B"/>
                          </a:solidFill>
                          <a:effectLst/>
                          <a:latin typeface="Calibri"/>
                          <a:ea typeface="Calibri"/>
                          <a:cs typeface="Times New Roman"/>
                          <a:hlinkClick r:id="rId2"/>
                        </a:rPr>
                        <a:t>SULTAN</a:t>
                      </a:r>
                      <a:endParaRPr lang="en-US" sz="1100">
                        <a:effectLst/>
                        <a:latin typeface="Calibri"/>
                        <a:ea typeface="Calibri"/>
                        <a:cs typeface="Times New Roman"/>
                      </a:endParaRPr>
                    </a:p>
                  </a:txBody>
                  <a:tcPr marL="71755" marR="71755" marT="19050" marB="19050" anchor="b"/>
                </a:tc>
              </a:tr>
              <a:tr h="370840">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2</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2,4-D Ethyl Ester 20% WP</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b="1" u="none" strike="noStrike">
                          <a:solidFill>
                            <a:srgbClr val="95C12B"/>
                          </a:solidFill>
                          <a:effectLst/>
                          <a:latin typeface="Calibri"/>
                          <a:ea typeface="Calibri"/>
                          <a:cs typeface="Times New Roman"/>
                          <a:hlinkClick r:id="rId2"/>
                        </a:rPr>
                        <a:t>BULL FIGHTER</a:t>
                      </a:r>
                      <a:endParaRPr lang="en-US" sz="1100">
                        <a:effectLst/>
                        <a:latin typeface="Calibri"/>
                        <a:ea typeface="Calibri"/>
                        <a:cs typeface="Times New Roman"/>
                      </a:endParaRPr>
                    </a:p>
                  </a:txBody>
                  <a:tcPr marL="71755" marR="71755" marT="19050" marB="19050" anchor="b"/>
                </a:tc>
              </a:tr>
              <a:tr h="370840">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3</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2,4-D Ethylester 38% EC</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b="1" u="none" strike="noStrike">
                          <a:solidFill>
                            <a:srgbClr val="95C12B"/>
                          </a:solidFill>
                          <a:effectLst/>
                          <a:latin typeface="Calibri"/>
                          <a:ea typeface="Calibri"/>
                          <a:cs typeface="Times New Roman"/>
                          <a:hlinkClick r:id="rId2"/>
                        </a:rPr>
                        <a:t>FIGHTER</a:t>
                      </a:r>
                      <a:endParaRPr lang="en-US" sz="1100">
                        <a:effectLst/>
                        <a:latin typeface="Calibri"/>
                        <a:ea typeface="Calibri"/>
                        <a:cs typeface="Times New Roman"/>
                      </a:endParaRPr>
                    </a:p>
                  </a:txBody>
                  <a:tcPr marL="71755" marR="71755" marT="19050" marB="19050" anchor="b"/>
                </a:tc>
              </a:tr>
              <a:tr h="370840">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4</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2,4-D Sodium Salt 80% WP</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b="1" u="none" strike="noStrike">
                          <a:solidFill>
                            <a:srgbClr val="95C12B"/>
                          </a:solidFill>
                          <a:effectLst/>
                          <a:latin typeface="Calibri"/>
                          <a:ea typeface="Calibri"/>
                          <a:cs typeface="Times New Roman"/>
                          <a:hlinkClick r:id="rId2"/>
                        </a:rPr>
                        <a:t>FIGHTER SS</a:t>
                      </a:r>
                      <a:endParaRPr lang="en-US" sz="1100">
                        <a:effectLst/>
                        <a:latin typeface="Calibri"/>
                        <a:ea typeface="Calibri"/>
                        <a:cs typeface="Times New Roman"/>
                      </a:endParaRPr>
                    </a:p>
                  </a:txBody>
                  <a:tcPr marL="71755" marR="71755" marT="19050" marB="19050" anchor="b"/>
                </a:tc>
              </a:tr>
              <a:tr h="370840">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5</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Ammonium Salt of Glyphosate 71% SG</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b="1" u="none" strike="noStrike">
                          <a:solidFill>
                            <a:srgbClr val="95C12B"/>
                          </a:solidFill>
                          <a:effectLst/>
                          <a:latin typeface="Calibri"/>
                          <a:ea typeface="Calibri"/>
                          <a:cs typeface="Times New Roman"/>
                          <a:hlinkClick r:id="rId2"/>
                        </a:rPr>
                        <a:t>GAJA-71</a:t>
                      </a:r>
                      <a:endParaRPr lang="en-US" sz="1100">
                        <a:effectLst/>
                        <a:latin typeface="Calibri"/>
                        <a:ea typeface="Calibri"/>
                        <a:cs typeface="Times New Roman"/>
                      </a:endParaRPr>
                    </a:p>
                  </a:txBody>
                  <a:tcPr marL="71755" marR="71755" marT="19050" marB="19050" anchor="b"/>
                </a:tc>
              </a:tr>
              <a:tr h="370840">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6</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Anilofos 24% + 2, 4-D Ethyl Ester 32% EC</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 </a:t>
                      </a:r>
                      <a:endParaRPr lang="en-US" sz="1100">
                        <a:effectLst/>
                        <a:latin typeface="Calibri"/>
                        <a:ea typeface="Calibri"/>
                        <a:cs typeface="Times New Roman"/>
                      </a:endParaRPr>
                    </a:p>
                  </a:txBody>
                  <a:tcPr marL="71755" marR="71755" marT="19050" marB="19050" anchor="b"/>
                </a:tc>
              </a:tr>
              <a:tr h="370840">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7</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Anilofos 30% EC</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b="1" u="none" strike="noStrike">
                          <a:solidFill>
                            <a:srgbClr val="95C12B"/>
                          </a:solidFill>
                          <a:effectLst/>
                          <a:latin typeface="Calibri"/>
                          <a:ea typeface="Calibri"/>
                          <a:cs typeface="Times New Roman"/>
                          <a:hlinkClick r:id="rId2"/>
                        </a:rPr>
                        <a:t>ANILOGOLD-30</a:t>
                      </a:r>
                      <a:endParaRPr lang="en-US" sz="1100">
                        <a:effectLst/>
                        <a:latin typeface="Calibri"/>
                        <a:ea typeface="Calibri"/>
                        <a:cs typeface="Times New Roman"/>
                      </a:endParaRPr>
                    </a:p>
                  </a:txBody>
                  <a:tcPr marL="71755" marR="71755" marT="19050" marB="19050" anchor="b"/>
                </a:tc>
              </a:tr>
              <a:tr h="370840">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8</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Atrazine 50% WP</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b="1" u="none" strike="noStrike">
                          <a:solidFill>
                            <a:srgbClr val="95C12B"/>
                          </a:solidFill>
                          <a:effectLst/>
                          <a:latin typeface="Calibri"/>
                          <a:ea typeface="Calibri"/>
                          <a:cs typeface="Times New Roman"/>
                          <a:hlinkClick r:id="rId2"/>
                        </a:rPr>
                        <a:t>ATRAGOLD-50%</a:t>
                      </a:r>
                      <a:endParaRPr lang="en-US" sz="1100">
                        <a:effectLst/>
                        <a:latin typeface="Calibri"/>
                        <a:ea typeface="Calibri"/>
                        <a:cs typeface="Times New Roman"/>
                      </a:endParaRPr>
                    </a:p>
                  </a:txBody>
                  <a:tcPr marL="71755" marR="71755" marT="19050" marB="19050" anchor="b"/>
                </a:tc>
              </a:tr>
              <a:tr h="370840">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9</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Butachlor 5% GR</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 </a:t>
                      </a:r>
                      <a:endParaRPr lang="en-US" sz="1100">
                        <a:effectLst/>
                        <a:latin typeface="Calibri"/>
                        <a:ea typeface="Calibri"/>
                        <a:cs typeface="Times New Roman"/>
                      </a:endParaRPr>
                    </a:p>
                  </a:txBody>
                  <a:tcPr marL="71755" marR="71755" marT="19050" marB="19050" anchor="b"/>
                </a:tc>
              </a:tr>
              <a:tr h="370840">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10</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Butachlor 50% EC</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b="1" u="none" strike="noStrike">
                          <a:solidFill>
                            <a:srgbClr val="95C12B"/>
                          </a:solidFill>
                          <a:effectLst/>
                          <a:latin typeface="Calibri"/>
                          <a:ea typeface="Calibri"/>
                          <a:cs typeface="Times New Roman"/>
                          <a:hlinkClick r:id="rId2"/>
                        </a:rPr>
                        <a:t>CHEMCHLOR</a:t>
                      </a:r>
                      <a:endParaRPr lang="en-US" sz="1100">
                        <a:effectLst/>
                        <a:latin typeface="Calibri"/>
                        <a:ea typeface="Calibri"/>
                        <a:cs typeface="Times New Roman"/>
                      </a:endParaRPr>
                    </a:p>
                  </a:txBody>
                  <a:tcPr marL="71755" marR="71755" marT="19050" marB="19050" anchor="b"/>
                </a:tc>
              </a:tr>
              <a:tr h="370840">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11</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a:solidFill>
                            <a:srgbClr val="222222"/>
                          </a:solidFill>
                          <a:effectLst/>
                          <a:latin typeface="Calibri"/>
                          <a:ea typeface="Calibri"/>
                          <a:cs typeface="Times New Roman"/>
                        </a:rPr>
                        <a:t>Butachlor 50% EW</a:t>
                      </a:r>
                      <a:endParaRPr lang="en-US" sz="11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100" b="1" u="none" strike="noStrike" dirty="0">
                          <a:solidFill>
                            <a:srgbClr val="95C12B"/>
                          </a:solidFill>
                          <a:effectLst/>
                          <a:latin typeface="Calibri"/>
                          <a:ea typeface="Calibri"/>
                          <a:cs typeface="Times New Roman"/>
                          <a:hlinkClick r:id="rId2"/>
                        </a:rPr>
                        <a:t>QUICKMIX</a:t>
                      </a:r>
                      <a:endParaRPr lang="en-US" sz="1100" dirty="0">
                        <a:effectLst/>
                        <a:latin typeface="Calibri"/>
                        <a:ea typeface="Calibri"/>
                        <a:cs typeface="Times New Roman"/>
                      </a:endParaRPr>
                    </a:p>
                  </a:txBody>
                  <a:tcPr marL="71755" marR="71755" marT="19050" marB="19050" anchor="b"/>
                </a:tc>
              </a:tr>
            </a:tbl>
          </a:graphicData>
        </a:graphic>
      </p:graphicFrame>
    </p:spTree>
    <p:extLst>
      <p:ext uri="{BB962C8B-B14F-4D97-AF65-F5344CB8AC3E}">
        <p14:creationId xmlns:p14="http://schemas.microsoft.com/office/powerpoint/2010/main" val="21627425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practices</a:t>
            </a:r>
            <a:endParaRPr lang="en-US" dirty="0"/>
          </a:p>
        </p:txBody>
      </p:sp>
      <p:sp>
        <p:nvSpPr>
          <p:cNvPr id="3" name="Content Placeholder 2"/>
          <p:cNvSpPr>
            <a:spLocks noGrp="1"/>
          </p:cNvSpPr>
          <p:nvPr>
            <p:ph idx="1"/>
          </p:nvPr>
        </p:nvSpPr>
        <p:spPr>
          <a:xfrm>
            <a:off x="457200" y="1295400"/>
            <a:ext cx="8229600" cy="4525963"/>
          </a:xfrm>
        </p:spPr>
        <p:txBody>
          <a:bodyPr/>
          <a:lstStyle/>
          <a:p>
            <a:r>
              <a:rPr lang="en-US" dirty="0" smtClean="0"/>
              <a:t>Dehorning: Severe cutting back of trees and shrubs to keep them from becoming too tall</a:t>
            </a:r>
          </a:p>
          <a:p>
            <a:r>
              <a:rPr lang="en-US" dirty="0" smtClean="0"/>
              <a:t>Pinching: removal of a plant part that is </a:t>
            </a:r>
            <a:r>
              <a:rPr lang="en-US" dirty="0"/>
              <a:t>soft </a:t>
            </a:r>
            <a:r>
              <a:rPr lang="en-US" dirty="0" smtClean="0"/>
              <a:t>enough to be readily broken with fingers</a:t>
            </a:r>
          </a:p>
          <a:p>
            <a:r>
              <a:rPr lang="en-US" dirty="0" smtClean="0"/>
              <a:t>Disbudding: Removal of bud</a:t>
            </a:r>
          </a:p>
          <a:p>
            <a:r>
              <a:rPr lang="en-US" dirty="0" smtClean="0"/>
              <a:t>Stripping, notching, ringing</a:t>
            </a:r>
          </a:p>
          <a:p>
            <a:endParaRPr lang="en-US" dirty="0"/>
          </a:p>
        </p:txBody>
      </p:sp>
    </p:spTree>
    <p:extLst>
      <p:ext uri="{BB962C8B-B14F-4D97-AF65-F5344CB8AC3E}">
        <p14:creationId xmlns:p14="http://schemas.microsoft.com/office/powerpoint/2010/main" val="3438274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8077200" cy="5592763"/>
          </a:xfrm>
        </p:spPr>
        <p:txBody>
          <a:bodyPr>
            <a:normAutofit fontScale="85000" lnSpcReduction="20000"/>
          </a:bodyPr>
          <a:lstStyle/>
          <a:p>
            <a:pPr>
              <a:buNone/>
            </a:pPr>
            <a:r>
              <a:rPr lang="en-US" b="1" dirty="0" smtClean="0"/>
              <a:t>Balance of roots and top.</a:t>
            </a:r>
          </a:p>
          <a:p>
            <a:r>
              <a:rPr lang="en-US" dirty="0" smtClean="0"/>
              <a:t>Plant growth, development, and reproduction are significantly influenced by the ratio of roots to shoot </a:t>
            </a:r>
            <a:r>
              <a:rPr lang="en-US" dirty="0" smtClean="0">
                <a:solidFill>
                  <a:prstClr val="black"/>
                </a:solidFill>
              </a:rPr>
              <a:t>(</a:t>
            </a:r>
            <a:r>
              <a:rPr lang="en-US" dirty="0">
                <a:solidFill>
                  <a:prstClr val="black"/>
                </a:solidFill>
              </a:rPr>
              <a:t>top)</a:t>
            </a:r>
            <a:r>
              <a:rPr lang="en-US" dirty="0" smtClean="0"/>
              <a:t>. </a:t>
            </a:r>
          </a:p>
          <a:p>
            <a:r>
              <a:rPr lang="en-US" dirty="0"/>
              <a:t>Increased leaf area increases transpiration and photosynthesis, and puts more demands on the roots.</a:t>
            </a:r>
          </a:p>
          <a:p>
            <a:r>
              <a:rPr lang="en-US" dirty="0"/>
              <a:t> However, root pruning reduces the absorbing area, slowing top growth. </a:t>
            </a:r>
          </a:p>
          <a:p>
            <a:endParaRPr lang="en-US" dirty="0" smtClean="0"/>
          </a:p>
          <a:p>
            <a:r>
              <a:rPr lang="en-US" dirty="0" smtClean="0">
                <a:solidFill>
                  <a:srgbClr val="FF0000"/>
                </a:solidFill>
              </a:rPr>
              <a:t>Reduction of leaf area in the growing season or reduction of the number of buds in the dormant season has little effect on root area,</a:t>
            </a:r>
          </a:p>
          <a:p>
            <a:r>
              <a:rPr lang="en-US" dirty="0" smtClean="0">
                <a:solidFill>
                  <a:srgbClr val="FF0000"/>
                </a:solidFill>
              </a:rPr>
              <a:t>but a reduced number of growing points results in stronger shoots with larger leaves. </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38800"/>
          </a:xfrm>
        </p:spPr>
        <p:txBody>
          <a:bodyPr>
            <a:normAutofit fontScale="85000" lnSpcReduction="20000"/>
          </a:bodyPr>
          <a:lstStyle/>
          <a:p>
            <a:pPr>
              <a:buNone/>
            </a:pPr>
            <a:r>
              <a:rPr lang="en-US" b="1" dirty="0" smtClean="0">
                <a:latin typeface="Times New Roman" panose="02020603050405020304" pitchFamily="18" charset="0"/>
                <a:cs typeface="Times New Roman" panose="02020603050405020304" pitchFamily="18" charset="0"/>
              </a:rPr>
              <a:t>Altering Growth Phases.</a:t>
            </a:r>
          </a:p>
          <a:p>
            <a:r>
              <a:rPr lang="en-US" dirty="0">
                <a:latin typeface="Times New Roman" panose="02020603050405020304" pitchFamily="18" charset="0"/>
                <a:cs typeface="Times New Roman" panose="02020603050405020304" pitchFamily="18" charset="0"/>
              </a:rPr>
              <a:t>Regular annual pruning of a growing tree stimulates </a:t>
            </a:r>
            <a:r>
              <a:rPr lang="en-US" dirty="0" smtClean="0">
                <a:latin typeface="Times New Roman" panose="02020603050405020304" pitchFamily="18" charset="0"/>
                <a:cs typeface="Times New Roman" panose="02020603050405020304" pitchFamily="18" charset="0"/>
              </a:rPr>
              <a:t>shoot </a:t>
            </a:r>
            <a:r>
              <a:rPr lang="en-US" dirty="0">
                <a:latin typeface="Times New Roman" panose="02020603050405020304" pitchFamily="18" charset="0"/>
                <a:cs typeface="Times New Roman" panose="02020603050405020304" pitchFamily="18" charset="0"/>
              </a:rPr>
              <a:t>growth. </a:t>
            </a:r>
            <a:r>
              <a:rPr lang="en-US" dirty="0" smtClean="0">
                <a:latin typeface="Times New Roman" panose="02020603050405020304" pitchFamily="18" charset="0"/>
                <a:cs typeface="Times New Roman" panose="02020603050405020304" pitchFamily="18" charset="0"/>
              </a:rPr>
              <a:t>Heav</a:t>
            </a:r>
            <a:r>
              <a:rPr lang="en-US" dirty="0">
                <a:latin typeface="Times New Roman" panose="02020603050405020304" pitchFamily="18" charset="0"/>
                <a:cs typeface="Times New Roman" panose="02020603050405020304" pitchFamily="18" charset="0"/>
              </a:rPr>
              <a:t>y</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annual pruning of young fruit trees delays </a:t>
            </a:r>
            <a:r>
              <a:rPr lang="en-US" dirty="0" smtClean="0">
                <a:latin typeface="Times New Roman" panose="02020603050405020304" pitchFamily="18" charset="0"/>
                <a:cs typeface="Times New Roman" panose="02020603050405020304" pitchFamily="18" charset="0"/>
              </a:rPr>
              <a:t>early </a:t>
            </a:r>
            <a:r>
              <a:rPr lang="en-US" dirty="0">
                <a:latin typeface="Times New Roman" panose="02020603050405020304" pitchFamily="18" charset="0"/>
                <a:cs typeface="Times New Roman" panose="02020603050405020304" pitchFamily="18" charset="0"/>
              </a:rPr>
              <a:t>fruit </a:t>
            </a:r>
            <a:r>
              <a:rPr lang="en-US" dirty="0" smtClean="0">
                <a:latin typeface="Times New Roman" panose="02020603050405020304" pitchFamily="18" charset="0"/>
                <a:cs typeface="Times New Roman" panose="02020603050405020304" pitchFamily="18" charset="0"/>
              </a:rPr>
              <a:t>production</a:t>
            </a:r>
            <a:r>
              <a:rPr lang="en-US" dirty="0">
                <a:latin typeface="Times New Roman" panose="02020603050405020304" pitchFamily="18" charset="0"/>
                <a:cs typeface="Times New Roman" panose="02020603050405020304" pitchFamily="18" charset="0"/>
              </a:rPr>
              <a:t>, therefore pruning should be minimal from the juvenile to the productive stage.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annual shoot </a:t>
            </a:r>
            <a:r>
              <a:rPr lang="en-US" dirty="0" smtClean="0">
                <a:latin typeface="Times New Roman" panose="02020603050405020304" pitchFamily="18" charset="0"/>
                <a:cs typeface="Times New Roman" panose="02020603050405020304" pitchFamily="18" charset="0"/>
              </a:rPr>
              <a:t>growth decreases</a:t>
            </a:r>
            <a:r>
              <a:rPr lang="en-US" dirty="0">
                <a:latin typeface="Times New Roman" panose="02020603050405020304" pitchFamily="18" charset="0"/>
                <a:cs typeface="Times New Roman" panose="02020603050405020304" pitchFamily="18" charset="0"/>
              </a:rPr>
              <a:t>, as happens </a:t>
            </a:r>
            <a:r>
              <a:rPr lang="en-US" dirty="0" smtClean="0">
                <a:latin typeface="Times New Roman" panose="02020603050405020304" pitchFamily="18" charset="0"/>
                <a:cs typeface="Times New Roman" panose="02020603050405020304" pitchFamily="18" charset="0"/>
              </a:rPr>
              <a:t>with </a:t>
            </a:r>
            <a:r>
              <a:rPr lang="en-US" dirty="0">
                <a:latin typeface="Times New Roman" panose="02020603050405020304" pitchFamily="18" charset="0"/>
                <a:cs typeface="Times New Roman" panose="02020603050405020304" pitchFamily="18" charset="0"/>
              </a:rPr>
              <a:t>older trees, pruning will stimulate growth, and production is usually increased.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Nitrogen </a:t>
            </a:r>
            <a:r>
              <a:rPr lang="en-US" dirty="0">
                <a:latin typeface="Times New Roman" panose="02020603050405020304" pitchFamily="18" charset="0"/>
                <a:cs typeface="Times New Roman" panose="02020603050405020304" pitchFamily="18" charset="0"/>
              </a:rPr>
              <a:t>fertilizer produces a similar stimulating effect of increased shoot growth.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Both </a:t>
            </a:r>
            <a:r>
              <a:rPr lang="en-US" dirty="0">
                <a:latin typeface="Times New Roman" panose="02020603050405020304" pitchFamily="18" charset="0"/>
                <a:cs typeface="Times New Roman" panose="02020603050405020304" pitchFamily="18" charset="0"/>
              </a:rPr>
              <a:t>fertilizing and pruning are useful </a:t>
            </a: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maintaining good flower and fruit production</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However, excessive </a:t>
            </a:r>
            <a:r>
              <a:rPr lang="en-US" dirty="0" smtClean="0">
                <a:latin typeface="Times New Roman" panose="02020603050405020304" pitchFamily="18" charset="0"/>
                <a:cs typeface="Times New Roman" panose="02020603050405020304" pitchFamily="18" charset="0"/>
              </a:rPr>
              <a:t>fertilizing </a:t>
            </a:r>
            <a:r>
              <a:rPr lang="en-US" dirty="0">
                <a:latin typeface="Times New Roman" panose="02020603050405020304" pitchFamily="18" charset="0"/>
                <a:cs typeface="Times New Roman" panose="02020603050405020304" pitchFamily="18" charset="0"/>
              </a:rPr>
              <a:t>or pruning can cause the plant to revert to a vegetative state.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b="1" dirty="0">
                <a:latin typeface="Times New Roman" panose="02020603050405020304" pitchFamily="18" charset="0"/>
                <a:cs typeface="Times New Roman" panose="02020603050405020304" pitchFamily="18" charset="0"/>
              </a:rPr>
              <a:t>Environmental factors</a:t>
            </a:r>
            <a:r>
              <a:rPr lang="en-US" dirty="0">
                <a:latin typeface="Times New Roman" panose="02020603050405020304" pitchFamily="18" charset="0"/>
                <a:cs typeface="Times New Roman" panose="02020603050405020304" pitchFamily="18" charset="0"/>
              </a:rPr>
              <a:t>. </a:t>
            </a:r>
          </a:p>
          <a:p>
            <a:pPr>
              <a:buNone/>
            </a:pPr>
            <a:r>
              <a:rPr lang="en-US" dirty="0" smtClean="0">
                <a:latin typeface="Times New Roman" panose="02020603050405020304" pitchFamily="18" charset="0"/>
                <a:cs typeface="Times New Roman" panose="02020603050405020304" pitchFamily="18" charset="0"/>
              </a:rPr>
              <a:t>Desirable </a:t>
            </a:r>
            <a:r>
              <a:rPr lang="en-US" dirty="0">
                <a:latin typeface="Times New Roman" panose="02020603050405020304" pitchFamily="18" charset="0"/>
                <a:cs typeface="Times New Roman" panose="02020603050405020304" pitchFamily="18" charset="0"/>
              </a:rPr>
              <a:t>pruning and training practices are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influenced by several </a:t>
            </a:r>
            <a:r>
              <a:rPr lang="en-US" dirty="0" smtClean="0">
                <a:latin typeface="Times New Roman" panose="02020603050405020304" pitchFamily="18" charset="0"/>
                <a:cs typeface="Times New Roman" panose="02020603050405020304" pitchFamily="18" charset="0"/>
              </a:rPr>
              <a:t>environmental factors</a:t>
            </a:r>
          </a:p>
          <a:p>
            <a:pPr marL="514350" indent="-514350">
              <a:buAutoNum type="arabicPeriod"/>
            </a:pPr>
            <a:r>
              <a:rPr lang="en-US" dirty="0" smtClean="0">
                <a:latin typeface="Times New Roman" panose="02020603050405020304" pitchFamily="18" charset="0"/>
                <a:cs typeface="Times New Roman" panose="02020603050405020304" pitchFamily="18" charset="0"/>
              </a:rPr>
              <a:t>Trees grown </a:t>
            </a:r>
            <a:r>
              <a:rPr lang="en-US" dirty="0">
                <a:latin typeface="Times New Roman" panose="02020603050405020304" pitchFamily="18" charset="0"/>
                <a:cs typeface="Times New Roman" panose="02020603050405020304" pitchFamily="18" charset="0"/>
              </a:rPr>
              <a:t>in </a:t>
            </a:r>
            <a:r>
              <a:rPr lang="en-US" dirty="0" smtClean="0">
                <a:latin typeface="Times New Roman" panose="02020603050405020304" pitchFamily="18" charset="0"/>
                <a:cs typeface="Times New Roman" panose="02020603050405020304" pitchFamily="18" charset="0"/>
              </a:rPr>
              <a:t>heavy </a:t>
            </a:r>
            <a:r>
              <a:rPr lang="en-US" dirty="0">
                <a:latin typeface="Times New Roman" panose="02020603050405020304" pitchFamily="18" charset="0"/>
                <a:cs typeface="Times New Roman" panose="02020603050405020304" pitchFamily="18" charset="0"/>
              </a:rPr>
              <a:t>shade </a:t>
            </a:r>
            <a:r>
              <a:rPr lang="en-US" dirty="0" smtClean="0">
                <a:latin typeface="Times New Roman" panose="02020603050405020304" pitchFamily="18" charset="0"/>
                <a:cs typeface="Times New Roman" panose="02020603050405020304" pitchFamily="18" charset="0"/>
              </a:rPr>
              <a:t>are </a:t>
            </a:r>
            <a:r>
              <a:rPr lang="en-US" dirty="0">
                <a:latin typeface="Times New Roman" panose="02020603050405020304" pitchFamily="18" charset="0"/>
                <a:cs typeface="Times New Roman" panose="02020603050405020304" pitchFamily="18" charset="0"/>
              </a:rPr>
              <a:t>pale </a:t>
            </a:r>
            <a:r>
              <a:rPr lang="en-US" dirty="0" smtClean="0">
                <a:latin typeface="Times New Roman" panose="02020603050405020304" pitchFamily="18" charset="0"/>
                <a:cs typeface="Times New Roman" panose="02020603050405020304" pitchFamily="18" charset="0"/>
              </a:rPr>
              <a:t>colored</a:t>
            </a:r>
            <a:r>
              <a:rPr lang="en-US" dirty="0">
                <a:latin typeface="Times New Roman" panose="02020603050405020304" pitchFamily="18" charset="0"/>
                <a:cs typeface="Times New Roman" panose="02020603050405020304" pitchFamily="18" charset="0"/>
              </a:rPr>
              <a:t>, have fewer </a:t>
            </a:r>
            <a:r>
              <a:rPr lang="en-US" dirty="0" smtClean="0">
                <a:latin typeface="Times New Roman" panose="02020603050405020304" pitchFamily="18" charset="0"/>
                <a:cs typeface="Times New Roman" panose="02020603050405020304" pitchFamily="18" charset="0"/>
              </a:rPr>
              <a:t>flowers</a:t>
            </a:r>
            <a:r>
              <a:rPr lang="en-US" dirty="0">
                <a:latin typeface="Times New Roman" panose="02020603050405020304" pitchFamily="18" charset="0"/>
                <a:cs typeface="Times New Roman" panose="02020603050405020304" pitchFamily="18" charset="0"/>
              </a:rPr>
              <a:t>, and are usually smaller.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2. pruning </a:t>
            </a:r>
            <a:r>
              <a:rPr lang="en-US" dirty="0">
                <a:latin typeface="Times New Roman" panose="02020603050405020304" pitchFamily="18" charset="0"/>
                <a:cs typeface="Times New Roman" panose="02020603050405020304" pitchFamily="18" charset="0"/>
              </a:rPr>
              <a:t>can also </a:t>
            </a:r>
            <a:r>
              <a:rPr lang="en-US" dirty="0" smtClean="0">
                <a:latin typeface="Times New Roman" panose="02020603050405020304" pitchFamily="18" charset="0"/>
                <a:cs typeface="Times New Roman" panose="02020603050405020304" pitchFamily="18" charset="0"/>
              </a:rPr>
              <a:t>influence </a:t>
            </a:r>
            <a:r>
              <a:rPr lang="en-US" dirty="0">
                <a:latin typeface="Times New Roman" panose="02020603050405020304" pitchFamily="18" charset="0"/>
                <a:cs typeface="Times New Roman" panose="02020603050405020304" pitchFamily="18" charset="0"/>
              </a:rPr>
              <a:t>air movement. In </a:t>
            </a:r>
            <a:r>
              <a:rPr lang="en-US" dirty="0" smtClean="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spreading </a:t>
            </a:r>
            <a:r>
              <a:rPr lang="en-US" dirty="0">
                <a:latin typeface="Times New Roman" panose="02020603050405020304" pitchFamily="18" charset="0"/>
                <a:cs typeface="Times New Roman" panose="02020603050405020304" pitchFamily="18" charset="0"/>
              </a:rPr>
              <a:t>foliage, air </a:t>
            </a:r>
            <a:r>
              <a:rPr lang="en-US" dirty="0" smtClean="0">
                <a:latin typeface="Times New Roman" panose="02020603050405020304" pitchFamily="18" charset="0"/>
                <a:cs typeface="Times New Roman" panose="02020603050405020304" pitchFamily="18" charset="0"/>
              </a:rPr>
              <a:t>movement is </a:t>
            </a:r>
            <a:r>
              <a:rPr lang="en-US" dirty="0">
                <a:latin typeface="Times New Roman" panose="02020603050405020304" pitchFamily="18" charset="0"/>
                <a:cs typeface="Times New Roman" panose="02020603050405020304" pitchFamily="18" charset="0"/>
              </a:rPr>
              <a:t>increased.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Open structures </a:t>
            </a:r>
            <a:r>
              <a:rPr lang="en-US" dirty="0">
                <a:latin typeface="Times New Roman" panose="02020603050405020304" pitchFamily="18" charset="0"/>
                <a:cs typeface="Times New Roman" panose="02020603050405020304" pitchFamily="18" charset="0"/>
              </a:rPr>
              <a:t>allow better spray </a:t>
            </a:r>
            <a:r>
              <a:rPr lang="en-US" dirty="0" smtClean="0">
                <a:latin typeface="Times New Roman" panose="02020603050405020304" pitchFamily="18" charset="0"/>
                <a:cs typeface="Times New Roman" panose="02020603050405020304" pitchFamily="18" charset="0"/>
              </a:rPr>
              <a:t>penetration for controlling </a:t>
            </a:r>
            <a:r>
              <a:rPr lang="en-US" dirty="0">
                <a:latin typeface="Times New Roman" panose="02020603050405020304" pitchFamily="18" charset="0"/>
                <a:cs typeface="Times New Roman" panose="02020603050405020304" pitchFamily="18" charset="0"/>
              </a:rPr>
              <a:t>insect </a:t>
            </a:r>
            <a:r>
              <a:rPr lang="en-US" dirty="0" smtClean="0">
                <a:latin typeface="Times New Roman" panose="02020603050405020304" pitchFamily="18" charset="0"/>
                <a:cs typeface="Times New Roman" panose="02020603050405020304" pitchFamily="18" charset="0"/>
              </a:rPr>
              <a:t>pests </a:t>
            </a:r>
            <a:r>
              <a:rPr lang="en-US" dirty="0">
                <a:latin typeface="Times New Roman" panose="02020603050405020304" pitchFamily="18" charset="0"/>
                <a:cs typeface="Times New Roman" panose="02020603050405020304" pitchFamily="18" charset="0"/>
              </a:rPr>
              <a:t>and diseases.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Autofit/>
          </a:bodyPr>
          <a:lstStyle/>
          <a:p>
            <a:pPr>
              <a:buNone/>
            </a:pPr>
            <a:r>
              <a:rPr lang="en-US" sz="2300" dirty="0"/>
              <a:t>3. </a:t>
            </a:r>
            <a:r>
              <a:rPr lang="en-US" sz="2300" dirty="0">
                <a:solidFill>
                  <a:srgbClr val="FF0000"/>
                </a:solidFill>
              </a:rPr>
              <a:t>Excess moisture tends to produce water sprouts on trunks and </a:t>
            </a:r>
            <a:r>
              <a:rPr lang="en-US" sz="2300" dirty="0" smtClean="0">
                <a:solidFill>
                  <a:srgbClr val="FF0000"/>
                </a:solidFill>
              </a:rPr>
              <a:t>primary</a:t>
            </a:r>
            <a:r>
              <a:rPr lang="en-US" sz="2300" dirty="0">
                <a:solidFill>
                  <a:srgbClr val="FF0000"/>
                </a:solidFill>
              </a:rPr>
              <a:t> </a:t>
            </a:r>
            <a:r>
              <a:rPr lang="en-US" sz="2300" dirty="0" smtClean="0">
                <a:solidFill>
                  <a:srgbClr val="FF0000"/>
                </a:solidFill>
              </a:rPr>
              <a:t>branches</a:t>
            </a:r>
            <a:r>
              <a:rPr lang="en-US" sz="2300" dirty="0">
                <a:solidFill>
                  <a:srgbClr val="FF0000"/>
                </a:solidFill>
              </a:rPr>
              <a:t>. If excess moisture is preceded or accompanied </a:t>
            </a:r>
            <a:r>
              <a:rPr lang="en-US" sz="2300" dirty="0" smtClean="0">
                <a:solidFill>
                  <a:srgbClr val="FF0000"/>
                </a:solidFill>
              </a:rPr>
              <a:t>by </a:t>
            </a:r>
            <a:r>
              <a:rPr lang="en-US" sz="2300" dirty="0">
                <a:solidFill>
                  <a:srgbClr val="FF0000"/>
                </a:solidFill>
              </a:rPr>
              <a:t>severe </a:t>
            </a:r>
            <a:r>
              <a:rPr lang="en-US" sz="2300" dirty="0" smtClean="0">
                <a:solidFill>
                  <a:srgbClr val="FF0000"/>
                </a:solidFill>
              </a:rPr>
              <a:t>pruning</a:t>
            </a:r>
            <a:r>
              <a:rPr lang="en-US" sz="2300" dirty="0">
                <a:solidFill>
                  <a:srgbClr val="FF0000"/>
                </a:solidFill>
              </a:rPr>
              <a:t>, the increased water sprout production wastes plant growth. </a:t>
            </a:r>
          </a:p>
          <a:p>
            <a:pPr>
              <a:buNone/>
            </a:pPr>
            <a:r>
              <a:rPr lang="en-US" sz="2300" dirty="0" smtClean="0">
                <a:solidFill>
                  <a:srgbClr val="FF0000"/>
                </a:solidFill>
              </a:rPr>
              <a:t>4</a:t>
            </a:r>
            <a:r>
              <a:rPr lang="en-US" sz="2300" dirty="0">
                <a:solidFill>
                  <a:srgbClr val="FF0000"/>
                </a:solidFill>
              </a:rPr>
              <a:t>. Since pruning reduces transpiration, it is useful during drought periods. </a:t>
            </a:r>
          </a:p>
          <a:p>
            <a:pPr>
              <a:buNone/>
            </a:pPr>
            <a:r>
              <a:rPr lang="en-US" sz="2300" dirty="0" smtClean="0">
                <a:solidFill>
                  <a:srgbClr val="FF0000"/>
                </a:solidFill>
              </a:rPr>
              <a:t>5</a:t>
            </a:r>
            <a:r>
              <a:rPr lang="en-US" sz="2300" dirty="0">
                <a:solidFill>
                  <a:srgbClr val="FF0000"/>
                </a:solidFill>
              </a:rPr>
              <a:t>. Temperature should be considered when deciding whether to prune. </a:t>
            </a:r>
            <a:r>
              <a:rPr lang="en-US" sz="2300" dirty="0" smtClean="0">
                <a:solidFill>
                  <a:srgbClr val="FF0000"/>
                </a:solidFill>
              </a:rPr>
              <a:t>Soft</a:t>
            </a:r>
            <a:r>
              <a:rPr lang="en-US" sz="2300" dirty="0">
                <a:solidFill>
                  <a:srgbClr val="FF0000"/>
                </a:solidFill>
              </a:rPr>
              <a:t>, succulent growth resulting from over-pruning or late summer </a:t>
            </a:r>
            <a:r>
              <a:rPr lang="en-US" sz="2300" dirty="0" smtClean="0">
                <a:solidFill>
                  <a:srgbClr val="FF0000"/>
                </a:solidFill>
              </a:rPr>
              <a:t>pruning </a:t>
            </a:r>
            <a:r>
              <a:rPr lang="en-US" sz="2300" dirty="0">
                <a:solidFill>
                  <a:srgbClr val="FF0000"/>
                </a:solidFill>
              </a:rPr>
              <a:t>is more susceptible to winter injury, because there is less time </a:t>
            </a:r>
            <a:r>
              <a:rPr lang="en-US" sz="2300" dirty="0" smtClean="0">
                <a:solidFill>
                  <a:srgbClr val="FF0000"/>
                </a:solidFill>
              </a:rPr>
              <a:t>for </a:t>
            </a:r>
            <a:r>
              <a:rPr lang="en-US" sz="2300" dirty="0">
                <a:solidFill>
                  <a:srgbClr val="FF0000"/>
                </a:solidFill>
              </a:rPr>
              <a:t>hardening and storing food before the cold weather. </a:t>
            </a:r>
          </a:p>
          <a:p>
            <a:pPr>
              <a:buNone/>
            </a:pPr>
            <a:r>
              <a:rPr lang="en-US" sz="2300" dirty="0" smtClean="0">
                <a:solidFill>
                  <a:srgbClr val="FF0000"/>
                </a:solidFill>
              </a:rPr>
              <a:t>6. </a:t>
            </a:r>
            <a:r>
              <a:rPr lang="en-US" sz="2300" dirty="0">
                <a:solidFill>
                  <a:srgbClr val="FF0000"/>
                </a:solidFill>
              </a:rPr>
              <a:t>Crown and crotch injuries due to cold are more likely on trees which </a:t>
            </a:r>
            <a:r>
              <a:rPr lang="en-US" sz="2300" dirty="0" smtClean="0">
                <a:solidFill>
                  <a:srgbClr val="FF0000"/>
                </a:solidFill>
              </a:rPr>
              <a:t>have </a:t>
            </a:r>
            <a:r>
              <a:rPr lang="en-US" sz="2300" dirty="0">
                <a:solidFill>
                  <a:srgbClr val="FF0000"/>
                </a:solidFill>
              </a:rPr>
              <a:t>not been trained or pruned to desirable branching angles. </a:t>
            </a:r>
          </a:p>
          <a:p>
            <a:pPr>
              <a:buNone/>
            </a:pPr>
            <a:r>
              <a:rPr lang="en-US" sz="2300" dirty="0" smtClean="0">
                <a:solidFill>
                  <a:srgbClr val="FF0000"/>
                </a:solidFill>
              </a:rPr>
              <a:t>7</a:t>
            </a:r>
            <a:r>
              <a:rPr lang="en-US" sz="2300" dirty="0">
                <a:solidFill>
                  <a:srgbClr val="FF0000"/>
                </a:solidFill>
              </a:rPr>
              <a:t>. The trunks of trees trained to a low-headed shape receive less intense </a:t>
            </a:r>
            <a:r>
              <a:rPr lang="en-US" sz="2300" dirty="0" smtClean="0">
                <a:solidFill>
                  <a:srgbClr val="FF0000"/>
                </a:solidFill>
              </a:rPr>
              <a:t>light</a:t>
            </a:r>
            <a:r>
              <a:rPr lang="en-US" sz="2300" dirty="0">
                <a:solidFill>
                  <a:srgbClr val="FF0000"/>
                </a:solidFill>
              </a:rPr>
              <a:t>, and the bark may be protected from sun scald.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914400"/>
          </a:xfrm>
        </p:spPr>
        <p:txBody>
          <a:bodyPr/>
          <a:lstStyle/>
          <a:p>
            <a:r>
              <a:rPr lang="en-US" dirty="0" smtClean="0">
                <a:latin typeface="Times New Roman" panose="02020603050405020304" pitchFamily="18" charset="0"/>
                <a:cs typeface="Times New Roman" panose="02020603050405020304" pitchFamily="18" charset="0"/>
              </a:rPr>
              <a:t>Objectives of Pruning</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95400"/>
            <a:ext cx="8229600" cy="5029200"/>
          </a:xfrm>
        </p:spPr>
        <p:txBody>
          <a:bodyPr>
            <a:normAutofit fontScale="85000" lnSpcReduction="20000"/>
          </a:bodyPr>
          <a:lstStyle/>
          <a:p>
            <a:pPr>
              <a:buNone/>
            </a:pPr>
            <a:r>
              <a:rPr lang="en-US" dirty="0">
                <a:latin typeface="Times New Roman" panose="02020603050405020304" pitchFamily="18" charset="0"/>
                <a:cs typeface="Times New Roman" panose="02020603050405020304" pitchFamily="18" charset="0"/>
              </a:rPr>
              <a:t>Major objectives of pruning are </a:t>
            </a:r>
            <a:endParaRPr lang="en-US" dirty="0" smtClean="0">
              <a:latin typeface="Times New Roman" panose="02020603050405020304" pitchFamily="18" charset="0"/>
              <a:cs typeface="Times New Roman" panose="02020603050405020304" pitchFamily="18" charset="0"/>
            </a:endParaRPr>
          </a:p>
          <a:p>
            <a:pPr>
              <a:buNone/>
            </a:pP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a</a:t>
            </a:r>
            <a:r>
              <a:rPr lang="en-US" b="1" dirty="0">
                <a:latin typeface="Times New Roman" panose="02020603050405020304" pitchFamily="18" charset="0"/>
                <a:cs typeface="Times New Roman" panose="02020603050405020304" pitchFamily="18" charset="0"/>
              </a:rPr>
              <a:t>. Controlling the direction of growth. </a:t>
            </a:r>
            <a:endParaRPr lang="en-US" b="1" dirty="0" smtClean="0">
              <a:latin typeface="Times New Roman" panose="02020603050405020304" pitchFamily="18" charset="0"/>
              <a:cs typeface="Times New Roman" panose="02020603050405020304" pitchFamily="18" charset="0"/>
            </a:endParaRPr>
          </a:p>
          <a:p>
            <a:pPr>
              <a:buNone/>
            </a:pPr>
            <a:r>
              <a:rPr lang="en-US" b="1"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natural form of a plant can </a:t>
            </a:r>
            <a:r>
              <a:rPr lang="en-US" dirty="0" smtClean="0">
                <a:latin typeface="Times New Roman" panose="02020603050405020304" pitchFamily="18" charset="0"/>
                <a:cs typeface="Times New Roman" panose="02020603050405020304" pitchFamily="18" charset="0"/>
              </a:rPr>
              <a:t>be </a:t>
            </a:r>
            <a:r>
              <a:rPr lang="en-US" dirty="0">
                <a:latin typeface="Times New Roman" panose="02020603050405020304" pitchFamily="18" charset="0"/>
                <a:cs typeface="Times New Roman" panose="02020603050405020304" pitchFamily="18" charset="0"/>
              </a:rPr>
              <a:t>modified to induce it to branch and spread more profusely. </a:t>
            </a:r>
            <a:r>
              <a:rPr lang="en-US" dirty="0" smtClean="0">
                <a:latin typeface="Times New Roman" panose="02020603050405020304" pitchFamily="18" charset="0"/>
                <a:cs typeface="Times New Roman" panose="02020603050405020304" pitchFamily="18" charset="0"/>
              </a:rPr>
              <a:t>Low branching </a:t>
            </a:r>
            <a:r>
              <a:rPr lang="en-US" dirty="0">
                <a:latin typeface="Times New Roman" panose="02020603050405020304" pitchFamily="18" charset="0"/>
                <a:cs typeface="Times New Roman" panose="02020603050405020304" pitchFamily="18" charset="0"/>
              </a:rPr>
              <a:t>types can be trained to branch higher. Branches can also be </a:t>
            </a:r>
            <a:r>
              <a:rPr lang="en-US" dirty="0" smtClean="0">
                <a:latin typeface="Times New Roman" panose="02020603050405020304" pitchFamily="18" charset="0"/>
                <a:cs typeface="Times New Roman" panose="02020603050405020304" pitchFamily="18" charset="0"/>
              </a:rPr>
              <a:t>trained </a:t>
            </a:r>
            <a:r>
              <a:rPr lang="en-US" dirty="0">
                <a:latin typeface="Times New Roman" panose="02020603050405020304" pitchFamily="18" charset="0"/>
                <a:cs typeface="Times New Roman" panose="02020603050405020304" pitchFamily="18" charset="0"/>
              </a:rPr>
              <a:t>to grow away from utility wires or buildings.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b. Developing a strong framework. </a:t>
            </a:r>
            <a:endParaRPr lang="en-US" b="1" dirty="0" smtClean="0">
              <a:latin typeface="Times New Roman" panose="02020603050405020304" pitchFamily="18" charset="0"/>
              <a:cs typeface="Times New Roman" panose="02020603050405020304" pitchFamily="18" charset="0"/>
            </a:endParaRPr>
          </a:p>
          <a:p>
            <a:pPr>
              <a:buNone/>
            </a:pPr>
            <a:r>
              <a:rPr lang="en-US" b="1"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Some </a:t>
            </a:r>
            <a:r>
              <a:rPr lang="en-US" dirty="0">
                <a:latin typeface="Times New Roman" panose="02020603050405020304" pitchFamily="18" charset="0"/>
                <a:cs typeface="Times New Roman" panose="02020603050405020304" pitchFamily="18" charset="0"/>
              </a:rPr>
              <a:t>trees have naturally narrow crotch angles '(40° or </a:t>
            </a:r>
            <a:r>
              <a:rPr lang="en-US" dirty="0" smtClean="0">
                <a:latin typeface="Times New Roman" panose="02020603050405020304" pitchFamily="18" charset="0"/>
                <a:cs typeface="Times New Roman" panose="02020603050405020304" pitchFamily="18" charset="0"/>
              </a:rPr>
              <a:t>less from </a:t>
            </a:r>
            <a:r>
              <a:rPr lang="en-US" dirty="0">
                <a:latin typeface="Times New Roman" panose="02020603050405020304" pitchFamily="18" charset="0"/>
                <a:cs typeface="Times New Roman" panose="02020603050405020304" pitchFamily="18" charset="0"/>
              </a:rPr>
              <a:t>the vertical). Narrow crotches result in a </a:t>
            </a:r>
            <a:r>
              <a:rPr lang="en-US" dirty="0" smtClean="0">
                <a:latin typeface="Times New Roman" panose="02020603050405020304" pitchFamily="18" charset="0"/>
                <a:cs typeface="Times New Roman" panose="02020603050405020304" pitchFamily="18" charset="0"/>
              </a:rPr>
              <a:t>greater </a:t>
            </a:r>
            <a:r>
              <a:rPr lang="en-US" dirty="0">
                <a:latin typeface="Times New Roman" panose="02020603050405020304" pitchFamily="18" charset="0"/>
                <a:cs typeface="Times New Roman" panose="02020603050405020304" pitchFamily="18" charset="0"/>
              </a:rPr>
              <a:t>loss of limbs from wind storms and heavy loads of fruit than crotches with larger angles. The strongest crotches are those in which branches </a:t>
            </a:r>
            <a:r>
              <a:rPr lang="en-US" dirty="0" smtClean="0">
                <a:latin typeface="Times New Roman" panose="02020603050405020304" pitchFamily="18" charset="0"/>
                <a:cs typeface="Times New Roman" panose="02020603050405020304" pitchFamily="18" charset="0"/>
              </a:rPr>
              <a:t>grow up from the trunk </a:t>
            </a:r>
            <a:r>
              <a:rPr lang="en-US" dirty="0">
                <a:latin typeface="Times New Roman" panose="02020603050405020304" pitchFamily="18" charset="0"/>
                <a:cs typeface="Times New Roman" panose="02020603050405020304" pitchFamily="18" charset="0"/>
              </a:rPr>
              <a:t>at angles hanging from </a:t>
            </a:r>
            <a:r>
              <a:rPr lang="en-US" dirty="0" smtClean="0">
                <a:latin typeface="Times New Roman" panose="02020603050405020304" pitchFamily="18" charset="0"/>
                <a:cs typeface="Times New Roman" panose="02020603050405020304" pitchFamily="18" charset="0"/>
              </a:rPr>
              <a:t>40-90°. 	</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1157</TotalTime>
  <Words>1888</Words>
  <Application>Microsoft Office PowerPoint</Application>
  <PresentationFormat>On-screen Show (4:3)</PresentationFormat>
  <Paragraphs>202</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Pruning and Training</vt:lpstr>
      <vt:lpstr>Pruning</vt:lpstr>
      <vt:lpstr>Principles of Pruning</vt:lpstr>
      <vt:lpstr>PowerPoint Presentation</vt:lpstr>
      <vt:lpstr>PowerPoint Presentation</vt:lpstr>
      <vt:lpstr>PowerPoint Presentation</vt:lpstr>
      <vt:lpstr>PowerPoint Presentation</vt:lpstr>
      <vt:lpstr>PowerPoint Presentation</vt:lpstr>
      <vt:lpstr>Objectives of Pruning</vt:lpstr>
      <vt:lpstr>PowerPoint Presentation</vt:lpstr>
      <vt:lpstr>PowerPoint Presentation</vt:lpstr>
      <vt:lpstr>Kinds of Pruning</vt:lpstr>
      <vt:lpstr>Thinning out and heading back</vt:lpstr>
      <vt:lpstr>Fine and coarse (bulk) pruning</vt:lpstr>
      <vt:lpstr>Root pruning</vt:lpstr>
      <vt:lpstr>Root pruning</vt:lpstr>
      <vt:lpstr>PowerPoint Presentation</vt:lpstr>
      <vt:lpstr>Training</vt:lpstr>
      <vt:lpstr>Central leader system</vt:lpstr>
      <vt:lpstr>Central leader system</vt:lpstr>
      <vt:lpstr>PowerPoint Presentation</vt:lpstr>
      <vt:lpstr>Modified leader system</vt:lpstr>
      <vt:lpstr>Modified leader system</vt:lpstr>
      <vt:lpstr>Open centre or vase system</vt:lpstr>
      <vt:lpstr>Open center or vase system</vt:lpstr>
      <vt:lpstr>PowerPoint Presentation</vt:lpstr>
      <vt:lpstr>PowerPoint Presentation</vt:lpstr>
      <vt:lpstr>Weed management </vt:lpstr>
      <vt:lpstr>PowerPoint Presentation</vt:lpstr>
      <vt:lpstr>Damage  from weeds  </vt:lpstr>
      <vt:lpstr>PowerPoint Presentation</vt:lpstr>
      <vt:lpstr>2. Crop contamination. </vt:lpstr>
      <vt:lpstr>4.  Poisonous  weeds.</vt:lpstr>
      <vt:lpstr>PowerPoint Presentation</vt:lpstr>
      <vt:lpstr>Types of weeds  </vt:lpstr>
      <vt:lpstr>A.  RABI SEASON WEEDS:</vt:lpstr>
      <vt:lpstr>B.  KHARIF SEASON WEEDS:</vt:lpstr>
      <vt:lpstr>Perennial weeds.</vt:lpstr>
      <vt:lpstr> MANAGEMENT  PRACTICES Weed control  </vt:lpstr>
      <vt:lpstr>2.Competitive.</vt:lpstr>
      <vt:lpstr>PowerPoint Presentation</vt:lpstr>
      <vt:lpstr>3.Chemical.</vt:lpstr>
      <vt:lpstr>PowerPoint Presentation</vt:lpstr>
      <vt:lpstr>Special practices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Pruning and Training</dc:title>
  <dc:creator>USER</dc:creator>
  <cp:lastModifiedBy>Zahoor HUssain</cp:lastModifiedBy>
  <cp:revision>76</cp:revision>
  <cp:lastPrinted>2015-04-13T05:10:52Z</cp:lastPrinted>
  <dcterms:created xsi:type="dcterms:W3CDTF">2014-04-07T04:35:01Z</dcterms:created>
  <dcterms:modified xsi:type="dcterms:W3CDTF">2016-04-03T18:57:22Z</dcterms:modified>
</cp:coreProperties>
</file>