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56" r:id="rId3"/>
    <p:sldId id="257" r:id="rId4"/>
    <p:sldId id="266" r:id="rId5"/>
    <p:sldId id="258" r:id="rId6"/>
    <p:sldId id="269" r:id="rId7"/>
    <p:sldId id="270" r:id="rId8"/>
    <p:sldId id="267" r:id="rId9"/>
    <p:sldId id="268" r:id="rId10"/>
    <p:sldId id="271" r:id="rId11"/>
    <p:sldId id="264" r:id="rId12"/>
    <p:sldId id="272" r:id="rId13"/>
    <p:sldId id="273" r:id="rId14"/>
    <p:sldId id="274" r:id="rId15"/>
    <p:sldId id="275" r:id="rId16"/>
    <p:sldId id="27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3EB495-AA9E-4C11-BD58-B3AF52653CF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02C3AD1D-3C3E-4E91-A85D-AB7EAAE547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C6F92E79-E7A8-4EBD-8107-598AE085066A}"/>
              </a:ext>
            </a:extLst>
          </p:cNvPr>
          <p:cNvSpPr>
            <a:spLocks noGrp="1"/>
          </p:cNvSpPr>
          <p:nvPr>
            <p:ph type="dt" sz="half" idx="10"/>
          </p:nvPr>
        </p:nvSpPr>
        <p:spPr/>
        <p:txBody>
          <a:bodyPr/>
          <a:lstStyle/>
          <a:p>
            <a:fld id="{02E9519F-1BF9-4B87-A711-F42F0A5F90BD}" type="datetimeFigureOut">
              <a:rPr lang="en-US" smtClean="0"/>
              <a:pPr/>
              <a:t>10/25/2020</a:t>
            </a:fld>
            <a:endParaRPr lang="en-US"/>
          </a:p>
        </p:txBody>
      </p:sp>
      <p:sp>
        <p:nvSpPr>
          <p:cNvPr id="5" name="Footer Placeholder 4">
            <a:extLst>
              <a:ext uri="{FF2B5EF4-FFF2-40B4-BE49-F238E27FC236}">
                <a16:creationId xmlns="" xmlns:a16="http://schemas.microsoft.com/office/drawing/2014/main" id="{AF7176A8-8791-4345-B4E3-D99BBC2608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C22C90C-984B-49E5-BB73-78E446530D2D}"/>
              </a:ext>
            </a:extLst>
          </p:cNvPr>
          <p:cNvSpPr>
            <a:spLocks noGrp="1"/>
          </p:cNvSpPr>
          <p:nvPr>
            <p:ph type="sldNum" sz="quarter" idx="12"/>
          </p:nvPr>
        </p:nvSpPr>
        <p:spPr/>
        <p:txBody>
          <a:bodyPr/>
          <a:lstStyle/>
          <a:p>
            <a:fld id="{EC0CFB48-1A6E-41D6-9EA0-85C147DDCB97}" type="slidenum">
              <a:rPr lang="en-US" smtClean="0"/>
              <a:pPr/>
              <a:t>‹#›</a:t>
            </a:fld>
            <a:endParaRPr lang="en-US"/>
          </a:p>
        </p:txBody>
      </p:sp>
    </p:spTree>
    <p:extLst>
      <p:ext uri="{BB962C8B-B14F-4D97-AF65-F5344CB8AC3E}">
        <p14:creationId xmlns="" xmlns:p14="http://schemas.microsoft.com/office/powerpoint/2010/main" val="2229225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F5B160C-B74E-4062-8AC4-301F57C49D7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3B119CFB-ECD4-44EF-80D5-59B0B3932EC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E699E3A-DC9B-4A22-AE54-D44B408BB2CB}"/>
              </a:ext>
            </a:extLst>
          </p:cNvPr>
          <p:cNvSpPr>
            <a:spLocks noGrp="1"/>
          </p:cNvSpPr>
          <p:nvPr>
            <p:ph type="dt" sz="half" idx="10"/>
          </p:nvPr>
        </p:nvSpPr>
        <p:spPr/>
        <p:txBody>
          <a:bodyPr/>
          <a:lstStyle/>
          <a:p>
            <a:fld id="{02E9519F-1BF9-4B87-A711-F42F0A5F90BD}" type="datetimeFigureOut">
              <a:rPr lang="en-US" smtClean="0"/>
              <a:pPr/>
              <a:t>10/25/2020</a:t>
            </a:fld>
            <a:endParaRPr lang="en-US"/>
          </a:p>
        </p:txBody>
      </p:sp>
      <p:sp>
        <p:nvSpPr>
          <p:cNvPr id="5" name="Footer Placeholder 4">
            <a:extLst>
              <a:ext uri="{FF2B5EF4-FFF2-40B4-BE49-F238E27FC236}">
                <a16:creationId xmlns="" xmlns:a16="http://schemas.microsoft.com/office/drawing/2014/main" id="{26673CDA-BAF7-412C-8444-1B003B1AB8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96E64E5-85F4-4219-B399-7DF868EEE899}"/>
              </a:ext>
            </a:extLst>
          </p:cNvPr>
          <p:cNvSpPr>
            <a:spLocks noGrp="1"/>
          </p:cNvSpPr>
          <p:nvPr>
            <p:ph type="sldNum" sz="quarter" idx="12"/>
          </p:nvPr>
        </p:nvSpPr>
        <p:spPr/>
        <p:txBody>
          <a:bodyPr/>
          <a:lstStyle/>
          <a:p>
            <a:fld id="{EC0CFB48-1A6E-41D6-9EA0-85C147DDCB97}" type="slidenum">
              <a:rPr lang="en-US" smtClean="0"/>
              <a:pPr/>
              <a:t>‹#›</a:t>
            </a:fld>
            <a:endParaRPr lang="en-US"/>
          </a:p>
        </p:txBody>
      </p:sp>
    </p:spTree>
    <p:extLst>
      <p:ext uri="{BB962C8B-B14F-4D97-AF65-F5344CB8AC3E}">
        <p14:creationId xmlns="" xmlns:p14="http://schemas.microsoft.com/office/powerpoint/2010/main" val="3175958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14886CD6-0C38-4804-97F4-6E8FCEC86C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3ADBBD64-E7F4-409E-92A3-1681DE7CFCB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73FA8D0B-3F88-40ED-819C-00D43951AAC8}"/>
              </a:ext>
            </a:extLst>
          </p:cNvPr>
          <p:cNvSpPr>
            <a:spLocks noGrp="1"/>
          </p:cNvSpPr>
          <p:nvPr>
            <p:ph type="dt" sz="half" idx="10"/>
          </p:nvPr>
        </p:nvSpPr>
        <p:spPr/>
        <p:txBody>
          <a:bodyPr/>
          <a:lstStyle/>
          <a:p>
            <a:fld id="{02E9519F-1BF9-4B87-A711-F42F0A5F90BD}" type="datetimeFigureOut">
              <a:rPr lang="en-US" smtClean="0"/>
              <a:pPr/>
              <a:t>10/25/2020</a:t>
            </a:fld>
            <a:endParaRPr lang="en-US"/>
          </a:p>
        </p:txBody>
      </p:sp>
      <p:sp>
        <p:nvSpPr>
          <p:cNvPr id="5" name="Footer Placeholder 4">
            <a:extLst>
              <a:ext uri="{FF2B5EF4-FFF2-40B4-BE49-F238E27FC236}">
                <a16:creationId xmlns="" xmlns:a16="http://schemas.microsoft.com/office/drawing/2014/main" id="{6BB33735-51F1-43C1-98FD-2F1008AF8A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561650A-8387-4276-9CDB-8267BAC92F06}"/>
              </a:ext>
            </a:extLst>
          </p:cNvPr>
          <p:cNvSpPr>
            <a:spLocks noGrp="1"/>
          </p:cNvSpPr>
          <p:nvPr>
            <p:ph type="sldNum" sz="quarter" idx="12"/>
          </p:nvPr>
        </p:nvSpPr>
        <p:spPr/>
        <p:txBody>
          <a:bodyPr/>
          <a:lstStyle/>
          <a:p>
            <a:fld id="{EC0CFB48-1A6E-41D6-9EA0-85C147DDCB97}" type="slidenum">
              <a:rPr lang="en-US" smtClean="0"/>
              <a:pPr/>
              <a:t>‹#›</a:t>
            </a:fld>
            <a:endParaRPr lang="en-US"/>
          </a:p>
        </p:txBody>
      </p:sp>
    </p:spTree>
    <p:extLst>
      <p:ext uri="{BB962C8B-B14F-4D97-AF65-F5344CB8AC3E}">
        <p14:creationId xmlns="" xmlns:p14="http://schemas.microsoft.com/office/powerpoint/2010/main" val="2540851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2501665-C797-4978-9C8C-229B3256B3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AED8C90-CCC3-4FB8-A17B-5F3CCD79683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98F85CD-DFD5-47F8-872D-53EA236A268F}"/>
              </a:ext>
            </a:extLst>
          </p:cNvPr>
          <p:cNvSpPr>
            <a:spLocks noGrp="1"/>
          </p:cNvSpPr>
          <p:nvPr>
            <p:ph type="dt" sz="half" idx="10"/>
          </p:nvPr>
        </p:nvSpPr>
        <p:spPr/>
        <p:txBody>
          <a:bodyPr/>
          <a:lstStyle/>
          <a:p>
            <a:fld id="{02E9519F-1BF9-4B87-A711-F42F0A5F90BD}" type="datetimeFigureOut">
              <a:rPr lang="en-US" smtClean="0"/>
              <a:pPr/>
              <a:t>10/25/2020</a:t>
            </a:fld>
            <a:endParaRPr lang="en-US"/>
          </a:p>
        </p:txBody>
      </p:sp>
      <p:sp>
        <p:nvSpPr>
          <p:cNvPr id="5" name="Footer Placeholder 4">
            <a:extLst>
              <a:ext uri="{FF2B5EF4-FFF2-40B4-BE49-F238E27FC236}">
                <a16:creationId xmlns="" xmlns:a16="http://schemas.microsoft.com/office/drawing/2014/main" id="{984DF02F-AB03-491D-A4DC-81F3731605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EE83A01-28DC-49EE-97DD-D96A451F6F65}"/>
              </a:ext>
            </a:extLst>
          </p:cNvPr>
          <p:cNvSpPr>
            <a:spLocks noGrp="1"/>
          </p:cNvSpPr>
          <p:nvPr>
            <p:ph type="sldNum" sz="quarter" idx="12"/>
          </p:nvPr>
        </p:nvSpPr>
        <p:spPr/>
        <p:txBody>
          <a:bodyPr/>
          <a:lstStyle/>
          <a:p>
            <a:fld id="{EC0CFB48-1A6E-41D6-9EA0-85C147DDCB97}" type="slidenum">
              <a:rPr lang="en-US" smtClean="0"/>
              <a:pPr/>
              <a:t>‹#›</a:t>
            </a:fld>
            <a:endParaRPr lang="en-US"/>
          </a:p>
        </p:txBody>
      </p:sp>
    </p:spTree>
    <p:extLst>
      <p:ext uri="{BB962C8B-B14F-4D97-AF65-F5344CB8AC3E}">
        <p14:creationId xmlns="" xmlns:p14="http://schemas.microsoft.com/office/powerpoint/2010/main" val="3787311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70FD6C-289E-47C0-82A9-5B75169805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5E00A679-2CCE-4F75-8114-B0709AEC97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DB8A0EB6-356F-4391-9A75-DEE06D30648D}"/>
              </a:ext>
            </a:extLst>
          </p:cNvPr>
          <p:cNvSpPr>
            <a:spLocks noGrp="1"/>
          </p:cNvSpPr>
          <p:nvPr>
            <p:ph type="dt" sz="half" idx="10"/>
          </p:nvPr>
        </p:nvSpPr>
        <p:spPr/>
        <p:txBody>
          <a:bodyPr/>
          <a:lstStyle/>
          <a:p>
            <a:fld id="{02E9519F-1BF9-4B87-A711-F42F0A5F90BD}" type="datetimeFigureOut">
              <a:rPr lang="en-US" smtClean="0"/>
              <a:pPr/>
              <a:t>10/25/2020</a:t>
            </a:fld>
            <a:endParaRPr lang="en-US"/>
          </a:p>
        </p:txBody>
      </p:sp>
      <p:sp>
        <p:nvSpPr>
          <p:cNvPr id="5" name="Footer Placeholder 4">
            <a:extLst>
              <a:ext uri="{FF2B5EF4-FFF2-40B4-BE49-F238E27FC236}">
                <a16:creationId xmlns="" xmlns:a16="http://schemas.microsoft.com/office/drawing/2014/main" id="{20FD749B-5361-4ACC-AE35-2EF3C7BE34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5162910-3922-4D73-8FF1-8098580C212A}"/>
              </a:ext>
            </a:extLst>
          </p:cNvPr>
          <p:cNvSpPr>
            <a:spLocks noGrp="1"/>
          </p:cNvSpPr>
          <p:nvPr>
            <p:ph type="sldNum" sz="quarter" idx="12"/>
          </p:nvPr>
        </p:nvSpPr>
        <p:spPr/>
        <p:txBody>
          <a:bodyPr/>
          <a:lstStyle/>
          <a:p>
            <a:fld id="{EC0CFB48-1A6E-41D6-9EA0-85C147DDCB97}" type="slidenum">
              <a:rPr lang="en-US" smtClean="0"/>
              <a:pPr/>
              <a:t>‹#›</a:t>
            </a:fld>
            <a:endParaRPr lang="en-US"/>
          </a:p>
        </p:txBody>
      </p:sp>
    </p:spTree>
    <p:extLst>
      <p:ext uri="{BB962C8B-B14F-4D97-AF65-F5344CB8AC3E}">
        <p14:creationId xmlns="" xmlns:p14="http://schemas.microsoft.com/office/powerpoint/2010/main" val="1241596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778DC76-9975-4514-9C46-6962CE380D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348CACAB-F245-4990-9B3B-9DF77AE1D36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B9203BEF-9212-4C21-AEB5-4DCE00C9F87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62DCA411-9851-4A62-9D74-71AC83737181}"/>
              </a:ext>
            </a:extLst>
          </p:cNvPr>
          <p:cNvSpPr>
            <a:spLocks noGrp="1"/>
          </p:cNvSpPr>
          <p:nvPr>
            <p:ph type="dt" sz="half" idx="10"/>
          </p:nvPr>
        </p:nvSpPr>
        <p:spPr/>
        <p:txBody>
          <a:bodyPr/>
          <a:lstStyle/>
          <a:p>
            <a:fld id="{02E9519F-1BF9-4B87-A711-F42F0A5F90BD}" type="datetimeFigureOut">
              <a:rPr lang="en-US" smtClean="0"/>
              <a:pPr/>
              <a:t>10/25/2020</a:t>
            </a:fld>
            <a:endParaRPr lang="en-US"/>
          </a:p>
        </p:txBody>
      </p:sp>
      <p:sp>
        <p:nvSpPr>
          <p:cNvPr id="6" name="Footer Placeholder 5">
            <a:extLst>
              <a:ext uri="{FF2B5EF4-FFF2-40B4-BE49-F238E27FC236}">
                <a16:creationId xmlns="" xmlns:a16="http://schemas.microsoft.com/office/drawing/2014/main" id="{4E63EF5D-E0DD-4F20-9235-BA933D6B00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9898DB27-ADC0-4D26-A0BB-82895287C340}"/>
              </a:ext>
            </a:extLst>
          </p:cNvPr>
          <p:cNvSpPr>
            <a:spLocks noGrp="1"/>
          </p:cNvSpPr>
          <p:nvPr>
            <p:ph type="sldNum" sz="quarter" idx="12"/>
          </p:nvPr>
        </p:nvSpPr>
        <p:spPr/>
        <p:txBody>
          <a:bodyPr/>
          <a:lstStyle/>
          <a:p>
            <a:fld id="{EC0CFB48-1A6E-41D6-9EA0-85C147DDCB97}" type="slidenum">
              <a:rPr lang="en-US" smtClean="0"/>
              <a:pPr/>
              <a:t>‹#›</a:t>
            </a:fld>
            <a:endParaRPr lang="en-US"/>
          </a:p>
        </p:txBody>
      </p:sp>
    </p:spTree>
    <p:extLst>
      <p:ext uri="{BB962C8B-B14F-4D97-AF65-F5344CB8AC3E}">
        <p14:creationId xmlns="" xmlns:p14="http://schemas.microsoft.com/office/powerpoint/2010/main" val="552800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A64B13-52E9-4FA5-A72B-FD39282F22F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788B07CB-D582-4448-9A23-08C123CB25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A4042F59-2B7A-4360-8397-D8CF55BBCF5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1BB2CD47-0E2E-4D16-82B9-154C9768E7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35B9E50E-35F4-4A9C-99EE-480866A06A1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30B6037A-8D9F-4C42-A6AB-D4818E176588}"/>
              </a:ext>
            </a:extLst>
          </p:cNvPr>
          <p:cNvSpPr>
            <a:spLocks noGrp="1"/>
          </p:cNvSpPr>
          <p:nvPr>
            <p:ph type="dt" sz="half" idx="10"/>
          </p:nvPr>
        </p:nvSpPr>
        <p:spPr/>
        <p:txBody>
          <a:bodyPr/>
          <a:lstStyle/>
          <a:p>
            <a:fld id="{02E9519F-1BF9-4B87-A711-F42F0A5F90BD}" type="datetimeFigureOut">
              <a:rPr lang="en-US" smtClean="0"/>
              <a:pPr/>
              <a:t>10/25/2020</a:t>
            </a:fld>
            <a:endParaRPr lang="en-US"/>
          </a:p>
        </p:txBody>
      </p:sp>
      <p:sp>
        <p:nvSpPr>
          <p:cNvPr id="8" name="Footer Placeholder 7">
            <a:extLst>
              <a:ext uri="{FF2B5EF4-FFF2-40B4-BE49-F238E27FC236}">
                <a16:creationId xmlns="" xmlns:a16="http://schemas.microsoft.com/office/drawing/2014/main" id="{410F4C52-4987-48E1-8B74-765AE3407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FA08CFC4-16BB-432A-AFE1-0AF7377C38D7}"/>
              </a:ext>
            </a:extLst>
          </p:cNvPr>
          <p:cNvSpPr>
            <a:spLocks noGrp="1"/>
          </p:cNvSpPr>
          <p:nvPr>
            <p:ph type="sldNum" sz="quarter" idx="12"/>
          </p:nvPr>
        </p:nvSpPr>
        <p:spPr/>
        <p:txBody>
          <a:bodyPr/>
          <a:lstStyle/>
          <a:p>
            <a:fld id="{EC0CFB48-1A6E-41D6-9EA0-85C147DDCB97}" type="slidenum">
              <a:rPr lang="en-US" smtClean="0"/>
              <a:pPr/>
              <a:t>‹#›</a:t>
            </a:fld>
            <a:endParaRPr lang="en-US"/>
          </a:p>
        </p:txBody>
      </p:sp>
    </p:spTree>
    <p:extLst>
      <p:ext uri="{BB962C8B-B14F-4D97-AF65-F5344CB8AC3E}">
        <p14:creationId xmlns="" xmlns:p14="http://schemas.microsoft.com/office/powerpoint/2010/main" val="2547004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172F9C5-3933-40C9-B3C8-35E205F503C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3ECAF498-0CDB-4760-B324-407F803088E0}"/>
              </a:ext>
            </a:extLst>
          </p:cNvPr>
          <p:cNvSpPr>
            <a:spLocks noGrp="1"/>
          </p:cNvSpPr>
          <p:nvPr>
            <p:ph type="dt" sz="half" idx="10"/>
          </p:nvPr>
        </p:nvSpPr>
        <p:spPr/>
        <p:txBody>
          <a:bodyPr/>
          <a:lstStyle/>
          <a:p>
            <a:fld id="{02E9519F-1BF9-4B87-A711-F42F0A5F90BD}" type="datetimeFigureOut">
              <a:rPr lang="en-US" smtClean="0"/>
              <a:pPr/>
              <a:t>10/25/2020</a:t>
            </a:fld>
            <a:endParaRPr lang="en-US"/>
          </a:p>
        </p:txBody>
      </p:sp>
      <p:sp>
        <p:nvSpPr>
          <p:cNvPr id="4" name="Footer Placeholder 3">
            <a:extLst>
              <a:ext uri="{FF2B5EF4-FFF2-40B4-BE49-F238E27FC236}">
                <a16:creationId xmlns="" xmlns:a16="http://schemas.microsoft.com/office/drawing/2014/main" id="{2B817C17-77C4-415A-8898-7EC49BC8FA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C03952CC-ADBE-4E86-A597-CBD07BBCA3AC}"/>
              </a:ext>
            </a:extLst>
          </p:cNvPr>
          <p:cNvSpPr>
            <a:spLocks noGrp="1"/>
          </p:cNvSpPr>
          <p:nvPr>
            <p:ph type="sldNum" sz="quarter" idx="12"/>
          </p:nvPr>
        </p:nvSpPr>
        <p:spPr/>
        <p:txBody>
          <a:bodyPr/>
          <a:lstStyle/>
          <a:p>
            <a:fld id="{EC0CFB48-1A6E-41D6-9EA0-85C147DDCB97}" type="slidenum">
              <a:rPr lang="en-US" smtClean="0"/>
              <a:pPr/>
              <a:t>‹#›</a:t>
            </a:fld>
            <a:endParaRPr lang="en-US"/>
          </a:p>
        </p:txBody>
      </p:sp>
    </p:spTree>
    <p:extLst>
      <p:ext uri="{BB962C8B-B14F-4D97-AF65-F5344CB8AC3E}">
        <p14:creationId xmlns="" xmlns:p14="http://schemas.microsoft.com/office/powerpoint/2010/main" val="2920566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C71D0B5E-C4DA-4814-9349-521268349ED9}"/>
              </a:ext>
            </a:extLst>
          </p:cNvPr>
          <p:cNvSpPr>
            <a:spLocks noGrp="1"/>
          </p:cNvSpPr>
          <p:nvPr>
            <p:ph type="dt" sz="half" idx="10"/>
          </p:nvPr>
        </p:nvSpPr>
        <p:spPr/>
        <p:txBody>
          <a:bodyPr/>
          <a:lstStyle/>
          <a:p>
            <a:fld id="{02E9519F-1BF9-4B87-A711-F42F0A5F90BD}" type="datetimeFigureOut">
              <a:rPr lang="en-US" smtClean="0"/>
              <a:pPr/>
              <a:t>10/25/2020</a:t>
            </a:fld>
            <a:endParaRPr lang="en-US"/>
          </a:p>
        </p:txBody>
      </p:sp>
      <p:sp>
        <p:nvSpPr>
          <p:cNvPr id="3" name="Footer Placeholder 2">
            <a:extLst>
              <a:ext uri="{FF2B5EF4-FFF2-40B4-BE49-F238E27FC236}">
                <a16:creationId xmlns="" xmlns:a16="http://schemas.microsoft.com/office/drawing/2014/main" id="{D2065370-8DF8-4790-B9CB-0ED709CDA4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3830806C-B4D7-46DD-9407-BA52DA68F825}"/>
              </a:ext>
            </a:extLst>
          </p:cNvPr>
          <p:cNvSpPr>
            <a:spLocks noGrp="1"/>
          </p:cNvSpPr>
          <p:nvPr>
            <p:ph type="sldNum" sz="quarter" idx="12"/>
          </p:nvPr>
        </p:nvSpPr>
        <p:spPr/>
        <p:txBody>
          <a:bodyPr/>
          <a:lstStyle/>
          <a:p>
            <a:fld id="{EC0CFB48-1A6E-41D6-9EA0-85C147DDCB97}" type="slidenum">
              <a:rPr lang="en-US" smtClean="0"/>
              <a:pPr/>
              <a:t>‹#›</a:t>
            </a:fld>
            <a:endParaRPr lang="en-US"/>
          </a:p>
        </p:txBody>
      </p:sp>
    </p:spTree>
    <p:extLst>
      <p:ext uri="{BB962C8B-B14F-4D97-AF65-F5344CB8AC3E}">
        <p14:creationId xmlns="" xmlns:p14="http://schemas.microsoft.com/office/powerpoint/2010/main" val="1188372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5A186D-EFC2-477A-8874-341C7E2A44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7BF55D80-5ED0-42C9-A871-B5CCA6B31C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C1E585D1-67C4-4B48-B102-A1F3B74D8C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6D0E8B18-F22D-4566-9496-6A7BA896F6ED}"/>
              </a:ext>
            </a:extLst>
          </p:cNvPr>
          <p:cNvSpPr>
            <a:spLocks noGrp="1"/>
          </p:cNvSpPr>
          <p:nvPr>
            <p:ph type="dt" sz="half" idx="10"/>
          </p:nvPr>
        </p:nvSpPr>
        <p:spPr/>
        <p:txBody>
          <a:bodyPr/>
          <a:lstStyle/>
          <a:p>
            <a:fld id="{02E9519F-1BF9-4B87-A711-F42F0A5F90BD}" type="datetimeFigureOut">
              <a:rPr lang="en-US" smtClean="0"/>
              <a:pPr/>
              <a:t>10/25/2020</a:t>
            </a:fld>
            <a:endParaRPr lang="en-US"/>
          </a:p>
        </p:txBody>
      </p:sp>
      <p:sp>
        <p:nvSpPr>
          <p:cNvPr id="6" name="Footer Placeholder 5">
            <a:extLst>
              <a:ext uri="{FF2B5EF4-FFF2-40B4-BE49-F238E27FC236}">
                <a16:creationId xmlns="" xmlns:a16="http://schemas.microsoft.com/office/drawing/2014/main" id="{34B800D1-1F86-4332-8A51-74E3F5A066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41932B21-1DA2-48AE-A81D-6A5D6DB78D4A}"/>
              </a:ext>
            </a:extLst>
          </p:cNvPr>
          <p:cNvSpPr>
            <a:spLocks noGrp="1"/>
          </p:cNvSpPr>
          <p:nvPr>
            <p:ph type="sldNum" sz="quarter" idx="12"/>
          </p:nvPr>
        </p:nvSpPr>
        <p:spPr/>
        <p:txBody>
          <a:bodyPr/>
          <a:lstStyle/>
          <a:p>
            <a:fld id="{EC0CFB48-1A6E-41D6-9EA0-85C147DDCB97}" type="slidenum">
              <a:rPr lang="en-US" smtClean="0"/>
              <a:pPr/>
              <a:t>‹#›</a:t>
            </a:fld>
            <a:endParaRPr lang="en-US"/>
          </a:p>
        </p:txBody>
      </p:sp>
    </p:spTree>
    <p:extLst>
      <p:ext uri="{BB962C8B-B14F-4D97-AF65-F5344CB8AC3E}">
        <p14:creationId xmlns="" xmlns:p14="http://schemas.microsoft.com/office/powerpoint/2010/main" val="1747530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B957AC-6712-48D3-BB2D-540CFFABC5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19140742-9F8A-4894-B92A-3D83A59491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23F5312B-251C-4481-A855-2DCEA33B40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383B789E-4263-4327-A7A9-9061206BD126}"/>
              </a:ext>
            </a:extLst>
          </p:cNvPr>
          <p:cNvSpPr>
            <a:spLocks noGrp="1"/>
          </p:cNvSpPr>
          <p:nvPr>
            <p:ph type="dt" sz="half" idx="10"/>
          </p:nvPr>
        </p:nvSpPr>
        <p:spPr/>
        <p:txBody>
          <a:bodyPr/>
          <a:lstStyle/>
          <a:p>
            <a:fld id="{02E9519F-1BF9-4B87-A711-F42F0A5F90BD}" type="datetimeFigureOut">
              <a:rPr lang="en-US" smtClean="0"/>
              <a:pPr/>
              <a:t>10/25/2020</a:t>
            </a:fld>
            <a:endParaRPr lang="en-US"/>
          </a:p>
        </p:txBody>
      </p:sp>
      <p:sp>
        <p:nvSpPr>
          <p:cNvPr id="6" name="Footer Placeholder 5">
            <a:extLst>
              <a:ext uri="{FF2B5EF4-FFF2-40B4-BE49-F238E27FC236}">
                <a16:creationId xmlns="" xmlns:a16="http://schemas.microsoft.com/office/drawing/2014/main" id="{DA063807-3985-4D0A-A584-A69BBAF1F4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DBE263F0-D94D-47B9-8B86-618E3E802028}"/>
              </a:ext>
            </a:extLst>
          </p:cNvPr>
          <p:cNvSpPr>
            <a:spLocks noGrp="1"/>
          </p:cNvSpPr>
          <p:nvPr>
            <p:ph type="sldNum" sz="quarter" idx="12"/>
          </p:nvPr>
        </p:nvSpPr>
        <p:spPr/>
        <p:txBody>
          <a:bodyPr/>
          <a:lstStyle/>
          <a:p>
            <a:fld id="{EC0CFB48-1A6E-41D6-9EA0-85C147DDCB97}" type="slidenum">
              <a:rPr lang="en-US" smtClean="0"/>
              <a:pPr/>
              <a:t>‹#›</a:t>
            </a:fld>
            <a:endParaRPr lang="en-US"/>
          </a:p>
        </p:txBody>
      </p:sp>
    </p:spTree>
    <p:extLst>
      <p:ext uri="{BB962C8B-B14F-4D97-AF65-F5344CB8AC3E}">
        <p14:creationId xmlns="" xmlns:p14="http://schemas.microsoft.com/office/powerpoint/2010/main" val="2538761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981538A1-8CFC-4DB8-8E0A-5365D19C08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EBC7B079-2945-43E5-A92F-5A38D7C216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A664462-2039-4D23-8D9F-7049B25E93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E9519F-1BF9-4B87-A711-F42F0A5F90BD}" type="datetimeFigureOut">
              <a:rPr lang="en-US" smtClean="0"/>
              <a:pPr/>
              <a:t>10/25/2020</a:t>
            </a:fld>
            <a:endParaRPr lang="en-US"/>
          </a:p>
        </p:txBody>
      </p:sp>
      <p:sp>
        <p:nvSpPr>
          <p:cNvPr id="5" name="Footer Placeholder 4">
            <a:extLst>
              <a:ext uri="{FF2B5EF4-FFF2-40B4-BE49-F238E27FC236}">
                <a16:creationId xmlns="" xmlns:a16="http://schemas.microsoft.com/office/drawing/2014/main" id="{D903B264-A28B-476B-A6DA-1CC3D580F8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61309ECD-2092-4423-9A19-46820A7127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0CFB48-1A6E-41D6-9EA0-85C147DDCB97}" type="slidenum">
              <a:rPr lang="en-US" smtClean="0"/>
              <a:pPr/>
              <a:t>‹#›</a:t>
            </a:fld>
            <a:endParaRPr lang="en-US"/>
          </a:p>
        </p:txBody>
      </p:sp>
    </p:spTree>
    <p:extLst>
      <p:ext uri="{BB962C8B-B14F-4D97-AF65-F5344CB8AC3E}">
        <p14:creationId xmlns="" xmlns:p14="http://schemas.microsoft.com/office/powerpoint/2010/main" val="4073081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missouribotanicalgarden.org/PlantFinder/PlantFinderDetails.aspx?kempercode=y580" TargetMode="External"/><Relationship Id="rId2" Type="http://schemas.openxmlformats.org/officeDocument/2006/relationships/hyperlink" Target="http://www.floridata.com/ref/h/host_spp.cfm" TargetMode="External"/><Relationship Id="rId1" Type="http://schemas.openxmlformats.org/officeDocument/2006/relationships/slideLayout" Target="../slideLayouts/slideLayout2.xml"/><Relationship Id="rId4" Type="http://schemas.openxmlformats.org/officeDocument/2006/relationships/hyperlink" Target="http://extension.illinois.edu/hortanswers/plantdetail.cfm?PlantID=725&amp;PlantTypeID=2"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858DCB-728C-4030-881B-41376049CE66}"/>
              </a:ext>
            </a:extLst>
          </p:cNvPr>
          <p:cNvSpPr>
            <a:spLocks noGrp="1"/>
          </p:cNvSpPr>
          <p:nvPr>
            <p:ph type="title"/>
          </p:nvPr>
        </p:nvSpPr>
        <p:spPr>
          <a:xfrm>
            <a:off x="838200" y="274972"/>
            <a:ext cx="9812628" cy="6280373"/>
          </a:xfrm>
        </p:spPr>
        <p:txBody>
          <a:bodyPr>
            <a:normAutofit/>
          </a:bodyPr>
          <a:lstStyle/>
          <a:p>
            <a:pPr algn="ctr"/>
            <a:r>
              <a:rPr lang="en-US" b="1" dirty="0"/>
              <a:t/>
            </a:r>
            <a:br>
              <a:rPr lang="en-US" b="1" dirty="0"/>
            </a:br>
            <a:r>
              <a:rPr lang="en-US" b="1" dirty="0"/>
              <a:t>community soil relationship</a:t>
            </a:r>
            <a:br>
              <a:rPr lang="en-US" b="1" dirty="0"/>
            </a:br>
            <a:endParaRPr lang="en-US" b="1" dirty="0"/>
          </a:p>
        </p:txBody>
      </p:sp>
    </p:spTree>
    <p:extLst>
      <p:ext uri="{BB962C8B-B14F-4D97-AF65-F5344CB8AC3E}">
        <p14:creationId xmlns="" xmlns:p14="http://schemas.microsoft.com/office/powerpoint/2010/main" val="2353967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CA16826-4B48-4538-939F-D065E9ADFA9F}"/>
              </a:ext>
            </a:extLst>
          </p:cNvPr>
          <p:cNvSpPr>
            <a:spLocks noGrp="1"/>
          </p:cNvSpPr>
          <p:nvPr>
            <p:ph idx="1"/>
          </p:nvPr>
        </p:nvSpPr>
        <p:spPr>
          <a:xfrm>
            <a:off x="218941" y="592428"/>
            <a:ext cx="11758411" cy="6091707"/>
          </a:xfrm>
        </p:spPr>
        <p:txBody>
          <a:bodyPr>
            <a:normAutofit/>
          </a:bodyPr>
          <a:lstStyle/>
          <a:p>
            <a:r>
              <a:rPr lang="en-US" b="1" dirty="0">
                <a:solidFill>
                  <a:prstClr val="black"/>
                </a:solidFill>
              </a:rPr>
              <a:t>Loam soil </a:t>
            </a:r>
            <a:r>
              <a:rPr lang="en-US" dirty="0">
                <a:solidFill>
                  <a:prstClr val="black"/>
                </a:solidFill>
              </a:rPr>
              <a:t>– are a mixture of sand, silt and clay that are combined to avoid the negative effects of each type. These soils are fertile, easy to work with and provide good drainage. Depending on their predominant composition they can be either sandy or clay loam. As the soils are a perfect balance of soil particles, they are considered to be a gardeners best friend, but still benefit from topping up with additional organic matter.</a:t>
            </a:r>
            <a:r>
              <a:rPr lang="en-US" dirty="0"/>
              <a:t> Image result for crops grown in loamy soil</a:t>
            </a:r>
          </a:p>
          <a:p>
            <a:r>
              <a:rPr lang="en-US" b="1" dirty="0"/>
              <a:t>Crops.</a:t>
            </a:r>
            <a:r>
              <a:rPr lang="en-US" dirty="0"/>
              <a:t> The three most widely grown vegetables in American home gardens are tomatoes, peppers and green beans. These are followed by cucumbers, onions and lettuce. Other popular vegetables that will grow well in sandy loams include sweet corn, okra, radishes, eggplant, carrots, pole beans, greens and spinach.</a:t>
            </a:r>
          </a:p>
          <a:p>
            <a:endParaRPr lang="en-US" dirty="0">
              <a:solidFill>
                <a:prstClr val="black"/>
              </a:solidFill>
            </a:endParaRPr>
          </a:p>
          <a:p>
            <a:endParaRPr lang="en-US" dirty="0">
              <a:solidFill>
                <a:prstClr val="black"/>
              </a:solidFill>
            </a:endParaRPr>
          </a:p>
          <a:p>
            <a:endParaRPr lang="en-US" dirty="0"/>
          </a:p>
        </p:txBody>
      </p:sp>
    </p:spTree>
    <p:extLst>
      <p:ext uri="{BB962C8B-B14F-4D97-AF65-F5344CB8AC3E}">
        <p14:creationId xmlns="" xmlns:p14="http://schemas.microsoft.com/office/powerpoint/2010/main" val="4064974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8399EE-03B5-4F69-B65A-3D3B0B7BE232}"/>
              </a:ext>
            </a:extLst>
          </p:cNvPr>
          <p:cNvSpPr>
            <a:spLocks noGrp="1"/>
          </p:cNvSpPr>
          <p:nvPr>
            <p:ph type="title"/>
          </p:nvPr>
        </p:nvSpPr>
        <p:spPr/>
        <p:txBody>
          <a:bodyPr/>
          <a:lstStyle/>
          <a:p>
            <a:r>
              <a:rPr lang="en-US" b="1" dirty="0"/>
              <a:t>Relationship of soil with animals and insects</a:t>
            </a:r>
          </a:p>
        </p:txBody>
      </p:sp>
      <p:sp>
        <p:nvSpPr>
          <p:cNvPr id="3" name="Content Placeholder 2">
            <a:extLst>
              <a:ext uri="{FF2B5EF4-FFF2-40B4-BE49-F238E27FC236}">
                <a16:creationId xmlns="" xmlns:a16="http://schemas.microsoft.com/office/drawing/2014/main" id="{E460DAFD-80D2-474B-BF46-DAF16E14CD74}"/>
              </a:ext>
            </a:extLst>
          </p:cNvPr>
          <p:cNvSpPr>
            <a:spLocks noGrp="1"/>
          </p:cNvSpPr>
          <p:nvPr>
            <p:ph idx="1"/>
          </p:nvPr>
        </p:nvSpPr>
        <p:spPr/>
        <p:txBody>
          <a:bodyPr>
            <a:normAutofit lnSpcReduction="10000"/>
          </a:bodyPr>
          <a:lstStyle/>
          <a:p>
            <a:r>
              <a:rPr lang="en-US" dirty="0"/>
              <a:t>Rodents</a:t>
            </a:r>
          </a:p>
          <a:p>
            <a:r>
              <a:rPr lang="en-US" dirty="0"/>
              <a:t>Earthworms</a:t>
            </a:r>
          </a:p>
          <a:p>
            <a:r>
              <a:rPr lang="en-US" dirty="0"/>
              <a:t>Termites</a:t>
            </a:r>
          </a:p>
          <a:p>
            <a:r>
              <a:rPr lang="en-US" dirty="0"/>
              <a:t>Ants</a:t>
            </a:r>
          </a:p>
          <a:p>
            <a:r>
              <a:rPr lang="en-US" dirty="0"/>
              <a:t>Nematodes</a:t>
            </a:r>
          </a:p>
          <a:p>
            <a:r>
              <a:rPr lang="en-US" dirty="0"/>
              <a:t>Protozoans</a:t>
            </a:r>
          </a:p>
          <a:p>
            <a:r>
              <a:rPr lang="en-US" dirty="0"/>
              <a:t>Rotifers</a:t>
            </a:r>
          </a:p>
          <a:p>
            <a:r>
              <a:rPr lang="en-US" dirty="0"/>
              <a:t>Micro organism(</a:t>
            </a:r>
            <a:r>
              <a:rPr lang="en-US" dirty="0" err="1"/>
              <a:t>fungi,bacteria</a:t>
            </a:r>
            <a:r>
              <a:rPr lang="en-US" dirty="0"/>
              <a:t>)</a:t>
            </a:r>
          </a:p>
          <a:p>
            <a:r>
              <a:rPr lang="en-US" dirty="0"/>
              <a:t>Detritivores(</a:t>
            </a:r>
            <a:r>
              <a:rPr lang="en-US" dirty="0" err="1"/>
              <a:t>mites,woodlice</a:t>
            </a:r>
            <a:r>
              <a:rPr lang="en-US" dirty="0"/>
              <a:t> and earthworm)</a:t>
            </a:r>
          </a:p>
        </p:txBody>
      </p:sp>
    </p:spTree>
    <p:extLst>
      <p:ext uri="{BB962C8B-B14F-4D97-AF65-F5344CB8AC3E}">
        <p14:creationId xmlns="" xmlns:p14="http://schemas.microsoft.com/office/powerpoint/2010/main" val="3971395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7B279E9-9704-465F-B278-8CCFD4753CA5}"/>
              </a:ext>
            </a:extLst>
          </p:cNvPr>
          <p:cNvSpPr>
            <a:spLocks noGrp="1"/>
          </p:cNvSpPr>
          <p:nvPr>
            <p:ph idx="1"/>
          </p:nvPr>
        </p:nvSpPr>
        <p:spPr/>
        <p:txBody>
          <a:bodyPr/>
          <a:lstStyle/>
          <a:p>
            <a:r>
              <a:rPr lang="en-US" dirty="0"/>
              <a:t>These organisms can act by both physically and chemically and have both beneficial and harmful effects.</a:t>
            </a:r>
          </a:p>
          <a:p>
            <a:r>
              <a:rPr lang="en-US" b="1" dirty="0"/>
              <a:t>Benefits:</a:t>
            </a:r>
          </a:p>
          <a:p>
            <a:r>
              <a:rPr lang="en-US" dirty="0"/>
              <a:t>Organic matter decomposition</a:t>
            </a:r>
          </a:p>
          <a:p>
            <a:r>
              <a:rPr lang="en-US" dirty="0"/>
              <a:t>Inorganic transformation</a:t>
            </a:r>
          </a:p>
          <a:p>
            <a:r>
              <a:rPr lang="en-US" dirty="0"/>
              <a:t>Nitrogen fixation</a:t>
            </a:r>
          </a:p>
        </p:txBody>
      </p:sp>
    </p:spTree>
    <p:extLst>
      <p:ext uri="{BB962C8B-B14F-4D97-AF65-F5344CB8AC3E}">
        <p14:creationId xmlns="" xmlns:p14="http://schemas.microsoft.com/office/powerpoint/2010/main" val="4231220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3FF0C25-EEFE-4800-9C62-510589B18C93}"/>
              </a:ext>
            </a:extLst>
          </p:cNvPr>
          <p:cNvSpPr>
            <a:spLocks noGrp="1"/>
          </p:cNvSpPr>
          <p:nvPr>
            <p:ph type="title"/>
          </p:nvPr>
        </p:nvSpPr>
        <p:spPr/>
        <p:txBody>
          <a:bodyPr/>
          <a:lstStyle/>
          <a:p>
            <a:r>
              <a:rPr lang="en-US" b="1" dirty="0"/>
              <a:t>Harmful effects:</a:t>
            </a:r>
          </a:p>
        </p:txBody>
      </p:sp>
      <p:sp>
        <p:nvSpPr>
          <p:cNvPr id="3" name="Content Placeholder 2">
            <a:extLst>
              <a:ext uri="{FF2B5EF4-FFF2-40B4-BE49-F238E27FC236}">
                <a16:creationId xmlns="" xmlns:a16="http://schemas.microsoft.com/office/drawing/2014/main" id="{F6A82A48-4CB8-4C72-BA88-E7AD7F3EDE10}"/>
              </a:ext>
            </a:extLst>
          </p:cNvPr>
          <p:cNvSpPr>
            <a:spLocks noGrp="1"/>
          </p:cNvSpPr>
          <p:nvPr>
            <p:ph idx="1"/>
          </p:nvPr>
        </p:nvSpPr>
        <p:spPr/>
        <p:txBody>
          <a:bodyPr/>
          <a:lstStyle/>
          <a:p>
            <a:r>
              <a:rPr lang="en-US" dirty="0"/>
              <a:t>injurious to higher plants</a:t>
            </a:r>
          </a:p>
          <a:p>
            <a:r>
              <a:rPr lang="en-US" dirty="0"/>
              <a:t>Competition for nutrients</a:t>
            </a:r>
          </a:p>
          <a:p>
            <a:r>
              <a:rPr lang="en-US" dirty="0"/>
              <a:t>Nutrient deficiencies and toxicities</a:t>
            </a:r>
          </a:p>
          <a:p>
            <a:r>
              <a:rPr lang="en-US" dirty="0"/>
              <a:t>Production of antibiotics in soils</a:t>
            </a:r>
          </a:p>
          <a:p>
            <a:endParaRPr lang="en-US" dirty="0"/>
          </a:p>
        </p:txBody>
      </p:sp>
    </p:spTree>
    <p:extLst>
      <p:ext uri="{BB962C8B-B14F-4D97-AF65-F5344CB8AC3E}">
        <p14:creationId xmlns="" xmlns:p14="http://schemas.microsoft.com/office/powerpoint/2010/main" val="8343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07250BC-1EA2-4AC3-B8BF-845718752C88}"/>
              </a:ext>
            </a:extLst>
          </p:cNvPr>
          <p:cNvSpPr>
            <a:spLocks noGrp="1"/>
          </p:cNvSpPr>
          <p:nvPr>
            <p:ph type="title"/>
          </p:nvPr>
        </p:nvSpPr>
        <p:spPr/>
        <p:txBody>
          <a:bodyPr/>
          <a:lstStyle/>
          <a:p>
            <a:r>
              <a:rPr lang="en-US" b="1" dirty="0"/>
              <a:t>Human and Soil Interactions:</a:t>
            </a:r>
            <a:endParaRPr lang="en-US" dirty="0"/>
          </a:p>
        </p:txBody>
      </p:sp>
      <p:sp>
        <p:nvSpPr>
          <p:cNvPr id="3" name="Content Placeholder 2">
            <a:extLst>
              <a:ext uri="{FF2B5EF4-FFF2-40B4-BE49-F238E27FC236}">
                <a16:creationId xmlns="" xmlns:a16="http://schemas.microsoft.com/office/drawing/2014/main" id="{E3660FE9-6306-48D9-9E5D-BAB933F4A294}"/>
              </a:ext>
            </a:extLst>
          </p:cNvPr>
          <p:cNvSpPr>
            <a:spLocks noGrp="1"/>
          </p:cNvSpPr>
          <p:nvPr>
            <p:ph idx="1"/>
          </p:nvPr>
        </p:nvSpPr>
        <p:spPr/>
        <p:txBody>
          <a:bodyPr/>
          <a:lstStyle/>
          <a:p>
            <a:r>
              <a:rPr lang="en-US" dirty="0"/>
              <a:t>Erosion</a:t>
            </a:r>
          </a:p>
          <a:p>
            <a:r>
              <a:rPr lang="en-US" dirty="0"/>
              <a:t>Desertification</a:t>
            </a:r>
          </a:p>
          <a:p>
            <a:r>
              <a:rPr lang="en-US" dirty="0"/>
              <a:t>Acidification</a:t>
            </a:r>
          </a:p>
          <a:p>
            <a:r>
              <a:rPr lang="en-US" dirty="0"/>
              <a:t>Deforestation</a:t>
            </a:r>
          </a:p>
          <a:p>
            <a:r>
              <a:rPr lang="en-US" dirty="0"/>
              <a:t>Salinization</a:t>
            </a:r>
          </a:p>
          <a:p>
            <a:r>
              <a:rPr lang="en-US" dirty="0"/>
              <a:t>Mining</a:t>
            </a:r>
          </a:p>
          <a:p>
            <a:r>
              <a:rPr lang="en-US" dirty="0"/>
              <a:t>Urbanization</a:t>
            </a:r>
          </a:p>
          <a:p>
            <a:endParaRPr lang="en-US" dirty="0"/>
          </a:p>
        </p:txBody>
      </p:sp>
    </p:spTree>
    <p:extLst>
      <p:ext uri="{BB962C8B-B14F-4D97-AF65-F5344CB8AC3E}">
        <p14:creationId xmlns="" xmlns:p14="http://schemas.microsoft.com/office/powerpoint/2010/main" val="1860094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E00D07-F061-4ADC-9CAD-6FAB2F9632A6}"/>
              </a:ext>
            </a:extLst>
          </p:cNvPr>
          <p:cNvSpPr>
            <a:spLocks noGrp="1"/>
          </p:cNvSpPr>
          <p:nvPr>
            <p:ph type="title"/>
          </p:nvPr>
        </p:nvSpPr>
        <p:spPr>
          <a:xfrm>
            <a:off x="940158" y="-128788"/>
            <a:ext cx="10146942" cy="2511380"/>
          </a:xfrm>
        </p:spPr>
        <p:txBody>
          <a:bodyPr/>
          <a:lstStyle/>
          <a:p>
            <a:r>
              <a:rPr lang="en-US" b="1" dirty="0"/>
              <a:t>Erosion</a:t>
            </a:r>
          </a:p>
        </p:txBody>
      </p:sp>
      <p:sp>
        <p:nvSpPr>
          <p:cNvPr id="3" name="Content Placeholder 2">
            <a:extLst>
              <a:ext uri="{FF2B5EF4-FFF2-40B4-BE49-F238E27FC236}">
                <a16:creationId xmlns="" xmlns:a16="http://schemas.microsoft.com/office/drawing/2014/main" id="{8DF6A475-4B8F-460A-9F49-6922A05F9F40}"/>
              </a:ext>
            </a:extLst>
          </p:cNvPr>
          <p:cNvSpPr>
            <a:spLocks noGrp="1"/>
          </p:cNvSpPr>
          <p:nvPr>
            <p:ph idx="1"/>
          </p:nvPr>
        </p:nvSpPr>
        <p:spPr>
          <a:xfrm>
            <a:off x="838200" y="2202287"/>
            <a:ext cx="10515600" cy="3974676"/>
          </a:xfrm>
        </p:spPr>
        <p:txBody>
          <a:bodyPr>
            <a:normAutofit/>
          </a:bodyPr>
          <a:lstStyle/>
          <a:p>
            <a:r>
              <a:rPr lang="en-US" dirty="0"/>
              <a:t>Erosion occurs when soil particles are </a:t>
            </a:r>
            <a:r>
              <a:rPr lang="en-US" dirty="0" err="1"/>
              <a:t>detached,transported</a:t>
            </a:r>
            <a:r>
              <a:rPr lang="en-US" dirty="0"/>
              <a:t> and </a:t>
            </a:r>
            <a:r>
              <a:rPr lang="en-US" dirty="0" err="1"/>
              <a:t>deposited.erosion</a:t>
            </a:r>
            <a:r>
              <a:rPr lang="en-US" dirty="0"/>
              <a:t> is a natural geological </a:t>
            </a:r>
            <a:r>
              <a:rPr lang="en-US" dirty="0" err="1"/>
              <a:t>process.humams</a:t>
            </a:r>
            <a:r>
              <a:rPr lang="en-US" dirty="0"/>
              <a:t> accelerate the process by removing </a:t>
            </a:r>
            <a:r>
              <a:rPr lang="en-US" dirty="0" err="1"/>
              <a:t>cover.accelerated</a:t>
            </a:r>
            <a:r>
              <a:rPr lang="en-US" dirty="0"/>
              <a:t> erosion occur 10 to 100 times than natural erosion.is is caused by removing trees and grasses.it may eroded by wind and water.</a:t>
            </a:r>
          </a:p>
          <a:p>
            <a:r>
              <a:rPr lang="en-US" b="1" dirty="0" err="1"/>
              <a:t>Desertification</a:t>
            </a:r>
            <a:r>
              <a:rPr lang="en-US" dirty="0" err="1"/>
              <a:t>:is</a:t>
            </a:r>
            <a:r>
              <a:rPr lang="en-US" dirty="0"/>
              <a:t> the extreme degradation of productive land in arid and semi arid </a:t>
            </a:r>
            <a:r>
              <a:rPr lang="en-US" dirty="0" err="1"/>
              <a:t>areas.this</a:t>
            </a:r>
            <a:r>
              <a:rPr lang="en-US" dirty="0"/>
              <a:t> can create poor quality vegetation and the spreading of deserts in areas that were never desert before.</a:t>
            </a:r>
          </a:p>
        </p:txBody>
      </p:sp>
    </p:spTree>
    <p:extLst>
      <p:ext uri="{BB962C8B-B14F-4D97-AF65-F5344CB8AC3E}">
        <p14:creationId xmlns="" xmlns:p14="http://schemas.microsoft.com/office/powerpoint/2010/main" val="62359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6F71D0-381B-47DB-AE00-607F4D76975D}"/>
              </a:ext>
            </a:extLst>
          </p:cNvPr>
          <p:cNvSpPr>
            <a:spLocks noGrp="1"/>
          </p:cNvSpPr>
          <p:nvPr>
            <p:ph type="title"/>
          </p:nvPr>
        </p:nvSpPr>
        <p:spPr>
          <a:xfrm>
            <a:off x="838200" y="834913"/>
            <a:ext cx="10515600" cy="1325563"/>
          </a:xfrm>
        </p:spPr>
        <p:txBody>
          <a:bodyPr>
            <a:normAutofit/>
          </a:bodyPr>
          <a:lstStyle/>
          <a:p>
            <a:r>
              <a:rPr lang="en-US" b="1" dirty="0"/>
              <a:t>Acidification:</a:t>
            </a:r>
          </a:p>
        </p:txBody>
      </p:sp>
      <p:sp>
        <p:nvSpPr>
          <p:cNvPr id="3" name="Content Placeholder 2">
            <a:extLst>
              <a:ext uri="{FF2B5EF4-FFF2-40B4-BE49-F238E27FC236}">
                <a16:creationId xmlns="" xmlns:a16="http://schemas.microsoft.com/office/drawing/2014/main" id="{65C17ADB-D766-4EA7-912E-309BAD374F7B}"/>
              </a:ext>
            </a:extLst>
          </p:cNvPr>
          <p:cNvSpPr>
            <a:spLocks noGrp="1"/>
          </p:cNvSpPr>
          <p:nvPr>
            <p:ph idx="1"/>
          </p:nvPr>
        </p:nvSpPr>
        <p:spPr>
          <a:xfrm>
            <a:off x="838200" y="1825625"/>
            <a:ext cx="10515600" cy="4351338"/>
          </a:xfrm>
        </p:spPr>
        <p:txBody>
          <a:bodyPr>
            <a:normAutofit fontScale="92500" lnSpcReduction="10000"/>
          </a:bodyPr>
          <a:lstStyle/>
          <a:p>
            <a:pPr marL="0" indent="0">
              <a:buNone/>
            </a:pPr>
            <a:r>
              <a:rPr lang="en-US" dirty="0"/>
              <a:t>                     Occurs when basic cations(Ca and Mg) leach from the </a:t>
            </a:r>
            <a:r>
              <a:rPr lang="en-US" dirty="0" err="1"/>
              <a:t>soil,leaving</a:t>
            </a:r>
            <a:r>
              <a:rPr lang="en-US" dirty="0"/>
              <a:t> the acidic cations in the soil (</a:t>
            </a:r>
            <a:r>
              <a:rPr lang="en-US" dirty="0" err="1"/>
              <a:t>H,Al,Mn</a:t>
            </a:r>
            <a:r>
              <a:rPr lang="en-US" dirty="0"/>
              <a:t> and Fe).the pH decreases and soil become </a:t>
            </a:r>
            <a:r>
              <a:rPr lang="en-US" dirty="0" err="1"/>
              <a:t>acidic.this</a:t>
            </a:r>
            <a:r>
              <a:rPr lang="en-US" dirty="0"/>
              <a:t> is natural process in weathering.</a:t>
            </a:r>
          </a:p>
          <a:p>
            <a:r>
              <a:rPr lang="en-US" sz="4400" b="1" dirty="0"/>
              <a:t>Deforestation</a:t>
            </a:r>
            <a:r>
              <a:rPr lang="en-US" sz="4400" dirty="0"/>
              <a:t>:  </a:t>
            </a:r>
          </a:p>
          <a:p>
            <a:pPr marL="0" indent="0">
              <a:buNone/>
            </a:pPr>
            <a:r>
              <a:rPr lang="en-US" dirty="0"/>
              <a:t>                    cutting of forests.it is very severe problem.</a:t>
            </a:r>
          </a:p>
          <a:p>
            <a:r>
              <a:rPr lang="en-US" sz="4800" b="1" dirty="0"/>
              <a:t>Salinization</a:t>
            </a:r>
            <a:r>
              <a:rPr lang="en-US" sz="4800" dirty="0"/>
              <a:t>:</a:t>
            </a:r>
          </a:p>
          <a:p>
            <a:pPr marL="0" indent="0">
              <a:buNone/>
            </a:pPr>
            <a:r>
              <a:rPr lang="en-US" dirty="0"/>
              <a:t>                  build up of salt on soil </a:t>
            </a:r>
            <a:r>
              <a:rPr lang="en-US" dirty="0" err="1"/>
              <a:t>surface.this</a:t>
            </a:r>
            <a:r>
              <a:rPr lang="en-US" dirty="0"/>
              <a:t> can cause physical soil damage.</a:t>
            </a:r>
          </a:p>
          <a:p>
            <a:r>
              <a:rPr lang="en-US" sz="4800" b="1" dirty="0"/>
              <a:t>Mining</a:t>
            </a:r>
          </a:p>
          <a:p>
            <a:pPr marL="0" indent="0">
              <a:buNone/>
            </a:pPr>
            <a:r>
              <a:rPr lang="en-US" b="1" dirty="0"/>
              <a:t>                </a:t>
            </a:r>
            <a:r>
              <a:rPr lang="en-US" dirty="0"/>
              <a:t>surface mining can drastically change the landscape.</a:t>
            </a:r>
          </a:p>
        </p:txBody>
      </p:sp>
    </p:spTree>
    <p:extLst>
      <p:ext uri="{BB962C8B-B14F-4D97-AF65-F5344CB8AC3E}">
        <p14:creationId xmlns="" xmlns:p14="http://schemas.microsoft.com/office/powerpoint/2010/main" val="3592568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DD14C1-DA49-4570-AF9C-A8BCD90A9740}"/>
              </a:ext>
            </a:extLst>
          </p:cNvPr>
          <p:cNvSpPr>
            <a:spLocks noGrp="1"/>
          </p:cNvSpPr>
          <p:nvPr>
            <p:ph type="ctrTitle"/>
          </p:nvPr>
        </p:nvSpPr>
        <p:spPr>
          <a:xfrm>
            <a:off x="1524000" y="1122363"/>
            <a:ext cx="9144000" cy="899620"/>
          </a:xfrm>
        </p:spPr>
        <p:txBody>
          <a:bodyPr>
            <a:normAutofit fontScale="90000"/>
          </a:bodyPr>
          <a:lstStyle/>
          <a:p>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community Soil relationship</a:t>
            </a:r>
          </a:p>
        </p:txBody>
      </p:sp>
      <p:sp>
        <p:nvSpPr>
          <p:cNvPr id="3" name="Subtitle 2">
            <a:extLst>
              <a:ext uri="{FF2B5EF4-FFF2-40B4-BE49-F238E27FC236}">
                <a16:creationId xmlns="" xmlns:a16="http://schemas.microsoft.com/office/drawing/2014/main" id="{2C235CC1-FD6C-4740-BE15-956FE513789B}"/>
              </a:ext>
            </a:extLst>
          </p:cNvPr>
          <p:cNvSpPr>
            <a:spLocks noGrp="1"/>
          </p:cNvSpPr>
          <p:nvPr>
            <p:ph type="subTitle" idx="1"/>
          </p:nvPr>
        </p:nvSpPr>
        <p:spPr>
          <a:xfrm>
            <a:off x="1" y="1815921"/>
            <a:ext cx="12192000" cy="4636393"/>
          </a:xfrm>
        </p:spPr>
        <p:txBody>
          <a:bodyPr>
            <a:normAutofit/>
          </a:bodyPr>
          <a:lstStyle/>
          <a:p>
            <a:r>
              <a:rPr lang="en-US" b="1" dirty="0"/>
              <a:t/>
            </a:r>
            <a:br>
              <a:rPr lang="en-US" b="1" dirty="0"/>
            </a:br>
            <a:r>
              <a:rPr lang="en-US" sz="3200" b="1" dirty="0"/>
              <a:t>Definition - What does </a:t>
            </a:r>
            <a:r>
              <a:rPr lang="en-US" sz="3200" b="1" i="1" dirty="0"/>
              <a:t>Soil</a:t>
            </a:r>
            <a:r>
              <a:rPr lang="en-US" sz="3200" b="1" dirty="0"/>
              <a:t> mean?</a:t>
            </a:r>
          </a:p>
          <a:p>
            <a:r>
              <a:rPr lang="en-US" sz="3600" dirty="0"/>
              <a:t>Soil, often called the Skin of the Earth, is a mixture of decaying organic matter (humus), minerals, liquids, and many countless living organisms. Soil covering the Earth is a medium for plant growth and a means of water storage. A particular soil’s texture, mineral composition, fertility, and consistency can vary from location to location.</a:t>
            </a:r>
          </a:p>
          <a:p>
            <a:pPr marL="342900" indent="-342900" algn="l">
              <a:buFont typeface="Arial" panose="020B0604020202020204" pitchFamily="34" charset="0"/>
              <a:buChar char="•"/>
            </a:pPr>
            <a:endParaRPr lang="en-US" dirty="0"/>
          </a:p>
        </p:txBody>
      </p:sp>
    </p:spTree>
    <p:extLst>
      <p:ext uri="{BB962C8B-B14F-4D97-AF65-F5344CB8AC3E}">
        <p14:creationId xmlns="" xmlns:p14="http://schemas.microsoft.com/office/powerpoint/2010/main" val="1030041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603261-7902-4775-A7FB-9DC10CBA9F1E}"/>
              </a:ext>
            </a:extLst>
          </p:cNvPr>
          <p:cNvSpPr>
            <a:spLocks noGrp="1"/>
          </p:cNvSpPr>
          <p:nvPr>
            <p:ph type="title"/>
          </p:nvPr>
        </p:nvSpPr>
        <p:spPr/>
        <p:txBody>
          <a:bodyPr/>
          <a:lstStyle/>
          <a:p>
            <a:r>
              <a:rPr lang="en-US" b="1" dirty="0">
                <a:solidFill>
                  <a:srgbClr val="222222"/>
                </a:solidFill>
                <a:latin typeface="arial" panose="020B0604020202020204" pitchFamily="34" charset="0"/>
              </a:rPr>
              <a:t>Community:</a:t>
            </a:r>
            <a:endParaRPr lang="en-US" dirty="0"/>
          </a:p>
        </p:txBody>
      </p:sp>
      <p:sp>
        <p:nvSpPr>
          <p:cNvPr id="3" name="Content Placeholder 2">
            <a:extLst>
              <a:ext uri="{FF2B5EF4-FFF2-40B4-BE49-F238E27FC236}">
                <a16:creationId xmlns="" xmlns:a16="http://schemas.microsoft.com/office/drawing/2014/main" id="{C5D87B6A-36D8-4925-8285-04A9C7ACFF1B}"/>
              </a:ext>
            </a:extLst>
          </p:cNvPr>
          <p:cNvSpPr>
            <a:spLocks noGrp="1"/>
          </p:cNvSpPr>
          <p:nvPr>
            <p:ph idx="1"/>
          </p:nvPr>
        </p:nvSpPr>
        <p:spPr>
          <a:xfrm>
            <a:off x="838200" y="1825625"/>
            <a:ext cx="10515600" cy="4351338"/>
          </a:xfrm>
        </p:spPr>
        <p:txBody>
          <a:bodyPr/>
          <a:lstStyle/>
          <a:p>
            <a:pPr marL="0" indent="0">
              <a:buNone/>
            </a:pPr>
            <a:r>
              <a:rPr lang="en-US" i="0" dirty="0">
                <a:solidFill>
                  <a:srgbClr val="222222"/>
                </a:solidFill>
                <a:effectLst/>
                <a:latin typeface="arial" panose="020B0604020202020204" pitchFamily="34" charset="0"/>
              </a:rPr>
              <a:t>Community</a:t>
            </a:r>
            <a:r>
              <a:rPr lang="en-US" b="0" i="0" dirty="0">
                <a:solidFill>
                  <a:srgbClr val="222222"/>
                </a:solidFill>
                <a:effectLst/>
                <a:latin typeface="arial" panose="020B0604020202020204" pitchFamily="34" charset="0"/>
              </a:rPr>
              <a:t>, also called </a:t>
            </a:r>
            <a:r>
              <a:rPr lang="en-US" b="1" i="0" dirty="0">
                <a:solidFill>
                  <a:srgbClr val="222222"/>
                </a:solidFill>
                <a:effectLst/>
                <a:latin typeface="arial" panose="020B0604020202020204" pitchFamily="34" charset="0"/>
              </a:rPr>
              <a:t>biological community</a:t>
            </a:r>
            <a:r>
              <a:rPr lang="en-US" b="0" i="0" dirty="0">
                <a:solidFill>
                  <a:srgbClr val="222222"/>
                </a:solidFill>
                <a:effectLst/>
                <a:latin typeface="arial" panose="020B0604020202020204" pitchFamily="34" charset="0"/>
              </a:rPr>
              <a:t>,</a:t>
            </a:r>
          </a:p>
          <a:p>
            <a:pPr marL="0" indent="0">
              <a:buNone/>
            </a:pPr>
            <a:r>
              <a:rPr lang="en-US" b="0" i="0" dirty="0">
                <a:solidFill>
                  <a:srgbClr val="222222"/>
                </a:solidFill>
                <a:effectLst/>
                <a:latin typeface="arial" panose="020B0604020202020204" pitchFamily="34" charset="0"/>
              </a:rPr>
              <a:t> in </a:t>
            </a:r>
            <a:r>
              <a:rPr lang="en-US" b="1" i="0" dirty="0">
                <a:solidFill>
                  <a:srgbClr val="222222"/>
                </a:solidFill>
                <a:effectLst/>
                <a:latin typeface="arial" panose="020B0604020202020204" pitchFamily="34" charset="0"/>
              </a:rPr>
              <a:t>biology</a:t>
            </a:r>
            <a:r>
              <a:rPr lang="en-US" b="0" i="0" dirty="0">
                <a:solidFill>
                  <a:srgbClr val="222222"/>
                </a:solidFill>
                <a:effectLst/>
                <a:latin typeface="arial" panose="020B0604020202020204" pitchFamily="34" charset="0"/>
              </a:rPr>
              <a:t>, an interacting group of various species in a common location.</a:t>
            </a:r>
          </a:p>
          <a:p>
            <a:pPr marL="0" indent="0">
              <a:buNone/>
            </a:pPr>
            <a:r>
              <a:rPr lang="en-US" b="0" i="0" dirty="0">
                <a:solidFill>
                  <a:srgbClr val="222222"/>
                </a:solidFill>
                <a:effectLst/>
                <a:latin typeface="arial" panose="020B0604020202020204" pitchFamily="34" charset="0"/>
              </a:rPr>
              <a:t> For example, a forest of trees and undergrowth plants, inhabited by animals and rooted in soil containing bacteria and fungi, constitutes a </a:t>
            </a:r>
            <a:r>
              <a:rPr lang="en-US" b="1" i="0" dirty="0">
                <a:solidFill>
                  <a:srgbClr val="222222"/>
                </a:solidFill>
                <a:effectLst/>
                <a:latin typeface="arial" panose="020B0604020202020204" pitchFamily="34" charset="0"/>
              </a:rPr>
              <a:t>biological community</a:t>
            </a:r>
            <a:r>
              <a:rPr lang="en-US" b="0" i="0" dirty="0">
                <a:solidFill>
                  <a:srgbClr val="222222"/>
                </a:solidFill>
                <a:effectLst/>
                <a:latin typeface="arial" panose="020B0604020202020204" pitchFamily="34" charset="0"/>
              </a:rPr>
              <a:t>.</a:t>
            </a:r>
            <a:endParaRPr lang="en-US" dirty="0"/>
          </a:p>
        </p:txBody>
      </p:sp>
    </p:spTree>
    <p:extLst>
      <p:ext uri="{BB962C8B-B14F-4D97-AF65-F5344CB8AC3E}">
        <p14:creationId xmlns="" xmlns:p14="http://schemas.microsoft.com/office/powerpoint/2010/main" val="396692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D4F42C-26F8-4804-973B-48812177A210}"/>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 xmlns:a16="http://schemas.microsoft.com/office/drawing/2014/main" id="{711A7CD0-8D53-48D7-B2E1-D50B8FD66D72}"/>
              </a:ext>
            </a:extLst>
          </p:cNvPr>
          <p:cNvSpPr>
            <a:spLocks noGrp="1"/>
          </p:cNvSpPr>
          <p:nvPr>
            <p:ph idx="1"/>
          </p:nvPr>
        </p:nvSpPr>
        <p:spPr>
          <a:xfrm>
            <a:off x="838200" y="1825625"/>
            <a:ext cx="10515600" cy="4351338"/>
          </a:xfrm>
        </p:spPr>
        <p:txBody>
          <a:bodyPr/>
          <a:lstStyle/>
          <a:p>
            <a:pPr marL="0" indent="0">
              <a:buNone/>
            </a:pPr>
            <a:r>
              <a:rPr lang="en-US" dirty="0"/>
              <a:t>Community includes:</a:t>
            </a:r>
          </a:p>
          <a:p>
            <a:r>
              <a:rPr lang="en-US" dirty="0"/>
              <a:t>Plants</a:t>
            </a:r>
          </a:p>
          <a:p>
            <a:r>
              <a:rPr lang="en-US" dirty="0"/>
              <a:t>Animals</a:t>
            </a:r>
          </a:p>
          <a:p>
            <a:r>
              <a:rPr lang="en-US" dirty="0"/>
              <a:t>Insects </a:t>
            </a:r>
          </a:p>
          <a:p>
            <a:r>
              <a:rPr lang="en-US" dirty="0"/>
              <a:t>Human beings</a:t>
            </a:r>
          </a:p>
        </p:txBody>
      </p:sp>
      <p:sp>
        <p:nvSpPr>
          <p:cNvPr id="4" name="Arrow: Down 3">
            <a:extLst>
              <a:ext uri="{FF2B5EF4-FFF2-40B4-BE49-F238E27FC236}">
                <a16:creationId xmlns="" xmlns:a16="http://schemas.microsoft.com/office/drawing/2014/main" id="{5B0F76D6-8735-4B81-85FD-EC0BC48316A0}"/>
              </a:ext>
            </a:extLst>
          </p:cNvPr>
          <p:cNvSpPr/>
          <p:nvPr/>
        </p:nvSpPr>
        <p:spPr>
          <a:xfrm>
            <a:off x="4700789" y="2653048"/>
            <a:ext cx="45719" cy="457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930571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6DD5AC-E700-42D8-ADA5-27F3B065E630}"/>
              </a:ext>
            </a:extLst>
          </p:cNvPr>
          <p:cNvSpPr>
            <a:spLocks noGrp="1"/>
          </p:cNvSpPr>
          <p:nvPr>
            <p:ph type="title"/>
          </p:nvPr>
        </p:nvSpPr>
        <p:spPr>
          <a:xfrm>
            <a:off x="1185929" y="378004"/>
            <a:ext cx="10515600" cy="1325563"/>
          </a:xfrm>
        </p:spPr>
        <p:txBody>
          <a:bodyPr/>
          <a:lstStyle/>
          <a:p>
            <a:r>
              <a:rPr lang="en-US" b="1" dirty="0"/>
              <a:t>Plants and soil relationship</a:t>
            </a:r>
            <a:r>
              <a:rPr lang="en-US" dirty="0"/>
              <a:t>:</a:t>
            </a:r>
          </a:p>
        </p:txBody>
      </p:sp>
      <p:sp>
        <p:nvSpPr>
          <p:cNvPr id="3" name="Content Placeholder 2">
            <a:extLst>
              <a:ext uri="{FF2B5EF4-FFF2-40B4-BE49-F238E27FC236}">
                <a16:creationId xmlns="" xmlns:a16="http://schemas.microsoft.com/office/drawing/2014/main" id="{0B2A0F83-A059-488A-97BA-89DF6BA467D4}"/>
              </a:ext>
            </a:extLst>
          </p:cNvPr>
          <p:cNvSpPr>
            <a:spLocks noGrp="1"/>
          </p:cNvSpPr>
          <p:nvPr>
            <p:ph idx="1"/>
          </p:nvPr>
        </p:nvSpPr>
        <p:spPr>
          <a:xfrm>
            <a:off x="0" y="1481069"/>
            <a:ext cx="12192000" cy="5525037"/>
          </a:xfrm>
        </p:spPr>
        <p:txBody>
          <a:bodyPr>
            <a:normAutofit fontScale="40000" lnSpcReduction="20000"/>
          </a:bodyPr>
          <a:lstStyle/>
          <a:p>
            <a:endParaRPr lang="en-US" dirty="0"/>
          </a:p>
          <a:p>
            <a:r>
              <a:rPr lang="en-US" sz="5100" b="1" dirty="0"/>
              <a:t>Sandy soil </a:t>
            </a:r>
            <a:r>
              <a:rPr lang="en-US" sz="5100" dirty="0"/>
              <a:t>–</a:t>
            </a:r>
          </a:p>
          <a:p>
            <a:pPr marL="0" indent="0">
              <a:buNone/>
            </a:pPr>
            <a:r>
              <a:rPr lang="en-US" sz="5100" dirty="0"/>
              <a:t> are light, warm, dry and tend to be acidic and low in nutrients. Sandy soils are often known as light soils due to their high proportion of sand and little clay (clay weighs more than sand). These soils have quick water drainage and are easy to work with. They are quicker to warm up in spring than clay soils but tend to dry out in summer and suffer from low nutrients that are washed away by rain. The addition of organic matter can help give plants an additional boost of nutrients by improving the nutrient and water holding capacity of the soil.</a:t>
            </a:r>
          </a:p>
          <a:p>
            <a:pPr lvl="0"/>
            <a:r>
              <a:rPr lang="en-US" sz="5100" dirty="0">
                <a:solidFill>
                  <a:prstClr val="black"/>
                </a:solidFill>
              </a:rPr>
              <a:t> Easiest Plants to Grow in Sandy Soil</a:t>
            </a:r>
          </a:p>
          <a:p>
            <a:pPr lvl="0"/>
            <a:r>
              <a:rPr lang="en-US" sz="5100" dirty="0">
                <a:solidFill>
                  <a:prstClr val="black"/>
                </a:solidFill>
              </a:rPr>
              <a:t>Bearded Iris (Iris </a:t>
            </a:r>
            <a:r>
              <a:rPr lang="en-US" sz="5100" dirty="0" err="1">
                <a:solidFill>
                  <a:prstClr val="black"/>
                </a:solidFill>
              </a:rPr>
              <a:t>germanica</a:t>
            </a:r>
            <a:r>
              <a:rPr lang="en-US" sz="5100" dirty="0">
                <a:solidFill>
                  <a:prstClr val="black"/>
                </a:solidFill>
              </a:rPr>
              <a:t>) – </a:t>
            </a:r>
          </a:p>
          <a:p>
            <a:pPr lvl="0"/>
            <a:endParaRPr lang="en-US" sz="5100" dirty="0">
              <a:solidFill>
                <a:prstClr val="black"/>
              </a:solidFill>
            </a:endParaRPr>
          </a:p>
          <a:p>
            <a:pPr lvl="0"/>
            <a:r>
              <a:rPr lang="en-US" sz="5100" dirty="0">
                <a:solidFill>
                  <a:prstClr val="black"/>
                </a:solidFill>
              </a:rPr>
              <a:t>Black Eyed Susan (</a:t>
            </a:r>
            <a:r>
              <a:rPr lang="en-US" sz="5100" dirty="0" err="1">
                <a:solidFill>
                  <a:prstClr val="black"/>
                </a:solidFill>
              </a:rPr>
              <a:t>Rudbeckia</a:t>
            </a:r>
            <a:r>
              <a:rPr lang="en-US" sz="5100" dirty="0">
                <a:solidFill>
                  <a:prstClr val="black"/>
                </a:solidFill>
              </a:rPr>
              <a:t>) – </a:t>
            </a:r>
          </a:p>
          <a:p>
            <a:pPr lvl="0"/>
            <a:endParaRPr lang="en-US" sz="5100" dirty="0">
              <a:solidFill>
                <a:prstClr val="black"/>
              </a:solidFill>
            </a:endParaRPr>
          </a:p>
          <a:p>
            <a:pPr lvl="0"/>
            <a:r>
              <a:rPr lang="en-US" sz="5100" dirty="0">
                <a:solidFill>
                  <a:prstClr val="black"/>
                </a:solidFill>
              </a:rPr>
              <a:t>Russian Sage (</a:t>
            </a:r>
            <a:r>
              <a:rPr lang="en-US" sz="5100" dirty="0" err="1">
                <a:solidFill>
                  <a:prstClr val="black"/>
                </a:solidFill>
              </a:rPr>
              <a:t>Perovskia</a:t>
            </a:r>
            <a:r>
              <a:rPr lang="en-US" sz="5100" dirty="0">
                <a:solidFill>
                  <a:prstClr val="black"/>
                </a:solidFill>
              </a:rPr>
              <a:t> </a:t>
            </a:r>
            <a:r>
              <a:rPr lang="en-US" sz="5100" dirty="0" err="1">
                <a:solidFill>
                  <a:prstClr val="black"/>
                </a:solidFill>
              </a:rPr>
              <a:t>atriplicifolia</a:t>
            </a:r>
            <a:r>
              <a:rPr lang="en-US" sz="5100" dirty="0">
                <a:solidFill>
                  <a:prstClr val="black"/>
                </a:solidFill>
              </a:rPr>
              <a:t>) – </a:t>
            </a:r>
          </a:p>
          <a:p>
            <a:pPr lvl="0"/>
            <a:endParaRPr lang="en-US" sz="5100" dirty="0">
              <a:solidFill>
                <a:prstClr val="black"/>
              </a:solidFill>
            </a:endParaRPr>
          </a:p>
          <a:p>
            <a:pPr lvl="0"/>
            <a:r>
              <a:rPr lang="en-US" sz="5100" dirty="0">
                <a:solidFill>
                  <a:prstClr val="black"/>
                </a:solidFill>
              </a:rPr>
              <a:t>Salvia (Salvia </a:t>
            </a:r>
            <a:r>
              <a:rPr lang="en-US" sz="5100" dirty="0" err="1">
                <a:solidFill>
                  <a:prstClr val="black"/>
                </a:solidFill>
              </a:rPr>
              <a:t>nemorosa</a:t>
            </a:r>
            <a:r>
              <a:rPr lang="en-US" sz="5100" dirty="0">
                <a:solidFill>
                  <a:prstClr val="black"/>
                </a:solidFill>
              </a:rPr>
              <a:t>) – </a:t>
            </a:r>
          </a:p>
          <a:p>
            <a:pPr marL="0" indent="0">
              <a:buNone/>
            </a:pPr>
            <a:endParaRPr lang="en-US" dirty="0"/>
          </a:p>
          <a:p>
            <a:pPr marL="0" indent="0">
              <a:buNone/>
            </a:pPr>
            <a:r>
              <a:rPr lang="en-US" dirty="0"/>
              <a:t>	.</a:t>
            </a:r>
          </a:p>
          <a:p>
            <a:pPr marL="0" indent="0">
              <a:buNone/>
            </a:pPr>
            <a:endParaRPr lang="en-US" dirty="0"/>
          </a:p>
          <a:p>
            <a:pPr marL="0" indent="0">
              <a:buNone/>
            </a:pPr>
            <a:endParaRPr lang="en-US" dirty="0"/>
          </a:p>
        </p:txBody>
      </p:sp>
    </p:spTree>
    <p:extLst>
      <p:ext uri="{BB962C8B-B14F-4D97-AF65-F5344CB8AC3E}">
        <p14:creationId xmlns="" xmlns:p14="http://schemas.microsoft.com/office/powerpoint/2010/main" val="86584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ECA95B3-CF3F-42C6-A66B-800A5E39170E}"/>
              </a:ext>
            </a:extLst>
          </p:cNvPr>
          <p:cNvSpPr>
            <a:spLocks noGrp="1"/>
          </p:cNvSpPr>
          <p:nvPr>
            <p:ph idx="1"/>
          </p:nvPr>
        </p:nvSpPr>
        <p:spPr>
          <a:xfrm>
            <a:off x="529107" y="1275008"/>
            <a:ext cx="10515600" cy="4353060"/>
          </a:xfrm>
        </p:spPr>
        <p:txBody>
          <a:bodyPr>
            <a:normAutofit fontScale="85000" lnSpcReduction="20000"/>
          </a:bodyPr>
          <a:lstStyle/>
          <a:p>
            <a:r>
              <a:rPr lang="en-US" sz="2400" b="1" dirty="0">
                <a:solidFill>
                  <a:prstClr val="black"/>
                </a:solidFill>
              </a:rPr>
              <a:t>Clay soil </a:t>
            </a:r>
            <a:r>
              <a:rPr lang="en-US" sz="2400" dirty="0">
                <a:solidFill>
                  <a:prstClr val="black"/>
                </a:solidFill>
              </a:rPr>
              <a:t>– are heavy soils that benefit from high nutrients. Clay soils remain wet and cold in winter and dry out in summer. These soils are made of over 25 percent clay, and because of the spaces found between clay particles, clay soils hold a high amount of water. Because these soils drain slowly and take longer to warm up in summer, combined with drying out and cracking in summer, they can often test gardeners.</a:t>
            </a:r>
          </a:p>
          <a:p>
            <a:r>
              <a:rPr lang="en-US" sz="2400" dirty="0"/>
              <a:t> Perennials for Clay Soil</a:t>
            </a:r>
          </a:p>
          <a:p>
            <a:endParaRPr lang="en-US" sz="2400" dirty="0"/>
          </a:p>
          <a:p>
            <a:r>
              <a:rPr lang="en-US" sz="2400" dirty="0"/>
              <a:t>Daylilies (</a:t>
            </a:r>
            <a:r>
              <a:rPr lang="en-US" sz="2400" dirty="0" err="1"/>
              <a:t>Hemerocallis</a:t>
            </a:r>
            <a:r>
              <a:rPr lang="en-US" sz="2400" dirty="0"/>
              <a:t>)</a:t>
            </a:r>
          </a:p>
          <a:p>
            <a:endParaRPr lang="en-US" sz="2400" dirty="0"/>
          </a:p>
          <a:p>
            <a:r>
              <a:rPr lang="en-US" sz="2400" dirty="0"/>
              <a:t>Hosta</a:t>
            </a:r>
          </a:p>
          <a:p>
            <a:pPr marL="0" lvl="0" indent="0">
              <a:buNone/>
            </a:pPr>
            <a:endParaRPr lang="en-US" sz="2400" dirty="0">
              <a:solidFill>
                <a:prstClr val="black"/>
              </a:solidFill>
            </a:endParaRPr>
          </a:p>
          <a:p>
            <a:pPr marL="0" lvl="0" indent="0">
              <a:buNone/>
            </a:pPr>
            <a:endParaRPr lang="en-US" sz="2400" dirty="0">
              <a:solidFill>
                <a:prstClr val="black"/>
              </a:solidFill>
            </a:endParaRPr>
          </a:p>
          <a:p>
            <a:pPr marL="0" lvl="0" indent="0">
              <a:buNone/>
            </a:pPr>
            <a:endParaRPr lang="en-US" sz="2400" dirty="0">
              <a:solidFill>
                <a:prstClr val="black"/>
              </a:solidFill>
            </a:endParaRPr>
          </a:p>
          <a:p>
            <a:pPr marL="0" lvl="0" indent="0">
              <a:buNone/>
            </a:pPr>
            <a:r>
              <a:rPr lang="en-US" sz="1800" dirty="0">
                <a:solidFill>
                  <a:prstClr val="black"/>
                </a:solidFill>
              </a:rPr>
              <a:t>	</a:t>
            </a:r>
          </a:p>
          <a:p>
            <a:endParaRPr lang="en-US" dirty="0"/>
          </a:p>
        </p:txBody>
      </p:sp>
    </p:spTree>
    <p:extLst>
      <p:ext uri="{BB962C8B-B14F-4D97-AF65-F5344CB8AC3E}">
        <p14:creationId xmlns="" xmlns:p14="http://schemas.microsoft.com/office/powerpoint/2010/main" val="742970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9F11BF6-FB02-49F8-9A94-2C146F2F1C93}"/>
              </a:ext>
            </a:extLst>
          </p:cNvPr>
          <p:cNvSpPr>
            <a:spLocks noGrp="1"/>
          </p:cNvSpPr>
          <p:nvPr>
            <p:ph idx="1"/>
          </p:nvPr>
        </p:nvSpPr>
        <p:spPr>
          <a:xfrm>
            <a:off x="0" y="0"/>
            <a:ext cx="11353800" cy="6858000"/>
          </a:xfrm>
        </p:spPr>
        <p:txBody>
          <a:bodyPr/>
          <a:lstStyle/>
          <a:p>
            <a:r>
              <a:rPr lang="en-US" b="1" dirty="0">
                <a:solidFill>
                  <a:prstClr val="black"/>
                </a:solidFill>
              </a:rPr>
              <a:t>Silt soil </a:t>
            </a:r>
            <a:r>
              <a:rPr lang="en-US" dirty="0">
                <a:solidFill>
                  <a:prstClr val="black"/>
                </a:solidFill>
              </a:rPr>
              <a:t>– are light and moisture retentive soils with a high fertility rating. As silt soils compromise of medium sized particles they are well drained and hold moisture well. As the particles are fine, they can be easily compacted and are prone to washing away with rain. By adding organic matter, the silt particles can be bound into more stable clumps.</a:t>
            </a:r>
          </a:p>
          <a:p>
            <a:pPr algn="ctr"/>
            <a:r>
              <a:rPr lang="en-US" b="1" dirty="0">
                <a:solidFill>
                  <a:srgbClr val="222222"/>
                </a:solidFill>
                <a:latin typeface="Acta-Medium"/>
              </a:rPr>
              <a:t>Types of Plants Grown in Silty Soil</a:t>
            </a:r>
          </a:p>
          <a:p>
            <a:r>
              <a:rPr lang="en-US" dirty="0" err="1"/>
              <a:t>Hostas</a:t>
            </a:r>
            <a:r>
              <a:rPr lang="en-US" dirty="0"/>
              <a:t> (</a:t>
            </a:r>
            <a:r>
              <a:rPr lang="en-US" i="1" dirty="0">
                <a:hlinkClick r:id="rId2"/>
              </a:rPr>
              <a:t>Hosta</a:t>
            </a:r>
            <a:r>
              <a:rPr lang="en-US" dirty="0">
                <a:hlinkClick r:id="rId2"/>
              </a:rPr>
              <a:t> spp.</a:t>
            </a:r>
            <a:r>
              <a:rPr lang="en-US" dirty="0"/>
              <a:t>)</a:t>
            </a:r>
          </a:p>
          <a:p>
            <a:r>
              <a:rPr lang="en-US" dirty="0">
                <a:solidFill>
                  <a:srgbClr val="000000"/>
                </a:solidFill>
                <a:latin typeface="Acta-Book"/>
              </a:rPr>
              <a:t>Hellebore (</a:t>
            </a:r>
            <a:r>
              <a:rPr lang="en-US" i="1" dirty="0" err="1">
                <a:solidFill>
                  <a:srgbClr val="337AB7"/>
                </a:solidFill>
                <a:latin typeface="Acta-Book"/>
                <a:hlinkClick r:id="rId3"/>
              </a:rPr>
              <a:t>Helleborus</a:t>
            </a:r>
            <a:r>
              <a:rPr lang="en-US" i="1" dirty="0">
                <a:solidFill>
                  <a:srgbClr val="337AB7"/>
                </a:solidFill>
                <a:latin typeface="Acta-Book"/>
                <a:hlinkClick r:id="rId3"/>
              </a:rPr>
              <a:t> x </a:t>
            </a:r>
            <a:r>
              <a:rPr lang="en-US" i="1" dirty="0" err="1">
                <a:solidFill>
                  <a:srgbClr val="337AB7"/>
                </a:solidFill>
                <a:latin typeface="Acta-Book"/>
                <a:hlinkClick r:id="rId3"/>
              </a:rPr>
              <a:t>hybridus</a:t>
            </a:r>
            <a:r>
              <a:rPr lang="en-US" dirty="0">
                <a:solidFill>
                  <a:srgbClr val="337AB7"/>
                </a:solidFill>
                <a:latin typeface="Acta-Book"/>
                <a:hlinkClick r:id="rId3"/>
              </a:rPr>
              <a:t>, </a:t>
            </a:r>
            <a:endParaRPr lang="en-US" dirty="0">
              <a:solidFill>
                <a:srgbClr val="337AB7"/>
              </a:solidFill>
              <a:latin typeface="Acta-Book"/>
            </a:endParaRPr>
          </a:p>
          <a:p>
            <a:r>
              <a:rPr lang="en-US" dirty="0"/>
              <a:t>Cranesbill (</a:t>
            </a:r>
            <a:r>
              <a:rPr lang="en-US" i="1" dirty="0">
                <a:hlinkClick r:id="rId4"/>
              </a:rPr>
              <a:t>Geranium</a:t>
            </a:r>
            <a:r>
              <a:rPr lang="en-US" dirty="0">
                <a:hlinkClick r:id="rId4"/>
              </a:rPr>
              <a:t> spp.</a:t>
            </a:r>
            <a:r>
              <a:rPr lang="en-US" dirty="0"/>
              <a:t>), flowering perennials also called hardy geraniums, grow in moist soil that drains well, making them well-suited for silty gardens.</a:t>
            </a:r>
          </a:p>
          <a:p>
            <a:r>
              <a:rPr lang="en-US" dirty="0"/>
              <a:t>Roses</a:t>
            </a:r>
          </a:p>
          <a:p>
            <a:r>
              <a:rPr lang="en-US" dirty="0" err="1"/>
              <a:t>Furns</a:t>
            </a:r>
            <a:endParaRPr lang="en-US" dirty="0"/>
          </a:p>
          <a:p>
            <a:r>
              <a:rPr lang="en-US" dirty="0"/>
              <a:t>bulbs</a:t>
            </a:r>
          </a:p>
        </p:txBody>
      </p:sp>
    </p:spTree>
    <p:extLst>
      <p:ext uri="{BB962C8B-B14F-4D97-AF65-F5344CB8AC3E}">
        <p14:creationId xmlns="" xmlns:p14="http://schemas.microsoft.com/office/powerpoint/2010/main" val="2313484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4597DCA-758A-434F-94F4-3C695036B896}"/>
              </a:ext>
            </a:extLst>
          </p:cNvPr>
          <p:cNvSpPr>
            <a:spLocks noGrp="1"/>
          </p:cNvSpPr>
          <p:nvPr>
            <p:ph idx="1"/>
          </p:nvPr>
        </p:nvSpPr>
        <p:spPr>
          <a:xfrm>
            <a:off x="310166" y="1249251"/>
            <a:ext cx="10515600" cy="4391696"/>
          </a:xfrm>
        </p:spPr>
        <p:txBody>
          <a:bodyPr/>
          <a:lstStyle/>
          <a:p>
            <a:r>
              <a:rPr lang="en-US" sz="2400" b="1" dirty="0">
                <a:solidFill>
                  <a:prstClr val="black"/>
                </a:solidFill>
              </a:rPr>
              <a:t>Peat soil </a:t>
            </a:r>
            <a:r>
              <a:rPr lang="en-US" sz="2400" dirty="0">
                <a:solidFill>
                  <a:prstClr val="black"/>
                </a:solidFill>
              </a:rPr>
              <a:t>–</a:t>
            </a:r>
          </a:p>
          <a:p>
            <a:pPr marL="0" indent="0">
              <a:buNone/>
            </a:pPr>
            <a:r>
              <a:rPr lang="en-US" sz="2400" dirty="0">
                <a:solidFill>
                  <a:prstClr val="black"/>
                </a:solidFill>
              </a:rPr>
              <a:t> are high in organic matter and retain a large amount of moisture. This type of soil is very rarely found in a garden and often imported into a garden to provide an optimum soil base for planting.</a:t>
            </a:r>
            <a:r>
              <a:rPr lang="en-US" sz="2400" b="1" dirty="0"/>
              <a:t> </a:t>
            </a:r>
          </a:p>
          <a:p>
            <a:r>
              <a:rPr lang="en-US" sz="2400" b="1" dirty="0"/>
              <a:t>crops are grown in peaty soil</a:t>
            </a:r>
            <a:endParaRPr lang="en-US" sz="2400" dirty="0">
              <a:solidFill>
                <a:srgbClr val="222222"/>
              </a:solidFill>
              <a:latin typeface="arial" panose="020B0604020202020204" pitchFamily="34" charset="0"/>
            </a:endParaRPr>
          </a:p>
          <a:p>
            <a:pPr marL="0" indent="0">
              <a:buNone/>
            </a:pPr>
            <a:r>
              <a:rPr lang="en-US" sz="2400" dirty="0">
                <a:solidFill>
                  <a:srgbClr val="222222"/>
                </a:solidFill>
                <a:latin typeface="arial" panose="020B0604020202020204" pitchFamily="34" charset="0"/>
              </a:rPr>
              <a:t>plants like; heather, </a:t>
            </a:r>
            <a:r>
              <a:rPr lang="en-US" sz="2400" dirty="0" err="1">
                <a:solidFill>
                  <a:srgbClr val="222222"/>
                </a:solidFill>
                <a:latin typeface="arial" panose="020B0604020202020204" pitchFamily="34" charset="0"/>
              </a:rPr>
              <a:t>latern</a:t>
            </a:r>
            <a:r>
              <a:rPr lang="en-US" sz="2400" dirty="0">
                <a:solidFill>
                  <a:srgbClr val="222222"/>
                </a:solidFill>
                <a:latin typeface="arial" panose="020B0604020202020204" pitchFamily="34" charset="0"/>
              </a:rPr>
              <a:t> </a:t>
            </a:r>
            <a:r>
              <a:rPr lang="en-US" sz="2400" b="1" dirty="0" err="1">
                <a:solidFill>
                  <a:srgbClr val="222222"/>
                </a:solidFill>
                <a:latin typeface="arial" panose="020B0604020202020204" pitchFamily="34" charset="0"/>
              </a:rPr>
              <a:t>trees</a:t>
            </a:r>
            <a:r>
              <a:rPr lang="en-US" sz="2400" dirty="0" err="1">
                <a:solidFill>
                  <a:srgbClr val="222222"/>
                </a:solidFill>
                <a:latin typeface="arial" panose="020B0604020202020204" pitchFamily="34" charset="0"/>
              </a:rPr>
              <a:t>,witch</a:t>
            </a:r>
            <a:r>
              <a:rPr lang="en-US" sz="2400" dirty="0">
                <a:solidFill>
                  <a:srgbClr val="222222"/>
                </a:solidFill>
                <a:latin typeface="arial" panose="020B0604020202020204" pitchFamily="34" charset="0"/>
              </a:rPr>
              <a:t> hazel, </a:t>
            </a:r>
            <a:r>
              <a:rPr lang="en-US" sz="2400" dirty="0" err="1">
                <a:solidFill>
                  <a:srgbClr val="222222"/>
                </a:solidFill>
                <a:latin typeface="arial" panose="020B0604020202020204" pitchFamily="34" charset="0"/>
              </a:rPr>
              <a:t>camelia</a:t>
            </a:r>
            <a:r>
              <a:rPr lang="en-US" sz="2400" dirty="0">
                <a:solidFill>
                  <a:srgbClr val="222222"/>
                </a:solidFill>
                <a:latin typeface="arial" panose="020B0604020202020204" pitchFamily="34" charset="0"/>
              </a:rPr>
              <a:t> , </a:t>
            </a:r>
            <a:r>
              <a:rPr lang="en-US" sz="2400" dirty="0" err="1">
                <a:solidFill>
                  <a:srgbClr val="222222"/>
                </a:solidFill>
                <a:latin typeface="arial" panose="020B0604020202020204" pitchFamily="34" charset="0"/>
              </a:rPr>
              <a:t>rhondodendron</a:t>
            </a:r>
            <a:r>
              <a:rPr lang="en-US" sz="2400" dirty="0">
                <a:solidFill>
                  <a:srgbClr val="222222"/>
                </a:solidFill>
                <a:latin typeface="arial" panose="020B0604020202020204" pitchFamily="34" charset="0"/>
              </a:rPr>
              <a:t>.</a:t>
            </a:r>
          </a:p>
          <a:p>
            <a:pPr lvl="0"/>
            <a:endParaRPr lang="en-US" sz="2400" dirty="0">
              <a:solidFill>
                <a:prstClr val="black"/>
              </a:solidFill>
            </a:endParaRPr>
          </a:p>
          <a:p>
            <a:pPr lvl="0"/>
            <a:endParaRPr lang="en-US" sz="2400" dirty="0">
              <a:solidFill>
                <a:prstClr val="black"/>
              </a:solidFill>
            </a:endParaRPr>
          </a:p>
        </p:txBody>
      </p:sp>
    </p:spTree>
    <p:extLst>
      <p:ext uri="{BB962C8B-B14F-4D97-AF65-F5344CB8AC3E}">
        <p14:creationId xmlns="" xmlns:p14="http://schemas.microsoft.com/office/powerpoint/2010/main" val="2252813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45509AD-4999-406B-9459-210BB7D88C29}"/>
              </a:ext>
            </a:extLst>
          </p:cNvPr>
          <p:cNvSpPr>
            <a:spLocks noGrp="1"/>
          </p:cNvSpPr>
          <p:nvPr>
            <p:ph idx="1"/>
          </p:nvPr>
        </p:nvSpPr>
        <p:spPr>
          <a:xfrm>
            <a:off x="0" y="489397"/>
            <a:ext cx="11353800" cy="5177308"/>
          </a:xfrm>
        </p:spPr>
        <p:txBody>
          <a:bodyPr/>
          <a:lstStyle/>
          <a:p>
            <a:pPr lvl="0" algn="ctr"/>
            <a:r>
              <a:rPr lang="en-US" sz="2400" b="1" dirty="0">
                <a:solidFill>
                  <a:prstClr val="black"/>
                </a:solidFill>
              </a:rPr>
              <a:t>Chalk soil </a:t>
            </a:r>
            <a:r>
              <a:rPr lang="en-US" sz="2400" dirty="0">
                <a:solidFill>
                  <a:prstClr val="black"/>
                </a:solidFill>
              </a:rPr>
              <a:t>– can be either light or heavy but always highly alkaline due to the calcium carbonate or lime within its structure. As these soils are alkaline they will not support the growth of ericaceous plants that require acidic soils to grow. If a chalky soil shows signs of visible white lumps then they can’t be acidified and gardeners should be resigned to only choose plants that prefer an alkaline soil.</a:t>
            </a:r>
          </a:p>
          <a:p>
            <a:pPr lvl="0" algn="ctr"/>
            <a:endParaRPr lang="en-US" sz="2400" dirty="0">
              <a:solidFill>
                <a:prstClr val="black"/>
              </a:solidFill>
            </a:endParaRPr>
          </a:p>
          <a:p>
            <a:endParaRPr lang="en-US" dirty="0"/>
          </a:p>
        </p:txBody>
      </p:sp>
      <p:pic>
        <p:nvPicPr>
          <p:cNvPr id="5" name="Picture 4">
            <a:extLst>
              <a:ext uri="{FF2B5EF4-FFF2-40B4-BE49-F238E27FC236}">
                <a16:creationId xmlns="" xmlns:a16="http://schemas.microsoft.com/office/drawing/2014/main" id="{AAB36353-884A-4EEB-9016-ABC24B2DB623}"/>
              </a:ext>
            </a:extLst>
          </p:cNvPr>
          <p:cNvPicPr>
            <a:picLocks noChangeAspect="1"/>
          </p:cNvPicPr>
          <p:nvPr/>
        </p:nvPicPr>
        <p:blipFill>
          <a:blip r:embed="rId2"/>
          <a:stretch>
            <a:fillRect/>
          </a:stretch>
        </p:blipFill>
        <p:spPr>
          <a:xfrm>
            <a:off x="0" y="2286623"/>
            <a:ext cx="12192000" cy="2284753"/>
          </a:xfrm>
          <a:prstGeom prst="rect">
            <a:avLst/>
          </a:prstGeom>
        </p:spPr>
      </p:pic>
    </p:spTree>
    <p:extLst>
      <p:ext uri="{BB962C8B-B14F-4D97-AF65-F5344CB8AC3E}">
        <p14:creationId xmlns="" xmlns:p14="http://schemas.microsoft.com/office/powerpoint/2010/main" val="3962328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TotalTime>
  <Words>850</Words>
  <Application>Microsoft Office PowerPoint</Application>
  <PresentationFormat>Custom</PresentationFormat>
  <Paragraphs>93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community soil relationship </vt:lpstr>
      <vt:lpstr>     community Soil relationship</vt:lpstr>
      <vt:lpstr>Community:</vt:lpstr>
      <vt:lpstr> </vt:lpstr>
      <vt:lpstr>Plants and soil relationship:</vt:lpstr>
      <vt:lpstr>Slide 6</vt:lpstr>
      <vt:lpstr>Slide 7</vt:lpstr>
      <vt:lpstr>Slide 8</vt:lpstr>
      <vt:lpstr>Slide 9</vt:lpstr>
      <vt:lpstr>Slide 10</vt:lpstr>
      <vt:lpstr>Relationship of soil with animals and insects</vt:lpstr>
      <vt:lpstr>Slide 12</vt:lpstr>
      <vt:lpstr>Harmful effects:</vt:lpstr>
      <vt:lpstr>Human and Soil Interactions:</vt:lpstr>
      <vt:lpstr>Erosion</vt:lpstr>
      <vt:lpstr>Acidification: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IQRA RUBAB</dc:creator>
  <cp:lastModifiedBy>Chemistry</cp:lastModifiedBy>
  <cp:revision>27</cp:revision>
  <dcterms:created xsi:type="dcterms:W3CDTF">2018-09-26T16:10:33Z</dcterms:created>
  <dcterms:modified xsi:type="dcterms:W3CDTF">2020-10-25T14:30:19Z</dcterms:modified>
</cp:coreProperties>
</file>