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1.jpg" ContentType="image/jpg"/>
  <Override PartName="/ppt/media/image23.jpg" ContentType="image/jpg"/>
  <Override PartName="/ppt/media/image24.jpg" ContentType="image/jpg"/>
  <Override PartName="/ppt/media/image25.jpg" ContentType="image/jpg"/>
  <Override PartName="/ppt/media/image26.jpg" ContentType="image/jpg"/>
  <Override PartName="/ppt/media/image28.jpg" ContentType="image/jpg"/>
  <Override PartName="/ppt/media/image29.jpg" ContentType="image/jpg"/>
  <Override PartName="/ppt/media/image30.jpg" ContentType="image/jpg"/>
  <Override PartName="/ppt/media/image32.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9"/>
  </p:notesMasterIdLst>
  <p:sldIdLst>
    <p:sldId id="386" r:id="rId2"/>
    <p:sldId id="387" r:id="rId3"/>
    <p:sldId id="388" r:id="rId4"/>
    <p:sldId id="389" r:id="rId5"/>
    <p:sldId id="390" r:id="rId6"/>
    <p:sldId id="391" r:id="rId7"/>
    <p:sldId id="392" r:id="rId8"/>
    <p:sldId id="393" r:id="rId9"/>
    <p:sldId id="394" r:id="rId10"/>
    <p:sldId id="397" r:id="rId11"/>
    <p:sldId id="398" r:id="rId12"/>
    <p:sldId id="399" r:id="rId13"/>
    <p:sldId id="400"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2" r:id="rId47"/>
    <p:sldId id="440" r:id="rId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82" autoAdjust="0"/>
  </p:normalViewPr>
  <p:slideViewPr>
    <p:cSldViewPr>
      <p:cViewPr varScale="1">
        <p:scale>
          <a:sx n="67" d="100"/>
          <a:sy n="67" d="100"/>
        </p:scale>
        <p:origin x="147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C4B5A7A-5776-4658-955B-9C328915B55D}" type="datetimeFigureOut">
              <a:rPr lang="en-US" smtClean="0"/>
              <a:t>2/25/2020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60472E8-FBB1-4BCA-8D57-17D263ADD102}" type="slidenum">
              <a:rPr lang="en-US" smtClean="0"/>
              <a:t>‹#›</a:t>
            </a:fld>
            <a:endParaRPr lang="en-US"/>
          </a:p>
        </p:txBody>
      </p:sp>
    </p:spTree>
    <p:extLst>
      <p:ext uri="{BB962C8B-B14F-4D97-AF65-F5344CB8AC3E}">
        <p14:creationId xmlns:p14="http://schemas.microsoft.com/office/powerpoint/2010/main" val="414767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FC266C2-24B5-4729-B44F-EB95EBF16C14}"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02844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smtClean="0">
                <a:solidFill>
                  <a:schemeClr val="tx1"/>
                </a:solidFill>
                <a:effectLst/>
                <a:latin typeface="+mn-lt"/>
                <a:ea typeface="+mn-ea"/>
                <a:cs typeface="+mn-cs"/>
              </a:rPr>
              <a:t>A </a:t>
            </a:r>
            <a:r>
              <a:rPr lang="en-US" sz="1400" b="1" i="0" kern="1200" dirty="0" smtClean="0">
                <a:solidFill>
                  <a:schemeClr val="tx1"/>
                </a:solidFill>
                <a:effectLst/>
                <a:latin typeface="+mn-lt"/>
                <a:ea typeface="+mn-ea"/>
                <a:cs typeface="+mn-cs"/>
              </a:rPr>
              <a:t>wavelet</a:t>
            </a:r>
            <a:r>
              <a:rPr lang="en-US" sz="1400" b="0" i="0" kern="1200" dirty="0" smtClean="0">
                <a:solidFill>
                  <a:schemeClr val="tx1"/>
                </a:solidFill>
                <a:effectLst/>
                <a:latin typeface="+mn-lt"/>
                <a:ea typeface="+mn-ea"/>
                <a:cs typeface="+mn-cs"/>
              </a:rPr>
              <a:t> is a mathematical function useful in digital signal processing and image compression . ... In signal processing, </a:t>
            </a:r>
            <a:r>
              <a:rPr lang="en-US" sz="1400" b="1" i="0" kern="1200" dirty="0" smtClean="0">
                <a:solidFill>
                  <a:schemeClr val="tx1"/>
                </a:solidFill>
                <a:effectLst/>
                <a:latin typeface="+mn-lt"/>
                <a:ea typeface="+mn-ea"/>
                <a:cs typeface="+mn-cs"/>
              </a:rPr>
              <a:t>wavelets</a:t>
            </a:r>
            <a:r>
              <a:rPr lang="en-US" sz="1400" b="0" i="0" kern="1200" dirty="0" smtClean="0">
                <a:solidFill>
                  <a:schemeClr val="tx1"/>
                </a:solidFill>
                <a:effectLst/>
                <a:latin typeface="+mn-lt"/>
                <a:ea typeface="+mn-ea"/>
                <a:cs typeface="+mn-cs"/>
              </a:rPr>
              <a:t> make it possible to recover weak signals from noise . This has proven useful especially in the processing of X-ray and magnetic-resonance images in medical applications.</a:t>
            </a:r>
            <a:endParaRPr lang="en-US" sz="1400" dirty="0"/>
          </a:p>
        </p:txBody>
      </p:sp>
      <p:sp>
        <p:nvSpPr>
          <p:cNvPr id="4" name="Slide Number Placeholder 3"/>
          <p:cNvSpPr>
            <a:spLocks noGrp="1"/>
          </p:cNvSpPr>
          <p:nvPr>
            <p:ph type="sldNum" sz="quarter" idx="10"/>
          </p:nvPr>
        </p:nvSpPr>
        <p:spPr/>
        <p:txBody>
          <a:bodyPr/>
          <a:lstStyle/>
          <a:p>
            <a:fld id="{B60472E8-FBB1-4BCA-8D57-17D263ADD102}" type="slidenum">
              <a:rPr lang="en-US" smtClean="0"/>
              <a:t>17</a:t>
            </a:fld>
            <a:endParaRPr lang="en-US"/>
          </a:p>
        </p:txBody>
      </p:sp>
    </p:spTree>
    <p:extLst>
      <p:ext uri="{BB962C8B-B14F-4D97-AF65-F5344CB8AC3E}">
        <p14:creationId xmlns:p14="http://schemas.microsoft.com/office/powerpoint/2010/main" val="92250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09291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9060372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00519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18370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42808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796952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972847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993371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7083924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3596228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t>2/25/2020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2133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fld id="{1D8BD707-D9CF-40AE-B4C6-C98DA3205C09}" type="datetimeFigureOut">
              <a:rPr lang="en-US" smtClean="0"/>
              <a:t>2/25/2020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B6F15528-21DE-4FAA-801E-634DDDAF4B2B}" type="slidenum">
              <a:rPr lang="en-US" smtClean="0"/>
              <a:t>‹#›</a:t>
            </a:fld>
            <a:endParaRPr lang="en-US"/>
          </a:p>
        </p:txBody>
      </p:sp>
    </p:spTree>
    <p:extLst>
      <p:ext uri="{BB962C8B-B14F-4D97-AF65-F5344CB8AC3E}">
        <p14:creationId xmlns:p14="http://schemas.microsoft.com/office/powerpoint/2010/main" val="354380121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fade thruBlk="1"/>
  </p:transition>
  <p:timing>
    <p:tnLst>
      <p:par>
        <p:cTn id="1" dur="indefinite" restart="never" nodeType="tmRoot"/>
      </p:par>
    </p:tnLst>
  </p:timing>
  <p:txStyles>
    <p:titleStyle>
      <a:lvl1pPr algn="ctr" rtl="0" eaLnBrk="1" fontAlgn="base" hangingPunct="1">
        <a:spcBef>
          <a:spcPct val="0"/>
        </a:spcBef>
        <a:spcAft>
          <a:spcPct val="0"/>
        </a:spcAft>
        <a:defRPr sz="3300" kern="12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Lossless_data_compression" TargetMode="External"/><Relationship Id="rId2" Type="http://schemas.openxmlformats.org/officeDocument/2006/relationships/hyperlink" Target="https://en.wikipedia.org/wiki/Lempel%E2%80%93Ziv%E2%80%93Wel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90637" y="3657600"/>
            <a:ext cx="6968643" cy="1483059"/>
          </a:xfrm>
          <a:prstGeom prst="rect">
            <a:avLst/>
          </a:prstGeom>
          <a:noFill/>
        </p:spPr>
        <p:txBody>
          <a:bodyPr vert="horz" lIns="91440" tIns="45720" rIns="91440" bIns="45720" rtlCol="0" anchor="ctr" anchorCtr="1">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fontAlgn="auto"/>
            <a:r>
              <a:rPr lang="en-US" sz="3200" dirty="0" smtClean="0">
                <a:solidFill>
                  <a:schemeClr val="tx1"/>
                </a:solidFill>
              </a:rPr>
              <a:t>Multimedia Element II - Images</a:t>
            </a:r>
          </a:p>
        </p:txBody>
      </p:sp>
      <p:sp>
        <p:nvSpPr>
          <p:cNvPr id="5" name="object 2"/>
          <p:cNvSpPr txBox="1">
            <a:spLocks/>
          </p:cNvSpPr>
          <p:nvPr/>
        </p:nvSpPr>
        <p:spPr>
          <a:xfrm>
            <a:off x="1295400" y="1234440"/>
            <a:ext cx="7482205" cy="1720984"/>
          </a:xfrm>
          <a:prstGeom prst="rect">
            <a:avLst/>
          </a:prstGeom>
        </p:spPr>
        <p:txBody>
          <a:bodyPr vert="horz" wrap="square" lIns="0" tIns="241300" rIns="0" bIns="0" rtlCol="0" anchor="b">
            <a:sp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fontAlgn="auto">
              <a:spcBef>
                <a:spcPts val="1900"/>
              </a:spcBef>
              <a:spcAft>
                <a:spcPts val="0"/>
              </a:spcAft>
            </a:pPr>
            <a:r>
              <a:rPr lang="en-US" sz="4800" spc="195" smtClean="0"/>
              <a:t>Multimedia Systems And Design</a:t>
            </a:r>
            <a:endParaRPr lang="en-US" sz="4800" dirty="0">
              <a:latin typeface="Impact"/>
              <a:cs typeface="Impac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Element II – Images</a:t>
            </a:r>
            <a:endParaRPr lang="en-GB" b="1" dirty="0"/>
          </a:p>
        </p:txBody>
      </p:sp>
      <p:sp>
        <p:nvSpPr>
          <p:cNvPr id="3" name="Subtitle 2"/>
          <p:cNvSpPr>
            <a:spLocks noGrp="1"/>
          </p:cNvSpPr>
          <p:nvPr>
            <p:ph type="body" idx="1"/>
          </p:nvPr>
        </p:nvSpPr>
        <p:spPr/>
        <p:txBody>
          <a:bodyPr/>
          <a:lstStyle/>
          <a:p>
            <a:r>
              <a:rPr lang="en-GB" b="1" dirty="0" smtClean="0"/>
              <a:t>Standard System Independent Formats</a:t>
            </a:r>
            <a:endParaRPr lang="ms-MY"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371600" y="490846"/>
            <a:ext cx="6325737" cy="1230313"/>
          </a:xfrm>
        </p:spPr>
        <p:txBody>
          <a:bodyPr/>
          <a:lstStyle/>
          <a:p>
            <a:r>
              <a:rPr lang="en-GB" sz="3200" b="1" dirty="0"/>
              <a:t>Standard System Independent Formats </a:t>
            </a:r>
            <a:endParaRPr lang="en-US" sz="3200" b="1" dirty="0"/>
          </a:p>
        </p:txBody>
      </p:sp>
      <p:sp>
        <p:nvSpPr>
          <p:cNvPr id="102403" name="Rectangle 3"/>
          <p:cNvSpPr>
            <a:spLocks noGrp="1" noChangeArrowheads="1"/>
          </p:cNvSpPr>
          <p:nvPr>
            <p:ph idx="1"/>
          </p:nvPr>
        </p:nvSpPr>
        <p:spPr>
          <a:xfrm>
            <a:off x="700088" y="2243138"/>
            <a:ext cx="7924800" cy="4114800"/>
          </a:xfrm>
        </p:spPr>
        <p:txBody>
          <a:bodyPr>
            <a:normAutofit/>
          </a:bodyPr>
          <a:lstStyle/>
          <a:p>
            <a:pPr marL="381000" indent="-381000"/>
            <a:r>
              <a:rPr lang="en-GB" sz="2800" dirty="0"/>
              <a:t>The following brief format descriptions are the most commonly used formats. </a:t>
            </a:r>
          </a:p>
          <a:p>
            <a:pPr marL="1295400" lvl="1" indent="-533400"/>
            <a:r>
              <a:rPr lang="en-US" sz="2400" dirty="0">
                <a:solidFill>
                  <a:srgbClr val="3333FF"/>
                </a:solidFill>
              </a:rPr>
              <a:t>GIF (gif87a, gif89a)</a:t>
            </a:r>
          </a:p>
          <a:p>
            <a:pPr marL="1295400" lvl="1" indent="-533400"/>
            <a:r>
              <a:rPr lang="en-US" sz="2400" dirty="0">
                <a:solidFill>
                  <a:srgbClr val="3333FF"/>
                </a:solidFill>
              </a:rPr>
              <a:t>JPEG</a:t>
            </a:r>
          </a:p>
          <a:p>
            <a:pPr marL="1295400" lvl="1" indent="-533400"/>
            <a:r>
              <a:rPr lang="en-US" sz="2400" dirty="0">
                <a:solidFill>
                  <a:srgbClr val="3333FF"/>
                </a:solidFill>
              </a:rPr>
              <a:t>TIFF</a:t>
            </a:r>
          </a:p>
          <a:p>
            <a:pPr marL="1295400" lvl="1" indent="-533400"/>
            <a:r>
              <a:rPr lang="en-US" sz="2400" dirty="0">
                <a:solidFill>
                  <a:srgbClr val="3333FF"/>
                </a:solidFill>
              </a:rPr>
              <a:t>PNG</a:t>
            </a:r>
            <a:endParaRPr lang="en-GB" sz="2400" dirty="0">
              <a:solidFill>
                <a:srgbClr val="3333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lide(fromTop)">
                                      <p:cBhvr>
                                        <p:cTn id="7" dur="500"/>
                                        <p:tgtEl>
                                          <p:spTgt spid="1024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oinkk06.wav"/>
                                        </p:tgtEl>
                                      </p:cMediaNode>
                                    </p:audio>
                                  </p:subTnLst>
                                </p:cTn>
                              </p:par>
                              <p:par>
                                <p:cTn id="8" presetID="12" presetClass="entr" presetSubtype="1" fill="hold" grpId="0"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slide(fromTop)">
                                      <p:cBhvr>
                                        <p:cTn id="10" dur="500"/>
                                        <p:tgtEl>
                                          <p:spTgt spid="10240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boinkk06.wav"/>
                                        </p:tgtEl>
                                      </p:cMediaNode>
                                    </p:audio>
                                  </p:subTnLst>
                                </p:cTn>
                              </p:par>
                              <p:par>
                                <p:cTn id="11" presetID="12" presetClass="entr" presetSubtype="1" fill="hold" grpId="0" nodeType="with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Effect transition="in" filter="slide(fromTop)">
                                      <p:cBhvr>
                                        <p:cTn id="13" dur="500"/>
                                        <p:tgtEl>
                                          <p:spTgt spid="102403">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boinkk06.wav"/>
                                        </p:tgtEl>
                                      </p:cMediaNode>
                                    </p:audio>
                                  </p:subTnLst>
                                </p:cTn>
                              </p:par>
                              <p:par>
                                <p:cTn id="14" presetID="12" presetClass="entr" presetSubtype="1" fill="hold" grpId="0" nodeType="withEffect">
                                  <p:stCondLst>
                                    <p:cond delay="0"/>
                                  </p:stCondLst>
                                  <p:childTnLst>
                                    <p:set>
                                      <p:cBhvr>
                                        <p:cTn id="15" dur="1" fill="hold">
                                          <p:stCondLst>
                                            <p:cond delay="0"/>
                                          </p:stCondLst>
                                        </p:cTn>
                                        <p:tgtEl>
                                          <p:spTgt spid="102403">
                                            <p:txEl>
                                              <p:pRg st="3" end="3"/>
                                            </p:txEl>
                                          </p:spTgt>
                                        </p:tgtEl>
                                        <p:attrNameLst>
                                          <p:attrName>style.visibility</p:attrName>
                                        </p:attrNameLst>
                                      </p:cBhvr>
                                      <p:to>
                                        <p:strVal val="visible"/>
                                      </p:to>
                                    </p:set>
                                    <p:animEffect transition="in" filter="slide(fromTop)">
                                      <p:cBhvr>
                                        <p:cTn id="16" dur="500"/>
                                        <p:tgtEl>
                                          <p:spTgt spid="102403">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boinkk06.wav"/>
                                        </p:tgtEl>
                                      </p:cMediaNode>
                                    </p:audio>
                                  </p:subTnLst>
                                </p:cTn>
                              </p:par>
                              <p:par>
                                <p:cTn id="17" presetID="12" presetClass="entr" presetSubtype="1" fill="hold" grpId="0" nodeType="with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animEffect transition="in" filter="slide(fromTop)">
                                      <p:cBhvr>
                                        <p:cTn id="19" dur="500"/>
                                        <p:tgtEl>
                                          <p:spTgt spid="102403">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boinkk0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392071" y="503237"/>
            <a:ext cx="7113825" cy="738708"/>
          </a:xfrm>
        </p:spPr>
        <p:txBody>
          <a:bodyPr>
            <a:normAutofit/>
          </a:bodyPr>
          <a:lstStyle/>
          <a:p>
            <a:r>
              <a:rPr lang="en-US" b="1" spc="-5" dirty="0"/>
              <a:t>GIF </a:t>
            </a:r>
            <a:r>
              <a:rPr lang="en-US" b="1" spc="-10" dirty="0"/>
              <a:t>(Graphics </a:t>
            </a:r>
            <a:r>
              <a:rPr lang="en-US" b="1" spc="-20" dirty="0"/>
              <a:t>Interchange</a:t>
            </a:r>
            <a:r>
              <a:rPr lang="en-US" b="1" dirty="0"/>
              <a:t> </a:t>
            </a:r>
            <a:r>
              <a:rPr lang="en-US" b="1" spc="-15" dirty="0"/>
              <a:t>Format)</a:t>
            </a:r>
            <a:endParaRPr lang="en-US" b="1" dirty="0"/>
          </a:p>
        </p:txBody>
      </p:sp>
      <p:sp>
        <p:nvSpPr>
          <p:cNvPr id="2" name="Content Placeholder 1"/>
          <p:cNvSpPr>
            <a:spLocks noGrp="1"/>
          </p:cNvSpPr>
          <p:nvPr>
            <p:ph idx="1"/>
          </p:nvPr>
        </p:nvSpPr>
        <p:spPr>
          <a:xfrm>
            <a:off x="1050878" y="1433015"/>
            <a:ext cx="7629097" cy="4872251"/>
          </a:xfrm>
        </p:spPr>
        <p:txBody>
          <a:bodyPr>
            <a:normAutofit/>
          </a:bodyPr>
          <a:lstStyle/>
          <a:p>
            <a:pPr marL="355600" marR="5080">
              <a:spcBef>
                <a:spcPts val="105"/>
              </a:spcBef>
              <a:buFont typeface="Arial"/>
              <a:buChar char="•"/>
              <a:tabLst>
                <a:tab pos="354965" algn="l"/>
                <a:tab pos="355600" algn="l"/>
              </a:tabLst>
            </a:pPr>
            <a:r>
              <a:rPr lang="en-US" spc="-5" dirty="0">
                <a:cs typeface="Calibri"/>
              </a:rPr>
              <a:t>GIF </a:t>
            </a:r>
            <a:r>
              <a:rPr lang="en-US" dirty="0">
                <a:cs typeface="Calibri"/>
              </a:rPr>
              <a:t>images </a:t>
            </a:r>
            <a:r>
              <a:rPr lang="en-US" spc="-15" dirty="0">
                <a:cs typeface="Calibri"/>
              </a:rPr>
              <a:t>are </a:t>
            </a:r>
            <a:r>
              <a:rPr lang="en-US" spc="-5" dirty="0">
                <a:cs typeface="Calibri"/>
              </a:rPr>
              <a:t>truly </a:t>
            </a:r>
            <a:r>
              <a:rPr lang="en-US" dirty="0">
                <a:cs typeface="Calibri"/>
              </a:rPr>
              <a:t>the </a:t>
            </a:r>
            <a:r>
              <a:rPr lang="en-US" spc="-10" dirty="0">
                <a:cs typeface="Calibri"/>
              </a:rPr>
              <a:t>internet </a:t>
            </a:r>
            <a:r>
              <a:rPr lang="en-US" spc="-20" dirty="0">
                <a:cs typeface="Calibri"/>
              </a:rPr>
              <a:t>standard </a:t>
            </a:r>
            <a:r>
              <a:rPr lang="en-US" spc="-25" dirty="0">
                <a:cs typeface="Calibri"/>
              </a:rPr>
              <a:t>for  </a:t>
            </a:r>
            <a:r>
              <a:rPr lang="en-US" spc="-20" dirty="0">
                <a:cs typeface="Calibri"/>
              </a:rPr>
              <a:t>any </a:t>
            </a:r>
            <a:r>
              <a:rPr lang="en-US" dirty="0">
                <a:cs typeface="Calibri"/>
              </a:rPr>
              <a:t>type of </a:t>
            </a:r>
            <a:r>
              <a:rPr lang="en-US" b="1" spc="-5" dirty="0">
                <a:solidFill>
                  <a:srgbClr val="00B0F0"/>
                </a:solidFill>
                <a:cs typeface="Calibri"/>
              </a:rPr>
              <a:t>small, simple</a:t>
            </a:r>
            <a:r>
              <a:rPr lang="en-US" b="1" spc="45" dirty="0">
                <a:solidFill>
                  <a:srgbClr val="00B0F0"/>
                </a:solidFill>
                <a:cs typeface="Calibri"/>
              </a:rPr>
              <a:t> </a:t>
            </a:r>
            <a:r>
              <a:rPr lang="en-US" b="1" spc="-5" dirty="0">
                <a:solidFill>
                  <a:srgbClr val="00B0F0"/>
                </a:solidFill>
                <a:cs typeface="Calibri"/>
              </a:rPr>
              <a:t>file</a:t>
            </a:r>
            <a:r>
              <a:rPr lang="en-US" b="1" spc="-5" dirty="0">
                <a:cs typeface="Calibri"/>
              </a:rPr>
              <a:t>.</a:t>
            </a:r>
            <a:endParaRPr lang="en-US" b="1" dirty="0">
              <a:cs typeface="Calibri"/>
            </a:endParaRPr>
          </a:p>
          <a:p>
            <a:pPr marL="355600" marR="7620">
              <a:spcBef>
                <a:spcPts val="2495"/>
              </a:spcBef>
              <a:buFont typeface="Arial"/>
              <a:buChar char="•"/>
              <a:tabLst>
                <a:tab pos="354965" algn="l"/>
                <a:tab pos="355600" algn="l"/>
                <a:tab pos="1115695" algn="l"/>
                <a:tab pos="2092960" algn="l"/>
                <a:tab pos="3703954" algn="l"/>
                <a:tab pos="4426585" algn="l"/>
                <a:tab pos="5043805" algn="l"/>
                <a:tab pos="5388610" algn="l"/>
                <a:tab pos="6082030" algn="l"/>
                <a:tab pos="6483985" algn="l"/>
                <a:tab pos="7101840" algn="l"/>
              </a:tabLst>
            </a:pPr>
            <a:r>
              <a:rPr lang="en-US" spc="-5" dirty="0" smtClean="0">
                <a:cs typeface="Calibri"/>
              </a:rPr>
              <a:t>Th</a:t>
            </a:r>
            <a:r>
              <a:rPr lang="en-US" dirty="0" smtClean="0">
                <a:cs typeface="Calibri"/>
              </a:rPr>
              <a:t>e</a:t>
            </a:r>
            <a:r>
              <a:rPr lang="en-US" dirty="0">
                <a:cs typeface="Calibri"/>
              </a:rPr>
              <a:t> </a:t>
            </a:r>
            <a:r>
              <a:rPr lang="en-US" dirty="0" smtClean="0">
                <a:cs typeface="Calibri"/>
              </a:rPr>
              <a:t>mo</a:t>
            </a:r>
            <a:r>
              <a:rPr lang="en-US" spc="-30" dirty="0" smtClean="0">
                <a:cs typeface="Calibri"/>
              </a:rPr>
              <a:t>s</a:t>
            </a:r>
            <a:r>
              <a:rPr lang="en-US" dirty="0" smtClean="0">
                <a:cs typeface="Calibri"/>
              </a:rPr>
              <a:t>t </a:t>
            </a:r>
            <a:r>
              <a:rPr lang="en-US" spc="-25" dirty="0" smtClean="0">
                <a:cs typeface="Calibri"/>
              </a:rPr>
              <a:t>c</a:t>
            </a:r>
            <a:r>
              <a:rPr lang="en-US" spc="-5" dirty="0" smtClean="0">
                <a:cs typeface="Calibri"/>
              </a:rPr>
              <a:t>omm</a:t>
            </a:r>
            <a:r>
              <a:rPr lang="en-US" spc="5" dirty="0" smtClean="0">
                <a:cs typeface="Calibri"/>
              </a:rPr>
              <a:t>o</a:t>
            </a:r>
            <a:r>
              <a:rPr lang="en-US" dirty="0" smtClean="0">
                <a:cs typeface="Calibri"/>
              </a:rPr>
              <a:t>n</a:t>
            </a:r>
            <a:r>
              <a:rPr lang="en-US" dirty="0">
                <a:cs typeface="Calibri"/>
              </a:rPr>
              <a:t> </a:t>
            </a:r>
            <a:r>
              <a:rPr lang="en-US" spc="-5" dirty="0" smtClean="0">
                <a:cs typeface="Calibri"/>
              </a:rPr>
              <a:t>us</a:t>
            </a:r>
            <a:r>
              <a:rPr lang="en-US" dirty="0" smtClean="0">
                <a:cs typeface="Calibri"/>
              </a:rPr>
              <a:t>e</a:t>
            </a:r>
            <a:r>
              <a:rPr lang="en-US" dirty="0">
                <a:cs typeface="Calibri"/>
              </a:rPr>
              <a:t> </a:t>
            </a:r>
            <a:r>
              <a:rPr lang="en-US" spc="-80" dirty="0" smtClean="0">
                <a:cs typeface="Calibri"/>
              </a:rPr>
              <a:t>f</a:t>
            </a:r>
            <a:r>
              <a:rPr lang="en-US" spc="-5" dirty="0" smtClean="0">
                <a:cs typeface="Calibri"/>
              </a:rPr>
              <a:t>o</a:t>
            </a:r>
            <a:r>
              <a:rPr lang="en-US" dirty="0" smtClean="0">
                <a:cs typeface="Calibri"/>
              </a:rPr>
              <a:t>r</a:t>
            </a:r>
            <a:r>
              <a:rPr lang="en-US" dirty="0">
                <a:cs typeface="Calibri"/>
              </a:rPr>
              <a:t> </a:t>
            </a:r>
            <a:r>
              <a:rPr lang="en-US" dirty="0" smtClean="0">
                <a:cs typeface="Calibri"/>
              </a:rPr>
              <a:t>a</a:t>
            </a:r>
            <a:r>
              <a:rPr lang="en-US" dirty="0">
                <a:cs typeface="Calibri"/>
              </a:rPr>
              <a:t> </a:t>
            </a:r>
            <a:r>
              <a:rPr lang="en-US" dirty="0" smtClean="0">
                <a:cs typeface="Calibri"/>
              </a:rPr>
              <a:t>GIF</a:t>
            </a:r>
            <a:r>
              <a:rPr lang="en-US" dirty="0">
                <a:cs typeface="Calibri"/>
              </a:rPr>
              <a:t> </a:t>
            </a:r>
            <a:r>
              <a:rPr lang="en-US" spc="5" dirty="0" smtClean="0">
                <a:cs typeface="Calibri"/>
              </a:rPr>
              <a:t>i</a:t>
            </a:r>
            <a:r>
              <a:rPr lang="en-US" dirty="0" smtClean="0">
                <a:cs typeface="Calibri"/>
              </a:rPr>
              <a:t>s</a:t>
            </a:r>
            <a:r>
              <a:rPr lang="en-US" dirty="0">
                <a:cs typeface="Calibri"/>
              </a:rPr>
              <a:t>	</a:t>
            </a:r>
            <a:r>
              <a:rPr lang="en-US" dirty="0" smtClean="0">
                <a:cs typeface="Calibri"/>
              </a:rPr>
              <a:t> </a:t>
            </a:r>
            <a:r>
              <a:rPr lang="en-US" spc="-80" dirty="0" smtClean="0">
                <a:cs typeface="Calibri"/>
              </a:rPr>
              <a:t>f</a:t>
            </a:r>
            <a:r>
              <a:rPr lang="en-US" spc="-5" dirty="0" smtClean="0">
                <a:cs typeface="Calibri"/>
              </a:rPr>
              <a:t>o</a:t>
            </a:r>
            <a:r>
              <a:rPr lang="en-US" dirty="0" smtClean="0">
                <a:cs typeface="Calibri"/>
              </a:rPr>
              <a:t>r menu  </a:t>
            </a:r>
            <a:r>
              <a:rPr lang="en-US" spc="-15" dirty="0">
                <a:cs typeface="Calibri"/>
              </a:rPr>
              <a:t>buttons</a:t>
            </a:r>
            <a:r>
              <a:rPr lang="en-US" b="1" spc="-15" dirty="0">
                <a:cs typeface="Calibri"/>
              </a:rPr>
              <a:t> </a:t>
            </a:r>
            <a:r>
              <a:rPr lang="en-US" dirty="0">
                <a:cs typeface="Calibri"/>
              </a:rPr>
              <a:t>or </a:t>
            </a:r>
            <a:r>
              <a:rPr lang="en-US" spc="-10" dirty="0">
                <a:cs typeface="Calibri"/>
              </a:rPr>
              <a:t>icons </a:t>
            </a:r>
            <a:r>
              <a:rPr lang="en-US" spc="-30" dirty="0">
                <a:cs typeface="Calibri"/>
              </a:rPr>
              <a:t>for </a:t>
            </a:r>
            <a:r>
              <a:rPr lang="en-US" dirty="0">
                <a:cs typeface="Calibri"/>
              </a:rPr>
              <a:t>a</a:t>
            </a:r>
            <a:r>
              <a:rPr lang="en-US" spc="55" dirty="0">
                <a:cs typeface="Calibri"/>
              </a:rPr>
              <a:t> </a:t>
            </a:r>
            <a:r>
              <a:rPr lang="en-US" spc="-5" dirty="0">
                <a:cs typeface="Calibri"/>
              </a:rPr>
              <a:t>webpage.</a:t>
            </a:r>
            <a:endParaRPr lang="en-US" dirty="0">
              <a:cs typeface="Calibri"/>
            </a:endParaRPr>
          </a:p>
          <a:p>
            <a:pPr marL="756285" marR="5080" lvl="1" indent="-286385">
              <a:lnSpc>
                <a:spcPct val="100000"/>
              </a:lnSpc>
              <a:spcBef>
                <a:spcPts val="2205"/>
              </a:spcBef>
              <a:buFont typeface="Arial"/>
              <a:buChar char="–"/>
              <a:tabLst>
                <a:tab pos="756920" algn="l"/>
                <a:tab pos="1426845" algn="l"/>
                <a:tab pos="2541270" algn="l"/>
                <a:tab pos="3472179" algn="l"/>
                <a:tab pos="4199255" algn="l"/>
                <a:tab pos="4941570" algn="l"/>
                <a:tab pos="5542280" algn="l"/>
                <a:tab pos="7117080" algn="l"/>
                <a:tab pos="7790815" algn="l"/>
              </a:tabLst>
            </a:pPr>
            <a:r>
              <a:rPr lang="en-US" sz="2000" spc="-10" dirty="0" smtClean="0">
                <a:cs typeface="Calibri"/>
              </a:rPr>
              <a:t>Th</a:t>
            </a:r>
            <a:r>
              <a:rPr lang="en-US" sz="2000" spc="-5" dirty="0" smtClean="0">
                <a:cs typeface="Calibri"/>
              </a:rPr>
              <a:t>e</a:t>
            </a:r>
            <a:r>
              <a:rPr lang="en-US" sz="2000" dirty="0">
                <a:cs typeface="Calibri"/>
              </a:rPr>
              <a:t> </a:t>
            </a:r>
            <a:r>
              <a:rPr lang="en-US" sz="2000" spc="-45" dirty="0" smtClean="0">
                <a:cs typeface="Calibri"/>
              </a:rPr>
              <a:t>r</a:t>
            </a:r>
            <a:r>
              <a:rPr lang="en-US" sz="2000" spc="-5" dirty="0" smtClean="0">
                <a:cs typeface="Calibri"/>
              </a:rPr>
              <a:t>eason</a:t>
            </a:r>
            <a:r>
              <a:rPr lang="en-US" sz="2000" dirty="0">
                <a:cs typeface="Calibri"/>
              </a:rPr>
              <a:t> </a:t>
            </a:r>
            <a:r>
              <a:rPr lang="en-US" sz="2000" spc="-10" dirty="0" smtClean="0">
                <a:cs typeface="Calibri"/>
              </a:rPr>
              <a:t>be</a:t>
            </a:r>
            <a:r>
              <a:rPr lang="en-US" sz="2000" spc="-20" dirty="0" smtClean="0">
                <a:cs typeface="Calibri"/>
              </a:rPr>
              <a:t>i</a:t>
            </a:r>
            <a:r>
              <a:rPr lang="en-US" sz="2000" spc="-10" dirty="0" smtClean="0">
                <a:cs typeface="Calibri"/>
              </a:rPr>
              <a:t>n</a:t>
            </a:r>
            <a:r>
              <a:rPr lang="en-US" sz="2000" spc="-5" dirty="0" smtClean="0">
                <a:cs typeface="Calibri"/>
              </a:rPr>
              <a:t>g</a:t>
            </a:r>
            <a:r>
              <a:rPr lang="en-US" sz="2000" dirty="0">
                <a:cs typeface="Calibri"/>
              </a:rPr>
              <a:t> </a:t>
            </a:r>
            <a:r>
              <a:rPr lang="en-US" sz="2000" spc="-5" dirty="0" smtClean="0">
                <a:cs typeface="Calibri"/>
              </a:rPr>
              <a:t>th</a:t>
            </a:r>
            <a:r>
              <a:rPr lang="en-US" sz="2000" spc="-20" dirty="0" smtClean="0">
                <a:cs typeface="Calibri"/>
              </a:rPr>
              <a:t>a</a:t>
            </a:r>
            <a:r>
              <a:rPr lang="en-US" sz="2000" spc="-5" dirty="0" smtClean="0">
                <a:cs typeface="Calibri"/>
              </a:rPr>
              <a:t>t</a:t>
            </a:r>
            <a:r>
              <a:rPr lang="en-US" sz="2000" dirty="0">
                <a:cs typeface="Calibri"/>
              </a:rPr>
              <a:t> </a:t>
            </a:r>
            <a:r>
              <a:rPr lang="en-US" sz="2000" spc="-20" dirty="0" smtClean="0">
                <a:cs typeface="Calibri"/>
              </a:rPr>
              <a:t>G</a:t>
            </a:r>
            <a:r>
              <a:rPr lang="en-US" sz="2000" spc="-5" dirty="0" smtClean="0">
                <a:cs typeface="Calibri"/>
              </a:rPr>
              <a:t>I</a:t>
            </a:r>
            <a:r>
              <a:rPr lang="en-US" sz="2000" spc="-50" dirty="0" smtClean="0">
                <a:cs typeface="Calibri"/>
              </a:rPr>
              <a:t>F</a:t>
            </a:r>
            <a:r>
              <a:rPr lang="en-US" sz="2000" spc="-5" dirty="0" smtClean="0">
                <a:cs typeface="Calibri"/>
              </a:rPr>
              <a:t>s</a:t>
            </a:r>
            <a:r>
              <a:rPr lang="en-US" sz="2000" dirty="0">
                <a:cs typeface="Calibri"/>
              </a:rPr>
              <a:t> </a:t>
            </a:r>
            <a:r>
              <a:rPr lang="en-US" sz="2000" spc="-5" dirty="0" smtClean="0">
                <a:cs typeface="Calibri"/>
              </a:rPr>
              <a:t>a</a:t>
            </a:r>
            <a:r>
              <a:rPr lang="en-US" sz="2000" spc="-45" dirty="0" smtClean="0">
                <a:cs typeface="Calibri"/>
              </a:rPr>
              <a:t>r</a:t>
            </a:r>
            <a:r>
              <a:rPr lang="en-US" sz="2000" spc="-5" dirty="0" smtClean="0">
                <a:cs typeface="Calibri"/>
              </a:rPr>
              <a:t>e</a:t>
            </a:r>
            <a:r>
              <a:rPr lang="en-US" sz="2000" dirty="0">
                <a:cs typeface="Calibri"/>
              </a:rPr>
              <a:t> </a:t>
            </a:r>
            <a:r>
              <a:rPr lang="en-US" sz="2000" b="1" spc="-55" dirty="0" smtClean="0">
                <a:cs typeface="Calibri"/>
              </a:rPr>
              <a:t>e</a:t>
            </a:r>
            <a:r>
              <a:rPr lang="en-US" sz="2000" b="1" spc="5" dirty="0" smtClean="0">
                <a:cs typeface="Calibri"/>
              </a:rPr>
              <a:t>x</a:t>
            </a:r>
            <a:r>
              <a:rPr lang="en-US" sz="2000" b="1" spc="-5" dirty="0" smtClean="0">
                <a:cs typeface="Calibri"/>
              </a:rPr>
              <a:t>t</a:t>
            </a:r>
            <a:r>
              <a:rPr lang="en-US" sz="2000" b="1" spc="-45" dirty="0" smtClean="0">
                <a:cs typeface="Calibri"/>
              </a:rPr>
              <a:t>r</a:t>
            </a:r>
            <a:r>
              <a:rPr lang="en-US" sz="2000" b="1" spc="-5" dirty="0" smtClean="0">
                <a:cs typeface="Calibri"/>
              </a:rPr>
              <a:t>em</a:t>
            </a:r>
            <a:r>
              <a:rPr lang="en-US" sz="2000" b="1" spc="-20" dirty="0" smtClean="0">
                <a:cs typeface="Calibri"/>
              </a:rPr>
              <a:t>e</a:t>
            </a:r>
            <a:r>
              <a:rPr lang="en-US" sz="2000" b="1" spc="-5" dirty="0" smtClean="0">
                <a:cs typeface="Calibri"/>
              </a:rPr>
              <a:t>ly</a:t>
            </a:r>
            <a:r>
              <a:rPr lang="en-US" sz="2000" b="1" dirty="0">
                <a:cs typeface="Calibri"/>
              </a:rPr>
              <a:t> </a:t>
            </a:r>
            <a:r>
              <a:rPr lang="en-US" sz="2000" b="1" spc="-5" dirty="0" smtClean="0">
                <a:cs typeface="Calibri"/>
              </a:rPr>
              <a:t>ti</a:t>
            </a:r>
            <a:r>
              <a:rPr lang="en-US" sz="2000" b="1" spc="-65" dirty="0" smtClean="0">
                <a:cs typeface="Calibri"/>
              </a:rPr>
              <a:t>n</a:t>
            </a:r>
            <a:r>
              <a:rPr lang="en-US" sz="2000" b="1" spc="-5" dirty="0" smtClean="0">
                <a:cs typeface="Calibri"/>
              </a:rPr>
              <a:t>y</a:t>
            </a:r>
            <a:r>
              <a:rPr lang="en-US" sz="2000" b="1" dirty="0" smtClean="0">
                <a:cs typeface="Calibri"/>
              </a:rPr>
              <a:t> in </a:t>
            </a:r>
            <a:r>
              <a:rPr lang="en-US" sz="2000" b="1" spc="-10" dirty="0" smtClean="0">
                <a:cs typeface="Calibri"/>
              </a:rPr>
              <a:t>file </a:t>
            </a:r>
            <a:r>
              <a:rPr lang="en-US" sz="2000" b="1" spc="-25" dirty="0">
                <a:cs typeface="Calibri"/>
              </a:rPr>
              <a:t>size </a:t>
            </a:r>
            <a:r>
              <a:rPr lang="en-US" sz="2000" spc="-5" dirty="0">
                <a:cs typeface="Calibri"/>
              </a:rPr>
              <a:t>and </a:t>
            </a:r>
            <a:r>
              <a:rPr lang="en-US" sz="2000" b="1" spc="-25" dirty="0">
                <a:cs typeface="Calibri"/>
              </a:rPr>
              <a:t>have </a:t>
            </a:r>
            <a:r>
              <a:rPr lang="en-US" sz="2000" b="1" spc="-5" dirty="0">
                <a:cs typeface="Calibri"/>
              </a:rPr>
              <a:t>no </a:t>
            </a:r>
            <a:r>
              <a:rPr lang="en-US" sz="2000" b="1" spc="-20" dirty="0">
                <a:cs typeface="Calibri"/>
              </a:rPr>
              <a:t>complex</a:t>
            </a:r>
            <a:r>
              <a:rPr lang="en-US" sz="2000" b="1" spc="135" dirty="0">
                <a:cs typeface="Calibri"/>
              </a:rPr>
              <a:t> </a:t>
            </a:r>
            <a:r>
              <a:rPr lang="en-US" sz="2000" b="1" spc="-20" dirty="0">
                <a:cs typeface="Calibri"/>
              </a:rPr>
              <a:t>colors</a:t>
            </a:r>
            <a:endParaRPr lang="en-US" sz="2000" b="1" dirty="0">
              <a:cs typeface="Calibri"/>
            </a:endParaRPr>
          </a:p>
          <a:p>
            <a:pPr marL="756285" marR="5080" lvl="1" indent="-286385">
              <a:lnSpc>
                <a:spcPct val="100000"/>
              </a:lnSpc>
              <a:spcBef>
                <a:spcPts val="670"/>
              </a:spcBef>
              <a:buFont typeface="Arial"/>
              <a:buChar char="–"/>
              <a:tabLst>
                <a:tab pos="756920" algn="l"/>
              </a:tabLst>
            </a:pPr>
            <a:r>
              <a:rPr lang="en-US" sz="2000" spc="-20" dirty="0">
                <a:cs typeface="Calibri"/>
              </a:rPr>
              <a:t>Any </a:t>
            </a:r>
            <a:r>
              <a:rPr lang="en-US" sz="2000" spc="-5" dirty="0">
                <a:cs typeface="Calibri"/>
              </a:rPr>
              <a:t>other file which </a:t>
            </a:r>
            <a:r>
              <a:rPr lang="en-US" sz="2000" spc="-10" dirty="0">
                <a:cs typeface="Calibri"/>
              </a:rPr>
              <a:t>is </a:t>
            </a:r>
            <a:r>
              <a:rPr lang="en-US" sz="2000" spc="-5" dirty="0">
                <a:cs typeface="Calibri"/>
              </a:rPr>
              <a:t>made </a:t>
            </a:r>
            <a:r>
              <a:rPr lang="en-US" sz="2000" dirty="0">
                <a:cs typeface="Calibri"/>
              </a:rPr>
              <a:t>up </a:t>
            </a:r>
            <a:r>
              <a:rPr lang="en-US" sz="2000" spc="-5" dirty="0">
                <a:cs typeface="Calibri"/>
              </a:rPr>
              <a:t>of </a:t>
            </a:r>
            <a:r>
              <a:rPr lang="en-US" sz="2000" b="1" spc="-5" dirty="0">
                <a:cs typeface="Calibri"/>
              </a:rPr>
              <a:t>only use a </a:t>
            </a:r>
            <a:r>
              <a:rPr lang="en-US" sz="2000" b="1" spc="-35" dirty="0">
                <a:cs typeface="Calibri"/>
              </a:rPr>
              <a:t>few  </a:t>
            </a:r>
            <a:r>
              <a:rPr lang="en-US" sz="2000" b="1" spc="-10" dirty="0">
                <a:cs typeface="Calibri"/>
              </a:rPr>
              <a:t>basic, </a:t>
            </a:r>
            <a:r>
              <a:rPr lang="en-US" sz="2000" b="1" spc="-15" dirty="0">
                <a:cs typeface="Calibri"/>
              </a:rPr>
              <a:t>flat </a:t>
            </a:r>
            <a:r>
              <a:rPr lang="en-US" sz="2000" b="1" spc="-20" dirty="0">
                <a:cs typeface="Calibri"/>
              </a:rPr>
              <a:t>colors</a:t>
            </a:r>
            <a:r>
              <a:rPr lang="en-US" sz="2000" spc="-20" dirty="0">
                <a:cs typeface="Calibri"/>
              </a:rPr>
              <a:t> </a:t>
            </a:r>
            <a:r>
              <a:rPr lang="en-US" sz="2000" spc="-5" dirty="0">
                <a:cs typeface="Calibri"/>
              </a:rPr>
              <a:t>will </a:t>
            </a:r>
            <a:r>
              <a:rPr lang="en-US" sz="2000" spc="-20" dirty="0">
                <a:cs typeface="Calibri"/>
              </a:rPr>
              <a:t>want </a:t>
            </a:r>
            <a:r>
              <a:rPr lang="en-US" sz="2000" spc="-15" dirty="0">
                <a:cs typeface="Calibri"/>
              </a:rPr>
              <a:t>to </a:t>
            </a:r>
            <a:r>
              <a:rPr lang="en-US" sz="2000" spc="-10" dirty="0">
                <a:cs typeface="Calibri"/>
              </a:rPr>
              <a:t>use </a:t>
            </a:r>
            <a:r>
              <a:rPr lang="en-US" sz="2000" spc="-5" dirty="0">
                <a:cs typeface="Calibri"/>
              </a:rPr>
              <a:t>GIF</a:t>
            </a:r>
            <a:r>
              <a:rPr lang="en-US" sz="2000" spc="155" dirty="0">
                <a:cs typeface="Calibri"/>
              </a:rPr>
              <a:t> </a:t>
            </a:r>
            <a:r>
              <a:rPr lang="en-US" sz="2000" spc="-10" dirty="0">
                <a:cs typeface="Calibri"/>
              </a:rPr>
              <a:t>compression.</a:t>
            </a:r>
            <a:endParaRPr lang="en-US" sz="2000" dirty="0">
              <a:cs typeface="Calibri"/>
            </a:endParaRPr>
          </a:p>
          <a:p>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1" y="624110"/>
            <a:ext cx="6896669" cy="904439"/>
          </a:xfrm>
        </p:spPr>
        <p:txBody>
          <a:bodyPr/>
          <a:lstStyle/>
          <a:p>
            <a:r>
              <a:rPr lang="en-US" b="1" spc="-10" dirty="0"/>
              <a:t>GIF </a:t>
            </a:r>
            <a:r>
              <a:rPr lang="en-US" b="1" spc="-5" dirty="0"/>
              <a:t>(benefits &amp;</a:t>
            </a:r>
            <a:r>
              <a:rPr lang="en-US" b="1" spc="-45" dirty="0"/>
              <a:t> </a:t>
            </a:r>
            <a:r>
              <a:rPr lang="en-US" b="1" spc="-15" dirty="0"/>
              <a:t>downfalls)</a:t>
            </a:r>
            <a:endParaRPr lang="en-US" b="1" dirty="0"/>
          </a:p>
        </p:txBody>
      </p:sp>
      <p:sp>
        <p:nvSpPr>
          <p:cNvPr id="3" name="Content Placeholder 2"/>
          <p:cNvSpPr>
            <a:spLocks noGrp="1"/>
          </p:cNvSpPr>
          <p:nvPr>
            <p:ph idx="1"/>
          </p:nvPr>
        </p:nvSpPr>
        <p:spPr>
          <a:xfrm>
            <a:off x="1105469" y="1528549"/>
            <a:ext cx="7428931" cy="4382673"/>
          </a:xfrm>
        </p:spPr>
        <p:txBody>
          <a:bodyPr>
            <a:normAutofit/>
          </a:bodyPr>
          <a:lstStyle/>
          <a:p>
            <a:pPr marL="355600">
              <a:spcBef>
                <a:spcPts val="865"/>
              </a:spcBef>
              <a:buFont typeface="Wingdings"/>
              <a:buChar char=""/>
              <a:tabLst>
                <a:tab pos="355600" algn="l"/>
              </a:tabLst>
            </a:pPr>
            <a:r>
              <a:rPr lang="en-US" b="1" spc="-5" dirty="0">
                <a:cs typeface="Calibri"/>
              </a:rPr>
              <a:t>Benefits</a:t>
            </a:r>
            <a:endParaRPr lang="en-US" dirty="0">
              <a:cs typeface="Calibri"/>
            </a:endParaRPr>
          </a:p>
          <a:p>
            <a:pPr marL="355600">
              <a:spcBef>
                <a:spcPts val="765"/>
              </a:spcBef>
              <a:buFont typeface="Arial"/>
              <a:buChar char="•"/>
              <a:tabLst>
                <a:tab pos="354965" algn="l"/>
                <a:tab pos="355600" algn="l"/>
              </a:tabLst>
            </a:pPr>
            <a:r>
              <a:rPr lang="en-US" spc="-5" dirty="0">
                <a:cs typeface="Calibri"/>
              </a:rPr>
              <a:t>Supported by </a:t>
            </a:r>
            <a:r>
              <a:rPr lang="en-US" dirty="0">
                <a:cs typeface="Calibri"/>
              </a:rPr>
              <a:t>all </a:t>
            </a:r>
            <a:r>
              <a:rPr lang="en-US" spc="-5" dirty="0">
                <a:cs typeface="Calibri"/>
              </a:rPr>
              <a:t>web</a:t>
            </a:r>
            <a:r>
              <a:rPr lang="en-US" spc="5" dirty="0">
                <a:cs typeface="Calibri"/>
              </a:rPr>
              <a:t> </a:t>
            </a:r>
            <a:r>
              <a:rPr lang="en-US" spc="-20" dirty="0">
                <a:cs typeface="Calibri"/>
              </a:rPr>
              <a:t>browsers</a:t>
            </a:r>
            <a:endParaRPr lang="en-US" dirty="0">
              <a:cs typeface="Calibri"/>
            </a:endParaRPr>
          </a:p>
          <a:p>
            <a:pPr marL="355600">
              <a:spcBef>
                <a:spcPts val="770"/>
              </a:spcBef>
              <a:buFont typeface="Arial"/>
              <a:buChar char="•"/>
              <a:tabLst>
                <a:tab pos="354965" algn="l"/>
                <a:tab pos="355600" algn="l"/>
              </a:tabLst>
            </a:pPr>
            <a:r>
              <a:rPr lang="en-US" spc="-40" dirty="0">
                <a:cs typeface="Calibri"/>
              </a:rPr>
              <a:t>Very </a:t>
            </a:r>
            <a:r>
              <a:rPr lang="en-US" spc="-5" dirty="0">
                <a:cs typeface="Calibri"/>
              </a:rPr>
              <a:t>small file</a:t>
            </a:r>
            <a:r>
              <a:rPr lang="en-US" spc="35" dirty="0">
                <a:cs typeface="Calibri"/>
              </a:rPr>
              <a:t> </a:t>
            </a:r>
            <a:r>
              <a:rPr lang="en-US" spc="-25" dirty="0">
                <a:cs typeface="Calibri"/>
              </a:rPr>
              <a:t>size</a:t>
            </a:r>
            <a:endParaRPr lang="en-US" dirty="0">
              <a:cs typeface="Calibri"/>
            </a:endParaRPr>
          </a:p>
          <a:p>
            <a:pPr marL="355600">
              <a:spcBef>
                <a:spcPts val="770"/>
              </a:spcBef>
              <a:buFont typeface="Arial"/>
              <a:buChar char="•"/>
              <a:tabLst>
                <a:tab pos="354965" algn="l"/>
                <a:tab pos="355600" algn="l"/>
              </a:tabLst>
            </a:pPr>
            <a:r>
              <a:rPr lang="en-US" dirty="0">
                <a:cs typeface="Calibri"/>
              </a:rPr>
              <a:t>Quick </a:t>
            </a:r>
            <a:r>
              <a:rPr lang="en-US" spc="-25" dirty="0">
                <a:cs typeface="Calibri"/>
              </a:rPr>
              <a:t>to</a:t>
            </a:r>
            <a:r>
              <a:rPr lang="en-US" dirty="0">
                <a:cs typeface="Calibri"/>
              </a:rPr>
              <a:t> load</a:t>
            </a:r>
          </a:p>
          <a:p>
            <a:pPr marL="355600">
              <a:spcBef>
                <a:spcPts val="770"/>
              </a:spcBef>
              <a:buFont typeface="Arial"/>
              <a:buChar char="•"/>
              <a:tabLst>
                <a:tab pos="354965" algn="l"/>
                <a:tab pos="355600" algn="l"/>
              </a:tabLst>
            </a:pPr>
            <a:r>
              <a:rPr lang="en-US" spc="-5" dirty="0">
                <a:cs typeface="Calibri"/>
              </a:rPr>
              <a:t>Useful </a:t>
            </a:r>
            <a:r>
              <a:rPr lang="en-US" spc="-25" dirty="0">
                <a:cs typeface="Calibri"/>
              </a:rPr>
              <a:t>for </a:t>
            </a:r>
            <a:r>
              <a:rPr lang="en-US" spc="-20" dirty="0">
                <a:cs typeface="Calibri"/>
              </a:rPr>
              <a:t>Transparencies </a:t>
            </a:r>
            <a:r>
              <a:rPr lang="en-US" dirty="0">
                <a:cs typeface="Calibri"/>
              </a:rPr>
              <a:t>and</a:t>
            </a:r>
            <a:r>
              <a:rPr lang="en-US" spc="-5" dirty="0">
                <a:cs typeface="Calibri"/>
              </a:rPr>
              <a:t> Animations</a:t>
            </a:r>
            <a:endParaRPr lang="en-US" dirty="0">
              <a:cs typeface="Calibri"/>
            </a:endParaRPr>
          </a:p>
          <a:p>
            <a:pPr marL="355600">
              <a:spcBef>
                <a:spcPts val="770"/>
              </a:spcBef>
              <a:buFont typeface="Wingdings"/>
              <a:buChar char=""/>
              <a:tabLst>
                <a:tab pos="355600" algn="l"/>
              </a:tabLst>
            </a:pPr>
            <a:r>
              <a:rPr lang="en-US" b="1" spc="-10" dirty="0">
                <a:cs typeface="Calibri"/>
              </a:rPr>
              <a:t>Downfalls</a:t>
            </a:r>
            <a:endParaRPr lang="en-US" dirty="0">
              <a:cs typeface="Calibri"/>
            </a:endParaRPr>
          </a:p>
          <a:p>
            <a:pPr marL="447040" indent="-434340">
              <a:lnSpc>
                <a:spcPct val="100000"/>
              </a:lnSpc>
              <a:spcBef>
                <a:spcPts val="765"/>
              </a:spcBef>
              <a:buFont typeface="Arial"/>
              <a:buChar char="•"/>
              <a:tabLst>
                <a:tab pos="447040" algn="l"/>
                <a:tab pos="447675" algn="l"/>
              </a:tabLst>
            </a:pPr>
            <a:r>
              <a:rPr lang="en-US" spc="-5" dirty="0">
                <a:cs typeface="Calibri"/>
              </a:rPr>
              <a:t>Only basic </a:t>
            </a:r>
            <a:r>
              <a:rPr lang="en-US" spc="-15" dirty="0">
                <a:cs typeface="Calibri"/>
              </a:rPr>
              <a:t>colors </a:t>
            </a:r>
            <a:r>
              <a:rPr lang="en-US" spc="-10" dirty="0">
                <a:cs typeface="Calibri"/>
              </a:rPr>
              <a:t>can </a:t>
            </a:r>
            <a:r>
              <a:rPr lang="en-US" spc="-5" dirty="0">
                <a:cs typeface="Calibri"/>
              </a:rPr>
              <a:t>be</a:t>
            </a:r>
            <a:r>
              <a:rPr lang="en-US" spc="25" dirty="0">
                <a:cs typeface="Calibri"/>
              </a:rPr>
              <a:t> </a:t>
            </a:r>
            <a:r>
              <a:rPr lang="en-US" spc="-5" dirty="0">
                <a:cs typeface="Calibri"/>
              </a:rPr>
              <a:t>used</a:t>
            </a:r>
            <a:endParaRPr lang="en-US" dirty="0">
              <a:cs typeface="Calibri"/>
            </a:endParaRPr>
          </a:p>
          <a:p>
            <a:pPr marL="355600">
              <a:spcBef>
                <a:spcPts val="770"/>
              </a:spcBef>
              <a:buFont typeface="Arial"/>
              <a:buChar char="•"/>
              <a:tabLst>
                <a:tab pos="354965" algn="l"/>
                <a:tab pos="355600" algn="l"/>
              </a:tabLst>
            </a:pPr>
            <a:r>
              <a:rPr lang="en-US" spc="-20" dirty="0">
                <a:cs typeface="Calibri"/>
              </a:rPr>
              <a:t>Makes </a:t>
            </a:r>
            <a:r>
              <a:rPr lang="en-US" spc="-15" dirty="0">
                <a:cs typeface="Calibri"/>
              </a:rPr>
              <a:t>complex </a:t>
            </a:r>
            <a:r>
              <a:rPr lang="en-US" spc="-10" dirty="0">
                <a:cs typeface="Calibri"/>
              </a:rPr>
              <a:t>pictures </a:t>
            </a:r>
            <a:r>
              <a:rPr lang="en-US" dirty="0">
                <a:cs typeface="Calibri"/>
              </a:rPr>
              <a:t>look</a:t>
            </a:r>
            <a:r>
              <a:rPr lang="en-US" spc="35" dirty="0">
                <a:cs typeface="Calibri"/>
              </a:rPr>
              <a:t> </a:t>
            </a:r>
            <a:r>
              <a:rPr lang="en-US" spc="-5" dirty="0">
                <a:cs typeface="Calibri"/>
              </a:rPr>
              <a:t>horrible</a:t>
            </a:r>
            <a:endParaRPr lang="en-US" dirty="0">
              <a:cs typeface="Calibri"/>
            </a:endParaRPr>
          </a:p>
          <a:p>
            <a:pPr marL="355600">
              <a:spcBef>
                <a:spcPts val="770"/>
              </a:spcBef>
              <a:buFont typeface="Arial"/>
              <a:buChar char="•"/>
              <a:tabLst>
                <a:tab pos="354965" algn="l"/>
                <a:tab pos="355600" algn="l"/>
              </a:tabLst>
            </a:pPr>
            <a:r>
              <a:rPr lang="en-US" dirty="0">
                <a:cs typeface="Calibri"/>
              </a:rPr>
              <a:t>No </a:t>
            </a:r>
            <a:r>
              <a:rPr lang="en-US" spc="-10" dirty="0">
                <a:cs typeface="Calibri"/>
              </a:rPr>
              <a:t>detail </a:t>
            </a:r>
            <a:r>
              <a:rPr lang="en-US" spc="-5" dirty="0">
                <a:cs typeface="Calibri"/>
              </a:rPr>
              <a:t>allowed </a:t>
            </a:r>
            <a:r>
              <a:rPr lang="en-US" dirty="0">
                <a:cs typeface="Calibri"/>
              </a:rPr>
              <a:t>in</a:t>
            </a:r>
            <a:r>
              <a:rPr lang="en-US" spc="15" dirty="0">
                <a:cs typeface="Calibri"/>
              </a:rPr>
              <a:t> </a:t>
            </a:r>
            <a:r>
              <a:rPr lang="en-US" spc="-5" dirty="0">
                <a:cs typeface="Calibri"/>
              </a:rPr>
              <a:t>images</a:t>
            </a:r>
            <a:endParaRPr lang="en-US" dirty="0">
              <a:cs typeface="Calibri"/>
            </a:endParaRPr>
          </a:p>
          <a:p>
            <a:endParaRPr lang="en-US" dirty="0"/>
          </a:p>
        </p:txBody>
      </p:sp>
    </p:spTree>
    <p:extLst>
      <p:ext uri="{BB962C8B-B14F-4D97-AF65-F5344CB8AC3E}">
        <p14:creationId xmlns:p14="http://schemas.microsoft.com/office/powerpoint/2010/main" val="407325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143000" y="990600"/>
            <a:ext cx="3207224" cy="694590"/>
          </a:xfrm>
        </p:spPr>
        <p:txBody>
          <a:bodyPr>
            <a:normAutofit/>
          </a:bodyPr>
          <a:lstStyle/>
          <a:p>
            <a:r>
              <a:rPr lang="en-US" sz="3600" b="1" dirty="0"/>
              <a:t>GIF 89a</a:t>
            </a:r>
          </a:p>
        </p:txBody>
      </p:sp>
      <p:sp>
        <p:nvSpPr>
          <p:cNvPr id="182275" name="Rectangle 3"/>
          <p:cNvSpPr>
            <a:spLocks noGrp="1" noChangeArrowheads="1"/>
          </p:cNvSpPr>
          <p:nvPr>
            <p:ph idx="1"/>
          </p:nvPr>
        </p:nvSpPr>
        <p:spPr>
          <a:xfrm>
            <a:off x="685800" y="1828800"/>
            <a:ext cx="7924800" cy="4114800"/>
          </a:xfrm>
        </p:spPr>
        <p:txBody>
          <a:bodyPr/>
          <a:lstStyle/>
          <a:p>
            <a:pPr marL="381000" indent="-381000"/>
            <a:r>
              <a:rPr lang="en-GB" sz="2800" dirty="0">
                <a:solidFill>
                  <a:srgbClr val="3333FF"/>
                </a:solidFill>
              </a:rPr>
              <a:t>GIF89a</a:t>
            </a:r>
            <a:r>
              <a:rPr lang="en-GB" sz="2800" dirty="0"/>
              <a:t> supports simple </a:t>
            </a:r>
            <a:r>
              <a:rPr lang="en-GB" sz="2800" i="1" dirty="0">
                <a:solidFill>
                  <a:srgbClr val="3333FF"/>
                </a:solidFill>
              </a:rPr>
              <a:t>animation</a:t>
            </a:r>
            <a:r>
              <a:rPr lang="en-GB" sz="2800" dirty="0">
                <a:solidFill>
                  <a:srgbClr val="3333FF"/>
                </a:solidFill>
              </a:rPr>
              <a:t> </a:t>
            </a:r>
            <a:r>
              <a:rPr lang="en-GB" sz="2800" dirty="0"/>
              <a:t/>
            </a:r>
            <a:br>
              <a:rPr lang="en-GB" sz="2800" dirty="0"/>
            </a:br>
            <a:r>
              <a:rPr lang="en-GB" sz="2800" dirty="0"/>
              <a:t>(Graphics Control Extension has control over </a:t>
            </a:r>
            <a:r>
              <a:rPr lang="en-GB" sz="2800" i="1" dirty="0">
                <a:solidFill>
                  <a:srgbClr val="3333FF"/>
                </a:solidFill>
              </a:rPr>
              <a:t>delay time</a:t>
            </a:r>
            <a:r>
              <a:rPr lang="en-GB" sz="2800" dirty="0">
                <a:solidFill>
                  <a:srgbClr val="3333FF"/>
                </a:solidFill>
              </a:rPr>
              <a:t>, </a:t>
            </a:r>
            <a:r>
              <a:rPr lang="en-GB" sz="2800" i="1" dirty="0">
                <a:solidFill>
                  <a:srgbClr val="3333FF"/>
                </a:solidFill>
              </a:rPr>
              <a:t>transparent index</a:t>
            </a:r>
            <a:r>
              <a:rPr lang="en-GB" sz="2800" dirty="0"/>
              <a:t>, etc. </a:t>
            </a:r>
          </a:p>
          <a:p>
            <a:pPr marL="381000" indent="-381000"/>
            <a:r>
              <a:rPr lang="en-GB" sz="2800" dirty="0"/>
              <a:t>Software such as Coral Draw </a:t>
            </a:r>
            <a:r>
              <a:rPr lang="en-US" sz="2800" dirty="0"/>
              <a:t>and Photoshop </a:t>
            </a:r>
            <a:r>
              <a:rPr lang="en-GB" sz="2800" dirty="0"/>
              <a:t>will allow access and editing of GIF images</a:t>
            </a:r>
            <a:r>
              <a:rPr lang="en-GB" sz="2800" dirty="0" smtClean="0"/>
              <a:t>.</a:t>
            </a:r>
          </a:p>
          <a:p>
            <a:pPr marL="381000" indent="-381000"/>
            <a:r>
              <a:rPr lang="en-US" sz="2800" dirty="0" smtClean="0"/>
              <a:t>GIF </a:t>
            </a:r>
            <a:r>
              <a:rPr lang="en-US" sz="2800" dirty="0"/>
              <a:t>images are compressed using the </a:t>
            </a:r>
            <a:r>
              <a:rPr lang="en-US" sz="2800" dirty="0">
                <a:hlinkClick r:id="rId2" tooltip="Lempel–Ziv–Welch"/>
              </a:rPr>
              <a:t>Lempel–</a:t>
            </a:r>
            <a:r>
              <a:rPr lang="en-US" sz="2800" dirty="0" err="1">
                <a:hlinkClick r:id="rId2" tooltip="Lempel–Ziv–Welch"/>
              </a:rPr>
              <a:t>Ziv</a:t>
            </a:r>
            <a:r>
              <a:rPr lang="en-US" sz="2800" dirty="0">
                <a:hlinkClick r:id="rId2" tooltip="Lempel–Ziv–Welch"/>
              </a:rPr>
              <a:t>–Welch</a:t>
            </a:r>
            <a:r>
              <a:rPr lang="en-US" sz="2800" dirty="0"/>
              <a:t> (LZW) </a:t>
            </a:r>
            <a:r>
              <a:rPr lang="en-US" sz="2800" dirty="0">
                <a:hlinkClick r:id="rId3" tooltip="Lossless data compression"/>
              </a:rPr>
              <a:t>lossless data compression</a:t>
            </a:r>
            <a:r>
              <a:rPr lang="en-US" sz="2800" dirty="0"/>
              <a:t> technique to reduce the file size without degrading the visual quality.</a:t>
            </a:r>
            <a:r>
              <a:rPr lang="en-GB" sz="2800" dirty="0" smtClean="0"/>
              <a:t> </a:t>
            </a:r>
            <a:endParaRPr lang="en-GB"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49" name="Picture 9" descr="Jetty"/>
          <p:cNvPicPr>
            <a:picLocks noChangeAspect="1" noChangeArrowheads="1"/>
          </p:cNvPicPr>
          <p:nvPr/>
        </p:nvPicPr>
        <p:blipFill>
          <a:blip r:embed="rId2" cstate="print"/>
          <a:srcRect/>
          <a:stretch>
            <a:fillRect/>
          </a:stretch>
        </p:blipFill>
        <p:spPr bwMode="auto">
          <a:xfrm>
            <a:off x="212725" y="179388"/>
            <a:ext cx="3770313" cy="2857500"/>
          </a:xfrm>
          <a:prstGeom prst="rect">
            <a:avLst/>
          </a:prstGeom>
          <a:noFill/>
          <a:ln w="38100">
            <a:solidFill>
              <a:schemeClr val="tx1"/>
            </a:solidFill>
            <a:miter lim="800000"/>
            <a:headEnd/>
            <a:tailEnd/>
          </a:ln>
        </p:spPr>
      </p:pic>
      <p:pic>
        <p:nvPicPr>
          <p:cNvPr id="266250" name="Picture 10" descr="Jetty1"/>
          <p:cNvPicPr>
            <a:picLocks noChangeAspect="1" noChangeArrowheads="1"/>
          </p:cNvPicPr>
          <p:nvPr/>
        </p:nvPicPr>
        <p:blipFill>
          <a:blip r:embed="rId3" cstate="print"/>
          <a:srcRect/>
          <a:stretch>
            <a:fillRect/>
          </a:stretch>
        </p:blipFill>
        <p:spPr bwMode="auto">
          <a:xfrm>
            <a:off x="200025" y="3222625"/>
            <a:ext cx="3787775" cy="2913063"/>
          </a:xfrm>
          <a:prstGeom prst="rect">
            <a:avLst/>
          </a:prstGeom>
          <a:noFill/>
          <a:ln w="38100">
            <a:solidFill>
              <a:schemeClr val="tx1"/>
            </a:solidFill>
            <a:miter lim="800000"/>
            <a:headEnd/>
            <a:tailEnd/>
          </a:ln>
        </p:spPr>
      </p:pic>
      <p:pic>
        <p:nvPicPr>
          <p:cNvPr id="266251" name="Picture 11" descr="Jetty2"/>
          <p:cNvPicPr>
            <a:picLocks noChangeAspect="1" noChangeArrowheads="1"/>
          </p:cNvPicPr>
          <p:nvPr/>
        </p:nvPicPr>
        <p:blipFill>
          <a:blip r:embed="rId4" cstate="print"/>
          <a:srcRect/>
          <a:stretch>
            <a:fillRect/>
          </a:stretch>
        </p:blipFill>
        <p:spPr bwMode="auto">
          <a:xfrm>
            <a:off x="4286250" y="3267075"/>
            <a:ext cx="3784600" cy="2868613"/>
          </a:xfrm>
          <a:prstGeom prst="rect">
            <a:avLst/>
          </a:prstGeom>
          <a:noFill/>
          <a:ln w="38100">
            <a:solidFill>
              <a:schemeClr val="tx1"/>
            </a:solidFill>
            <a:miter lim="800000"/>
            <a:headEnd/>
            <a:tailEnd/>
          </a:ln>
        </p:spPr>
      </p:pic>
      <p:sp>
        <p:nvSpPr>
          <p:cNvPr id="266252" name="Text Box 12"/>
          <p:cNvSpPr txBox="1">
            <a:spLocks noChangeArrowheads="1"/>
          </p:cNvSpPr>
          <p:nvPr/>
        </p:nvSpPr>
        <p:spPr bwMode="auto">
          <a:xfrm>
            <a:off x="4013200" y="161925"/>
            <a:ext cx="2840038" cy="925513"/>
          </a:xfrm>
          <a:prstGeom prst="rect">
            <a:avLst/>
          </a:prstGeom>
          <a:solidFill>
            <a:srgbClr val="FFCC00">
              <a:alpha val="50000"/>
            </a:srgbClr>
          </a:solidFill>
          <a:ln w="9525">
            <a:solidFill>
              <a:schemeClr val="tx1"/>
            </a:solidFill>
            <a:miter lim="800000"/>
            <a:headEnd/>
            <a:tailEnd/>
          </a:ln>
          <a:effectLst/>
        </p:spPr>
        <p:txBody>
          <a:bodyPr>
            <a:spAutoFit/>
          </a:bodyPr>
          <a:lstStyle/>
          <a:p>
            <a:r>
              <a:rPr lang="en-US"/>
              <a:t>Original Image – Jetty.jpg</a:t>
            </a:r>
          </a:p>
          <a:p>
            <a:r>
              <a:rPr lang="en-US"/>
              <a:t>300 x 225 pixels, 60.3 KB</a:t>
            </a:r>
          </a:p>
          <a:p>
            <a:r>
              <a:rPr lang="en-US"/>
              <a:t>24-bit color</a:t>
            </a:r>
          </a:p>
        </p:txBody>
      </p:sp>
      <p:sp>
        <p:nvSpPr>
          <p:cNvPr id="266253" name="Text Box 13"/>
          <p:cNvSpPr txBox="1">
            <a:spLocks noChangeArrowheads="1"/>
          </p:cNvSpPr>
          <p:nvPr/>
        </p:nvSpPr>
        <p:spPr bwMode="auto">
          <a:xfrm>
            <a:off x="166688" y="6172200"/>
            <a:ext cx="3843337" cy="527050"/>
          </a:xfrm>
          <a:prstGeom prst="rect">
            <a:avLst/>
          </a:prstGeom>
          <a:solidFill>
            <a:srgbClr val="FFFF66">
              <a:alpha val="75000"/>
            </a:srgbClr>
          </a:solidFill>
          <a:ln w="9525">
            <a:solidFill>
              <a:schemeClr val="tx1"/>
            </a:solidFill>
            <a:miter lim="800000"/>
            <a:headEnd/>
            <a:tailEnd/>
          </a:ln>
          <a:effectLst/>
        </p:spPr>
        <p:txBody>
          <a:bodyPr>
            <a:spAutoFit/>
          </a:bodyPr>
          <a:lstStyle/>
          <a:p>
            <a:pPr algn="ctr"/>
            <a:r>
              <a:rPr lang="en-US" sz="1400" b="1"/>
              <a:t>Jetty1.gif </a:t>
            </a:r>
            <a:r>
              <a:rPr lang="en-US" sz="1400" b="1">
                <a:sym typeface="Wingdings" pitchFamily="2" charset="2"/>
              </a:rPr>
              <a:t> 35KB, 100% Dither</a:t>
            </a:r>
          </a:p>
          <a:p>
            <a:pPr algn="ctr"/>
            <a:r>
              <a:rPr lang="en-US" sz="1400" b="1">
                <a:sym typeface="Wingdings" pitchFamily="2" charset="2"/>
              </a:rPr>
              <a:t>216 Web-palette, 7 second @ 56.6kbps</a:t>
            </a:r>
            <a:endParaRPr lang="en-US" sz="1400" b="1"/>
          </a:p>
        </p:txBody>
      </p:sp>
      <p:sp>
        <p:nvSpPr>
          <p:cNvPr id="266254" name="Text Box 14"/>
          <p:cNvSpPr txBox="1">
            <a:spLocks noChangeArrowheads="1"/>
          </p:cNvSpPr>
          <p:nvPr/>
        </p:nvSpPr>
        <p:spPr bwMode="auto">
          <a:xfrm>
            <a:off x="4246563" y="6170613"/>
            <a:ext cx="3843337" cy="527050"/>
          </a:xfrm>
          <a:prstGeom prst="rect">
            <a:avLst/>
          </a:prstGeom>
          <a:solidFill>
            <a:srgbClr val="99FF33">
              <a:alpha val="78999"/>
            </a:srgbClr>
          </a:solidFill>
          <a:ln w="9525">
            <a:solidFill>
              <a:schemeClr val="tx1"/>
            </a:solidFill>
            <a:miter lim="800000"/>
            <a:headEnd/>
            <a:tailEnd/>
          </a:ln>
          <a:effectLst/>
        </p:spPr>
        <p:txBody>
          <a:bodyPr>
            <a:spAutoFit/>
          </a:bodyPr>
          <a:lstStyle/>
          <a:p>
            <a:pPr algn="ctr"/>
            <a:r>
              <a:rPr lang="en-US" sz="1400" b="1"/>
              <a:t>Jetty2.gif </a:t>
            </a:r>
            <a:r>
              <a:rPr lang="en-US" sz="1400" b="1">
                <a:sym typeface="Wingdings" pitchFamily="2" charset="2"/>
              </a:rPr>
              <a:t> 19KB, 0% Dither</a:t>
            </a:r>
          </a:p>
          <a:p>
            <a:pPr algn="ctr"/>
            <a:r>
              <a:rPr lang="en-US" sz="1400" b="1">
                <a:sym typeface="Wingdings" pitchFamily="2" charset="2"/>
              </a:rPr>
              <a:t>216 Web-palette, 4 second @ 56.6kbps</a:t>
            </a:r>
          </a:p>
        </p:txBody>
      </p:sp>
      <p:sp>
        <p:nvSpPr>
          <p:cNvPr id="266255" name="Text Box 15"/>
          <p:cNvSpPr txBox="1">
            <a:spLocks noChangeArrowheads="1"/>
          </p:cNvSpPr>
          <p:nvPr/>
        </p:nvSpPr>
        <p:spPr bwMode="auto">
          <a:xfrm>
            <a:off x="4173538" y="1322388"/>
            <a:ext cx="4686300" cy="1768475"/>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000">
                <a:latin typeface="Times New Roman" pitchFamily="18" charset="0"/>
              </a:rPr>
              <a:t> The 2 images (</a:t>
            </a:r>
            <a:r>
              <a:rPr lang="en-US" sz="2000" b="1">
                <a:latin typeface="Times New Roman" pitchFamily="18" charset="0"/>
              </a:rPr>
              <a:t>Jetty1.gif and Jetty2. gif</a:t>
            </a:r>
            <a:r>
              <a:rPr lang="en-US" sz="2000">
                <a:latin typeface="Times New Roman" pitchFamily="18" charset="0"/>
              </a:rPr>
              <a:t>) show the 256 color limitation of GIF.</a:t>
            </a:r>
          </a:p>
          <a:p>
            <a:pPr eaLnBrk="1" hangingPunct="1">
              <a:spcBef>
                <a:spcPct val="50000"/>
              </a:spcBef>
              <a:buFontTx/>
              <a:buChar char="•"/>
            </a:pPr>
            <a:r>
              <a:rPr lang="en-US" sz="2000">
                <a:latin typeface="Times New Roman" pitchFamily="18" charset="0"/>
              </a:rPr>
              <a:t> Only the use of flat colors, like in a cartoon or in charts/diagrams, can benefit from GIF.</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528548" y="587376"/>
            <a:ext cx="6891551" cy="927526"/>
          </a:xfrm>
        </p:spPr>
        <p:txBody>
          <a:bodyPr>
            <a:normAutofit fontScale="90000"/>
          </a:bodyPr>
          <a:lstStyle/>
          <a:p>
            <a:r>
              <a:rPr lang="en-US" b="1" spc="-20" dirty="0"/>
              <a:t>JPEG </a:t>
            </a:r>
            <a:r>
              <a:rPr lang="en-US" b="1" spc="-10" dirty="0"/>
              <a:t>(Joint </a:t>
            </a:r>
            <a:r>
              <a:rPr lang="en-US" b="1" spc="-15" dirty="0"/>
              <a:t>Photographic </a:t>
            </a:r>
            <a:r>
              <a:rPr lang="en-US" b="1" dirty="0"/>
              <a:t>Experts</a:t>
            </a:r>
            <a:r>
              <a:rPr lang="en-US" b="1" spc="45" dirty="0"/>
              <a:t> </a:t>
            </a:r>
            <a:r>
              <a:rPr lang="en-US" b="1" spc="-10" dirty="0"/>
              <a:t>Group)</a:t>
            </a:r>
            <a:endParaRPr lang="en-US" b="1" dirty="0"/>
          </a:p>
        </p:txBody>
      </p:sp>
      <p:sp>
        <p:nvSpPr>
          <p:cNvPr id="148483" name="Rectangle 3"/>
          <p:cNvSpPr>
            <a:spLocks noGrp="1" noChangeArrowheads="1"/>
          </p:cNvSpPr>
          <p:nvPr>
            <p:ph idx="1"/>
          </p:nvPr>
        </p:nvSpPr>
        <p:spPr>
          <a:xfrm>
            <a:off x="739775" y="1897039"/>
            <a:ext cx="7924800" cy="4583136"/>
          </a:xfrm>
        </p:spPr>
        <p:txBody>
          <a:bodyPr>
            <a:normAutofit/>
          </a:bodyPr>
          <a:lstStyle/>
          <a:p>
            <a:pPr marL="381000" indent="-381000">
              <a:lnSpc>
                <a:spcPct val="90000"/>
              </a:lnSpc>
            </a:pPr>
            <a:r>
              <a:rPr lang="en-GB" sz="2400" dirty="0"/>
              <a:t>A standard for photographic image compression created by the </a:t>
            </a:r>
            <a:r>
              <a:rPr lang="en-GB" sz="2400" dirty="0">
                <a:solidFill>
                  <a:srgbClr val="3333FF"/>
                </a:solidFill>
              </a:rPr>
              <a:t>Joint Photographic Experts Group </a:t>
            </a:r>
            <a:r>
              <a:rPr lang="en-US" sz="2400" dirty="0">
                <a:solidFill>
                  <a:srgbClr val="3333FF"/>
                </a:solidFill>
              </a:rPr>
              <a:t>(JPEG)</a:t>
            </a:r>
            <a:endParaRPr lang="en-GB" sz="2400" dirty="0">
              <a:solidFill>
                <a:srgbClr val="3333FF"/>
              </a:solidFill>
            </a:endParaRPr>
          </a:p>
          <a:p>
            <a:pPr marL="381000" indent="-381000">
              <a:lnSpc>
                <a:spcPct val="90000"/>
              </a:lnSpc>
            </a:pPr>
            <a:r>
              <a:rPr lang="en-US" dirty="0"/>
              <a:t>The human vision system has some specific limitations and JPEG takes advantage of these to achieve high rates of compression. </a:t>
            </a:r>
            <a:endParaRPr lang="en-US" dirty="0" smtClean="0"/>
          </a:p>
          <a:p>
            <a:pPr marL="381000" indent="-381000">
              <a:lnSpc>
                <a:spcPct val="90000"/>
              </a:lnSpc>
            </a:pPr>
            <a:r>
              <a:rPr lang="en-GB" sz="2400" dirty="0" smtClean="0"/>
              <a:t>Use</a:t>
            </a:r>
            <a:r>
              <a:rPr lang="en-GB" sz="2400" dirty="0" smtClean="0">
                <a:solidFill>
                  <a:srgbClr val="3333FF"/>
                </a:solidFill>
              </a:rPr>
              <a:t> </a:t>
            </a:r>
            <a:r>
              <a:rPr lang="en-GB" sz="2400" i="1" dirty="0">
                <a:solidFill>
                  <a:srgbClr val="3333FF"/>
                </a:solidFill>
              </a:rPr>
              <a:t>Lossy</a:t>
            </a:r>
            <a:r>
              <a:rPr lang="en-GB" sz="2400" dirty="0"/>
              <a:t> compression that allows user to set the desired level of </a:t>
            </a:r>
            <a:r>
              <a:rPr lang="en-GB" sz="2400" dirty="0" smtClean="0"/>
              <a:t>quality/compression </a:t>
            </a:r>
          </a:p>
          <a:p>
            <a:pPr marL="381000" indent="-381000">
              <a:lnSpc>
                <a:spcPct val="90000"/>
              </a:lnSpc>
            </a:pPr>
            <a:r>
              <a:rPr lang="en-US" sz="2400" spc="-5" dirty="0" smtClean="0">
                <a:cs typeface="Calibri"/>
              </a:rPr>
              <a:t>Image </a:t>
            </a:r>
            <a:r>
              <a:rPr lang="en-US" sz="2400" spc="-10" dirty="0">
                <a:cs typeface="Calibri"/>
              </a:rPr>
              <a:t>compression </a:t>
            </a:r>
            <a:r>
              <a:rPr lang="en-US" sz="2400" spc="-30" dirty="0">
                <a:cs typeface="Calibri"/>
              </a:rPr>
              <a:t>way </a:t>
            </a:r>
            <a:r>
              <a:rPr lang="en-US" sz="2400" dirty="0">
                <a:cs typeface="Calibri"/>
              </a:rPr>
              <a:t>has </a:t>
            </a:r>
            <a:r>
              <a:rPr lang="en-US" sz="2400" spc="-5" dirty="0">
                <a:cs typeface="Calibri"/>
              </a:rPr>
              <a:t>been </a:t>
            </a:r>
            <a:r>
              <a:rPr lang="en-US" sz="2400" spc="-15" dirty="0">
                <a:cs typeface="Calibri"/>
              </a:rPr>
              <a:t>approved </a:t>
            </a:r>
            <a:r>
              <a:rPr lang="en-US" sz="2400" spc="-20" dirty="0">
                <a:cs typeface="Calibri"/>
              </a:rPr>
              <a:t>by  </a:t>
            </a:r>
            <a:r>
              <a:rPr lang="en-US" sz="2400" dirty="0">
                <a:cs typeface="Calibri"/>
              </a:rPr>
              <a:t>the </a:t>
            </a:r>
            <a:r>
              <a:rPr lang="en-US" sz="2400" spc="-10" dirty="0">
                <a:cs typeface="Calibri"/>
              </a:rPr>
              <a:t>photo graphics expert</a:t>
            </a:r>
            <a:r>
              <a:rPr lang="en-US" sz="2400" spc="25" dirty="0">
                <a:cs typeface="Calibri"/>
              </a:rPr>
              <a:t> </a:t>
            </a:r>
            <a:r>
              <a:rPr lang="en-US" sz="2400" spc="-10" dirty="0">
                <a:cs typeface="Calibri"/>
              </a:rPr>
              <a:t>group</a:t>
            </a:r>
            <a:r>
              <a:rPr lang="en-US" sz="2400" spc="-10" dirty="0" smtClean="0">
                <a:cs typeface="Calibri"/>
              </a:rPr>
              <a:t>.</a:t>
            </a:r>
            <a:endParaRPr lang="en-US" sz="2400" dirty="0">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slide(fromTop)">
                                      <p:cBhvr>
                                        <p:cTn id="7" dur="500"/>
                                        <p:tgtEl>
                                          <p:spTgt spid="1484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oinkk06.wav"/>
                                        </p:tgtEl>
                                      </p:cMediaNode>
                                    </p:audio>
                                  </p:sub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animEffect transition="in" filter="slide(fromTop)">
                                      <p:cBhvr>
                                        <p:cTn id="11" dur="500"/>
                                        <p:tgtEl>
                                          <p:spTgt spid="148483">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boinkk06.wav"/>
                                        </p:tgtEl>
                                      </p:cMediaNode>
                                    </p:audio>
                                  </p:sub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animEffect transition="in" filter="slide(fromTop)">
                                      <p:cBhvr>
                                        <p:cTn id="15" dur="500"/>
                                        <p:tgtEl>
                                          <p:spTgt spid="148483">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boinkk06.wav"/>
                                        </p:tgtEl>
                                      </p:cMediaNode>
                                    </p:audio>
                                  </p:sub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animEffect transition="in" filter="slide(fromTop)">
                                      <p:cBhvr>
                                        <p:cTn id="19" dur="500"/>
                                        <p:tgtEl>
                                          <p:spTgt spid="148483">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boinkk0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2" name="Rectangle 8"/>
          <p:cNvSpPr>
            <a:spLocks noGrp="1" noChangeArrowheads="1"/>
          </p:cNvSpPr>
          <p:nvPr>
            <p:ph type="title"/>
          </p:nvPr>
        </p:nvSpPr>
        <p:spPr>
          <a:xfrm>
            <a:off x="1433015" y="515938"/>
            <a:ext cx="6831510" cy="821543"/>
          </a:xfrm>
          <a:noFill/>
          <a:ln/>
        </p:spPr>
        <p:txBody>
          <a:bodyPr lIns="92075" tIns="46038" rIns="92075" bIns="46038"/>
          <a:lstStyle/>
          <a:p>
            <a:r>
              <a:rPr lang="en-US" dirty="0"/>
              <a:t>JPEG 2000</a:t>
            </a:r>
          </a:p>
        </p:txBody>
      </p:sp>
      <p:sp>
        <p:nvSpPr>
          <p:cNvPr id="205833" name="Text Box 9"/>
          <p:cNvSpPr txBox="1">
            <a:spLocks noChangeArrowheads="1"/>
          </p:cNvSpPr>
          <p:nvPr/>
        </p:nvSpPr>
        <p:spPr bwMode="auto">
          <a:xfrm>
            <a:off x="492125" y="1603801"/>
            <a:ext cx="8228794" cy="4524315"/>
          </a:xfrm>
          <a:prstGeom prst="rect">
            <a:avLst/>
          </a:prstGeom>
          <a:noFill/>
          <a:ln w="9525">
            <a:noFill/>
            <a:miter lim="800000"/>
            <a:headEnd/>
            <a:tailEnd/>
          </a:ln>
          <a:effectLst/>
        </p:spPr>
        <p:txBody>
          <a:bodyPr wrap="square">
            <a:spAutoFit/>
          </a:bodyPr>
          <a:lstStyle/>
          <a:p>
            <a:pPr eaLnBrk="1" hangingPunct="1">
              <a:spcBef>
                <a:spcPct val="50000"/>
              </a:spcBef>
              <a:buFontTx/>
              <a:buChar char="•"/>
            </a:pPr>
            <a:r>
              <a:rPr lang="en-US" sz="2400" dirty="0">
                <a:latin typeface="Times New Roman" pitchFamily="18" charset="0"/>
              </a:rPr>
              <a:t>A new image coding system that uses state of the art compression techniques based on </a:t>
            </a:r>
            <a:r>
              <a:rPr lang="en-US" sz="2400" b="1" u="sng" dirty="0">
                <a:solidFill>
                  <a:srgbClr val="C00000"/>
                </a:solidFill>
                <a:latin typeface="Times New Roman" pitchFamily="18" charset="0"/>
              </a:rPr>
              <a:t>wavelet technology</a:t>
            </a:r>
            <a:r>
              <a:rPr lang="en-US" sz="2400" dirty="0">
                <a:solidFill>
                  <a:srgbClr val="FF0000"/>
                </a:solidFill>
                <a:latin typeface="Times New Roman" pitchFamily="18" charset="0"/>
              </a:rPr>
              <a:t>.</a:t>
            </a:r>
            <a:r>
              <a:rPr lang="en-US" sz="2400" dirty="0">
                <a:latin typeface="Times New Roman" pitchFamily="18" charset="0"/>
              </a:rPr>
              <a:t> </a:t>
            </a:r>
            <a:endParaRPr lang="en-US" sz="2400" dirty="0" smtClean="0">
              <a:latin typeface="Times New Roman" pitchFamily="18" charset="0"/>
            </a:endParaRPr>
          </a:p>
          <a:p>
            <a:pPr eaLnBrk="1" hangingPunct="1">
              <a:spcBef>
                <a:spcPct val="50000"/>
              </a:spcBef>
            </a:pPr>
            <a:r>
              <a:rPr lang="en-US" sz="2400" b="1" u="sng" dirty="0" smtClean="0">
                <a:latin typeface="Times New Roman" pitchFamily="18" charset="0"/>
              </a:rPr>
              <a:t>Application:</a:t>
            </a:r>
            <a:endParaRPr lang="en-US" sz="2400" b="1" u="sng" dirty="0">
              <a:latin typeface="Times New Roman" pitchFamily="18" charset="0"/>
            </a:endParaRPr>
          </a:p>
          <a:p>
            <a:pPr eaLnBrk="1" hangingPunct="1">
              <a:spcBef>
                <a:spcPct val="50000"/>
              </a:spcBef>
              <a:buFontTx/>
              <a:buChar char="•"/>
            </a:pPr>
            <a:r>
              <a:rPr lang="en-US" sz="2400" dirty="0">
                <a:latin typeface="Times New Roman" pitchFamily="18" charset="0"/>
              </a:rPr>
              <a:t>Its architecture allows a wide range of uses from portable digital cameras to advanced pre-press, medical imaging and other applications which require high quality images</a:t>
            </a:r>
          </a:p>
          <a:p>
            <a:pPr eaLnBrk="1" hangingPunct="1">
              <a:spcBef>
                <a:spcPct val="50000"/>
              </a:spcBef>
              <a:buFontTx/>
              <a:buChar char="•"/>
            </a:pPr>
            <a:r>
              <a:rPr lang="en-US" sz="2400" dirty="0">
                <a:latin typeface="Times New Roman" pitchFamily="18" charset="0"/>
              </a:rPr>
              <a:t>It has the file extension *.jp2, *.j2k</a:t>
            </a:r>
          </a:p>
          <a:p>
            <a:pPr eaLnBrk="1" hangingPunct="1">
              <a:spcBef>
                <a:spcPct val="50000"/>
              </a:spcBef>
              <a:buFontTx/>
              <a:buChar char="•"/>
            </a:pPr>
            <a:r>
              <a:rPr lang="en-US" sz="2400" dirty="0">
                <a:latin typeface="Times New Roman" pitchFamily="18" charset="0"/>
              </a:rPr>
              <a:t>JPEG2000 compression technology retains image quality better than the old JPEG. It is also faster and uses small amounts of data.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1" name="Text Box 3"/>
          <p:cNvSpPr txBox="1">
            <a:spLocks noChangeArrowheads="1"/>
          </p:cNvSpPr>
          <p:nvPr/>
        </p:nvSpPr>
        <p:spPr bwMode="auto">
          <a:xfrm>
            <a:off x="2882900" y="6180138"/>
            <a:ext cx="3722688" cy="466725"/>
          </a:xfrm>
          <a:prstGeom prst="rect">
            <a:avLst/>
          </a:prstGeom>
          <a:solidFill>
            <a:srgbClr val="FFFF66"/>
          </a:solidFill>
          <a:ln w="9525">
            <a:solidFill>
              <a:schemeClr val="tx1"/>
            </a:solidFill>
            <a:miter lim="800000"/>
            <a:headEnd/>
            <a:tailEnd/>
          </a:ln>
          <a:effectLst/>
        </p:spPr>
        <p:txBody>
          <a:bodyPr wrap="none">
            <a:spAutoFit/>
          </a:bodyPr>
          <a:lstStyle/>
          <a:p>
            <a:pPr eaLnBrk="1" hangingPunct="1"/>
            <a:r>
              <a:rPr lang="en-US" sz="2400" b="1">
                <a:latin typeface="Times New Roman" pitchFamily="18" charset="0"/>
              </a:rPr>
              <a:t>Compression Ratio </a:t>
            </a:r>
            <a:r>
              <a:rPr lang="en-US" sz="2400" b="1">
                <a:latin typeface="Times New Roman" pitchFamily="18" charset="0"/>
                <a:sym typeface="Symbol" pitchFamily="18" charset="2"/>
              </a:rPr>
              <a:t> </a:t>
            </a:r>
            <a:r>
              <a:rPr lang="en-US" sz="2400" b="1">
                <a:latin typeface="Times New Roman" pitchFamily="18" charset="0"/>
              </a:rPr>
              <a:t>116:1</a:t>
            </a:r>
          </a:p>
        </p:txBody>
      </p:sp>
      <p:sp>
        <p:nvSpPr>
          <p:cNvPr id="268292" name="Rectangle 4"/>
          <p:cNvSpPr>
            <a:spLocks noChangeArrowheads="1"/>
          </p:cNvSpPr>
          <p:nvPr/>
        </p:nvSpPr>
        <p:spPr bwMode="auto">
          <a:xfrm>
            <a:off x="647700" y="200025"/>
            <a:ext cx="7772400" cy="1143000"/>
          </a:xfrm>
          <a:prstGeom prst="rect">
            <a:avLst/>
          </a:prstGeom>
          <a:noFill/>
          <a:ln w="9525">
            <a:noFill/>
            <a:miter lim="800000"/>
            <a:headEnd/>
            <a:tailEnd/>
          </a:ln>
          <a:effectLst/>
        </p:spPr>
        <p:txBody>
          <a:bodyPr lIns="92075" tIns="46038" rIns="92075" bIns="46038" anchor="ctr"/>
          <a:lstStyle/>
          <a:p>
            <a:pPr algn="ctr" eaLnBrk="1" hangingPunct="1"/>
            <a:r>
              <a:rPr lang="en-US" sz="4400"/>
              <a:t>JPEG 2000</a:t>
            </a:r>
          </a:p>
        </p:txBody>
      </p:sp>
      <p:pic>
        <p:nvPicPr>
          <p:cNvPr id="268297" name="Picture 9" descr="kucing"/>
          <p:cNvPicPr>
            <a:picLocks noChangeAspect="1" noChangeArrowheads="1"/>
          </p:cNvPicPr>
          <p:nvPr/>
        </p:nvPicPr>
        <p:blipFill>
          <a:blip r:embed="rId2" cstate="print"/>
          <a:srcRect/>
          <a:stretch>
            <a:fillRect/>
          </a:stretch>
        </p:blipFill>
        <p:spPr bwMode="auto">
          <a:xfrm>
            <a:off x="3695700" y="1419225"/>
            <a:ext cx="2032000" cy="3811588"/>
          </a:xfrm>
          <a:prstGeom prst="rect">
            <a:avLst/>
          </a:prstGeom>
          <a:noFill/>
          <a:ln w="9525">
            <a:solidFill>
              <a:schemeClr val="tx1"/>
            </a:solidFill>
            <a:miter lim="800000"/>
            <a:headEnd/>
            <a:tailEnd/>
          </a:ln>
        </p:spPr>
      </p:pic>
      <p:pic>
        <p:nvPicPr>
          <p:cNvPr id="268298" name="Picture 10" descr="kucing-low"/>
          <p:cNvPicPr>
            <a:picLocks noChangeAspect="1" noChangeArrowheads="1"/>
          </p:cNvPicPr>
          <p:nvPr/>
        </p:nvPicPr>
        <p:blipFill>
          <a:blip r:embed="rId3" cstate="print"/>
          <a:srcRect/>
          <a:stretch>
            <a:fillRect/>
          </a:stretch>
        </p:blipFill>
        <p:spPr bwMode="auto">
          <a:xfrm>
            <a:off x="1168400" y="1430338"/>
            <a:ext cx="2020888" cy="3789362"/>
          </a:xfrm>
          <a:prstGeom prst="rect">
            <a:avLst/>
          </a:prstGeom>
          <a:noFill/>
          <a:ln w="9525">
            <a:solidFill>
              <a:schemeClr val="tx1"/>
            </a:solidFill>
            <a:miter lim="800000"/>
            <a:headEnd/>
            <a:tailEnd/>
          </a:ln>
        </p:spPr>
      </p:pic>
      <p:pic>
        <p:nvPicPr>
          <p:cNvPr id="268299" name="Picture 11" descr="kucing-high"/>
          <p:cNvPicPr>
            <a:picLocks noChangeAspect="1" noChangeArrowheads="1"/>
          </p:cNvPicPr>
          <p:nvPr/>
        </p:nvPicPr>
        <p:blipFill>
          <a:blip r:embed="rId4" cstate="print"/>
          <a:srcRect/>
          <a:stretch>
            <a:fillRect/>
          </a:stretch>
        </p:blipFill>
        <p:spPr bwMode="auto">
          <a:xfrm>
            <a:off x="6261100" y="1430338"/>
            <a:ext cx="2020888" cy="3789362"/>
          </a:xfrm>
          <a:prstGeom prst="rect">
            <a:avLst/>
          </a:prstGeom>
          <a:noFill/>
          <a:ln w="9525">
            <a:solidFill>
              <a:schemeClr val="tx1"/>
            </a:solidFill>
            <a:miter lim="800000"/>
            <a:headEnd/>
            <a:tailEnd/>
          </a:ln>
        </p:spPr>
      </p:pic>
      <p:sp>
        <p:nvSpPr>
          <p:cNvPr id="268300" name="Text Box 12"/>
          <p:cNvSpPr txBox="1">
            <a:spLocks noChangeArrowheads="1"/>
          </p:cNvSpPr>
          <p:nvPr/>
        </p:nvSpPr>
        <p:spPr bwMode="auto">
          <a:xfrm>
            <a:off x="1119188" y="5746750"/>
            <a:ext cx="184150" cy="366713"/>
          </a:xfrm>
          <a:prstGeom prst="rect">
            <a:avLst/>
          </a:prstGeom>
          <a:noFill/>
          <a:ln w="9525">
            <a:noFill/>
            <a:miter lim="800000"/>
            <a:headEnd/>
            <a:tailEnd/>
          </a:ln>
          <a:effectLst/>
        </p:spPr>
        <p:txBody>
          <a:bodyPr wrap="none">
            <a:spAutoFit/>
          </a:bodyPr>
          <a:lstStyle/>
          <a:p>
            <a:endParaRPr lang="ms-MY"/>
          </a:p>
        </p:txBody>
      </p:sp>
      <p:sp>
        <p:nvSpPr>
          <p:cNvPr id="268301" name="Text Box 13"/>
          <p:cNvSpPr txBox="1">
            <a:spLocks noChangeArrowheads="1"/>
          </p:cNvSpPr>
          <p:nvPr/>
        </p:nvSpPr>
        <p:spPr bwMode="auto">
          <a:xfrm>
            <a:off x="1041400" y="5356225"/>
            <a:ext cx="2295525" cy="527050"/>
          </a:xfrm>
          <a:prstGeom prst="rect">
            <a:avLst/>
          </a:prstGeom>
          <a:solidFill>
            <a:srgbClr val="FFFF66">
              <a:alpha val="50000"/>
            </a:srgbClr>
          </a:solidFill>
          <a:ln w="9525">
            <a:solidFill>
              <a:schemeClr val="tx1"/>
            </a:solidFill>
            <a:miter lim="800000"/>
            <a:headEnd/>
            <a:tailEnd/>
          </a:ln>
          <a:effectLst/>
        </p:spPr>
        <p:txBody>
          <a:bodyPr>
            <a:spAutoFit/>
          </a:bodyPr>
          <a:lstStyle/>
          <a:p>
            <a:pPr algn="ctr"/>
            <a:r>
              <a:rPr lang="en-US" sz="1400" b="1"/>
              <a:t>JPEG Compressed</a:t>
            </a:r>
          </a:p>
          <a:p>
            <a:pPr algn="ctr"/>
            <a:r>
              <a:rPr lang="en-US" sz="1400" b="1"/>
              <a:t>6KB</a:t>
            </a:r>
          </a:p>
        </p:txBody>
      </p:sp>
      <p:sp>
        <p:nvSpPr>
          <p:cNvPr id="268302" name="Text Box 14"/>
          <p:cNvSpPr txBox="1">
            <a:spLocks noChangeArrowheads="1"/>
          </p:cNvSpPr>
          <p:nvPr/>
        </p:nvSpPr>
        <p:spPr bwMode="auto">
          <a:xfrm>
            <a:off x="6140450" y="5356225"/>
            <a:ext cx="2344738" cy="527050"/>
          </a:xfrm>
          <a:prstGeom prst="rect">
            <a:avLst/>
          </a:prstGeom>
          <a:solidFill>
            <a:srgbClr val="FFFF66">
              <a:alpha val="50000"/>
            </a:srgbClr>
          </a:solidFill>
          <a:ln w="9525">
            <a:solidFill>
              <a:schemeClr val="tx1"/>
            </a:solidFill>
            <a:miter lim="800000"/>
            <a:headEnd/>
            <a:tailEnd/>
          </a:ln>
          <a:effectLst/>
        </p:spPr>
        <p:txBody>
          <a:bodyPr>
            <a:spAutoFit/>
          </a:bodyPr>
          <a:lstStyle/>
          <a:p>
            <a:pPr algn="ctr"/>
            <a:r>
              <a:rPr lang="en-US" sz="1400" b="1"/>
              <a:t>JPEG 2000 Compressed</a:t>
            </a:r>
          </a:p>
          <a:p>
            <a:pPr algn="ctr"/>
            <a:r>
              <a:rPr lang="en-US" sz="1400" b="1"/>
              <a:t>6KB</a:t>
            </a:r>
          </a:p>
        </p:txBody>
      </p:sp>
      <p:sp>
        <p:nvSpPr>
          <p:cNvPr id="268303" name="Text Box 15"/>
          <p:cNvSpPr txBox="1">
            <a:spLocks noChangeArrowheads="1"/>
          </p:cNvSpPr>
          <p:nvPr/>
        </p:nvSpPr>
        <p:spPr bwMode="auto">
          <a:xfrm>
            <a:off x="3573463" y="5356225"/>
            <a:ext cx="2344737" cy="527050"/>
          </a:xfrm>
          <a:prstGeom prst="rect">
            <a:avLst/>
          </a:prstGeom>
          <a:solidFill>
            <a:srgbClr val="FFFF66">
              <a:alpha val="50000"/>
            </a:srgbClr>
          </a:solidFill>
          <a:ln w="9525">
            <a:solidFill>
              <a:schemeClr val="tx1"/>
            </a:solidFill>
            <a:miter lim="800000"/>
            <a:headEnd/>
            <a:tailEnd/>
          </a:ln>
          <a:effectLst/>
        </p:spPr>
        <p:txBody>
          <a:bodyPr>
            <a:spAutoFit/>
          </a:bodyPr>
          <a:lstStyle/>
          <a:p>
            <a:pPr algn="ctr"/>
            <a:r>
              <a:rPr lang="en-US" sz="1400" b="1"/>
              <a:t>Original Image</a:t>
            </a:r>
          </a:p>
          <a:p>
            <a:pPr algn="ctr"/>
            <a:r>
              <a:rPr lang="en-US" sz="1400" b="1"/>
              <a:t>700KB</a:t>
            </a:r>
          </a:p>
        </p:txBody>
      </p:sp>
      <p:cxnSp>
        <p:nvCxnSpPr>
          <p:cNvPr id="268304" name="AutoShape 16"/>
          <p:cNvCxnSpPr>
            <a:cxnSpLocks noChangeShapeType="1"/>
            <a:stCxn id="268291" idx="1"/>
            <a:endCxn id="268301" idx="2"/>
          </p:cNvCxnSpPr>
          <p:nvPr/>
        </p:nvCxnSpPr>
        <p:spPr bwMode="auto">
          <a:xfrm rot="10800000">
            <a:off x="2189163" y="5883275"/>
            <a:ext cx="693737" cy="530225"/>
          </a:xfrm>
          <a:prstGeom prst="bentConnector2">
            <a:avLst/>
          </a:prstGeom>
          <a:noFill/>
          <a:ln w="9525">
            <a:solidFill>
              <a:schemeClr val="tx1"/>
            </a:solidFill>
            <a:miter lim="800000"/>
            <a:headEnd/>
            <a:tailEnd type="triangle" w="med" len="med"/>
          </a:ln>
          <a:effectLst/>
        </p:spPr>
      </p:cxnSp>
      <p:cxnSp>
        <p:nvCxnSpPr>
          <p:cNvPr id="268305" name="AutoShape 17"/>
          <p:cNvCxnSpPr>
            <a:cxnSpLocks noChangeShapeType="1"/>
            <a:stCxn id="268291" idx="3"/>
            <a:endCxn id="268302" idx="2"/>
          </p:cNvCxnSpPr>
          <p:nvPr/>
        </p:nvCxnSpPr>
        <p:spPr bwMode="auto">
          <a:xfrm flipV="1">
            <a:off x="6605588" y="5883275"/>
            <a:ext cx="708025" cy="530225"/>
          </a:xfrm>
          <a:prstGeom prst="bentConnector2">
            <a:avLst/>
          </a:prstGeom>
          <a:noFill/>
          <a:ln w="9525">
            <a:solidFill>
              <a:schemeClr val="tx1"/>
            </a:solidFill>
            <a:miter lim="800000"/>
            <a:headEnd/>
            <a:tailEnd type="triangle" w="med" len="med"/>
          </a:ln>
          <a:effectLst/>
        </p:spPr>
      </p:cxnSp>
      <p:cxnSp>
        <p:nvCxnSpPr>
          <p:cNvPr id="268306" name="AutoShape 18"/>
          <p:cNvCxnSpPr>
            <a:cxnSpLocks noChangeShapeType="1"/>
            <a:stCxn id="268303" idx="2"/>
            <a:endCxn id="268291" idx="0"/>
          </p:cNvCxnSpPr>
          <p:nvPr/>
        </p:nvCxnSpPr>
        <p:spPr bwMode="auto">
          <a:xfrm flipH="1">
            <a:off x="4745038" y="5883275"/>
            <a:ext cx="1587" cy="296863"/>
          </a:xfrm>
          <a:prstGeom prst="straightConnector1">
            <a:avLst/>
          </a:prstGeom>
          <a:noFill/>
          <a:ln w="9525">
            <a:solidFill>
              <a:schemeClr val="tx1"/>
            </a:solidFill>
            <a:round/>
            <a:headEnd/>
            <a:tailEnd type="triangle" w="med" len="med"/>
          </a:ln>
          <a:effec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1472946" y="684662"/>
            <a:ext cx="6941311" cy="566181"/>
          </a:xfrm>
          <a:prstGeom prst="rect">
            <a:avLst/>
          </a:prstGeom>
        </p:spPr>
        <p:txBody>
          <a:bodyPr vert="horz" wrap="square" lIns="0" tIns="12065" rIns="0" bIns="0" rtlCol="0">
            <a:spAutoFit/>
          </a:bodyPr>
          <a:lstStyle/>
          <a:p>
            <a:pPr marL="12700">
              <a:lnSpc>
                <a:spcPct val="100000"/>
              </a:lnSpc>
              <a:spcBef>
                <a:spcPts val="95"/>
              </a:spcBef>
            </a:pPr>
            <a:r>
              <a:rPr b="1" spc="-25" dirty="0"/>
              <a:t>JPEG </a:t>
            </a:r>
            <a:r>
              <a:rPr b="1" spc="-5" dirty="0"/>
              <a:t>(benefits &amp;</a:t>
            </a:r>
            <a:r>
              <a:rPr b="1" spc="-25" dirty="0"/>
              <a:t> </a:t>
            </a:r>
            <a:r>
              <a:rPr b="1" spc="-15" dirty="0"/>
              <a:t>downfalls)</a:t>
            </a:r>
            <a:endParaRPr b="1" dirty="0"/>
          </a:p>
        </p:txBody>
      </p:sp>
      <p:sp>
        <p:nvSpPr>
          <p:cNvPr id="7" name="object 3"/>
          <p:cNvSpPr txBox="1"/>
          <p:nvPr/>
        </p:nvSpPr>
        <p:spPr>
          <a:xfrm>
            <a:off x="1072516" y="1634983"/>
            <a:ext cx="8071484" cy="4276171"/>
          </a:xfrm>
          <a:prstGeom prst="rect">
            <a:avLst/>
          </a:prstGeom>
        </p:spPr>
        <p:txBody>
          <a:bodyPr vert="horz" wrap="square" lIns="0" tIns="109855" rIns="0" bIns="0" rtlCol="0">
            <a:spAutoFit/>
          </a:bodyPr>
          <a:lstStyle/>
          <a:p>
            <a:pPr marL="355600" indent="-342900">
              <a:lnSpc>
                <a:spcPct val="100000"/>
              </a:lnSpc>
              <a:spcBef>
                <a:spcPts val="865"/>
              </a:spcBef>
              <a:buFont typeface="Wingdings"/>
              <a:buChar char=""/>
              <a:tabLst>
                <a:tab pos="355600" algn="l"/>
              </a:tabLst>
            </a:pPr>
            <a:r>
              <a:rPr sz="2800" b="1" spc="-5" dirty="0">
                <a:latin typeface="+mn-lt"/>
                <a:cs typeface="Calibri"/>
              </a:rPr>
              <a:t>Benefits</a:t>
            </a:r>
            <a:endParaRPr sz="2800" dirty="0">
              <a:latin typeface="+mn-lt"/>
              <a:cs typeface="Calibri"/>
            </a:endParaRPr>
          </a:p>
          <a:p>
            <a:pPr marL="355600" indent="-342900">
              <a:lnSpc>
                <a:spcPct val="100000"/>
              </a:lnSpc>
              <a:spcBef>
                <a:spcPts val="765"/>
              </a:spcBef>
              <a:buFont typeface="Arial"/>
              <a:buChar char="•"/>
              <a:tabLst>
                <a:tab pos="354965" algn="l"/>
                <a:tab pos="355600" algn="l"/>
              </a:tabLst>
            </a:pPr>
            <a:r>
              <a:rPr sz="2400" spc="-5" dirty="0">
                <a:latin typeface="+mn-lt"/>
                <a:cs typeface="Calibri"/>
              </a:rPr>
              <a:t>Small image</a:t>
            </a:r>
            <a:r>
              <a:rPr sz="2400" spc="25" dirty="0">
                <a:latin typeface="+mn-lt"/>
                <a:cs typeface="Calibri"/>
              </a:rPr>
              <a:t> </a:t>
            </a:r>
            <a:r>
              <a:rPr sz="2400" spc="-25" dirty="0">
                <a:latin typeface="+mn-lt"/>
                <a:cs typeface="Calibri"/>
              </a:rPr>
              <a:t>size</a:t>
            </a:r>
            <a:endParaRPr sz="2400" dirty="0">
              <a:latin typeface="+mn-lt"/>
              <a:cs typeface="Calibri"/>
            </a:endParaRPr>
          </a:p>
          <a:p>
            <a:pPr marL="355600" indent="-342900">
              <a:lnSpc>
                <a:spcPct val="100000"/>
              </a:lnSpc>
              <a:spcBef>
                <a:spcPts val="770"/>
              </a:spcBef>
              <a:buFont typeface="Arial"/>
              <a:buChar char="•"/>
              <a:tabLst>
                <a:tab pos="354965" algn="l"/>
                <a:tab pos="355600" algn="l"/>
              </a:tabLst>
            </a:pPr>
            <a:r>
              <a:rPr sz="2400" spc="-10" dirty="0">
                <a:latin typeface="+mn-lt"/>
                <a:cs typeface="Calibri"/>
              </a:rPr>
              <a:t>Viewable </a:t>
            </a:r>
            <a:r>
              <a:rPr sz="2400" spc="-15" dirty="0">
                <a:latin typeface="+mn-lt"/>
                <a:cs typeface="Calibri"/>
              </a:rPr>
              <a:t>from </a:t>
            </a:r>
            <a:r>
              <a:rPr sz="2400" dirty="0">
                <a:latin typeface="+mn-lt"/>
                <a:cs typeface="Calibri"/>
              </a:rPr>
              <a:t>the</a:t>
            </a:r>
            <a:r>
              <a:rPr sz="2400" spc="10" dirty="0">
                <a:latin typeface="+mn-lt"/>
                <a:cs typeface="Calibri"/>
              </a:rPr>
              <a:t> </a:t>
            </a:r>
            <a:r>
              <a:rPr sz="2400" spc="-15" dirty="0">
                <a:latin typeface="+mn-lt"/>
                <a:cs typeface="Calibri"/>
              </a:rPr>
              <a:t>internet</a:t>
            </a:r>
            <a:endParaRPr sz="2400" dirty="0">
              <a:latin typeface="+mn-lt"/>
              <a:cs typeface="Calibri"/>
            </a:endParaRPr>
          </a:p>
          <a:p>
            <a:pPr marL="355600" indent="-342900">
              <a:lnSpc>
                <a:spcPct val="100000"/>
              </a:lnSpc>
              <a:spcBef>
                <a:spcPts val="770"/>
              </a:spcBef>
              <a:buFont typeface="Arial"/>
              <a:buChar char="•"/>
              <a:tabLst>
                <a:tab pos="354965" algn="l"/>
                <a:tab pos="355600" algn="l"/>
              </a:tabLst>
            </a:pPr>
            <a:r>
              <a:rPr sz="2400" dirty="0">
                <a:latin typeface="+mn-lt"/>
                <a:cs typeface="Calibri"/>
              </a:rPr>
              <a:t>Uses </a:t>
            </a:r>
            <a:r>
              <a:rPr sz="2400" spc="-5" dirty="0">
                <a:latin typeface="+mn-lt"/>
                <a:cs typeface="Calibri"/>
              </a:rPr>
              <a:t>millions </a:t>
            </a:r>
            <a:r>
              <a:rPr sz="2400" dirty="0">
                <a:latin typeface="+mn-lt"/>
                <a:cs typeface="Calibri"/>
              </a:rPr>
              <a:t>of </a:t>
            </a:r>
            <a:r>
              <a:rPr sz="2400" spc="-20" dirty="0">
                <a:latin typeface="+mn-lt"/>
                <a:cs typeface="Calibri"/>
              </a:rPr>
              <a:t>colors</a:t>
            </a:r>
            <a:endParaRPr sz="2400" dirty="0">
              <a:latin typeface="+mn-lt"/>
              <a:cs typeface="Calibri"/>
            </a:endParaRPr>
          </a:p>
          <a:p>
            <a:pPr marL="355600" indent="-342900">
              <a:lnSpc>
                <a:spcPct val="100000"/>
              </a:lnSpc>
              <a:spcBef>
                <a:spcPts val="770"/>
              </a:spcBef>
              <a:buFont typeface="Arial"/>
              <a:buChar char="•"/>
              <a:tabLst>
                <a:tab pos="354965" algn="l"/>
                <a:tab pos="355600" algn="l"/>
              </a:tabLst>
            </a:pPr>
            <a:r>
              <a:rPr sz="2400" spc="-20" dirty="0">
                <a:latin typeface="+mn-lt"/>
                <a:cs typeface="Calibri"/>
              </a:rPr>
              <a:t>Perfect </a:t>
            </a:r>
            <a:r>
              <a:rPr sz="2400" spc="-30" dirty="0">
                <a:latin typeface="+mn-lt"/>
                <a:cs typeface="Calibri"/>
              </a:rPr>
              <a:t>for </a:t>
            </a:r>
            <a:r>
              <a:rPr sz="2400" spc="-10" dirty="0">
                <a:latin typeface="+mn-lt"/>
                <a:cs typeface="Calibri"/>
              </a:rPr>
              <a:t>most</a:t>
            </a:r>
            <a:r>
              <a:rPr sz="2400" spc="10" dirty="0">
                <a:latin typeface="+mn-lt"/>
                <a:cs typeface="Calibri"/>
              </a:rPr>
              <a:t> </a:t>
            </a:r>
            <a:r>
              <a:rPr sz="2400" spc="-5" dirty="0">
                <a:latin typeface="+mn-lt"/>
                <a:cs typeface="Calibri"/>
              </a:rPr>
              <a:t>images</a:t>
            </a:r>
            <a:endParaRPr sz="2400" dirty="0">
              <a:latin typeface="+mn-lt"/>
              <a:cs typeface="Calibri"/>
            </a:endParaRPr>
          </a:p>
          <a:p>
            <a:pPr marL="355600" indent="-342900">
              <a:lnSpc>
                <a:spcPct val="100000"/>
              </a:lnSpc>
              <a:spcBef>
                <a:spcPts val="770"/>
              </a:spcBef>
              <a:buFont typeface="Wingdings"/>
              <a:buChar char=""/>
              <a:tabLst>
                <a:tab pos="355600" algn="l"/>
              </a:tabLst>
            </a:pPr>
            <a:r>
              <a:rPr sz="2800" b="1" spc="-10" dirty="0">
                <a:latin typeface="+mn-lt"/>
                <a:cs typeface="Calibri"/>
              </a:rPr>
              <a:t>Downfalls</a:t>
            </a:r>
            <a:endParaRPr sz="2800" dirty="0">
              <a:latin typeface="+mn-lt"/>
              <a:cs typeface="Calibri"/>
            </a:endParaRPr>
          </a:p>
          <a:p>
            <a:pPr marL="355600" indent="-342900">
              <a:lnSpc>
                <a:spcPct val="100000"/>
              </a:lnSpc>
              <a:spcBef>
                <a:spcPts val="765"/>
              </a:spcBef>
              <a:buFont typeface="Arial"/>
              <a:buChar char="•"/>
              <a:tabLst>
                <a:tab pos="354965" algn="l"/>
                <a:tab pos="355600" algn="l"/>
              </a:tabLst>
            </a:pPr>
            <a:r>
              <a:rPr sz="2400" spc="-5" dirty="0">
                <a:latin typeface="+mn-lt"/>
                <a:cs typeface="Calibri"/>
              </a:rPr>
              <a:t>High </a:t>
            </a:r>
            <a:r>
              <a:rPr sz="2400" spc="-10" dirty="0">
                <a:latin typeface="+mn-lt"/>
                <a:cs typeface="Calibri"/>
              </a:rPr>
              <a:t>compression </a:t>
            </a:r>
            <a:r>
              <a:rPr sz="2400" dirty="0">
                <a:latin typeface="+mn-lt"/>
                <a:cs typeface="Calibri"/>
              </a:rPr>
              <a:t>loses</a:t>
            </a:r>
            <a:r>
              <a:rPr sz="2400" spc="-5" dirty="0">
                <a:latin typeface="+mn-lt"/>
                <a:cs typeface="Calibri"/>
              </a:rPr>
              <a:t> quality</a:t>
            </a:r>
            <a:endParaRPr sz="2400" dirty="0">
              <a:latin typeface="+mn-lt"/>
              <a:cs typeface="Calibri"/>
            </a:endParaRPr>
          </a:p>
          <a:p>
            <a:pPr marL="355600" marR="5080" indent="-342900">
              <a:lnSpc>
                <a:spcPct val="100000"/>
              </a:lnSpc>
              <a:spcBef>
                <a:spcPts val="770"/>
              </a:spcBef>
              <a:buFont typeface="Arial"/>
              <a:buChar char="•"/>
              <a:tabLst>
                <a:tab pos="354965" algn="l"/>
                <a:tab pos="355600" algn="l"/>
              </a:tabLst>
            </a:pPr>
            <a:r>
              <a:rPr sz="2400" spc="-20" dirty="0">
                <a:latin typeface="+mn-lt"/>
                <a:cs typeface="Calibri"/>
              </a:rPr>
              <a:t>Every </a:t>
            </a:r>
            <a:r>
              <a:rPr sz="2400" dirty="0">
                <a:latin typeface="+mn-lt"/>
                <a:cs typeface="Calibri"/>
              </a:rPr>
              <a:t>time a </a:t>
            </a:r>
            <a:r>
              <a:rPr sz="2400" spc="-10" dirty="0">
                <a:latin typeface="+mn-lt"/>
                <a:cs typeface="Calibri"/>
              </a:rPr>
              <a:t>JPEG </a:t>
            </a:r>
            <a:r>
              <a:rPr sz="2400" spc="-5" dirty="0">
                <a:latin typeface="+mn-lt"/>
                <a:cs typeface="Calibri"/>
              </a:rPr>
              <a:t>is </a:t>
            </a:r>
            <a:r>
              <a:rPr sz="2400" spc="-15" dirty="0">
                <a:latin typeface="+mn-lt"/>
                <a:cs typeface="Calibri"/>
              </a:rPr>
              <a:t>saved, </a:t>
            </a:r>
            <a:r>
              <a:rPr sz="2400" spc="-5" dirty="0">
                <a:latin typeface="+mn-lt"/>
                <a:cs typeface="Calibri"/>
              </a:rPr>
              <a:t>it </a:t>
            </a:r>
            <a:r>
              <a:rPr sz="2400" dirty="0">
                <a:latin typeface="+mn-lt"/>
                <a:cs typeface="Calibri"/>
              </a:rPr>
              <a:t>loses </a:t>
            </a:r>
            <a:r>
              <a:rPr sz="2400" spc="-10" dirty="0">
                <a:latin typeface="+mn-lt"/>
                <a:cs typeface="Calibri"/>
              </a:rPr>
              <a:t>more </a:t>
            </a:r>
            <a:r>
              <a:rPr sz="2400" dirty="0">
                <a:latin typeface="+mn-lt"/>
                <a:cs typeface="Calibri"/>
              </a:rPr>
              <a:t>and  </a:t>
            </a:r>
            <a:r>
              <a:rPr sz="2400" spc="-10" dirty="0">
                <a:latin typeface="+mn-lt"/>
                <a:cs typeface="Calibri"/>
              </a:rPr>
              <a:t>more </a:t>
            </a:r>
            <a:r>
              <a:rPr sz="2400" dirty="0">
                <a:latin typeface="+mn-lt"/>
                <a:cs typeface="Calibri"/>
              </a:rPr>
              <a:t>of the</a:t>
            </a:r>
            <a:r>
              <a:rPr sz="2400" spc="-25" dirty="0">
                <a:latin typeface="+mn-lt"/>
                <a:cs typeface="Calibri"/>
              </a:rPr>
              <a:t> </a:t>
            </a:r>
            <a:r>
              <a:rPr sz="2400" spc="-10" dirty="0">
                <a:latin typeface="+mn-lt"/>
                <a:cs typeface="Calibri"/>
              </a:rPr>
              <a:t>picture</a:t>
            </a:r>
            <a:endParaRPr sz="2400" dirty="0">
              <a:latin typeface="+mn-lt"/>
              <a:cs typeface="Calibri"/>
            </a:endParaRPr>
          </a:p>
        </p:txBody>
      </p:sp>
    </p:spTree>
    <p:extLst>
      <p:ext uri="{BB962C8B-B14F-4D97-AF65-F5344CB8AC3E}">
        <p14:creationId xmlns:p14="http://schemas.microsoft.com/office/powerpoint/2010/main" val="230888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514901" y="460375"/>
            <a:ext cx="6948062" cy="781571"/>
          </a:xfrm>
        </p:spPr>
        <p:txBody>
          <a:bodyPr/>
          <a:lstStyle/>
          <a:p>
            <a:r>
              <a:rPr lang="en-GB" b="1" dirty="0"/>
              <a:t>Monochrome Image</a:t>
            </a:r>
          </a:p>
        </p:txBody>
      </p:sp>
      <p:sp>
        <p:nvSpPr>
          <p:cNvPr id="264196" name="Text Box 4"/>
          <p:cNvSpPr txBox="1">
            <a:spLocks noChangeArrowheads="1"/>
          </p:cNvSpPr>
          <p:nvPr/>
        </p:nvSpPr>
        <p:spPr bwMode="auto">
          <a:xfrm>
            <a:off x="4592638" y="1800485"/>
            <a:ext cx="4246562" cy="2530475"/>
          </a:xfrm>
          <a:prstGeom prst="rect">
            <a:avLst/>
          </a:prstGeom>
          <a:solidFill>
            <a:schemeClr val="bg1"/>
          </a:solidFill>
          <a:ln w="9525">
            <a:noFill/>
            <a:miter lim="800000"/>
            <a:headEnd/>
            <a:tailEnd/>
          </a:ln>
          <a:effectLst/>
        </p:spPr>
        <p:txBody>
          <a:bodyPr>
            <a:spAutoFit/>
          </a:bodyPr>
          <a:lstStyle/>
          <a:p>
            <a:pPr eaLnBrk="1" hangingPunct="1">
              <a:spcBef>
                <a:spcPct val="50000"/>
              </a:spcBef>
              <a:buFontTx/>
              <a:buChar char="•"/>
            </a:pPr>
            <a:r>
              <a:rPr lang="en-GB" sz="2000" dirty="0"/>
              <a:t>Each pixel is stored as a </a:t>
            </a:r>
            <a:r>
              <a:rPr lang="en-GB" sz="2000" b="1" dirty="0">
                <a:solidFill>
                  <a:srgbClr val="3333FF"/>
                </a:solidFill>
              </a:rPr>
              <a:t>single bit (0 or 1) </a:t>
            </a:r>
          </a:p>
          <a:p>
            <a:pPr eaLnBrk="1" hangingPunct="1">
              <a:spcBef>
                <a:spcPct val="50000"/>
              </a:spcBef>
              <a:buFontTx/>
              <a:buChar char="•"/>
            </a:pPr>
            <a:r>
              <a:rPr lang="en-GB" sz="2000" dirty="0"/>
              <a:t>A 640 x 480 monochrome image requires approximately 38.4 KB </a:t>
            </a:r>
            <a:r>
              <a:rPr lang="en-US" sz="2000" dirty="0"/>
              <a:t>(38400 Bytes) </a:t>
            </a:r>
            <a:r>
              <a:rPr lang="en-GB" sz="2000" dirty="0"/>
              <a:t>of storage. </a:t>
            </a:r>
          </a:p>
          <a:p>
            <a:pPr eaLnBrk="1" hangingPunct="1">
              <a:spcBef>
                <a:spcPct val="50000"/>
              </a:spcBef>
              <a:buFontTx/>
              <a:buChar char="•"/>
            </a:pPr>
            <a:r>
              <a:rPr lang="en-GB" sz="2000" b="1" i="1" dirty="0">
                <a:solidFill>
                  <a:srgbClr val="3333FF"/>
                </a:solidFill>
              </a:rPr>
              <a:t>Dithering</a:t>
            </a:r>
            <a:r>
              <a:rPr lang="en-GB" sz="2000" dirty="0">
                <a:solidFill>
                  <a:srgbClr val="3333FF"/>
                </a:solidFill>
              </a:rPr>
              <a:t> </a:t>
            </a:r>
            <a:r>
              <a:rPr lang="en-GB" sz="2000" dirty="0"/>
              <a:t>is often used for displaying monochrome images </a:t>
            </a:r>
          </a:p>
        </p:txBody>
      </p:sp>
      <p:sp>
        <p:nvSpPr>
          <p:cNvPr id="264197" name="Text Box 5"/>
          <p:cNvSpPr txBox="1">
            <a:spLocks noChangeArrowheads="1"/>
          </p:cNvSpPr>
          <p:nvPr/>
        </p:nvSpPr>
        <p:spPr bwMode="auto">
          <a:xfrm>
            <a:off x="542925" y="4956175"/>
            <a:ext cx="8296275" cy="1371600"/>
          </a:xfrm>
          <a:prstGeom prst="rect">
            <a:avLst/>
          </a:prstGeom>
          <a:solidFill>
            <a:schemeClr val="bg1"/>
          </a:solidFill>
          <a:ln w="9525">
            <a:noFill/>
            <a:miter lim="800000"/>
            <a:headEnd/>
            <a:tailEnd/>
          </a:ln>
          <a:effectLst/>
        </p:spPr>
        <p:txBody>
          <a:bodyPr>
            <a:spAutoFit/>
          </a:bodyPr>
          <a:lstStyle/>
          <a:p>
            <a:pPr eaLnBrk="1" hangingPunct="1"/>
            <a:r>
              <a:rPr lang="en-US" sz="2000" b="1" u="sng" dirty="0">
                <a:solidFill>
                  <a:srgbClr val="D60093"/>
                </a:solidFill>
              </a:rPr>
              <a:t>Dithering</a:t>
            </a:r>
            <a:r>
              <a:rPr lang="en-US" sz="2000" dirty="0"/>
              <a:t> =</a:t>
            </a:r>
            <a:r>
              <a:rPr lang="en-US" sz="2400" dirty="0"/>
              <a:t> </a:t>
            </a:r>
            <a:r>
              <a:rPr lang="en-US" sz="2000" dirty="0"/>
              <a:t>Using groups of pixels (patterns of dots) to approximate shades of color. Dithering is the process of placing side by side pixels of two colors to create the illusion that a third color is present</a:t>
            </a:r>
          </a:p>
          <a:p>
            <a:pPr eaLnBrk="1" hangingPunct="1"/>
            <a:endParaRPr lang="en-GB" sz="2000" dirty="0"/>
          </a:p>
        </p:txBody>
      </p:sp>
      <p:pic>
        <p:nvPicPr>
          <p:cNvPr id="264198" name="Picture 6" descr="monochrome"/>
          <p:cNvPicPr>
            <a:picLocks noChangeAspect="1" noChangeArrowheads="1"/>
          </p:cNvPicPr>
          <p:nvPr/>
        </p:nvPicPr>
        <p:blipFill>
          <a:blip r:embed="rId2" cstate="print"/>
          <a:srcRect/>
          <a:stretch>
            <a:fillRect/>
          </a:stretch>
        </p:blipFill>
        <p:spPr bwMode="auto">
          <a:xfrm>
            <a:off x="566738" y="1419746"/>
            <a:ext cx="3810000" cy="3369742"/>
          </a:xfrm>
          <a:prstGeom prst="rect">
            <a:avLst/>
          </a:prstGeom>
          <a:noFill/>
          <a:ln w="952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a:xfrm>
            <a:off x="439615" y="457200"/>
            <a:ext cx="8229600" cy="1143000"/>
          </a:xfrm>
        </p:spPr>
        <p:txBody>
          <a:bodyPr>
            <a:normAutofit/>
          </a:bodyPr>
          <a:lstStyle/>
          <a:p>
            <a:r>
              <a:rPr lang="en-US" sz="4000" b="1" dirty="0"/>
              <a:t>Common JPEG’s Compression</a:t>
            </a:r>
          </a:p>
        </p:txBody>
      </p:sp>
      <p:sp>
        <p:nvSpPr>
          <p:cNvPr id="270341" name="Rectangle 5"/>
          <p:cNvSpPr>
            <a:spLocks noGrp="1" noChangeArrowheads="1"/>
          </p:cNvSpPr>
          <p:nvPr>
            <p:ph idx="1"/>
          </p:nvPr>
        </p:nvSpPr>
        <p:spPr>
          <a:xfrm>
            <a:off x="423203" y="1524000"/>
            <a:ext cx="8610600" cy="3429000"/>
          </a:xfrm>
          <a:noFill/>
        </p:spPr>
        <p:txBody>
          <a:bodyPr>
            <a:normAutofit/>
          </a:bodyPr>
          <a:lstStyle/>
          <a:p>
            <a:r>
              <a:rPr lang="en-US" sz="1800" dirty="0">
                <a:solidFill>
                  <a:srgbClr val="000000"/>
                </a:solidFill>
                <a:latin typeface="Verdana" pitchFamily="34" charset="0"/>
              </a:rPr>
              <a:t>Common JPEG's compression (known as </a:t>
            </a:r>
            <a:r>
              <a:rPr lang="en-US" sz="1800" b="1" dirty="0">
                <a:solidFill>
                  <a:srgbClr val="00B0F0"/>
                </a:solidFill>
                <a:latin typeface="Verdana" pitchFamily="34" charset="0"/>
              </a:rPr>
              <a:t>DCT - Discrete Cosine Transform</a:t>
            </a:r>
            <a:r>
              <a:rPr lang="en-US" sz="1800" dirty="0">
                <a:solidFill>
                  <a:srgbClr val="000000"/>
                </a:solidFill>
                <a:latin typeface="Verdana" pitchFamily="34" charset="0"/>
              </a:rPr>
              <a:t>) cuts the pixels into blocks of 64 (8x8) and </a:t>
            </a:r>
            <a:r>
              <a:rPr lang="en-US" sz="1800" b="1" dirty="0">
                <a:solidFill>
                  <a:srgbClr val="000000"/>
                </a:solidFill>
                <a:latin typeface="Verdana" pitchFamily="34" charset="0"/>
              </a:rPr>
              <a:t>processes</a:t>
            </a:r>
            <a:r>
              <a:rPr lang="en-US" sz="1800" dirty="0">
                <a:solidFill>
                  <a:srgbClr val="000000"/>
                </a:solidFill>
                <a:latin typeface="Verdana" pitchFamily="34" charset="0"/>
              </a:rPr>
              <a:t> each block </a:t>
            </a:r>
            <a:r>
              <a:rPr lang="en-US" sz="1800" b="1" dirty="0">
                <a:solidFill>
                  <a:srgbClr val="000000"/>
                </a:solidFill>
                <a:latin typeface="Verdana" pitchFamily="34" charset="0"/>
              </a:rPr>
              <a:t>independently</a:t>
            </a:r>
            <a:r>
              <a:rPr lang="en-US" sz="1800" dirty="0">
                <a:solidFill>
                  <a:srgbClr val="000000"/>
                </a:solidFill>
                <a:latin typeface="Verdana" pitchFamily="34" charset="0"/>
              </a:rPr>
              <a:t>, </a:t>
            </a:r>
            <a:r>
              <a:rPr lang="en-US" sz="1800" b="1" dirty="0">
                <a:solidFill>
                  <a:srgbClr val="000000"/>
                </a:solidFill>
                <a:latin typeface="Verdana" pitchFamily="34" charset="0"/>
              </a:rPr>
              <a:t>shifting </a:t>
            </a:r>
            <a:r>
              <a:rPr lang="en-US" sz="1800" dirty="0">
                <a:solidFill>
                  <a:srgbClr val="000000"/>
                </a:solidFill>
                <a:latin typeface="Verdana" pitchFamily="34" charset="0"/>
              </a:rPr>
              <a:t>and </a:t>
            </a:r>
            <a:r>
              <a:rPr lang="en-US" sz="1800" b="1" dirty="0">
                <a:solidFill>
                  <a:srgbClr val="000000"/>
                </a:solidFill>
                <a:latin typeface="Verdana" pitchFamily="34" charset="0"/>
              </a:rPr>
              <a:t>simplifying the colors</a:t>
            </a:r>
            <a:r>
              <a:rPr lang="en-US" sz="1800" dirty="0">
                <a:solidFill>
                  <a:srgbClr val="000000"/>
                </a:solidFill>
                <a:latin typeface="Verdana" pitchFamily="34" charset="0"/>
              </a:rPr>
              <a:t> so there is less information to encode. </a:t>
            </a:r>
          </a:p>
          <a:p>
            <a:r>
              <a:rPr lang="en-US" sz="1800" dirty="0">
                <a:solidFill>
                  <a:srgbClr val="000000"/>
                </a:solidFill>
                <a:latin typeface="Verdana" pitchFamily="34" charset="0"/>
              </a:rPr>
              <a:t>Pixels are changed only in relation to the other pixels within their </a:t>
            </a:r>
            <a:r>
              <a:rPr lang="en-US" sz="1800" dirty="0" smtClean="0">
                <a:solidFill>
                  <a:srgbClr val="000000"/>
                </a:solidFill>
                <a:latin typeface="Verdana" pitchFamily="34" charset="0"/>
              </a:rPr>
              <a:t>block</a:t>
            </a:r>
          </a:p>
          <a:p>
            <a:pPr lvl="1"/>
            <a:r>
              <a:rPr lang="en-US" sz="1600" dirty="0" smtClean="0">
                <a:solidFill>
                  <a:srgbClr val="000000"/>
                </a:solidFill>
                <a:latin typeface="Verdana" pitchFamily="34" charset="0"/>
              </a:rPr>
              <a:t>two </a:t>
            </a:r>
            <a:r>
              <a:rPr lang="en-US" sz="1600" dirty="0">
                <a:solidFill>
                  <a:srgbClr val="000000"/>
                </a:solidFill>
                <a:latin typeface="Verdana" pitchFamily="34" charset="0"/>
              </a:rPr>
              <a:t>identical pixels that are next to each other, but in different blocks, could be transformed in different ways. </a:t>
            </a:r>
          </a:p>
          <a:p>
            <a:r>
              <a:rPr lang="en-US" sz="1800" dirty="0">
                <a:solidFill>
                  <a:srgbClr val="000000"/>
                </a:solidFill>
                <a:latin typeface="Verdana" pitchFamily="34" charset="0"/>
              </a:rPr>
              <a:t>Consequently, when high compression </a:t>
            </a:r>
            <a:r>
              <a:rPr lang="en-US" sz="1800" dirty="0" smtClean="0">
                <a:solidFill>
                  <a:srgbClr val="000000"/>
                </a:solidFill>
                <a:latin typeface="Verdana" pitchFamily="34" charset="0"/>
              </a:rPr>
              <a:t>is </a:t>
            </a:r>
            <a:r>
              <a:rPr lang="en-US" sz="1800" dirty="0">
                <a:solidFill>
                  <a:srgbClr val="000000"/>
                </a:solidFill>
                <a:latin typeface="Verdana" pitchFamily="34" charset="0"/>
              </a:rPr>
              <a:t>used, the block boundaries become obvious, causing the </a:t>
            </a:r>
            <a:r>
              <a:rPr lang="en-US" sz="1800" dirty="0" smtClean="0">
                <a:solidFill>
                  <a:srgbClr val="000000"/>
                </a:solidFill>
                <a:latin typeface="Verdana" pitchFamily="34" charset="0"/>
              </a:rPr>
              <a:t>'</a:t>
            </a:r>
            <a:r>
              <a:rPr lang="en-US" sz="1800" b="1" dirty="0" err="1" smtClean="0">
                <a:solidFill>
                  <a:srgbClr val="00B0F0"/>
                </a:solidFill>
                <a:latin typeface="Verdana" pitchFamily="34" charset="0"/>
              </a:rPr>
              <a:t>blockness</a:t>
            </a:r>
            <a:r>
              <a:rPr lang="en-US" sz="1800" dirty="0">
                <a:solidFill>
                  <a:srgbClr val="000000"/>
                </a:solidFill>
                <a:latin typeface="Verdana" pitchFamily="34" charset="0"/>
              </a:rPr>
              <a:t>' or </a:t>
            </a:r>
            <a:r>
              <a:rPr lang="en-US" sz="1800" b="1" dirty="0">
                <a:solidFill>
                  <a:srgbClr val="00B0F0"/>
                </a:solidFill>
                <a:latin typeface="Verdana" pitchFamily="34" charset="0"/>
              </a:rPr>
              <a:t>'blocking artefact</a:t>
            </a:r>
            <a:r>
              <a:rPr lang="en-US" sz="1800" dirty="0">
                <a:solidFill>
                  <a:srgbClr val="000000"/>
                </a:solidFill>
                <a:latin typeface="Verdana" pitchFamily="34" charset="0"/>
              </a:rPr>
              <a:t>' frequently observed in the common JPEG.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4703298"/>
            <a:ext cx="5715000" cy="20023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591297" y="682131"/>
            <a:ext cx="6589199" cy="945383"/>
          </a:xfrm>
        </p:spPr>
        <p:txBody>
          <a:bodyPr/>
          <a:lstStyle/>
          <a:p>
            <a:r>
              <a:rPr lang="en-US" b="1" dirty="0"/>
              <a:t>JPEG 2000 Compression</a:t>
            </a:r>
          </a:p>
        </p:txBody>
      </p:sp>
      <p:sp>
        <p:nvSpPr>
          <p:cNvPr id="287747" name="Rectangle 3"/>
          <p:cNvSpPr>
            <a:spLocks noGrp="1" noChangeArrowheads="1"/>
          </p:cNvSpPr>
          <p:nvPr>
            <p:ph idx="1"/>
          </p:nvPr>
        </p:nvSpPr>
        <p:spPr>
          <a:xfrm>
            <a:off x="533401" y="1665028"/>
            <a:ext cx="8091984" cy="4735772"/>
          </a:xfrm>
          <a:noFill/>
        </p:spPr>
        <p:txBody>
          <a:bodyPr>
            <a:normAutofit/>
          </a:bodyPr>
          <a:lstStyle/>
          <a:p>
            <a:r>
              <a:rPr lang="en-US" sz="2200" dirty="0" smtClean="0"/>
              <a:t>JPEG </a:t>
            </a:r>
            <a:r>
              <a:rPr lang="en-US" sz="2200" dirty="0"/>
              <a:t>2000's wavelet compression processes much larger areas of the image at once - sometimes the whole image. </a:t>
            </a:r>
          </a:p>
          <a:p>
            <a:r>
              <a:rPr lang="en-US" sz="2200" dirty="0"/>
              <a:t>This </a:t>
            </a:r>
            <a:r>
              <a:rPr lang="en-US" sz="2200" b="1" dirty="0">
                <a:solidFill>
                  <a:srgbClr val="00B0F0"/>
                </a:solidFill>
              </a:rPr>
              <a:t>avoids any blocking</a:t>
            </a:r>
            <a:r>
              <a:rPr lang="en-US" sz="2200" dirty="0"/>
              <a:t>. </a:t>
            </a:r>
            <a:endParaRPr lang="en-US" sz="2200" dirty="0" smtClean="0"/>
          </a:p>
          <a:p>
            <a:r>
              <a:rPr lang="en-US" sz="2200" dirty="0" smtClean="0"/>
              <a:t>The </a:t>
            </a:r>
            <a:r>
              <a:rPr lang="en-US" sz="2200" dirty="0"/>
              <a:t>wavelet compression is also able to make a </a:t>
            </a:r>
            <a:r>
              <a:rPr lang="en-US" sz="2200" b="1" dirty="0"/>
              <a:t>distinction</a:t>
            </a:r>
            <a:r>
              <a:rPr lang="en-US" sz="2200" dirty="0"/>
              <a:t> </a:t>
            </a:r>
            <a:r>
              <a:rPr lang="en-US" sz="2200" b="1" dirty="0"/>
              <a:t>between significant detail </a:t>
            </a:r>
            <a:r>
              <a:rPr lang="en-US" sz="2200" dirty="0"/>
              <a:t>in the image, like edges, and less significant areas, for example, where there are slight variations in the </a:t>
            </a:r>
            <a:r>
              <a:rPr lang="en-US" sz="2200" dirty="0" smtClean="0"/>
              <a:t>color. </a:t>
            </a:r>
            <a:endParaRPr lang="en-US" sz="2200" dirty="0"/>
          </a:p>
          <a:p>
            <a:r>
              <a:rPr lang="en-US" sz="2200" dirty="0"/>
              <a:t>At very high compression JPEG 2000 will still introduce artefacts (visible distortion in the image), but by concentrating its compression on the less significant parts it gives much better overall quality than a JPEG of the same file size.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3" name="Rectangle 11"/>
          <p:cNvSpPr>
            <a:spLocks noGrp="1" noChangeArrowheads="1"/>
          </p:cNvSpPr>
          <p:nvPr>
            <p:ph type="title"/>
          </p:nvPr>
        </p:nvSpPr>
        <p:spPr>
          <a:xfrm>
            <a:off x="1446663" y="515939"/>
            <a:ext cx="6946450" cy="918368"/>
          </a:xfrm>
          <a:noFill/>
          <a:ln/>
        </p:spPr>
        <p:txBody>
          <a:bodyPr lIns="92075" tIns="46038" rIns="92075" bIns="46038">
            <a:normAutofit fontScale="90000"/>
          </a:bodyPr>
          <a:lstStyle/>
          <a:p>
            <a:r>
              <a:rPr lang="en-US" sz="4000" dirty="0"/>
              <a:t>A Bit On Wavelet Compression</a:t>
            </a:r>
          </a:p>
        </p:txBody>
      </p:sp>
      <p:pic>
        <p:nvPicPr>
          <p:cNvPr id="228356" name="Picture 4" descr="Sample1"/>
          <p:cNvPicPr>
            <a:picLocks noGrp="1" noChangeAspect="1" noChangeArrowheads="1"/>
          </p:cNvPicPr>
          <p:nvPr>
            <p:ph sz="half" idx="1"/>
          </p:nvPr>
        </p:nvPicPr>
        <p:blipFill>
          <a:blip r:embed="rId2" cstate="print"/>
          <a:srcRect/>
          <a:stretch>
            <a:fillRect/>
          </a:stretch>
        </p:blipFill>
        <p:spPr>
          <a:xfrm>
            <a:off x="668338" y="3184969"/>
            <a:ext cx="2466975" cy="2372615"/>
          </a:xfrm>
          <a:noFill/>
          <a:ln>
            <a:solidFill>
              <a:schemeClr val="tx1"/>
            </a:solidFill>
          </a:ln>
        </p:spPr>
      </p:pic>
      <p:pic>
        <p:nvPicPr>
          <p:cNvPr id="228358" name="Picture 6" descr="Sample2"/>
          <p:cNvPicPr>
            <a:picLocks noGrp="1" noChangeAspect="1" noChangeArrowheads="1"/>
          </p:cNvPicPr>
          <p:nvPr>
            <p:ph sz="half" idx="2"/>
          </p:nvPr>
        </p:nvPicPr>
        <p:blipFill>
          <a:blip r:embed="rId3" cstate="print"/>
          <a:stretch>
            <a:fillRect/>
          </a:stretch>
        </p:blipFill>
        <p:spPr>
          <a:xfrm>
            <a:off x="6159207" y="3119184"/>
            <a:ext cx="2438400" cy="2438400"/>
          </a:xfrm>
          <a:ln>
            <a:solidFill>
              <a:schemeClr val="tx1"/>
            </a:solidFill>
          </a:ln>
        </p:spPr>
      </p:pic>
      <p:sp>
        <p:nvSpPr>
          <p:cNvPr id="228355" name="Text Box 3"/>
          <p:cNvSpPr txBox="1">
            <a:spLocks noChangeArrowheads="1"/>
          </p:cNvSpPr>
          <p:nvPr/>
        </p:nvSpPr>
        <p:spPr bwMode="auto">
          <a:xfrm>
            <a:off x="616536" y="1549524"/>
            <a:ext cx="8242300" cy="156966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dirty="0">
                <a:latin typeface="Times New Roman" pitchFamily="18" charset="0"/>
              </a:rPr>
              <a:t> The advantage of wavelet compression is that, unlike the (old) JPEG, the wavelet algorithm does not divide image into blocks, but analyzes the whole image. It allows us to get best compression ratio, while maintaining the quality.</a:t>
            </a:r>
          </a:p>
        </p:txBody>
      </p:sp>
      <p:sp>
        <p:nvSpPr>
          <p:cNvPr id="228360" name="Text Box 8"/>
          <p:cNvSpPr txBox="1">
            <a:spLocks noChangeArrowheads="1"/>
          </p:cNvSpPr>
          <p:nvPr/>
        </p:nvSpPr>
        <p:spPr bwMode="auto">
          <a:xfrm>
            <a:off x="3135313" y="3395663"/>
            <a:ext cx="2717800" cy="2708434"/>
          </a:xfrm>
          <a:prstGeom prst="rect">
            <a:avLst/>
          </a:prstGeom>
          <a:noFill/>
          <a:ln w="9525">
            <a:noFill/>
            <a:miter lim="800000"/>
            <a:headEnd/>
            <a:tailEnd/>
          </a:ln>
          <a:effectLst/>
        </p:spPr>
        <p:txBody>
          <a:bodyPr>
            <a:spAutoFit/>
          </a:bodyPr>
          <a:lstStyle/>
          <a:p>
            <a:pPr algn="ctr" eaLnBrk="1" hangingPunct="1">
              <a:spcBef>
                <a:spcPct val="50000"/>
              </a:spcBef>
            </a:pPr>
            <a:r>
              <a:rPr lang="en-US" sz="2000" dirty="0">
                <a:latin typeface="Times New Roman" pitchFamily="18" charset="0"/>
              </a:rPr>
              <a:t>Wavelet (left) compression provides higher quality at a ratio of 105.6:1 </a:t>
            </a:r>
            <a:r>
              <a:rPr lang="en-US" sz="2000" dirty="0" smtClean="0">
                <a:latin typeface="Times New Roman" pitchFamily="18" charset="0"/>
              </a:rPr>
              <a:t>while,</a:t>
            </a:r>
          </a:p>
          <a:p>
            <a:pPr algn="ctr" eaLnBrk="1" hangingPunct="1">
              <a:spcBef>
                <a:spcPct val="50000"/>
              </a:spcBef>
            </a:pPr>
            <a:r>
              <a:rPr lang="en-US" sz="2000" dirty="0" smtClean="0">
                <a:latin typeface="Times New Roman" pitchFamily="18" charset="0"/>
              </a:rPr>
              <a:t> </a:t>
            </a:r>
            <a:r>
              <a:rPr lang="en-US" sz="2000" dirty="0">
                <a:latin typeface="Times New Roman" pitchFamily="18" charset="0"/>
              </a:rPr>
              <a:t>JPEG (right) delivers a ratio of about 103.8 with visible </a:t>
            </a:r>
            <a:r>
              <a:rPr lang="en-US" sz="2000" dirty="0" smtClean="0">
                <a:latin typeface="Times New Roman" pitchFamily="18" charset="0"/>
              </a:rPr>
              <a:t>blockings </a:t>
            </a:r>
            <a:r>
              <a:rPr lang="en-US" sz="2000" dirty="0">
                <a:latin typeface="Times New Roman" pitchFamily="18" charset="0"/>
              </a:rPr>
              <a:t>in the image.</a:t>
            </a:r>
          </a:p>
        </p:txBody>
      </p:sp>
      <p:sp>
        <p:nvSpPr>
          <p:cNvPr id="228367" name="Rectangle 15"/>
          <p:cNvSpPr>
            <a:spLocks noChangeArrowheads="1"/>
          </p:cNvSpPr>
          <p:nvPr/>
        </p:nvSpPr>
        <p:spPr bwMode="auto">
          <a:xfrm>
            <a:off x="6344944" y="5715000"/>
            <a:ext cx="2066925" cy="649288"/>
          </a:xfrm>
          <a:prstGeom prst="rect">
            <a:avLst/>
          </a:prstGeom>
          <a:solidFill>
            <a:srgbClr val="FFCC00"/>
          </a:solidFill>
          <a:ln w="9525">
            <a:solidFill>
              <a:schemeClr val="tx1"/>
            </a:solidFill>
            <a:miter lim="800000"/>
            <a:headEnd/>
            <a:tailEnd/>
          </a:ln>
          <a:effectLst/>
        </p:spPr>
        <p:txBody>
          <a:bodyPr anchor="ctr">
            <a:spAutoFit/>
          </a:bodyPr>
          <a:lstStyle/>
          <a:p>
            <a:pPr algn="ctr"/>
            <a:r>
              <a:rPr lang="en-US" sz="1200" b="1" dirty="0">
                <a:cs typeface="Arial" charset="0"/>
              </a:rPr>
              <a:t>JPEG compression </a:t>
            </a:r>
            <a:br>
              <a:rPr lang="en-US" sz="1200" b="1" dirty="0">
                <a:cs typeface="Arial" charset="0"/>
              </a:rPr>
            </a:br>
            <a:r>
              <a:rPr lang="en-US" sz="1200" b="1" dirty="0">
                <a:cs typeface="Arial" charset="0"/>
              </a:rPr>
              <a:t>file size: 1895 bytes</a:t>
            </a:r>
            <a:br>
              <a:rPr lang="en-US" sz="1200" b="1" dirty="0">
                <a:cs typeface="Arial" charset="0"/>
              </a:rPr>
            </a:br>
            <a:r>
              <a:rPr lang="en-US" sz="1200" b="1" dirty="0">
                <a:cs typeface="Arial" charset="0"/>
              </a:rPr>
              <a:t>compression ratio - 103.8</a:t>
            </a:r>
          </a:p>
        </p:txBody>
      </p:sp>
      <p:sp>
        <p:nvSpPr>
          <p:cNvPr id="228368" name="Rectangle 16"/>
          <p:cNvSpPr>
            <a:spLocks noChangeArrowheads="1"/>
          </p:cNvSpPr>
          <p:nvPr/>
        </p:nvSpPr>
        <p:spPr bwMode="auto">
          <a:xfrm>
            <a:off x="862012" y="5715000"/>
            <a:ext cx="2079625" cy="649288"/>
          </a:xfrm>
          <a:prstGeom prst="rect">
            <a:avLst/>
          </a:prstGeom>
          <a:solidFill>
            <a:srgbClr val="99FF33"/>
          </a:solidFill>
          <a:ln w="9525">
            <a:solidFill>
              <a:schemeClr val="tx1"/>
            </a:solidFill>
            <a:miter lim="800000"/>
            <a:headEnd/>
            <a:tailEnd/>
          </a:ln>
          <a:effectLst/>
        </p:spPr>
        <p:txBody>
          <a:bodyPr anchor="ctr">
            <a:spAutoFit/>
          </a:bodyPr>
          <a:lstStyle/>
          <a:p>
            <a:pPr algn="ctr"/>
            <a:r>
              <a:rPr lang="en-US" sz="1200" b="1" dirty="0"/>
              <a:t>Wavelet compression</a:t>
            </a:r>
            <a:br>
              <a:rPr lang="en-US" sz="1200" b="1" dirty="0"/>
            </a:br>
            <a:r>
              <a:rPr lang="en-US" sz="1200" b="1" dirty="0"/>
              <a:t>file size: 1861 bytes</a:t>
            </a:r>
            <a:br>
              <a:rPr lang="en-US" sz="1200" b="1" dirty="0"/>
            </a:br>
            <a:r>
              <a:rPr lang="en-US" sz="1200" b="1" dirty="0"/>
              <a:t>compression ratio - 105.6</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869607" y="544157"/>
            <a:ext cx="7765576" cy="916153"/>
          </a:xfrm>
        </p:spPr>
        <p:txBody>
          <a:bodyPr>
            <a:normAutofit fontScale="90000"/>
          </a:bodyPr>
          <a:lstStyle/>
          <a:p>
            <a:r>
              <a:rPr lang="en-GB" sz="4000" b="1" dirty="0"/>
              <a:t>Tagged Image File Format (TIFF)</a:t>
            </a:r>
          </a:p>
        </p:txBody>
      </p:sp>
      <p:sp>
        <p:nvSpPr>
          <p:cNvPr id="150531" name="Rectangle 3"/>
          <p:cNvSpPr>
            <a:spLocks noGrp="1" noChangeArrowheads="1"/>
          </p:cNvSpPr>
          <p:nvPr>
            <p:ph idx="1"/>
          </p:nvPr>
        </p:nvSpPr>
        <p:spPr>
          <a:xfrm>
            <a:off x="762794" y="1600200"/>
            <a:ext cx="7872389" cy="3949890"/>
          </a:xfrm>
          <a:noFill/>
        </p:spPr>
        <p:txBody>
          <a:bodyPr/>
          <a:lstStyle/>
          <a:p>
            <a:pPr>
              <a:lnSpc>
                <a:spcPct val="90000"/>
              </a:lnSpc>
            </a:pPr>
            <a:r>
              <a:rPr lang="en-GB" sz="2100" dirty="0">
                <a:solidFill>
                  <a:srgbClr val="3333FF"/>
                </a:solidFill>
              </a:rPr>
              <a:t>Tagged Image File Format (TIFF),</a:t>
            </a:r>
            <a:r>
              <a:rPr lang="en-GB" sz="2100" dirty="0"/>
              <a:t> stores many different types of images (e.g., monochrome, greyscale, 8-bit &amp; 24-bit RGB, etc</a:t>
            </a:r>
            <a:r>
              <a:rPr lang="en-GB" sz="2100" dirty="0" smtClean="0"/>
              <a:t>.)</a:t>
            </a:r>
          </a:p>
          <a:p>
            <a:pPr>
              <a:lnSpc>
                <a:spcPct val="90000"/>
              </a:lnSpc>
            </a:pPr>
            <a:r>
              <a:rPr lang="en-US" sz="2000" dirty="0" smtClean="0"/>
              <a:t>It is </a:t>
            </a:r>
            <a:r>
              <a:rPr lang="en-US" sz="2000" dirty="0"/>
              <a:t>a computer file format for </a:t>
            </a:r>
            <a:r>
              <a:rPr lang="en-US" sz="2000" b="1" dirty="0"/>
              <a:t>storing raster graphics images</a:t>
            </a:r>
            <a:r>
              <a:rPr lang="en-US" sz="2000" dirty="0"/>
              <a:t>, popular among graphic artists, the publishing industry, and photographers.</a:t>
            </a:r>
            <a:endParaRPr lang="en-GB" sz="2100" dirty="0"/>
          </a:p>
          <a:p>
            <a:pPr>
              <a:lnSpc>
                <a:spcPct val="90000"/>
              </a:lnSpc>
            </a:pPr>
            <a:r>
              <a:rPr lang="en-GB" sz="2100" dirty="0" smtClean="0"/>
              <a:t>TIFF </a:t>
            </a:r>
            <a:r>
              <a:rPr lang="en-GB" sz="2100" dirty="0"/>
              <a:t>is a </a:t>
            </a:r>
            <a:r>
              <a:rPr lang="en-GB" sz="2100" dirty="0">
                <a:solidFill>
                  <a:srgbClr val="3333FF"/>
                </a:solidFill>
              </a:rPr>
              <a:t>lossless </a:t>
            </a:r>
            <a:r>
              <a:rPr lang="en-GB" sz="2100" dirty="0"/>
              <a:t>format (when not utilizing the new JPEG tag which allows for compress</a:t>
            </a:r>
            <a:r>
              <a:rPr lang="en-US" sz="2100" dirty="0"/>
              <a:t>ion</a:t>
            </a:r>
            <a:r>
              <a:rPr lang="en-GB" sz="2100" dirty="0"/>
              <a:t>). </a:t>
            </a:r>
          </a:p>
          <a:p>
            <a:pPr>
              <a:lnSpc>
                <a:spcPct val="90000"/>
              </a:lnSpc>
            </a:pPr>
            <a:r>
              <a:rPr lang="en-GB" sz="2100" dirty="0" smtClean="0"/>
              <a:t>It does not provide any major advantages over JPEG and is not as user-controllable. It appears to be declining in popularity. </a:t>
            </a:r>
          </a:p>
          <a:p>
            <a:pPr>
              <a:lnSpc>
                <a:spcPct val="90000"/>
              </a:lnSpc>
              <a:buFont typeface="Wingdings" pitchFamily="2" charset="2"/>
              <a:buNone/>
            </a:pPr>
            <a:endParaRPr lang="en-GB" sz="2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0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1501254" y="495300"/>
            <a:ext cx="7283971" cy="814885"/>
          </a:xfrm>
        </p:spPr>
        <p:txBody>
          <a:bodyPr>
            <a:normAutofit fontScale="90000"/>
          </a:bodyPr>
          <a:lstStyle/>
          <a:p>
            <a:r>
              <a:rPr lang="en-GB" sz="3600" b="1" dirty="0"/>
              <a:t>PNG (Portable Network Graphics)</a:t>
            </a:r>
          </a:p>
        </p:txBody>
      </p:sp>
      <p:sp>
        <p:nvSpPr>
          <p:cNvPr id="214019" name="Rectangle 3"/>
          <p:cNvSpPr>
            <a:spLocks noGrp="1" noChangeArrowheads="1"/>
          </p:cNvSpPr>
          <p:nvPr>
            <p:ph idx="1"/>
          </p:nvPr>
        </p:nvSpPr>
        <p:spPr>
          <a:xfrm>
            <a:off x="457200" y="1487607"/>
            <a:ext cx="8280399" cy="4151194"/>
          </a:xfrm>
          <a:noFill/>
        </p:spPr>
        <p:txBody>
          <a:bodyPr>
            <a:normAutofit/>
          </a:bodyPr>
          <a:lstStyle/>
          <a:p>
            <a:r>
              <a:rPr lang="en-US" sz="2400" dirty="0" smtClean="0"/>
              <a:t>For </a:t>
            </a:r>
            <a:r>
              <a:rPr lang="en-US" sz="2400" dirty="0"/>
              <a:t>image editing, it provides a useful format for the storage of intermediate stages of editing. </a:t>
            </a:r>
          </a:p>
          <a:p>
            <a:r>
              <a:rPr lang="en-US" sz="2400" dirty="0"/>
              <a:t>Since it is </a:t>
            </a:r>
            <a:r>
              <a:rPr lang="en-US" sz="2400" b="1" dirty="0"/>
              <a:t>lossless</a:t>
            </a:r>
            <a:r>
              <a:rPr lang="en-US" sz="2400" dirty="0"/>
              <a:t> and supports up to </a:t>
            </a:r>
            <a:r>
              <a:rPr lang="en-US" sz="2400" b="1" dirty="0">
                <a:solidFill>
                  <a:srgbClr val="00B0F0"/>
                </a:solidFill>
              </a:rPr>
              <a:t>48-bit true color or 16-bit grayscale</a:t>
            </a:r>
            <a:r>
              <a:rPr lang="en-US" sz="2400" dirty="0"/>
              <a:t>; saving, restoring and re-saving an image will not degrade its quality, unlike </a:t>
            </a:r>
            <a:r>
              <a:rPr lang="en-US" sz="2400" dirty="0" smtClean="0"/>
              <a:t>JPEG</a:t>
            </a:r>
          </a:p>
          <a:p>
            <a:r>
              <a:rPr lang="en-US" sz="2400" dirty="0"/>
              <a:t>PNG's compression (approximately 50% in general) is among the best that can be </a:t>
            </a:r>
            <a:r>
              <a:rPr lang="en-US" dirty="0" smtClean="0"/>
              <a:t>used</a:t>
            </a:r>
            <a:r>
              <a:rPr lang="en-US" sz="2400" dirty="0" smtClean="0"/>
              <a:t> </a:t>
            </a:r>
            <a:r>
              <a:rPr lang="en-US" sz="2400" dirty="0"/>
              <a:t>without losing image information and without paying patent fees</a:t>
            </a:r>
          </a:p>
          <a:p>
            <a:endParaRPr lang="en-US" sz="2400" dirty="0"/>
          </a:p>
          <a:p>
            <a:endParaRPr lang="en-US" sz="2400" dirty="0"/>
          </a:p>
          <a:p>
            <a:endParaRPr lang="en-US" sz="2400" dirty="0"/>
          </a:p>
          <a:p>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3124200" y="2133600"/>
            <a:ext cx="2895600" cy="457200"/>
          </a:xfrm>
          <a:prstGeom prst="rect">
            <a:avLst/>
          </a:prstGeom>
          <a:noFill/>
          <a:ln w="9525">
            <a:noFill/>
            <a:miter lim="800000"/>
            <a:headEnd/>
            <a:tailEnd/>
          </a:ln>
          <a:effectLst/>
        </p:spPr>
        <p:txBody>
          <a:bodyPr>
            <a:spAutoFit/>
          </a:bodyPr>
          <a:lstStyle/>
          <a:p>
            <a:pPr eaLnBrk="1" hangingPunct="1">
              <a:spcBef>
                <a:spcPct val="50000"/>
              </a:spcBef>
            </a:pPr>
            <a:endParaRPr lang="ms-MY" sz="2400">
              <a:latin typeface="Times New Roman" pitchFamily="18" charset="0"/>
            </a:endParaRPr>
          </a:p>
        </p:txBody>
      </p:sp>
      <p:sp>
        <p:nvSpPr>
          <p:cNvPr id="269317" name="Text Box 5"/>
          <p:cNvSpPr txBox="1">
            <a:spLocks noChangeArrowheads="1"/>
          </p:cNvSpPr>
          <p:nvPr/>
        </p:nvSpPr>
        <p:spPr bwMode="auto">
          <a:xfrm>
            <a:off x="705491" y="4572000"/>
            <a:ext cx="8066087" cy="1892826"/>
          </a:xfrm>
          <a:prstGeom prst="rect">
            <a:avLst/>
          </a:prstGeom>
          <a:solidFill>
            <a:schemeClr val="bg1"/>
          </a:solidFill>
          <a:ln w="9525">
            <a:noFill/>
            <a:miter lim="800000"/>
            <a:headEnd/>
            <a:tailEnd/>
          </a:ln>
          <a:effectLst/>
        </p:spPr>
        <p:txBody>
          <a:bodyPr wrap="square">
            <a:spAutoFit/>
          </a:bodyPr>
          <a:lstStyle/>
          <a:p>
            <a:pPr eaLnBrk="1" hangingPunct="1">
              <a:spcBef>
                <a:spcPct val="50000"/>
              </a:spcBef>
              <a:buFontTx/>
              <a:buChar char="•"/>
            </a:pPr>
            <a:r>
              <a:rPr lang="en-US" dirty="0"/>
              <a:t>The bitmap on the left (</a:t>
            </a:r>
            <a:r>
              <a:rPr lang="en-US" b="1" dirty="0"/>
              <a:t>200 KB</a:t>
            </a:r>
            <a:r>
              <a:rPr lang="en-US" dirty="0"/>
              <a:t>) and the PNG on the right (</a:t>
            </a:r>
            <a:r>
              <a:rPr lang="en-US" b="1" dirty="0"/>
              <a:t>120 KB</a:t>
            </a:r>
            <a:r>
              <a:rPr lang="en-US" dirty="0"/>
              <a:t>) are, in theory, identical. </a:t>
            </a:r>
          </a:p>
          <a:p>
            <a:pPr eaLnBrk="1" hangingPunct="1">
              <a:spcBef>
                <a:spcPct val="50000"/>
              </a:spcBef>
              <a:buFontTx/>
              <a:buChar char="•"/>
            </a:pPr>
            <a:r>
              <a:rPr lang="en-US" dirty="0"/>
              <a:t>As long as the image editor supports PNG, you can use it like a BMP. </a:t>
            </a:r>
          </a:p>
          <a:p>
            <a:pPr eaLnBrk="1" hangingPunct="1">
              <a:spcBef>
                <a:spcPct val="50000"/>
              </a:spcBef>
              <a:buFontTx/>
              <a:buChar char="•"/>
            </a:pPr>
            <a:r>
              <a:rPr lang="en-US" dirty="0"/>
              <a:t>PNG is also an alternative when the image has to be left uncompressed. </a:t>
            </a:r>
          </a:p>
          <a:p>
            <a:pPr eaLnBrk="1" hangingPunct="1">
              <a:spcBef>
                <a:spcPct val="50000"/>
              </a:spcBef>
              <a:buFontTx/>
              <a:buChar char="•"/>
            </a:pPr>
            <a:r>
              <a:rPr lang="en-US" dirty="0"/>
              <a:t>At least, it will be only about 50-70% the size of the bitmap.</a:t>
            </a:r>
          </a:p>
        </p:txBody>
      </p:sp>
      <p:sp>
        <p:nvSpPr>
          <p:cNvPr id="269318" name="Rectangle 6"/>
          <p:cNvSpPr>
            <a:spLocks noGrp="1" noChangeArrowheads="1"/>
          </p:cNvSpPr>
          <p:nvPr>
            <p:ph type="title"/>
          </p:nvPr>
        </p:nvSpPr>
        <p:spPr>
          <a:xfrm>
            <a:off x="923190" y="646840"/>
            <a:ext cx="7297619" cy="705703"/>
          </a:xfrm>
          <a:noFill/>
          <a:ln/>
        </p:spPr>
        <p:txBody>
          <a:bodyPr>
            <a:normAutofit fontScale="90000"/>
          </a:bodyPr>
          <a:lstStyle/>
          <a:p>
            <a:r>
              <a:rPr lang="en-GB" sz="3600" b="1" dirty="0" smtClean="0"/>
              <a:t>PNG (Portable Network Graphics)</a:t>
            </a:r>
            <a:endParaRPr lang="en-GB" sz="3600" b="1" dirty="0"/>
          </a:p>
        </p:txBody>
      </p:sp>
      <p:pic>
        <p:nvPicPr>
          <p:cNvPr id="269319" name="Picture 7" descr="dancer"/>
          <p:cNvPicPr>
            <a:picLocks noChangeAspect="1" noChangeArrowheads="1"/>
          </p:cNvPicPr>
          <p:nvPr/>
        </p:nvPicPr>
        <p:blipFill>
          <a:blip r:embed="rId2" cstate="print"/>
          <a:srcRect/>
          <a:stretch>
            <a:fillRect/>
          </a:stretch>
        </p:blipFill>
        <p:spPr bwMode="auto">
          <a:xfrm>
            <a:off x="705491" y="1762829"/>
            <a:ext cx="3614737" cy="2709863"/>
          </a:xfrm>
          <a:prstGeom prst="rect">
            <a:avLst/>
          </a:prstGeom>
          <a:noFill/>
          <a:ln w="9525">
            <a:solidFill>
              <a:schemeClr val="tx1"/>
            </a:solidFill>
            <a:miter lim="800000"/>
            <a:headEnd/>
            <a:tailEnd/>
          </a:ln>
        </p:spPr>
      </p:pic>
      <p:pic>
        <p:nvPicPr>
          <p:cNvPr id="269320" name="Picture 8" descr="dancer"/>
          <p:cNvPicPr>
            <a:picLocks noChangeAspect="1" noChangeArrowheads="1"/>
          </p:cNvPicPr>
          <p:nvPr/>
        </p:nvPicPr>
        <p:blipFill>
          <a:blip r:embed="rId3" cstate="print"/>
          <a:srcRect/>
          <a:stretch>
            <a:fillRect/>
          </a:stretch>
        </p:blipFill>
        <p:spPr bwMode="auto">
          <a:xfrm>
            <a:off x="5177478" y="1762829"/>
            <a:ext cx="3594100" cy="2695575"/>
          </a:xfrm>
          <a:prstGeom prst="rect">
            <a:avLst/>
          </a:prstGeom>
          <a:noFill/>
          <a:ln w="9525">
            <a:solidFill>
              <a:schemeClr val="tx1"/>
            </a:solidFill>
            <a:miter lim="800000"/>
            <a:headEnd/>
            <a:tailEnd/>
          </a:ln>
        </p:spPr>
      </p:pic>
      <p:sp>
        <p:nvSpPr>
          <p:cNvPr id="269321" name="Text Box 9"/>
          <p:cNvSpPr txBox="1">
            <a:spLocks noChangeArrowheads="1"/>
          </p:cNvSpPr>
          <p:nvPr/>
        </p:nvSpPr>
        <p:spPr bwMode="auto">
          <a:xfrm>
            <a:off x="1982788" y="1324850"/>
            <a:ext cx="1566711" cy="400110"/>
          </a:xfrm>
          <a:prstGeom prst="rect">
            <a:avLst/>
          </a:prstGeom>
          <a:noFill/>
          <a:ln w="9525">
            <a:noFill/>
            <a:miter lim="800000"/>
            <a:headEnd/>
            <a:tailEnd/>
          </a:ln>
          <a:effectLst/>
        </p:spPr>
        <p:txBody>
          <a:bodyPr wrap="none">
            <a:spAutoFit/>
          </a:bodyPr>
          <a:lstStyle/>
          <a:p>
            <a:r>
              <a:rPr lang="en-US" sz="2000" dirty="0"/>
              <a:t>Dancer.bmp</a:t>
            </a:r>
          </a:p>
        </p:txBody>
      </p:sp>
      <p:sp>
        <p:nvSpPr>
          <p:cNvPr id="269322" name="Text Box 10"/>
          <p:cNvSpPr txBox="1">
            <a:spLocks noChangeArrowheads="1"/>
          </p:cNvSpPr>
          <p:nvPr/>
        </p:nvSpPr>
        <p:spPr bwMode="auto">
          <a:xfrm>
            <a:off x="6129338" y="1326437"/>
            <a:ext cx="1496179" cy="400110"/>
          </a:xfrm>
          <a:prstGeom prst="rect">
            <a:avLst/>
          </a:prstGeom>
          <a:noFill/>
          <a:ln w="9525">
            <a:noFill/>
            <a:miter lim="800000"/>
            <a:headEnd/>
            <a:tailEnd/>
          </a:ln>
          <a:effectLst/>
        </p:spPr>
        <p:txBody>
          <a:bodyPr wrap="none">
            <a:spAutoFit/>
          </a:bodyPr>
          <a:lstStyle/>
          <a:p>
            <a:r>
              <a:rPr lang="en-US" sz="2000" dirty="0"/>
              <a:t>Dancer.png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p:cNvSpPr txBox="1">
            <a:spLocks noGrp="1"/>
          </p:cNvSpPr>
          <p:nvPr>
            <p:ph type="title"/>
          </p:nvPr>
        </p:nvSpPr>
        <p:spPr>
          <a:xfrm>
            <a:off x="1644958" y="627794"/>
            <a:ext cx="6011436" cy="566822"/>
          </a:xfrm>
          <a:prstGeom prst="rect">
            <a:avLst/>
          </a:prstGeom>
        </p:spPr>
        <p:txBody>
          <a:bodyPr vert="horz" wrap="square" lIns="0" tIns="12700" rIns="0" bIns="0" rtlCol="0">
            <a:spAutoFit/>
          </a:bodyPr>
          <a:lstStyle/>
          <a:p>
            <a:pPr marL="12700">
              <a:lnSpc>
                <a:spcPct val="100000"/>
              </a:lnSpc>
              <a:spcBef>
                <a:spcPts val="100"/>
              </a:spcBef>
            </a:pPr>
            <a:r>
              <a:rPr sz="3600" b="1" spc="-5" dirty="0"/>
              <a:t>PNG (benefits </a:t>
            </a:r>
            <a:r>
              <a:rPr sz="3600" b="1" dirty="0"/>
              <a:t>&amp;</a:t>
            </a:r>
            <a:r>
              <a:rPr sz="3600" b="1" spc="-30" dirty="0"/>
              <a:t> </a:t>
            </a:r>
            <a:r>
              <a:rPr sz="3600" b="1" spc="-15" dirty="0"/>
              <a:t>downfalls)</a:t>
            </a:r>
            <a:endParaRPr sz="3600" b="1" dirty="0"/>
          </a:p>
        </p:txBody>
      </p:sp>
      <p:sp>
        <p:nvSpPr>
          <p:cNvPr id="11" name="object 3"/>
          <p:cNvSpPr txBox="1"/>
          <p:nvPr/>
        </p:nvSpPr>
        <p:spPr>
          <a:xfrm>
            <a:off x="1187356" y="1568913"/>
            <a:ext cx="7381666" cy="4601901"/>
          </a:xfrm>
          <a:prstGeom prst="rect">
            <a:avLst/>
          </a:prstGeom>
        </p:spPr>
        <p:txBody>
          <a:bodyPr vert="horz" wrap="square" lIns="0" tIns="64135" rIns="0" bIns="0" rtlCol="0">
            <a:spAutoFit/>
          </a:bodyPr>
          <a:lstStyle/>
          <a:p>
            <a:pPr marL="355600" indent="-342900">
              <a:lnSpc>
                <a:spcPct val="100000"/>
              </a:lnSpc>
              <a:spcBef>
                <a:spcPts val="505"/>
              </a:spcBef>
              <a:buFont typeface="Wingdings"/>
              <a:buChar char=""/>
              <a:tabLst>
                <a:tab pos="355600" algn="l"/>
              </a:tabLst>
            </a:pPr>
            <a:r>
              <a:rPr sz="2400" b="1" spc="-5" dirty="0">
                <a:latin typeface="+mn-lt"/>
                <a:cs typeface="Calibri"/>
              </a:rPr>
              <a:t>Benefits</a:t>
            </a:r>
            <a:endParaRPr sz="2400" dirty="0">
              <a:latin typeface="+mn-lt"/>
              <a:cs typeface="Calibri"/>
            </a:endParaRPr>
          </a:p>
          <a:p>
            <a:pPr marL="355600" marR="6350" indent="-342900">
              <a:lnSpc>
                <a:spcPts val="3030"/>
              </a:lnSpc>
              <a:spcBef>
                <a:spcPts val="730"/>
              </a:spcBef>
              <a:buFont typeface="Arial"/>
              <a:buChar char="•"/>
              <a:tabLst>
                <a:tab pos="354965" algn="l"/>
                <a:tab pos="355600" algn="l"/>
              </a:tabLst>
            </a:pPr>
            <a:r>
              <a:rPr sz="2000" spc="-5" dirty="0">
                <a:latin typeface="+mn-lt"/>
                <a:cs typeface="Calibri"/>
              </a:rPr>
              <a:t>PNG supports a </a:t>
            </a:r>
            <a:r>
              <a:rPr sz="2000" spc="-15" dirty="0">
                <a:latin typeface="+mn-lt"/>
                <a:cs typeface="Calibri"/>
              </a:rPr>
              <a:t>large </a:t>
            </a:r>
            <a:r>
              <a:rPr sz="2000" spc="-5" dirty="0">
                <a:latin typeface="+mn-lt"/>
                <a:cs typeface="Calibri"/>
              </a:rPr>
              <a:t>number of </a:t>
            </a:r>
            <a:r>
              <a:rPr sz="2000" spc="-15" dirty="0">
                <a:latin typeface="+mn-lt"/>
                <a:cs typeface="Calibri"/>
              </a:rPr>
              <a:t>colors. </a:t>
            </a:r>
            <a:r>
              <a:rPr sz="2000" dirty="0">
                <a:latin typeface="+mn-lt"/>
                <a:cs typeface="Calibri"/>
              </a:rPr>
              <a:t>PNG-8 (256  </a:t>
            </a:r>
            <a:r>
              <a:rPr sz="2000" spc="-20" dirty="0">
                <a:latin typeface="+mn-lt"/>
                <a:cs typeface="Calibri"/>
              </a:rPr>
              <a:t>colors) </a:t>
            </a:r>
            <a:r>
              <a:rPr sz="2000" spc="-5" dirty="0">
                <a:latin typeface="+mn-lt"/>
                <a:cs typeface="Calibri"/>
              </a:rPr>
              <a:t>and </a:t>
            </a:r>
            <a:r>
              <a:rPr sz="2000" spc="-10" dirty="0">
                <a:latin typeface="+mn-lt"/>
                <a:cs typeface="Calibri"/>
              </a:rPr>
              <a:t>PNG-24 </a:t>
            </a:r>
            <a:r>
              <a:rPr sz="2000" spc="-5" dirty="0">
                <a:latin typeface="+mn-lt"/>
                <a:cs typeface="Calibri"/>
              </a:rPr>
              <a:t>(about 16.7 </a:t>
            </a:r>
            <a:r>
              <a:rPr sz="2000" spc="-10" dirty="0">
                <a:latin typeface="+mn-lt"/>
                <a:cs typeface="Calibri"/>
              </a:rPr>
              <a:t>million</a:t>
            </a:r>
            <a:r>
              <a:rPr sz="2000" spc="190" dirty="0">
                <a:latin typeface="+mn-lt"/>
                <a:cs typeface="Calibri"/>
              </a:rPr>
              <a:t> </a:t>
            </a:r>
            <a:r>
              <a:rPr sz="2000" spc="-15" dirty="0">
                <a:latin typeface="+mn-lt"/>
                <a:cs typeface="Calibri"/>
              </a:rPr>
              <a:t>Colors)</a:t>
            </a:r>
            <a:endParaRPr sz="2000" dirty="0">
              <a:latin typeface="+mn-lt"/>
              <a:cs typeface="Calibri"/>
            </a:endParaRPr>
          </a:p>
          <a:p>
            <a:pPr marL="355600" indent="-342900">
              <a:lnSpc>
                <a:spcPct val="100000"/>
              </a:lnSpc>
              <a:spcBef>
                <a:spcPts val="285"/>
              </a:spcBef>
              <a:buFont typeface="Arial"/>
              <a:buChar char="•"/>
              <a:tabLst>
                <a:tab pos="354965" algn="l"/>
                <a:tab pos="355600" algn="l"/>
              </a:tabLst>
            </a:pPr>
            <a:r>
              <a:rPr sz="2000" spc="-5" dirty="0">
                <a:latin typeface="+mn-lt"/>
                <a:cs typeface="Calibri"/>
              </a:rPr>
              <a:t>Small </a:t>
            </a:r>
            <a:r>
              <a:rPr sz="2000" spc="-25" dirty="0">
                <a:latin typeface="+mn-lt"/>
                <a:cs typeface="Calibri"/>
              </a:rPr>
              <a:t>size</a:t>
            </a:r>
            <a:r>
              <a:rPr sz="2000" spc="5" dirty="0">
                <a:latin typeface="+mn-lt"/>
                <a:cs typeface="Calibri"/>
              </a:rPr>
              <a:t> </a:t>
            </a:r>
            <a:r>
              <a:rPr sz="2000" spc="-10" dirty="0">
                <a:latin typeface="+mn-lt"/>
                <a:cs typeface="Calibri"/>
              </a:rPr>
              <a:t>files.</a:t>
            </a:r>
            <a:endParaRPr sz="2000" dirty="0">
              <a:latin typeface="+mn-lt"/>
              <a:cs typeface="Calibri"/>
            </a:endParaRPr>
          </a:p>
          <a:p>
            <a:pPr marL="355600" indent="-342900">
              <a:lnSpc>
                <a:spcPct val="100000"/>
              </a:lnSpc>
              <a:spcBef>
                <a:spcPts val="335"/>
              </a:spcBef>
              <a:buFont typeface="Arial"/>
              <a:buChar char="•"/>
              <a:tabLst>
                <a:tab pos="354965" algn="l"/>
                <a:tab pos="355600" algn="l"/>
              </a:tabLst>
            </a:pPr>
            <a:r>
              <a:rPr sz="2000" spc="-5" dirty="0">
                <a:latin typeface="+mn-lt"/>
                <a:cs typeface="Calibri"/>
              </a:rPr>
              <a:t>Minimum </a:t>
            </a:r>
            <a:r>
              <a:rPr sz="2000" spc="-15" dirty="0">
                <a:latin typeface="+mn-lt"/>
                <a:cs typeface="Calibri"/>
              </a:rPr>
              <a:t>compression</a:t>
            </a:r>
            <a:r>
              <a:rPr sz="2000" spc="80" dirty="0">
                <a:latin typeface="+mn-lt"/>
                <a:cs typeface="Calibri"/>
              </a:rPr>
              <a:t> </a:t>
            </a:r>
            <a:r>
              <a:rPr sz="2000" spc="-5" dirty="0">
                <a:latin typeface="+mn-lt"/>
                <a:cs typeface="Calibri"/>
              </a:rPr>
              <a:t>loss.</a:t>
            </a:r>
            <a:endParaRPr sz="2000" dirty="0">
              <a:latin typeface="+mn-lt"/>
              <a:cs typeface="Calibri"/>
            </a:endParaRPr>
          </a:p>
          <a:p>
            <a:pPr marL="355600" marR="5080" indent="-342900">
              <a:lnSpc>
                <a:spcPts val="3030"/>
              </a:lnSpc>
              <a:spcBef>
                <a:spcPts val="715"/>
              </a:spcBef>
              <a:buFont typeface="Arial"/>
              <a:buChar char="•"/>
              <a:tabLst>
                <a:tab pos="354965" algn="l"/>
                <a:tab pos="355600" algn="l"/>
                <a:tab pos="1671955" algn="l"/>
                <a:tab pos="2170430" algn="l"/>
                <a:tab pos="3585210" algn="l"/>
                <a:tab pos="4275455" algn="l"/>
                <a:tab pos="5619750" algn="l"/>
                <a:tab pos="6193155" algn="l"/>
              </a:tabLst>
            </a:pPr>
            <a:r>
              <a:rPr sz="2000" spc="-40" dirty="0" smtClean="0">
                <a:latin typeface="+mn-lt"/>
                <a:cs typeface="Calibri"/>
              </a:rPr>
              <a:t>F</a:t>
            </a:r>
            <a:r>
              <a:rPr sz="2000" spc="-10" dirty="0" smtClean="0">
                <a:latin typeface="+mn-lt"/>
                <a:cs typeface="Calibri"/>
              </a:rPr>
              <a:t>orm</a:t>
            </a:r>
            <a:r>
              <a:rPr sz="2000" spc="-30" dirty="0" smtClean="0">
                <a:latin typeface="+mn-lt"/>
                <a:cs typeface="Calibri"/>
              </a:rPr>
              <a:t>a</a:t>
            </a:r>
            <a:r>
              <a:rPr sz="2000" spc="-5" dirty="0" smtClean="0">
                <a:latin typeface="+mn-lt"/>
                <a:cs typeface="Calibri"/>
              </a:rPr>
              <a:t>t</a:t>
            </a:r>
            <a:r>
              <a:rPr lang="en-US" sz="2000" dirty="0">
                <a:cs typeface="Calibri"/>
              </a:rPr>
              <a:t> </a:t>
            </a:r>
            <a:r>
              <a:rPr sz="2000" spc="-15" dirty="0" smtClean="0">
                <a:latin typeface="+mn-lt"/>
                <a:cs typeface="Calibri"/>
              </a:rPr>
              <a:t>i</a:t>
            </a:r>
            <a:r>
              <a:rPr sz="2000" spc="-5" dirty="0" smtClean="0">
                <a:latin typeface="+mn-lt"/>
                <a:cs typeface="Calibri"/>
              </a:rPr>
              <a:t>s</a:t>
            </a:r>
            <a:r>
              <a:rPr lang="en-US" sz="2000" dirty="0">
                <a:cs typeface="Calibri"/>
              </a:rPr>
              <a:t> </a:t>
            </a:r>
            <a:r>
              <a:rPr sz="2000" dirty="0" smtClean="0">
                <a:latin typeface="+mn-lt"/>
                <a:cs typeface="Calibri"/>
              </a:rPr>
              <a:t>s</a:t>
            </a:r>
            <a:r>
              <a:rPr sz="2000" spc="-10" dirty="0" smtClean="0">
                <a:latin typeface="+mn-lt"/>
                <a:cs typeface="Calibri"/>
              </a:rPr>
              <a:t>u</a:t>
            </a:r>
            <a:r>
              <a:rPr sz="2000" spc="-25" dirty="0" smtClean="0">
                <a:latin typeface="+mn-lt"/>
                <a:cs typeface="Calibri"/>
              </a:rPr>
              <a:t>i</a:t>
            </a:r>
            <a:r>
              <a:rPr sz="2000" spc="-45" dirty="0" smtClean="0">
                <a:latin typeface="+mn-lt"/>
                <a:cs typeface="Calibri"/>
              </a:rPr>
              <a:t>t</a:t>
            </a:r>
            <a:r>
              <a:rPr sz="2000" spc="5" dirty="0" smtClean="0">
                <a:latin typeface="+mn-lt"/>
                <a:cs typeface="Calibri"/>
              </a:rPr>
              <a:t>a</a:t>
            </a:r>
            <a:r>
              <a:rPr sz="2000" spc="-10" dirty="0" smtClean="0">
                <a:latin typeface="+mn-lt"/>
                <a:cs typeface="Calibri"/>
              </a:rPr>
              <a:t>b</a:t>
            </a:r>
            <a:r>
              <a:rPr sz="2000" spc="-25" dirty="0" smtClean="0">
                <a:latin typeface="+mn-lt"/>
                <a:cs typeface="Calibri"/>
              </a:rPr>
              <a:t>l</a:t>
            </a:r>
            <a:r>
              <a:rPr sz="2000" spc="-5" dirty="0" smtClean="0">
                <a:latin typeface="+mn-lt"/>
                <a:cs typeface="Calibri"/>
              </a:rPr>
              <a:t>e</a:t>
            </a:r>
            <a:r>
              <a:rPr lang="en-US" sz="2000" dirty="0">
                <a:cs typeface="Calibri"/>
              </a:rPr>
              <a:t> </a:t>
            </a:r>
            <a:r>
              <a:rPr sz="2000" spc="-70" dirty="0" smtClean="0">
                <a:latin typeface="+mn-lt"/>
                <a:cs typeface="Calibri"/>
              </a:rPr>
              <a:t>f</a:t>
            </a:r>
            <a:r>
              <a:rPr sz="2000" spc="-10" dirty="0" smtClean="0">
                <a:latin typeface="+mn-lt"/>
                <a:cs typeface="Calibri"/>
              </a:rPr>
              <a:t>o</a:t>
            </a:r>
            <a:r>
              <a:rPr sz="2000" spc="-5" dirty="0" smtClean="0">
                <a:latin typeface="+mn-lt"/>
                <a:cs typeface="Calibri"/>
              </a:rPr>
              <a:t>r</a:t>
            </a:r>
            <a:r>
              <a:rPr lang="en-US" sz="2000" dirty="0">
                <a:cs typeface="Calibri"/>
              </a:rPr>
              <a:t> </a:t>
            </a:r>
            <a:r>
              <a:rPr sz="2000" spc="-45" dirty="0" smtClean="0">
                <a:latin typeface="+mn-lt"/>
                <a:cs typeface="Calibri"/>
              </a:rPr>
              <a:t>s</a:t>
            </a:r>
            <a:r>
              <a:rPr sz="2000" spc="-35" dirty="0" smtClean="0">
                <a:latin typeface="+mn-lt"/>
                <a:cs typeface="Calibri"/>
              </a:rPr>
              <a:t>t</a:t>
            </a:r>
            <a:r>
              <a:rPr sz="2000" spc="-10" dirty="0" smtClean="0">
                <a:latin typeface="+mn-lt"/>
                <a:cs typeface="Calibri"/>
              </a:rPr>
              <a:t>o</a:t>
            </a:r>
            <a:r>
              <a:rPr sz="2000" spc="-60" dirty="0" smtClean="0">
                <a:latin typeface="+mn-lt"/>
                <a:cs typeface="Calibri"/>
              </a:rPr>
              <a:t>r</a:t>
            </a:r>
            <a:r>
              <a:rPr sz="2000" spc="-5" dirty="0" smtClean="0">
                <a:latin typeface="+mn-lt"/>
                <a:cs typeface="Calibri"/>
              </a:rPr>
              <a:t>a</a:t>
            </a:r>
            <a:r>
              <a:rPr sz="2000" spc="-25" dirty="0" smtClean="0">
                <a:latin typeface="+mn-lt"/>
                <a:cs typeface="Calibri"/>
              </a:rPr>
              <a:t>g</a:t>
            </a:r>
            <a:r>
              <a:rPr sz="2000" spc="-5" dirty="0" smtClean="0">
                <a:latin typeface="+mn-lt"/>
                <a:cs typeface="Calibri"/>
              </a:rPr>
              <a:t>e</a:t>
            </a:r>
            <a:r>
              <a:rPr lang="en-US" sz="2000" dirty="0">
                <a:cs typeface="Calibri"/>
              </a:rPr>
              <a:t> </a:t>
            </a:r>
            <a:r>
              <a:rPr sz="2000" spc="-5" dirty="0" smtClean="0">
                <a:latin typeface="+mn-lt"/>
                <a:cs typeface="Calibri"/>
              </a:rPr>
              <a:t>of</a:t>
            </a:r>
            <a:r>
              <a:rPr lang="en-US" sz="2000" dirty="0">
                <a:cs typeface="Calibri"/>
              </a:rPr>
              <a:t> </a:t>
            </a:r>
            <a:r>
              <a:rPr sz="2000" spc="-25" dirty="0" smtClean="0">
                <a:latin typeface="+mn-lt"/>
                <a:cs typeface="Calibri"/>
              </a:rPr>
              <a:t>i</a:t>
            </a:r>
            <a:r>
              <a:rPr sz="2000" spc="-35" dirty="0" smtClean="0">
                <a:latin typeface="+mn-lt"/>
                <a:cs typeface="Calibri"/>
              </a:rPr>
              <a:t>nt</a:t>
            </a:r>
            <a:r>
              <a:rPr sz="2000" spc="-5" dirty="0" smtClean="0">
                <a:latin typeface="+mn-lt"/>
                <a:cs typeface="Calibri"/>
              </a:rPr>
              <a:t>er</a:t>
            </a:r>
            <a:r>
              <a:rPr sz="2000" spc="-15" dirty="0" smtClean="0">
                <a:latin typeface="+mn-lt"/>
                <a:cs typeface="Calibri"/>
              </a:rPr>
              <a:t>m</a:t>
            </a:r>
            <a:r>
              <a:rPr sz="2000" spc="-5" dirty="0" smtClean="0">
                <a:latin typeface="+mn-lt"/>
                <a:cs typeface="Calibri"/>
              </a:rPr>
              <a:t>ed</a:t>
            </a:r>
            <a:r>
              <a:rPr sz="2000" spc="-20" dirty="0" smtClean="0">
                <a:latin typeface="+mn-lt"/>
                <a:cs typeface="Calibri"/>
              </a:rPr>
              <a:t>i</a:t>
            </a:r>
            <a:r>
              <a:rPr sz="2000" spc="-15" dirty="0" smtClean="0">
                <a:latin typeface="+mn-lt"/>
                <a:cs typeface="Calibri"/>
              </a:rPr>
              <a:t>a</a:t>
            </a:r>
            <a:r>
              <a:rPr sz="2000" spc="-35" dirty="0" smtClean="0">
                <a:latin typeface="+mn-lt"/>
                <a:cs typeface="Calibri"/>
              </a:rPr>
              <a:t>t</a:t>
            </a:r>
            <a:r>
              <a:rPr sz="2000" spc="-5" dirty="0" smtClean="0">
                <a:latin typeface="+mn-lt"/>
                <a:cs typeface="Calibri"/>
              </a:rPr>
              <a:t>e </a:t>
            </a:r>
            <a:r>
              <a:rPr sz="2000" spc="-15" dirty="0" smtClean="0">
                <a:latin typeface="+mn-lt"/>
                <a:cs typeface="Calibri"/>
              </a:rPr>
              <a:t>versions </a:t>
            </a:r>
            <a:r>
              <a:rPr sz="2000" spc="-5" dirty="0">
                <a:latin typeface="+mn-lt"/>
                <a:cs typeface="Calibri"/>
              </a:rPr>
              <a:t>of the</a:t>
            </a:r>
            <a:r>
              <a:rPr sz="2000" spc="35" dirty="0">
                <a:latin typeface="+mn-lt"/>
                <a:cs typeface="Calibri"/>
              </a:rPr>
              <a:t> </a:t>
            </a:r>
            <a:r>
              <a:rPr sz="2000" spc="-10" dirty="0">
                <a:latin typeface="+mn-lt"/>
                <a:cs typeface="Calibri"/>
              </a:rPr>
              <a:t>image.</a:t>
            </a:r>
            <a:endParaRPr sz="2000" dirty="0">
              <a:latin typeface="+mn-lt"/>
              <a:cs typeface="Calibri"/>
            </a:endParaRPr>
          </a:p>
          <a:p>
            <a:pPr marL="469900">
              <a:lnSpc>
                <a:spcPct val="100000"/>
              </a:lnSpc>
              <a:spcBef>
                <a:spcPts val="265"/>
              </a:spcBef>
            </a:pPr>
            <a:r>
              <a:rPr dirty="0">
                <a:latin typeface="+mn-lt"/>
                <a:cs typeface="Arial"/>
              </a:rPr>
              <a:t>– </a:t>
            </a:r>
            <a:r>
              <a:rPr dirty="0">
                <a:latin typeface="+mn-lt"/>
                <a:cs typeface="Calibri"/>
              </a:rPr>
              <a:t>When </a:t>
            </a:r>
            <a:r>
              <a:rPr spc="-10" dirty="0">
                <a:latin typeface="+mn-lt"/>
                <a:cs typeface="Calibri"/>
              </a:rPr>
              <a:t>you </a:t>
            </a:r>
            <a:r>
              <a:rPr spc="-15" dirty="0">
                <a:latin typeface="+mn-lt"/>
                <a:cs typeface="Calibri"/>
              </a:rPr>
              <a:t>re-save </a:t>
            </a:r>
            <a:r>
              <a:rPr spc="-5" dirty="0">
                <a:latin typeface="+mn-lt"/>
                <a:cs typeface="Calibri"/>
              </a:rPr>
              <a:t>image, quality </a:t>
            </a:r>
            <a:r>
              <a:rPr dirty="0">
                <a:latin typeface="+mn-lt"/>
                <a:cs typeface="Calibri"/>
              </a:rPr>
              <a:t>is </a:t>
            </a:r>
            <a:r>
              <a:rPr spc="-5" dirty="0">
                <a:latin typeface="+mn-lt"/>
                <a:cs typeface="Calibri"/>
              </a:rPr>
              <a:t>not</a:t>
            </a:r>
            <a:r>
              <a:rPr spc="215" dirty="0">
                <a:latin typeface="+mn-lt"/>
                <a:cs typeface="Calibri"/>
              </a:rPr>
              <a:t> </a:t>
            </a:r>
            <a:r>
              <a:rPr spc="-10" dirty="0">
                <a:latin typeface="+mn-lt"/>
                <a:cs typeface="Calibri"/>
              </a:rPr>
              <a:t>lost</a:t>
            </a:r>
            <a:endParaRPr dirty="0">
              <a:latin typeface="+mn-lt"/>
              <a:cs typeface="Calibri"/>
            </a:endParaRPr>
          </a:p>
          <a:p>
            <a:pPr marL="355600" indent="-342900">
              <a:lnSpc>
                <a:spcPct val="100000"/>
              </a:lnSpc>
              <a:spcBef>
                <a:spcPts val="1789"/>
              </a:spcBef>
              <a:buFont typeface="Wingdings"/>
              <a:buChar char=""/>
              <a:tabLst>
                <a:tab pos="355600" algn="l"/>
              </a:tabLst>
            </a:pPr>
            <a:r>
              <a:rPr sz="2400" b="1" spc="-10" dirty="0">
                <a:latin typeface="+mn-lt"/>
                <a:cs typeface="Calibri"/>
              </a:rPr>
              <a:t>Downfalls</a:t>
            </a:r>
            <a:endParaRPr sz="2400" dirty="0">
              <a:latin typeface="+mn-lt"/>
              <a:cs typeface="Calibri"/>
            </a:endParaRPr>
          </a:p>
          <a:p>
            <a:pPr marL="355600" indent="-342900">
              <a:lnSpc>
                <a:spcPct val="100000"/>
              </a:lnSpc>
              <a:spcBef>
                <a:spcPts val="390"/>
              </a:spcBef>
              <a:buFont typeface="Arial"/>
              <a:buChar char="•"/>
              <a:tabLst>
                <a:tab pos="354965" algn="l"/>
                <a:tab pos="355600" algn="l"/>
              </a:tabLst>
            </a:pPr>
            <a:r>
              <a:rPr sz="2000" spc="-5" dirty="0">
                <a:latin typeface="+mn-lt"/>
                <a:cs typeface="Calibri"/>
              </a:rPr>
              <a:t>Doesn’t support</a:t>
            </a:r>
            <a:r>
              <a:rPr sz="2000" spc="20" dirty="0">
                <a:latin typeface="+mn-lt"/>
                <a:cs typeface="Calibri"/>
              </a:rPr>
              <a:t> </a:t>
            </a:r>
            <a:r>
              <a:rPr sz="2000" spc="-5" dirty="0">
                <a:latin typeface="+mn-lt"/>
                <a:cs typeface="Calibri"/>
              </a:rPr>
              <a:t>animation</a:t>
            </a:r>
            <a:endParaRPr sz="2000" dirty="0">
              <a:latin typeface="+mn-lt"/>
              <a:cs typeface="Calibri"/>
            </a:endParaRPr>
          </a:p>
          <a:p>
            <a:pPr marL="355600" indent="-342900">
              <a:lnSpc>
                <a:spcPct val="100000"/>
              </a:lnSpc>
              <a:spcBef>
                <a:spcPts val="384"/>
              </a:spcBef>
              <a:buFont typeface="Arial"/>
              <a:buChar char="•"/>
              <a:tabLst>
                <a:tab pos="354965" algn="l"/>
                <a:tab pos="355600" algn="l"/>
              </a:tabLst>
            </a:pPr>
            <a:r>
              <a:rPr sz="2000" spc="-5" dirty="0">
                <a:latin typeface="+mn-lt"/>
                <a:cs typeface="Calibri"/>
              </a:rPr>
              <a:t>Can not </a:t>
            </a:r>
            <a:r>
              <a:rPr sz="2000" spc="-30" dirty="0">
                <a:latin typeface="+mn-lt"/>
                <a:cs typeface="Calibri"/>
              </a:rPr>
              <a:t>store </a:t>
            </a:r>
            <a:r>
              <a:rPr sz="2000" spc="-5" dirty="0">
                <a:latin typeface="+mn-lt"/>
                <a:cs typeface="Calibri"/>
              </a:rPr>
              <a:t>multiple images in one</a:t>
            </a:r>
            <a:r>
              <a:rPr sz="2000" spc="110" dirty="0">
                <a:latin typeface="+mn-lt"/>
                <a:cs typeface="Calibri"/>
              </a:rPr>
              <a:t> </a:t>
            </a:r>
            <a:r>
              <a:rPr sz="2000" spc="-10" dirty="0">
                <a:latin typeface="+mn-lt"/>
                <a:cs typeface="Calibri"/>
              </a:rPr>
              <a:t>file</a:t>
            </a:r>
            <a:endParaRPr sz="2000" dirty="0">
              <a:latin typeface="+mn-lt"/>
              <a:cs typeface="Calibri"/>
            </a:endParaRPr>
          </a:p>
        </p:txBody>
      </p:sp>
    </p:spTree>
    <p:extLst>
      <p:ext uri="{BB962C8B-B14F-4D97-AF65-F5344CB8AC3E}">
        <p14:creationId xmlns:p14="http://schemas.microsoft.com/office/powerpoint/2010/main" val="201071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219200" y="2057400"/>
            <a:ext cx="5486400" cy="2479525"/>
          </a:xfrm>
          <a:prstGeom prst="rect">
            <a:avLst/>
          </a:prstGeom>
        </p:spPr>
        <p:txBody>
          <a:bodyPr vert="horz" wrap="square" lIns="0" tIns="9525" rIns="0" bIns="0" rtlCol="0">
            <a:spAutoFit/>
          </a:bodyPr>
          <a:lstStyle/>
          <a:p>
            <a:pPr marL="9525">
              <a:spcBef>
                <a:spcPts val="75"/>
              </a:spcBef>
            </a:pPr>
            <a:r>
              <a:rPr sz="5400" spc="-4" dirty="0">
                <a:solidFill>
                  <a:srgbClr val="374B81"/>
                </a:solidFill>
                <a:latin typeface="Century Gothic"/>
                <a:cs typeface="Century Gothic"/>
              </a:rPr>
              <a:t>Data</a:t>
            </a:r>
            <a:r>
              <a:rPr sz="5400" spc="-71" dirty="0">
                <a:solidFill>
                  <a:srgbClr val="374B81"/>
                </a:solidFill>
                <a:latin typeface="Century Gothic"/>
                <a:cs typeface="Century Gothic"/>
              </a:rPr>
              <a:t> </a:t>
            </a:r>
            <a:r>
              <a:rPr sz="5400" dirty="0">
                <a:solidFill>
                  <a:srgbClr val="374B81"/>
                </a:solidFill>
                <a:latin typeface="Century Gothic"/>
                <a:cs typeface="Century Gothic"/>
              </a:rPr>
              <a:t>Compression</a:t>
            </a:r>
            <a:endParaRPr sz="5400" dirty="0">
              <a:latin typeface="Century Gothic"/>
              <a:cs typeface="Century Gothic"/>
            </a:endParaRPr>
          </a:p>
          <a:p>
            <a:pPr marL="9525">
              <a:spcBef>
                <a:spcPts val="1454"/>
              </a:spcBef>
            </a:pPr>
            <a:r>
              <a:rPr sz="2000" spc="-4" dirty="0">
                <a:solidFill>
                  <a:srgbClr val="374B81"/>
                </a:solidFill>
                <a:latin typeface="Century Gothic"/>
                <a:cs typeface="Century Gothic"/>
              </a:rPr>
              <a:t>Lossy and </a:t>
            </a:r>
            <a:r>
              <a:rPr sz="2000" dirty="0">
                <a:solidFill>
                  <a:srgbClr val="374B81"/>
                </a:solidFill>
                <a:latin typeface="Century Gothic"/>
                <a:cs typeface="Century Gothic"/>
              </a:rPr>
              <a:t>Lossless Data Compression</a:t>
            </a:r>
            <a:r>
              <a:rPr sz="2000" spc="-94" dirty="0">
                <a:solidFill>
                  <a:srgbClr val="374B81"/>
                </a:solidFill>
                <a:latin typeface="Century Gothic"/>
                <a:cs typeface="Century Gothic"/>
              </a:rPr>
              <a:t> </a:t>
            </a:r>
            <a:r>
              <a:rPr sz="2000" dirty="0">
                <a:solidFill>
                  <a:srgbClr val="374B81"/>
                </a:solidFill>
                <a:latin typeface="Century Gothic"/>
                <a:cs typeface="Century Gothic"/>
              </a:rPr>
              <a:t>Methods</a:t>
            </a:r>
            <a:endParaRPr sz="2000" dirty="0">
              <a:latin typeface="Century Gothic"/>
              <a:cs typeface="Century Gothic"/>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47800" y="634980"/>
            <a:ext cx="4495800" cy="563616"/>
          </a:xfrm>
          <a:prstGeom prst="rect">
            <a:avLst/>
          </a:prstGeom>
        </p:spPr>
        <p:txBody>
          <a:bodyPr vert="horz" wrap="square" lIns="0" tIns="9525" rIns="0" bIns="0" rtlCol="0" anchor="t">
            <a:spAutoFit/>
          </a:bodyPr>
          <a:lstStyle/>
          <a:p>
            <a:pPr marL="9525">
              <a:spcBef>
                <a:spcPts val="75"/>
              </a:spcBef>
            </a:pPr>
            <a:r>
              <a:rPr b="1" spc="-4" dirty="0"/>
              <a:t>General</a:t>
            </a:r>
            <a:r>
              <a:rPr b="1" spc="-64" dirty="0"/>
              <a:t> </a:t>
            </a:r>
            <a:r>
              <a:rPr b="1" spc="-4" dirty="0"/>
              <a:t>Overview</a:t>
            </a:r>
          </a:p>
        </p:txBody>
      </p:sp>
      <p:sp>
        <p:nvSpPr>
          <p:cNvPr id="4" name="object 4"/>
          <p:cNvSpPr txBox="1"/>
          <p:nvPr/>
        </p:nvSpPr>
        <p:spPr>
          <a:xfrm>
            <a:off x="995173" y="1631404"/>
            <a:ext cx="6831416" cy="763905"/>
          </a:xfrm>
          <a:prstGeom prst="rect">
            <a:avLst/>
          </a:prstGeom>
        </p:spPr>
        <p:txBody>
          <a:bodyPr vert="horz" wrap="square" lIns="0" tIns="26670" rIns="0" bIns="0" rtlCol="0">
            <a:spAutoFit/>
          </a:bodyPr>
          <a:lstStyle/>
          <a:p>
            <a:pPr marL="238125" marR="3810" indent="-228600">
              <a:lnSpc>
                <a:spcPct val="95900"/>
              </a:lnSpc>
              <a:spcBef>
                <a:spcPts val="210"/>
              </a:spcBef>
              <a:buFont typeface="Arial"/>
              <a:buChar char="•"/>
              <a:tabLst>
                <a:tab pos="238125" algn="l"/>
                <a:tab pos="1227773" algn="l"/>
                <a:tab pos="3475196" algn="l"/>
                <a:tab pos="4457224" algn="l"/>
                <a:tab pos="5586413" algn="l"/>
                <a:tab pos="5953601" algn="l"/>
              </a:tabLst>
            </a:pPr>
            <a:r>
              <a:rPr sz="2700" spc="-4" dirty="0">
                <a:solidFill>
                  <a:srgbClr val="467E70"/>
                </a:solidFill>
                <a:cs typeface="Century Gothic"/>
              </a:rPr>
              <a:t>Dat</a:t>
            </a:r>
            <a:r>
              <a:rPr sz="2700" dirty="0">
                <a:solidFill>
                  <a:srgbClr val="467E70"/>
                </a:solidFill>
                <a:cs typeface="Century Gothic"/>
              </a:rPr>
              <a:t>a	co</a:t>
            </a:r>
            <a:r>
              <a:rPr sz="2700" spc="-15" dirty="0">
                <a:solidFill>
                  <a:srgbClr val="467E70"/>
                </a:solidFill>
                <a:cs typeface="Century Gothic"/>
              </a:rPr>
              <a:t>m</a:t>
            </a:r>
            <a:r>
              <a:rPr sz="2700" spc="-4" dirty="0">
                <a:solidFill>
                  <a:srgbClr val="467E70"/>
                </a:solidFill>
                <a:cs typeface="Century Gothic"/>
              </a:rPr>
              <a:t>p</a:t>
            </a:r>
            <a:r>
              <a:rPr sz="2700" spc="4" dirty="0">
                <a:solidFill>
                  <a:srgbClr val="467E70"/>
                </a:solidFill>
                <a:cs typeface="Century Gothic"/>
              </a:rPr>
              <a:t>r</a:t>
            </a:r>
            <a:r>
              <a:rPr sz="2700" dirty="0">
                <a:solidFill>
                  <a:srgbClr val="467E70"/>
                </a:solidFill>
                <a:cs typeface="Century Gothic"/>
              </a:rPr>
              <a:t>ession	</a:t>
            </a:r>
            <a:r>
              <a:rPr sz="2100" spc="4" dirty="0">
                <a:cs typeface="Century Gothic"/>
              </a:rPr>
              <a:t>i</a:t>
            </a:r>
            <a:r>
              <a:rPr sz="2100" spc="-4" dirty="0">
                <a:cs typeface="Century Gothic"/>
              </a:rPr>
              <a:t>mpl</a:t>
            </a:r>
            <a:r>
              <a:rPr sz="2100" dirty="0">
                <a:cs typeface="Century Gothic"/>
              </a:rPr>
              <a:t>i</a:t>
            </a:r>
            <a:r>
              <a:rPr sz="2100" spc="-4" dirty="0">
                <a:cs typeface="Century Gothic"/>
              </a:rPr>
              <a:t>es</a:t>
            </a:r>
            <a:r>
              <a:rPr sz="2100" dirty="0">
                <a:cs typeface="Century Gothic"/>
              </a:rPr>
              <a:t>	</a:t>
            </a:r>
            <a:r>
              <a:rPr sz="2100" spc="-8" dirty="0">
                <a:cs typeface="Century Gothic"/>
              </a:rPr>
              <a:t>send</a:t>
            </a:r>
            <a:r>
              <a:rPr sz="2100" spc="4" dirty="0">
                <a:cs typeface="Century Gothic"/>
              </a:rPr>
              <a:t>i</a:t>
            </a:r>
            <a:r>
              <a:rPr sz="2100" spc="-4" dirty="0">
                <a:cs typeface="Century Gothic"/>
              </a:rPr>
              <a:t>ng</a:t>
            </a:r>
            <a:r>
              <a:rPr sz="2100" dirty="0">
                <a:cs typeface="Century Gothic"/>
              </a:rPr>
              <a:t>	</a:t>
            </a:r>
            <a:r>
              <a:rPr sz="2100" spc="-4" dirty="0">
                <a:cs typeface="Century Gothic"/>
              </a:rPr>
              <a:t>or</a:t>
            </a:r>
            <a:r>
              <a:rPr sz="2100" dirty="0">
                <a:cs typeface="Century Gothic"/>
              </a:rPr>
              <a:t>	</a:t>
            </a:r>
            <a:r>
              <a:rPr sz="2100" spc="-8" dirty="0">
                <a:cs typeface="Century Gothic"/>
              </a:rPr>
              <a:t>stor</a:t>
            </a:r>
            <a:r>
              <a:rPr sz="2100" spc="8" dirty="0">
                <a:cs typeface="Century Gothic"/>
              </a:rPr>
              <a:t>i</a:t>
            </a:r>
            <a:r>
              <a:rPr sz="2100" spc="-4" dirty="0">
                <a:cs typeface="Century Gothic"/>
              </a:rPr>
              <a:t>ng  a</a:t>
            </a:r>
            <a:r>
              <a:rPr sz="2100" spc="143" dirty="0">
                <a:cs typeface="Century Gothic"/>
              </a:rPr>
              <a:t> </a:t>
            </a:r>
            <a:r>
              <a:rPr sz="2100" spc="-4" dirty="0">
                <a:cs typeface="Century Gothic"/>
              </a:rPr>
              <a:t>smaller</a:t>
            </a:r>
            <a:r>
              <a:rPr sz="2100" spc="153" dirty="0">
                <a:cs typeface="Century Gothic"/>
              </a:rPr>
              <a:t> </a:t>
            </a:r>
            <a:r>
              <a:rPr sz="2100" spc="-4" dirty="0">
                <a:cs typeface="Century Gothic"/>
              </a:rPr>
              <a:t>number</a:t>
            </a:r>
            <a:r>
              <a:rPr sz="2100" spc="153" dirty="0">
                <a:cs typeface="Century Gothic"/>
              </a:rPr>
              <a:t> </a:t>
            </a:r>
            <a:r>
              <a:rPr sz="2100" dirty="0">
                <a:cs typeface="Century Gothic"/>
              </a:rPr>
              <a:t>of</a:t>
            </a:r>
            <a:r>
              <a:rPr sz="2100" spc="146" dirty="0">
                <a:cs typeface="Century Gothic"/>
              </a:rPr>
              <a:t> </a:t>
            </a:r>
            <a:r>
              <a:rPr sz="2100" spc="-4" dirty="0">
                <a:cs typeface="Century Gothic"/>
              </a:rPr>
              <a:t>bits.</a:t>
            </a:r>
            <a:r>
              <a:rPr sz="2100" spc="143" dirty="0">
                <a:cs typeface="Century Gothic"/>
              </a:rPr>
              <a:t> </a:t>
            </a:r>
            <a:r>
              <a:rPr sz="2100" dirty="0">
                <a:cs typeface="Century Gothic"/>
              </a:rPr>
              <a:t>Although</a:t>
            </a:r>
            <a:r>
              <a:rPr sz="2100" spc="150" dirty="0">
                <a:cs typeface="Century Gothic"/>
              </a:rPr>
              <a:t> </a:t>
            </a:r>
            <a:r>
              <a:rPr sz="2100" spc="-4" dirty="0">
                <a:cs typeface="Century Gothic"/>
              </a:rPr>
              <a:t>many</a:t>
            </a:r>
            <a:r>
              <a:rPr sz="2100" spc="158" dirty="0">
                <a:cs typeface="Century Gothic"/>
              </a:rPr>
              <a:t> </a:t>
            </a:r>
            <a:r>
              <a:rPr sz="2100" spc="-4" dirty="0">
                <a:cs typeface="Century Gothic"/>
              </a:rPr>
              <a:t>methods</a:t>
            </a:r>
            <a:endParaRPr sz="2100" dirty="0">
              <a:cs typeface="Century Gothic"/>
            </a:endParaRPr>
          </a:p>
        </p:txBody>
      </p:sp>
      <p:sp>
        <p:nvSpPr>
          <p:cNvPr id="5" name="object 5"/>
          <p:cNvSpPr txBox="1"/>
          <p:nvPr/>
        </p:nvSpPr>
        <p:spPr>
          <a:xfrm>
            <a:off x="1223772" y="2333624"/>
            <a:ext cx="5650718" cy="344886"/>
          </a:xfrm>
          <a:prstGeom prst="rect">
            <a:avLst/>
          </a:prstGeom>
        </p:spPr>
        <p:txBody>
          <a:bodyPr vert="horz" wrap="square" lIns="0" tIns="9049" rIns="0" bIns="0" rtlCol="0">
            <a:spAutoFit/>
          </a:bodyPr>
          <a:lstStyle/>
          <a:p>
            <a:pPr marL="9525">
              <a:spcBef>
                <a:spcPts val="71"/>
              </a:spcBef>
              <a:tabLst>
                <a:tab pos="686276" algn="l"/>
                <a:tab pos="1551146" algn="l"/>
                <a:tab pos="2132171" algn="l"/>
                <a:tab pos="2783681" algn="l"/>
                <a:tab pos="4157663" algn="l"/>
                <a:tab pos="4617244" algn="l"/>
              </a:tabLst>
            </a:pPr>
            <a:r>
              <a:rPr sz="2100" spc="-8" dirty="0">
                <a:cs typeface="Century Gothic"/>
              </a:rPr>
              <a:t>are	</a:t>
            </a:r>
            <a:r>
              <a:rPr sz="2100" spc="-4" dirty="0">
                <a:cs typeface="Century Gothic"/>
              </a:rPr>
              <a:t>used	for	this	</a:t>
            </a:r>
            <a:r>
              <a:rPr sz="2100" spc="-8" dirty="0">
                <a:cs typeface="Century Gothic"/>
              </a:rPr>
              <a:t>purpose,	</a:t>
            </a:r>
            <a:r>
              <a:rPr sz="2100" spc="4" dirty="0">
                <a:cs typeface="Century Gothic"/>
              </a:rPr>
              <a:t>in	</a:t>
            </a:r>
            <a:r>
              <a:rPr sz="2100" spc="-4" dirty="0">
                <a:cs typeface="Century Gothic"/>
              </a:rPr>
              <a:t>general</a:t>
            </a:r>
            <a:endParaRPr sz="2100" dirty="0">
              <a:cs typeface="Century Gothic"/>
            </a:endParaRPr>
          </a:p>
        </p:txBody>
      </p:sp>
      <p:sp>
        <p:nvSpPr>
          <p:cNvPr id="6" name="object 6"/>
          <p:cNvSpPr txBox="1"/>
          <p:nvPr/>
        </p:nvSpPr>
        <p:spPr>
          <a:xfrm>
            <a:off x="1223770" y="2637662"/>
            <a:ext cx="5495905" cy="344886"/>
          </a:xfrm>
          <a:prstGeom prst="rect">
            <a:avLst/>
          </a:prstGeom>
        </p:spPr>
        <p:txBody>
          <a:bodyPr vert="horz" wrap="square" lIns="0" tIns="9049" rIns="0" bIns="0" rtlCol="0">
            <a:spAutoFit/>
          </a:bodyPr>
          <a:lstStyle/>
          <a:p>
            <a:pPr marL="9525">
              <a:spcBef>
                <a:spcPts val="71"/>
              </a:spcBef>
              <a:tabLst>
                <a:tab pos="1448276" algn="l"/>
                <a:tab pos="2266950" algn="l"/>
                <a:tab pos="2922270" algn="l"/>
                <a:tab pos="4200049" algn="l"/>
                <a:tab pos="4982051" algn="l"/>
              </a:tabLst>
            </a:pPr>
            <a:r>
              <a:rPr sz="2100" spc="-4" dirty="0">
                <a:cs typeface="Century Gothic"/>
              </a:rPr>
              <a:t>me</a:t>
            </a:r>
            <a:r>
              <a:rPr sz="2100" spc="4" dirty="0">
                <a:cs typeface="Century Gothic"/>
              </a:rPr>
              <a:t>t</a:t>
            </a:r>
            <a:r>
              <a:rPr sz="2100" spc="-4" dirty="0">
                <a:cs typeface="Century Gothic"/>
              </a:rPr>
              <a:t>ho</a:t>
            </a:r>
            <a:r>
              <a:rPr sz="2100" spc="4" dirty="0">
                <a:cs typeface="Century Gothic"/>
              </a:rPr>
              <a:t>d</a:t>
            </a:r>
            <a:r>
              <a:rPr sz="2100" spc="-4" dirty="0">
                <a:cs typeface="Century Gothic"/>
              </a:rPr>
              <a:t>s</a:t>
            </a:r>
            <a:r>
              <a:rPr sz="2100" dirty="0">
                <a:cs typeface="Century Gothic"/>
              </a:rPr>
              <a:t>	</a:t>
            </a:r>
            <a:r>
              <a:rPr sz="2100" spc="-4" dirty="0">
                <a:cs typeface="Century Gothic"/>
              </a:rPr>
              <a:t>can</a:t>
            </a:r>
            <a:r>
              <a:rPr sz="2100" dirty="0">
                <a:cs typeface="Century Gothic"/>
              </a:rPr>
              <a:t>	</a:t>
            </a:r>
            <a:r>
              <a:rPr sz="2100" spc="-4" dirty="0">
                <a:cs typeface="Century Gothic"/>
              </a:rPr>
              <a:t>be</a:t>
            </a:r>
            <a:r>
              <a:rPr sz="2100" dirty="0">
                <a:cs typeface="Century Gothic"/>
              </a:rPr>
              <a:t>	</a:t>
            </a:r>
            <a:r>
              <a:rPr sz="2100" spc="-8" dirty="0">
                <a:cs typeface="Century Gothic"/>
              </a:rPr>
              <a:t>d</a:t>
            </a:r>
            <a:r>
              <a:rPr sz="2100" spc="8" dirty="0">
                <a:cs typeface="Century Gothic"/>
              </a:rPr>
              <a:t>i</a:t>
            </a:r>
            <a:r>
              <a:rPr sz="2100" spc="-8" dirty="0">
                <a:cs typeface="Century Gothic"/>
              </a:rPr>
              <a:t>vi</a:t>
            </a:r>
            <a:r>
              <a:rPr sz="2100" dirty="0">
                <a:cs typeface="Century Gothic"/>
              </a:rPr>
              <a:t>d</a:t>
            </a:r>
            <a:r>
              <a:rPr sz="2100" spc="-4" dirty="0">
                <a:cs typeface="Century Gothic"/>
              </a:rPr>
              <a:t>ed</a:t>
            </a:r>
            <a:r>
              <a:rPr sz="2100" dirty="0">
                <a:cs typeface="Century Gothic"/>
              </a:rPr>
              <a:t>	</a:t>
            </a:r>
            <a:r>
              <a:rPr sz="2100" spc="4" dirty="0">
                <a:cs typeface="Century Gothic"/>
              </a:rPr>
              <a:t>i</a:t>
            </a:r>
            <a:r>
              <a:rPr sz="2100" spc="-4" dirty="0">
                <a:cs typeface="Century Gothic"/>
              </a:rPr>
              <a:t>n</a:t>
            </a:r>
            <a:r>
              <a:rPr sz="2100" spc="-15" dirty="0">
                <a:cs typeface="Century Gothic"/>
              </a:rPr>
              <a:t>t</a:t>
            </a:r>
            <a:r>
              <a:rPr sz="2100" spc="-4" dirty="0">
                <a:cs typeface="Century Gothic"/>
              </a:rPr>
              <a:t>o</a:t>
            </a:r>
            <a:r>
              <a:rPr sz="2100" dirty="0">
                <a:cs typeface="Century Gothic"/>
              </a:rPr>
              <a:t>	</a:t>
            </a:r>
            <a:r>
              <a:rPr sz="2100" spc="-4" dirty="0">
                <a:cs typeface="Century Gothic"/>
              </a:rPr>
              <a:t>two</a:t>
            </a:r>
            <a:endParaRPr sz="2100" dirty="0">
              <a:cs typeface="Century Gothic"/>
            </a:endParaRPr>
          </a:p>
        </p:txBody>
      </p:sp>
      <p:sp>
        <p:nvSpPr>
          <p:cNvPr id="7" name="object 7"/>
          <p:cNvSpPr txBox="1"/>
          <p:nvPr/>
        </p:nvSpPr>
        <p:spPr>
          <a:xfrm>
            <a:off x="6984301" y="2333625"/>
            <a:ext cx="822331" cy="672800"/>
          </a:xfrm>
          <a:prstGeom prst="rect">
            <a:avLst/>
          </a:prstGeom>
        </p:spPr>
        <p:txBody>
          <a:bodyPr vert="horz" wrap="square" lIns="0" tIns="32385" rIns="0" bIns="0" rtlCol="0">
            <a:spAutoFit/>
          </a:bodyPr>
          <a:lstStyle/>
          <a:p>
            <a:pPr marL="9525" marR="3810" indent="95726">
              <a:lnSpc>
                <a:spcPts val="2393"/>
              </a:lnSpc>
              <a:spcBef>
                <a:spcPts val="255"/>
              </a:spcBef>
            </a:pPr>
            <a:r>
              <a:rPr sz="2100" spc="-4" dirty="0">
                <a:cs typeface="Century Gothic"/>
              </a:rPr>
              <a:t>t</a:t>
            </a:r>
            <a:r>
              <a:rPr sz="2100" dirty="0">
                <a:cs typeface="Century Gothic"/>
              </a:rPr>
              <a:t>h</a:t>
            </a:r>
            <a:r>
              <a:rPr sz="2100" spc="-4" dirty="0">
                <a:cs typeface="Century Gothic"/>
              </a:rPr>
              <a:t>e</a:t>
            </a:r>
            <a:r>
              <a:rPr sz="2100" spc="4" dirty="0">
                <a:cs typeface="Century Gothic"/>
              </a:rPr>
              <a:t>s</a:t>
            </a:r>
            <a:r>
              <a:rPr sz="2100" spc="-4" dirty="0">
                <a:cs typeface="Century Gothic"/>
              </a:rPr>
              <a:t>e  </a:t>
            </a:r>
            <a:r>
              <a:rPr sz="2100" spc="-8" dirty="0">
                <a:cs typeface="Century Gothic"/>
              </a:rPr>
              <a:t>broad</a:t>
            </a:r>
            <a:endParaRPr sz="2100" dirty="0">
              <a:cs typeface="Century Gothic"/>
            </a:endParaRPr>
          </a:p>
        </p:txBody>
      </p:sp>
      <p:sp>
        <p:nvSpPr>
          <p:cNvPr id="8" name="object 8"/>
          <p:cNvSpPr txBox="1"/>
          <p:nvPr/>
        </p:nvSpPr>
        <p:spPr>
          <a:xfrm>
            <a:off x="1223772" y="2935032"/>
            <a:ext cx="5570923" cy="441213"/>
          </a:xfrm>
          <a:prstGeom prst="rect">
            <a:avLst/>
          </a:prstGeom>
        </p:spPr>
        <p:txBody>
          <a:bodyPr vert="horz" wrap="square" lIns="0" tIns="9525" rIns="0" bIns="0" rtlCol="0">
            <a:spAutoFit/>
          </a:bodyPr>
          <a:lstStyle/>
          <a:p>
            <a:pPr marL="9525">
              <a:spcBef>
                <a:spcPts val="75"/>
              </a:spcBef>
            </a:pPr>
            <a:r>
              <a:rPr sz="2100" spc="-4" dirty="0">
                <a:cs typeface="Century Gothic"/>
              </a:rPr>
              <a:t>categories: </a:t>
            </a:r>
            <a:r>
              <a:rPr sz="2700" spc="-4" dirty="0">
                <a:solidFill>
                  <a:srgbClr val="467E70"/>
                </a:solidFill>
                <a:cs typeface="Century Gothic"/>
              </a:rPr>
              <a:t>Lossless </a:t>
            </a:r>
            <a:r>
              <a:rPr sz="2100" spc="-8" dirty="0">
                <a:cs typeface="Century Gothic"/>
              </a:rPr>
              <a:t>and</a:t>
            </a:r>
            <a:r>
              <a:rPr sz="2100" spc="-8" dirty="0">
                <a:solidFill>
                  <a:srgbClr val="374B81"/>
                </a:solidFill>
                <a:cs typeface="Century Gothic"/>
              </a:rPr>
              <a:t> </a:t>
            </a:r>
            <a:r>
              <a:rPr sz="2700" spc="-4" dirty="0">
                <a:solidFill>
                  <a:srgbClr val="467E70"/>
                </a:solidFill>
                <a:cs typeface="Century Gothic"/>
              </a:rPr>
              <a:t>Lossy</a:t>
            </a:r>
            <a:r>
              <a:rPr sz="2700" spc="-270" dirty="0">
                <a:solidFill>
                  <a:srgbClr val="467E70"/>
                </a:solidFill>
                <a:cs typeface="Century Gothic"/>
              </a:rPr>
              <a:t> </a:t>
            </a:r>
            <a:r>
              <a:rPr sz="2100" spc="-4" dirty="0">
                <a:cs typeface="Century Gothic"/>
              </a:rPr>
              <a:t>methods.</a:t>
            </a:r>
            <a:endParaRPr sz="2100" dirty="0">
              <a:cs typeface="Century Gothic"/>
            </a:endParaRPr>
          </a:p>
        </p:txBody>
      </p:sp>
      <p:sp>
        <p:nvSpPr>
          <p:cNvPr id="9" name="object 9"/>
          <p:cNvSpPr/>
          <p:nvPr/>
        </p:nvSpPr>
        <p:spPr>
          <a:xfrm>
            <a:off x="457200" y="3810000"/>
            <a:ext cx="8412161" cy="2514600"/>
          </a:xfrm>
          <a:prstGeom prst="rect">
            <a:avLst/>
          </a:prstGeom>
          <a:blipFill>
            <a:blip r:embed="rId2"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4775" y="3733800"/>
            <a:ext cx="3968591" cy="1408880"/>
          </a:xfrm>
          <a:prstGeom prst="rect">
            <a:avLst/>
          </a:prstGeom>
        </p:spPr>
        <p:txBody>
          <a:bodyPr vert="horz" wrap="square" lIns="0" tIns="125254" rIns="0" bIns="0" rtlCol="0">
            <a:spAutoFit/>
          </a:bodyPr>
          <a:lstStyle/>
          <a:p>
            <a:pPr marL="9525" marR="3810">
              <a:lnSpc>
                <a:spcPts val="5048"/>
              </a:lnSpc>
              <a:spcBef>
                <a:spcPts val="986"/>
              </a:spcBef>
            </a:pPr>
            <a:r>
              <a:rPr sz="4950" dirty="0">
                <a:solidFill>
                  <a:srgbClr val="374B81"/>
                </a:solidFill>
                <a:latin typeface="Century Gothic"/>
                <a:cs typeface="Century Gothic"/>
              </a:rPr>
              <a:t>Lossless </a:t>
            </a:r>
            <a:r>
              <a:rPr sz="4950" spc="-4" dirty="0">
                <a:solidFill>
                  <a:srgbClr val="374B81"/>
                </a:solidFill>
                <a:latin typeface="Century Gothic"/>
                <a:cs typeface="Century Gothic"/>
              </a:rPr>
              <a:t>Data  </a:t>
            </a:r>
            <a:r>
              <a:rPr sz="4950" dirty="0">
                <a:solidFill>
                  <a:srgbClr val="374B81"/>
                </a:solidFill>
                <a:latin typeface="Century Gothic"/>
                <a:cs typeface="Century Gothic"/>
              </a:rPr>
              <a:t>Compression</a:t>
            </a:r>
            <a:endParaRPr sz="4950">
              <a:latin typeface="Century Gothic"/>
              <a:cs typeface="Century Gothic"/>
            </a:endParaRPr>
          </a:p>
        </p:txBody>
      </p:sp>
      <p:sp>
        <p:nvSpPr>
          <p:cNvPr id="4" name="object 4"/>
          <p:cNvSpPr txBox="1"/>
          <p:nvPr/>
        </p:nvSpPr>
        <p:spPr>
          <a:xfrm>
            <a:off x="694775" y="1447800"/>
            <a:ext cx="7462038" cy="1733167"/>
          </a:xfrm>
          <a:prstGeom prst="rect">
            <a:avLst/>
          </a:prstGeom>
        </p:spPr>
        <p:txBody>
          <a:bodyPr vert="horz" wrap="square" lIns="0" tIns="9525" rIns="0" bIns="0" rtlCol="0">
            <a:spAutoFit/>
          </a:bodyPr>
          <a:lstStyle/>
          <a:p>
            <a:pPr marL="9525" marR="3810" algn="just">
              <a:spcBef>
                <a:spcPts val="75"/>
              </a:spcBef>
            </a:pPr>
            <a:r>
              <a:rPr sz="2800" spc="-4" dirty="0">
                <a:cs typeface="Century Gothic"/>
              </a:rPr>
              <a:t>Lossless data </a:t>
            </a:r>
            <a:r>
              <a:rPr sz="2800" dirty="0">
                <a:cs typeface="Century Gothic"/>
              </a:rPr>
              <a:t>compression </a:t>
            </a:r>
            <a:r>
              <a:rPr sz="2800" spc="8" dirty="0">
                <a:cs typeface="Century Gothic"/>
              </a:rPr>
              <a:t>is </a:t>
            </a:r>
            <a:r>
              <a:rPr sz="2800" dirty="0">
                <a:cs typeface="Century Gothic"/>
              </a:rPr>
              <a:t>a </a:t>
            </a:r>
            <a:r>
              <a:rPr sz="2800" spc="-4" dirty="0">
                <a:cs typeface="Century Gothic"/>
              </a:rPr>
              <a:t>class </a:t>
            </a:r>
            <a:r>
              <a:rPr sz="2800" dirty="0">
                <a:cs typeface="Century Gothic"/>
              </a:rPr>
              <a:t>of </a:t>
            </a:r>
            <a:r>
              <a:rPr sz="2800" spc="-4" dirty="0">
                <a:cs typeface="Century Gothic"/>
              </a:rPr>
              <a:t>data  </a:t>
            </a:r>
            <a:r>
              <a:rPr sz="2800" dirty="0">
                <a:cs typeface="Century Gothic"/>
              </a:rPr>
              <a:t>compression algorithms that </a:t>
            </a:r>
            <a:r>
              <a:rPr sz="2800" spc="-4" dirty="0">
                <a:cs typeface="Century Gothic"/>
              </a:rPr>
              <a:t>allows </a:t>
            </a:r>
            <a:r>
              <a:rPr sz="2800" dirty="0">
                <a:cs typeface="Century Gothic"/>
              </a:rPr>
              <a:t>the  original </a:t>
            </a:r>
            <a:r>
              <a:rPr sz="2800" spc="-4" dirty="0">
                <a:cs typeface="Century Gothic"/>
              </a:rPr>
              <a:t>data </a:t>
            </a:r>
            <a:r>
              <a:rPr sz="2800" dirty="0">
                <a:cs typeface="Century Gothic"/>
              </a:rPr>
              <a:t>to </a:t>
            </a:r>
            <a:r>
              <a:rPr sz="2800" spc="-4" dirty="0">
                <a:cs typeface="Century Gothic"/>
              </a:rPr>
              <a:t>be perfectly reconstructed  </a:t>
            </a:r>
            <a:r>
              <a:rPr sz="2800" dirty="0">
                <a:cs typeface="Century Gothic"/>
              </a:rPr>
              <a:t>from the </a:t>
            </a:r>
            <a:r>
              <a:rPr sz="2800" spc="-4" dirty="0">
                <a:cs typeface="Century Gothic"/>
              </a:rPr>
              <a:t>compressed</a:t>
            </a:r>
            <a:r>
              <a:rPr sz="2800" spc="8" dirty="0">
                <a:cs typeface="Century Gothic"/>
              </a:rPr>
              <a:t> </a:t>
            </a:r>
            <a:r>
              <a:rPr sz="2800" spc="-4" dirty="0">
                <a:cs typeface="Century Gothic"/>
              </a:rPr>
              <a:t>data.</a:t>
            </a:r>
            <a:endParaRPr sz="2800" dirty="0">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767962"/>
          </a:xfrm>
        </p:spPr>
        <p:txBody>
          <a:bodyPr/>
          <a:lstStyle/>
          <a:p>
            <a:r>
              <a:rPr lang="en-US" b="1" dirty="0" smtClean="0"/>
              <a:t>Monochrome Image</a:t>
            </a:r>
            <a:endParaRPr lang="en-US" b="1" dirty="0"/>
          </a:p>
        </p:txBody>
      </p:sp>
      <p:sp>
        <p:nvSpPr>
          <p:cNvPr id="3" name="TextBox 2"/>
          <p:cNvSpPr txBox="1"/>
          <p:nvPr/>
        </p:nvSpPr>
        <p:spPr>
          <a:xfrm>
            <a:off x="609600" y="1528701"/>
            <a:ext cx="8169970" cy="3385542"/>
          </a:xfrm>
          <a:prstGeom prst="rect">
            <a:avLst/>
          </a:prstGeom>
          <a:noFill/>
        </p:spPr>
        <p:txBody>
          <a:bodyPr wrap="square" rtlCol="0">
            <a:spAutoFit/>
          </a:bodyPr>
          <a:lstStyle/>
          <a:p>
            <a:r>
              <a:rPr lang="en-US" sz="2000" dirty="0"/>
              <a:t>A </a:t>
            </a:r>
            <a:r>
              <a:rPr lang="en-US" sz="2000" b="1" dirty="0">
                <a:solidFill>
                  <a:srgbClr val="00B0F0"/>
                </a:solidFill>
              </a:rPr>
              <a:t>monochrome image</a:t>
            </a:r>
            <a:r>
              <a:rPr lang="en-US" sz="2000" dirty="0"/>
              <a:t> is an </a:t>
            </a:r>
            <a:r>
              <a:rPr lang="en-US" sz="2000" b="1" dirty="0"/>
              <a:t>image</a:t>
            </a:r>
            <a:r>
              <a:rPr lang="en-US" sz="2000" dirty="0"/>
              <a:t> consisting of a single color against a neutral background. For example, old </a:t>
            </a:r>
            <a:r>
              <a:rPr lang="en-US" sz="2000" b="1" dirty="0">
                <a:solidFill>
                  <a:srgbClr val="00B0F0"/>
                </a:solidFill>
              </a:rPr>
              <a:t>"green screen" </a:t>
            </a:r>
            <a:r>
              <a:rPr lang="en-US" sz="2000" dirty="0"/>
              <a:t>monitors were called </a:t>
            </a:r>
            <a:r>
              <a:rPr lang="en-US" sz="2000" b="1" dirty="0" smtClean="0">
                <a:solidFill>
                  <a:srgbClr val="00B0F0"/>
                </a:solidFill>
              </a:rPr>
              <a:t>monochrome</a:t>
            </a:r>
            <a:r>
              <a:rPr lang="en-US" sz="2000" b="1" dirty="0" smtClean="0"/>
              <a:t> </a:t>
            </a:r>
            <a:r>
              <a:rPr lang="en-US" sz="2000" dirty="0" smtClean="0"/>
              <a:t>monitors </a:t>
            </a:r>
            <a:r>
              <a:rPr lang="en-US" sz="2000" dirty="0"/>
              <a:t>because they used a single color (green or amber) against a neutral background (black</a:t>
            </a:r>
            <a:r>
              <a:rPr lang="en-US" sz="2000" dirty="0" smtClean="0"/>
              <a:t>)</a:t>
            </a:r>
          </a:p>
          <a:p>
            <a:endParaRPr lang="en-US" dirty="0" smtClean="0"/>
          </a:p>
          <a:p>
            <a:endParaRPr lang="en-US" dirty="0"/>
          </a:p>
          <a:p>
            <a:endParaRPr lang="en-US" dirty="0" smtClean="0"/>
          </a:p>
          <a:p>
            <a:r>
              <a:rPr lang="en-US" sz="2000" dirty="0" smtClean="0"/>
              <a:t>A </a:t>
            </a:r>
            <a:r>
              <a:rPr lang="en-US" sz="2000" dirty="0"/>
              <a:t>640 x 480 </a:t>
            </a:r>
            <a:r>
              <a:rPr lang="en-US" sz="2000" dirty="0" smtClean="0"/>
              <a:t>monochrome</a:t>
            </a:r>
            <a:r>
              <a:rPr lang="en-US" sz="2000" dirty="0"/>
              <a:t> </a:t>
            </a:r>
            <a:br>
              <a:rPr lang="en-US" sz="2000" dirty="0"/>
            </a:br>
            <a:r>
              <a:rPr lang="en-US" sz="2000" dirty="0"/>
              <a:t>image requires 37.5 KB of </a:t>
            </a:r>
            <a:br>
              <a:rPr lang="en-US" sz="2000" dirty="0"/>
            </a:br>
            <a:r>
              <a:rPr lang="en-US" sz="2000" dirty="0"/>
              <a:t>storage.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857" y="2971800"/>
            <a:ext cx="4948713" cy="3527343"/>
          </a:xfrm>
          <a:prstGeom prst="rect">
            <a:avLst/>
          </a:prstGeom>
        </p:spPr>
      </p:pic>
    </p:spTree>
    <p:extLst>
      <p:ext uri="{BB962C8B-B14F-4D97-AF65-F5344CB8AC3E}">
        <p14:creationId xmlns:p14="http://schemas.microsoft.com/office/powerpoint/2010/main" val="3300899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88955" y="555259"/>
            <a:ext cx="6052661" cy="1118094"/>
          </a:xfrm>
          <a:prstGeom prst="rect">
            <a:avLst/>
          </a:prstGeom>
        </p:spPr>
        <p:txBody>
          <a:bodyPr vert="horz" wrap="square" lIns="0" tIns="10001" rIns="0" bIns="0" rtlCol="0" anchor="t">
            <a:spAutoFit/>
          </a:bodyPr>
          <a:lstStyle/>
          <a:p>
            <a:pPr marL="9525">
              <a:spcBef>
                <a:spcPts val="79"/>
              </a:spcBef>
            </a:pPr>
            <a:r>
              <a:rPr b="1" dirty="0"/>
              <a:t>What </a:t>
            </a:r>
            <a:r>
              <a:rPr b="1" spc="-4" dirty="0"/>
              <a:t>is Lossless</a:t>
            </a:r>
            <a:r>
              <a:rPr b="1" spc="-49" dirty="0"/>
              <a:t> </a:t>
            </a:r>
            <a:r>
              <a:rPr b="1" spc="-4" dirty="0"/>
              <a:t>Compression?</a:t>
            </a:r>
          </a:p>
        </p:txBody>
      </p:sp>
      <p:sp>
        <p:nvSpPr>
          <p:cNvPr id="83" name="object 83"/>
          <p:cNvSpPr txBox="1"/>
          <p:nvPr/>
        </p:nvSpPr>
        <p:spPr>
          <a:xfrm>
            <a:off x="1066800" y="2057400"/>
            <a:ext cx="7455694" cy="3353643"/>
          </a:xfrm>
          <a:prstGeom prst="rect">
            <a:avLst/>
          </a:prstGeom>
        </p:spPr>
        <p:txBody>
          <a:bodyPr vert="horz" wrap="square" lIns="0" tIns="9049" rIns="0" bIns="0" rtlCol="0">
            <a:spAutoFit/>
          </a:bodyPr>
          <a:lstStyle/>
          <a:p>
            <a:pPr marL="9525" marR="3810" algn="just">
              <a:lnSpc>
                <a:spcPct val="100099"/>
              </a:lnSpc>
              <a:spcBef>
                <a:spcPts val="71"/>
              </a:spcBef>
            </a:pPr>
            <a:r>
              <a:rPr spc="4" dirty="0">
                <a:cs typeface="Century Gothic"/>
              </a:rPr>
              <a:t>In </a:t>
            </a:r>
            <a:r>
              <a:rPr sz="2400" b="1" spc="-4" dirty="0">
                <a:cs typeface="Century Gothic"/>
              </a:rPr>
              <a:t>Lossless </a:t>
            </a:r>
            <a:r>
              <a:rPr b="1" spc="-4" dirty="0">
                <a:cs typeface="Century Gothic"/>
              </a:rPr>
              <a:t>data </a:t>
            </a:r>
            <a:r>
              <a:rPr b="1" dirty="0">
                <a:cs typeface="Century Gothic"/>
              </a:rPr>
              <a:t>compression</a:t>
            </a:r>
            <a:r>
              <a:rPr dirty="0">
                <a:cs typeface="Century Gothic"/>
              </a:rPr>
              <a:t>, the </a:t>
            </a:r>
            <a:r>
              <a:rPr spc="-4" dirty="0">
                <a:cs typeface="Century Gothic"/>
              </a:rPr>
              <a:t>integrity of </a:t>
            </a:r>
            <a:r>
              <a:rPr dirty="0">
                <a:cs typeface="Century Gothic"/>
              </a:rPr>
              <a:t>the </a:t>
            </a:r>
            <a:r>
              <a:rPr spc="-4" dirty="0">
                <a:cs typeface="Century Gothic"/>
              </a:rPr>
              <a:t>data </a:t>
            </a:r>
            <a:r>
              <a:rPr spc="-8" dirty="0">
                <a:cs typeface="Century Gothic"/>
              </a:rPr>
              <a:t>is  </a:t>
            </a:r>
            <a:r>
              <a:rPr spc="-4" dirty="0">
                <a:cs typeface="Century Gothic"/>
              </a:rPr>
              <a:t>preserved. </a:t>
            </a:r>
            <a:r>
              <a:rPr dirty="0">
                <a:cs typeface="Century Gothic"/>
              </a:rPr>
              <a:t>The </a:t>
            </a:r>
            <a:r>
              <a:rPr dirty="0" smtClean="0">
                <a:cs typeface="Century Gothic"/>
              </a:rPr>
              <a:t>original</a:t>
            </a:r>
            <a:r>
              <a:rPr lang="en-US" dirty="0" smtClean="0">
                <a:cs typeface="Century Gothic"/>
              </a:rPr>
              <a:t> </a:t>
            </a:r>
            <a:r>
              <a:rPr spc="-4" dirty="0" smtClean="0">
                <a:cs typeface="Century Gothic"/>
              </a:rPr>
              <a:t>data </a:t>
            </a:r>
            <a:r>
              <a:rPr spc="-4" dirty="0">
                <a:cs typeface="Century Gothic"/>
              </a:rPr>
              <a:t>and the </a:t>
            </a:r>
            <a:r>
              <a:rPr spc="-8" dirty="0">
                <a:cs typeface="Century Gothic"/>
              </a:rPr>
              <a:t>data </a:t>
            </a:r>
            <a:r>
              <a:rPr spc="-4" dirty="0">
                <a:cs typeface="Century Gothic"/>
              </a:rPr>
              <a:t>after </a:t>
            </a:r>
            <a:r>
              <a:rPr spc="-4" dirty="0" smtClean="0">
                <a:cs typeface="Century Gothic"/>
              </a:rPr>
              <a:t>compression</a:t>
            </a:r>
            <a:r>
              <a:rPr lang="en-US" spc="-4" dirty="0" smtClean="0">
                <a:cs typeface="Century Gothic"/>
              </a:rPr>
              <a:t> </a:t>
            </a:r>
            <a:r>
              <a:rPr spc="-4" dirty="0" smtClean="0">
                <a:cs typeface="Century Gothic"/>
              </a:rPr>
              <a:t>and </a:t>
            </a:r>
            <a:r>
              <a:rPr dirty="0">
                <a:cs typeface="Century Gothic"/>
              </a:rPr>
              <a:t>decompression are exactly the same </a:t>
            </a:r>
            <a:r>
              <a:rPr spc="-4" dirty="0">
                <a:cs typeface="Century Gothic"/>
              </a:rPr>
              <a:t>because, in </a:t>
            </a:r>
            <a:r>
              <a:rPr dirty="0">
                <a:cs typeface="Century Gothic"/>
              </a:rPr>
              <a:t>these  </a:t>
            </a:r>
            <a:r>
              <a:rPr spc="-4" dirty="0">
                <a:cs typeface="Century Gothic"/>
              </a:rPr>
              <a:t>methods, </a:t>
            </a:r>
            <a:r>
              <a:rPr dirty="0">
                <a:cs typeface="Century Gothic"/>
              </a:rPr>
              <a:t>the compression </a:t>
            </a:r>
            <a:r>
              <a:rPr spc="-4" dirty="0">
                <a:cs typeface="Century Gothic"/>
              </a:rPr>
              <a:t>and decompression algorithms are  exact </a:t>
            </a:r>
            <a:r>
              <a:rPr dirty="0">
                <a:cs typeface="Century Gothic"/>
              </a:rPr>
              <a:t>inverses </a:t>
            </a:r>
            <a:r>
              <a:rPr spc="-4" dirty="0">
                <a:cs typeface="Century Gothic"/>
              </a:rPr>
              <a:t>of </a:t>
            </a:r>
            <a:r>
              <a:rPr dirty="0">
                <a:cs typeface="Century Gothic"/>
              </a:rPr>
              <a:t>each </a:t>
            </a:r>
            <a:r>
              <a:rPr dirty="0" smtClean="0">
                <a:cs typeface="Century Gothic"/>
              </a:rPr>
              <a:t>other</a:t>
            </a:r>
            <a:r>
              <a:rPr lang="en-US" dirty="0" smtClean="0">
                <a:cs typeface="Century Gothic"/>
              </a:rPr>
              <a:t>. </a:t>
            </a:r>
          </a:p>
          <a:p>
            <a:pPr marL="9525" marR="3810" algn="just">
              <a:lnSpc>
                <a:spcPct val="100099"/>
              </a:lnSpc>
              <a:spcBef>
                <a:spcPts val="71"/>
              </a:spcBef>
            </a:pPr>
            <a:r>
              <a:rPr sz="2400" b="1" spc="-4" dirty="0" smtClean="0">
                <a:cs typeface="Century Gothic"/>
              </a:rPr>
              <a:t>Redundant </a:t>
            </a:r>
            <a:r>
              <a:rPr sz="2400" b="1" spc="-4" dirty="0">
                <a:cs typeface="Century Gothic"/>
              </a:rPr>
              <a:t>data </a:t>
            </a:r>
            <a:r>
              <a:rPr spc="-4" dirty="0">
                <a:cs typeface="Century Gothic"/>
              </a:rPr>
              <a:t>is removed in compression and </a:t>
            </a:r>
            <a:r>
              <a:rPr spc="-8" dirty="0" smtClean="0">
                <a:cs typeface="Century Gothic"/>
              </a:rPr>
              <a:t>added </a:t>
            </a:r>
            <a:r>
              <a:rPr spc="-8" dirty="0">
                <a:cs typeface="Century Gothic"/>
              </a:rPr>
              <a:t>during </a:t>
            </a:r>
            <a:r>
              <a:rPr spc="-4" dirty="0">
                <a:cs typeface="Century Gothic"/>
              </a:rPr>
              <a:t>decompression. </a:t>
            </a:r>
            <a:r>
              <a:rPr dirty="0">
                <a:cs typeface="Century Gothic"/>
              </a:rPr>
              <a:t>Lossless </a:t>
            </a:r>
            <a:r>
              <a:rPr spc="-4" dirty="0">
                <a:cs typeface="Century Gothic"/>
              </a:rPr>
              <a:t>compression methods  are normally </a:t>
            </a:r>
            <a:r>
              <a:rPr dirty="0">
                <a:cs typeface="Century Gothic"/>
              </a:rPr>
              <a:t>used </a:t>
            </a:r>
            <a:r>
              <a:rPr spc="-4" dirty="0">
                <a:cs typeface="Century Gothic"/>
              </a:rPr>
              <a:t>when </a:t>
            </a:r>
            <a:r>
              <a:rPr dirty="0">
                <a:cs typeface="Century Gothic"/>
              </a:rPr>
              <a:t>we </a:t>
            </a:r>
            <a:r>
              <a:rPr spc="-4" dirty="0">
                <a:cs typeface="Century Gothic"/>
              </a:rPr>
              <a:t>cannot afford </a:t>
            </a:r>
            <a:r>
              <a:rPr dirty="0">
                <a:cs typeface="Century Gothic"/>
              </a:rPr>
              <a:t>to </a:t>
            </a:r>
            <a:r>
              <a:rPr spc="-4" dirty="0">
                <a:cs typeface="Century Gothic"/>
              </a:rPr>
              <a:t>lose any</a:t>
            </a:r>
            <a:r>
              <a:rPr spc="49" dirty="0">
                <a:cs typeface="Century Gothic"/>
              </a:rPr>
              <a:t> </a:t>
            </a:r>
            <a:r>
              <a:rPr spc="-4" dirty="0">
                <a:cs typeface="Century Gothic"/>
              </a:rPr>
              <a:t>data.</a:t>
            </a:r>
            <a:endParaRPr dirty="0">
              <a:cs typeface="Century Gothic"/>
            </a:endParaRPr>
          </a:p>
          <a:p>
            <a:pPr>
              <a:spcBef>
                <a:spcPts val="19"/>
              </a:spcBef>
            </a:pPr>
            <a:endParaRPr sz="1600" dirty="0">
              <a:latin typeface="Times New Roman"/>
              <a:cs typeface="Times New Roman"/>
            </a:endParaRPr>
          </a:p>
          <a:p>
            <a:pPr marL="489109" indent="-228600" algn="just">
              <a:lnSpc>
                <a:spcPts val="1669"/>
              </a:lnSpc>
              <a:buFont typeface="Wingdings"/>
              <a:buChar char=""/>
              <a:tabLst>
                <a:tab pos="489585" algn="l"/>
              </a:tabLst>
            </a:pPr>
            <a:r>
              <a:rPr spc="-4" dirty="0">
                <a:cs typeface="Century Gothic"/>
              </a:rPr>
              <a:t>Data redundancy </a:t>
            </a:r>
            <a:r>
              <a:rPr dirty="0">
                <a:cs typeface="Century Gothic"/>
              </a:rPr>
              <a:t>is </a:t>
            </a:r>
            <a:r>
              <a:rPr spc="-4" dirty="0">
                <a:cs typeface="Century Gothic"/>
              </a:rPr>
              <a:t>a condition created </a:t>
            </a:r>
            <a:r>
              <a:rPr dirty="0">
                <a:cs typeface="Century Gothic"/>
              </a:rPr>
              <a:t>within </a:t>
            </a:r>
            <a:r>
              <a:rPr spc="-4" dirty="0">
                <a:cs typeface="Century Gothic"/>
              </a:rPr>
              <a:t>a </a:t>
            </a:r>
            <a:r>
              <a:rPr spc="-8" dirty="0">
                <a:cs typeface="Century Gothic"/>
              </a:rPr>
              <a:t>database or data</a:t>
            </a:r>
            <a:r>
              <a:rPr spc="90" dirty="0">
                <a:cs typeface="Century Gothic"/>
              </a:rPr>
              <a:t> </a:t>
            </a:r>
            <a:r>
              <a:rPr spc="-8" dirty="0" smtClean="0">
                <a:cs typeface="Century Gothic"/>
              </a:rPr>
              <a:t>storage</a:t>
            </a:r>
            <a:r>
              <a:rPr lang="en-US" dirty="0">
                <a:cs typeface="Century Gothic"/>
              </a:rPr>
              <a:t> </a:t>
            </a:r>
            <a:r>
              <a:rPr spc="-8" dirty="0" smtClean="0">
                <a:cs typeface="Century Gothic"/>
              </a:rPr>
              <a:t>technology </a:t>
            </a:r>
            <a:r>
              <a:rPr dirty="0">
                <a:cs typeface="Century Gothic"/>
              </a:rPr>
              <a:t>in </a:t>
            </a:r>
            <a:r>
              <a:rPr spc="-4" dirty="0">
                <a:cs typeface="Century Gothic"/>
              </a:rPr>
              <a:t>which the </a:t>
            </a:r>
            <a:r>
              <a:rPr spc="-8" dirty="0">
                <a:cs typeface="Century Gothic"/>
              </a:rPr>
              <a:t>same </a:t>
            </a:r>
            <a:r>
              <a:rPr dirty="0">
                <a:cs typeface="Century Gothic"/>
              </a:rPr>
              <a:t>piece </a:t>
            </a:r>
            <a:r>
              <a:rPr spc="-8" dirty="0">
                <a:cs typeface="Century Gothic"/>
              </a:rPr>
              <a:t>of </a:t>
            </a:r>
            <a:r>
              <a:rPr spc="-4" dirty="0">
                <a:cs typeface="Century Gothic"/>
              </a:rPr>
              <a:t>data </a:t>
            </a:r>
            <a:r>
              <a:rPr dirty="0">
                <a:cs typeface="Century Gothic"/>
              </a:rPr>
              <a:t>is </a:t>
            </a:r>
            <a:r>
              <a:rPr spc="-4" dirty="0">
                <a:cs typeface="Century Gothic"/>
              </a:rPr>
              <a:t>held </a:t>
            </a:r>
            <a:r>
              <a:rPr dirty="0">
                <a:cs typeface="Century Gothic"/>
              </a:rPr>
              <a:t>in </a:t>
            </a:r>
            <a:r>
              <a:rPr spc="-4" dirty="0">
                <a:cs typeface="Century Gothic"/>
              </a:rPr>
              <a:t>two separate</a:t>
            </a:r>
            <a:r>
              <a:rPr spc="94" dirty="0">
                <a:cs typeface="Century Gothic"/>
              </a:rPr>
              <a:t> </a:t>
            </a:r>
            <a:r>
              <a:rPr spc="-8" dirty="0">
                <a:cs typeface="Century Gothic"/>
              </a:rPr>
              <a:t>places.</a:t>
            </a:r>
            <a:endParaRPr dirty="0">
              <a:cs typeface="Century Gothic"/>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47800" y="609600"/>
            <a:ext cx="6477000" cy="563616"/>
          </a:xfrm>
          <a:prstGeom prst="rect">
            <a:avLst/>
          </a:prstGeom>
        </p:spPr>
        <p:txBody>
          <a:bodyPr vert="horz" wrap="square" lIns="0" tIns="9525" rIns="0" bIns="0" rtlCol="0" anchor="t">
            <a:spAutoFit/>
          </a:bodyPr>
          <a:lstStyle/>
          <a:p>
            <a:pPr marL="9525">
              <a:spcBef>
                <a:spcPts val="75"/>
              </a:spcBef>
            </a:pPr>
            <a:r>
              <a:rPr b="1" dirty="0"/>
              <a:t>Method of </a:t>
            </a:r>
            <a:r>
              <a:rPr b="1" spc="-4" dirty="0"/>
              <a:t>Lossless</a:t>
            </a:r>
            <a:r>
              <a:rPr b="1" spc="-56" dirty="0"/>
              <a:t> </a:t>
            </a:r>
            <a:r>
              <a:rPr b="1" dirty="0"/>
              <a:t>Encoding</a:t>
            </a:r>
          </a:p>
        </p:txBody>
      </p:sp>
      <p:sp>
        <p:nvSpPr>
          <p:cNvPr id="4" name="object 4"/>
          <p:cNvSpPr txBox="1"/>
          <p:nvPr/>
        </p:nvSpPr>
        <p:spPr>
          <a:xfrm>
            <a:off x="1122997" y="1600200"/>
            <a:ext cx="7431405" cy="3748623"/>
          </a:xfrm>
          <a:prstGeom prst="rect">
            <a:avLst/>
          </a:prstGeom>
        </p:spPr>
        <p:txBody>
          <a:bodyPr vert="horz" wrap="square" lIns="0" tIns="9049" rIns="0" bIns="0" rtlCol="0">
            <a:spAutoFit/>
          </a:bodyPr>
          <a:lstStyle/>
          <a:p>
            <a:pPr marL="9525">
              <a:spcBef>
                <a:spcPts val="71"/>
              </a:spcBef>
            </a:pPr>
            <a:r>
              <a:rPr sz="3000" b="1" spc="-4" dirty="0">
                <a:solidFill>
                  <a:srgbClr val="467E70"/>
                </a:solidFill>
                <a:latin typeface="Century Gothic"/>
                <a:cs typeface="Century Gothic"/>
              </a:rPr>
              <a:t>Run-length</a:t>
            </a:r>
            <a:r>
              <a:rPr sz="3000" b="1" spc="8" dirty="0">
                <a:solidFill>
                  <a:srgbClr val="467E70"/>
                </a:solidFill>
                <a:latin typeface="Century Gothic"/>
                <a:cs typeface="Century Gothic"/>
              </a:rPr>
              <a:t> </a:t>
            </a:r>
            <a:r>
              <a:rPr sz="3000" b="1" spc="-8" dirty="0">
                <a:solidFill>
                  <a:srgbClr val="467E70"/>
                </a:solidFill>
                <a:latin typeface="Century Gothic"/>
                <a:cs typeface="Century Gothic"/>
              </a:rPr>
              <a:t>Encoding</a:t>
            </a:r>
            <a:endParaRPr sz="3000" dirty="0">
              <a:latin typeface="Century Gothic"/>
              <a:cs typeface="Century Gothic"/>
            </a:endParaRPr>
          </a:p>
          <a:p>
            <a:pPr marL="9525" marR="249555" indent="315278" algn="just">
              <a:lnSpc>
                <a:spcPct val="95000"/>
              </a:lnSpc>
              <a:spcBef>
                <a:spcPts val="2093"/>
              </a:spcBef>
            </a:pPr>
            <a:r>
              <a:rPr spc="-4" dirty="0" smtClean="0">
                <a:latin typeface="Century Gothic"/>
                <a:cs typeface="Century Gothic"/>
              </a:rPr>
              <a:t>Run-length </a:t>
            </a:r>
            <a:r>
              <a:rPr dirty="0" smtClean="0">
                <a:latin typeface="Century Gothic"/>
                <a:cs typeface="Century Gothic"/>
              </a:rPr>
              <a:t>encoding </a:t>
            </a:r>
            <a:r>
              <a:rPr spc="8" dirty="0" smtClean="0">
                <a:latin typeface="Century Gothic"/>
                <a:cs typeface="Century Gothic"/>
              </a:rPr>
              <a:t>is </a:t>
            </a:r>
            <a:r>
              <a:rPr spc="-4" dirty="0" smtClean="0">
                <a:latin typeface="Century Gothic"/>
                <a:cs typeface="Century Gothic"/>
              </a:rPr>
              <a:t>probably </a:t>
            </a:r>
            <a:r>
              <a:rPr dirty="0" smtClean="0">
                <a:latin typeface="Century Gothic"/>
                <a:cs typeface="Century Gothic"/>
              </a:rPr>
              <a:t>the simplest method of  compression. </a:t>
            </a:r>
            <a:r>
              <a:rPr spc="-8" dirty="0" smtClean="0">
                <a:latin typeface="Century Gothic"/>
                <a:cs typeface="Century Gothic"/>
              </a:rPr>
              <a:t>It </a:t>
            </a:r>
            <a:r>
              <a:rPr dirty="0" smtClean="0">
                <a:latin typeface="Century Gothic"/>
                <a:cs typeface="Century Gothic"/>
              </a:rPr>
              <a:t>can </a:t>
            </a:r>
            <a:r>
              <a:rPr spc="-4" dirty="0" smtClean="0">
                <a:latin typeface="Century Gothic"/>
                <a:cs typeface="Century Gothic"/>
              </a:rPr>
              <a:t>be </a:t>
            </a:r>
            <a:r>
              <a:rPr dirty="0" smtClean="0">
                <a:latin typeface="Century Gothic"/>
                <a:cs typeface="Century Gothic"/>
              </a:rPr>
              <a:t>used to </a:t>
            </a:r>
            <a:r>
              <a:rPr spc="-4" dirty="0" smtClean="0">
                <a:latin typeface="Century Gothic"/>
                <a:cs typeface="Century Gothic"/>
              </a:rPr>
              <a:t>compress data </a:t>
            </a:r>
            <a:r>
              <a:rPr dirty="0" smtClean="0">
                <a:latin typeface="Century Gothic"/>
                <a:cs typeface="Century Gothic"/>
              </a:rPr>
              <a:t>made of </a:t>
            </a:r>
            <a:r>
              <a:rPr spc="-4" dirty="0" smtClean="0">
                <a:latin typeface="Century Gothic"/>
                <a:cs typeface="Century Gothic"/>
              </a:rPr>
              <a:t>any  </a:t>
            </a:r>
            <a:r>
              <a:rPr b="1" dirty="0" smtClean="0">
                <a:latin typeface="Century Gothic"/>
                <a:cs typeface="Century Gothic"/>
              </a:rPr>
              <a:t>combination of </a:t>
            </a:r>
            <a:r>
              <a:rPr b="1" spc="-4" dirty="0" smtClean="0">
                <a:latin typeface="Century Gothic"/>
                <a:cs typeface="Century Gothic"/>
              </a:rPr>
              <a:t>symbols</a:t>
            </a:r>
            <a:r>
              <a:rPr spc="-4" dirty="0" smtClean="0">
                <a:latin typeface="Century Gothic"/>
                <a:cs typeface="Century Gothic"/>
              </a:rPr>
              <a:t>. </a:t>
            </a:r>
            <a:r>
              <a:rPr spc="-8" dirty="0" smtClean="0">
                <a:latin typeface="Century Gothic"/>
                <a:cs typeface="Century Gothic"/>
              </a:rPr>
              <a:t>It </a:t>
            </a:r>
            <a:r>
              <a:rPr spc="-4" dirty="0" smtClean="0">
                <a:latin typeface="Century Gothic"/>
                <a:cs typeface="Century Gothic"/>
              </a:rPr>
              <a:t>does </a:t>
            </a:r>
            <a:r>
              <a:rPr dirty="0" smtClean="0">
                <a:latin typeface="Century Gothic"/>
                <a:cs typeface="Century Gothic"/>
              </a:rPr>
              <a:t>not need to </a:t>
            </a:r>
            <a:r>
              <a:rPr spc="-4" dirty="0" smtClean="0">
                <a:latin typeface="Century Gothic"/>
                <a:cs typeface="Century Gothic"/>
              </a:rPr>
              <a:t>know </a:t>
            </a:r>
            <a:r>
              <a:rPr dirty="0" smtClean="0">
                <a:latin typeface="Century Gothic"/>
                <a:cs typeface="Century Gothic"/>
              </a:rPr>
              <a:t>the </a:t>
            </a:r>
            <a:r>
              <a:rPr spc="-4" dirty="0" smtClean="0">
                <a:latin typeface="Century Gothic"/>
                <a:cs typeface="Century Gothic"/>
              </a:rPr>
              <a:t>frequency  </a:t>
            </a:r>
            <a:r>
              <a:rPr dirty="0" smtClean="0">
                <a:latin typeface="Century Gothic"/>
                <a:cs typeface="Century Gothic"/>
              </a:rPr>
              <a:t>of </a:t>
            </a:r>
            <a:r>
              <a:rPr spc="-4" dirty="0" smtClean="0">
                <a:latin typeface="Century Gothic"/>
                <a:cs typeface="Century Gothic"/>
              </a:rPr>
              <a:t>occurrence </a:t>
            </a:r>
            <a:r>
              <a:rPr dirty="0" smtClean="0">
                <a:latin typeface="Century Gothic"/>
                <a:cs typeface="Century Gothic"/>
              </a:rPr>
              <a:t>of </a:t>
            </a:r>
            <a:r>
              <a:rPr spc="-4" dirty="0" smtClean="0">
                <a:latin typeface="Century Gothic"/>
                <a:cs typeface="Century Gothic"/>
              </a:rPr>
              <a:t>symbols and </a:t>
            </a:r>
            <a:r>
              <a:rPr dirty="0" smtClean="0">
                <a:latin typeface="Century Gothic"/>
                <a:cs typeface="Century Gothic"/>
              </a:rPr>
              <a:t>can </a:t>
            </a:r>
            <a:r>
              <a:rPr spc="-4" dirty="0" smtClean="0">
                <a:latin typeface="Century Gothic"/>
                <a:cs typeface="Century Gothic"/>
              </a:rPr>
              <a:t>be </a:t>
            </a:r>
            <a:r>
              <a:rPr spc="4" dirty="0" smtClean="0">
                <a:latin typeface="Century Gothic"/>
                <a:cs typeface="Century Gothic"/>
              </a:rPr>
              <a:t>very </a:t>
            </a:r>
            <a:r>
              <a:rPr dirty="0" smtClean="0">
                <a:latin typeface="Century Gothic"/>
                <a:cs typeface="Century Gothic"/>
              </a:rPr>
              <a:t>efficient </a:t>
            </a:r>
            <a:r>
              <a:rPr spc="8" dirty="0" smtClean="0">
                <a:latin typeface="Century Gothic"/>
                <a:cs typeface="Century Gothic"/>
              </a:rPr>
              <a:t>if </a:t>
            </a:r>
            <a:r>
              <a:rPr spc="-4" dirty="0" smtClean="0">
                <a:latin typeface="Century Gothic"/>
                <a:cs typeface="Century Gothic"/>
              </a:rPr>
              <a:t>data </a:t>
            </a:r>
            <a:r>
              <a:rPr spc="8" dirty="0" smtClean="0">
                <a:latin typeface="Century Gothic"/>
                <a:cs typeface="Century Gothic"/>
              </a:rPr>
              <a:t>is  </a:t>
            </a:r>
            <a:r>
              <a:rPr spc="-4" dirty="0" smtClean="0">
                <a:latin typeface="Century Gothic"/>
                <a:cs typeface="Century Gothic"/>
              </a:rPr>
              <a:t>represented as 0s and</a:t>
            </a:r>
            <a:r>
              <a:rPr spc="11" dirty="0" smtClean="0">
                <a:latin typeface="Century Gothic"/>
                <a:cs typeface="Century Gothic"/>
              </a:rPr>
              <a:t> </a:t>
            </a:r>
            <a:r>
              <a:rPr dirty="0" smtClean="0">
                <a:latin typeface="Century Gothic"/>
                <a:cs typeface="Century Gothic"/>
              </a:rPr>
              <a:t>1s.</a:t>
            </a:r>
          </a:p>
          <a:p>
            <a:pPr marL="9525" marR="159068" indent="315278" algn="just">
              <a:lnSpc>
                <a:spcPts val="2055"/>
              </a:lnSpc>
              <a:spcBef>
                <a:spcPts val="344"/>
              </a:spcBef>
            </a:pPr>
            <a:r>
              <a:rPr spc="-4" dirty="0" smtClean="0">
                <a:latin typeface="Century Gothic"/>
                <a:cs typeface="Century Gothic"/>
              </a:rPr>
              <a:t>The </a:t>
            </a:r>
            <a:r>
              <a:rPr dirty="0" smtClean="0">
                <a:latin typeface="Century Gothic"/>
                <a:cs typeface="Century Gothic"/>
              </a:rPr>
              <a:t>general idea behind </a:t>
            </a:r>
            <a:r>
              <a:rPr spc="4" dirty="0" smtClean="0">
                <a:latin typeface="Century Gothic"/>
                <a:cs typeface="Century Gothic"/>
              </a:rPr>
              <a:t>this </a:t>
            </a:r>
            <a:r>
              <a:rPr dirty="0" smtClean="0">
                <a:latin typeface="Century Gothic"/>
                <a:cs typeface="Century Gothic"/>
              </a:rPr>
              <a:t>method </a:t>
            </a:r>
            <a:r>
              <a:rPr spc="8" dirty="0" smtClean="0">
                <a:latin typeface="Century Gothic"/>
                <a:cs typeface="Century Gothic"/>
              </a:rPr>
              <a:t>is </a:t>
            </a:r>
            <a:r>
              <a:rPr dirty="0" smtClean="0">
                <a:latin typeface="Century Gothic"/>
                <a:cs typeface="Century Gothic"/>
              </a:rPr>
              <a:t>to </a:t>
            </a:r>
            <a:r>
              <a:rPr spc="-4" dirty="0" smtClean="0">
                <a:latin typeface="Century Gothic"/>
                <a:cs typeface="Century Gothic"/>
              </a:rPr>
              <a:t>replace</a:t>
            </a:r>
            <a:r>
              <a:rPr spc="-120" dirty="0" smtClean="0">
                <a:latin typeface="Century Gothic"/>
                <a:cs typeface="Century Gothic"/>
              </a:rPr>
              <a:t> </a:t>
            </a:r>
            <a:r>
              <a:rPr dirty="0" smtClean="0">
                <a:latin typeface="Century Gothic"/>
                <a:cs typeface="Century Gothic"/>
              </a:rPr>
              <a:t>consecutive  repeating </a:t>
            </a:r>
            <a:r>
              <a:rPr spc="-4" dirty="0" smtClean="0">
                <a:latin typeface="Century Gothic"/>
                <a:cs typeface="Century Gothic"/>
              </a:rPr>
              <a:t>occurrences </a:t>
            </a:r>
            <a:r>
              <a:rPr dirty="0" smtClean="0">
                <a:latin typeface="Century Gothic"/>
                <a:cs typeface="Century Gothic"/>
              </a:rPr>
              <a:t>of a </a:t>
            </a:r>
            <a:r>
              <a:rPr spc="-4" dirty="0" smtClean="0">
                <a:latin typeface="Century Gothic"/>
                <a:cs typeface="Century Gothic"/>
              </a:rPr>
              <a:t>symbol by </a:t>
            </a:r>
            <a:r>
              <a:rPr dirty="0" smtClean="0">
                <a:latin typeface="Century Gothic"/>
                <a:cs typeface="Century Gothic"/>
              </a:rPr>
              <a:t>one </a:t>
            </a:r>
            <a:r>
              <a:rPr spc="-4" dirty="0" smtClean="0">
                <a:latin typeface="Century Gothic"/>
                <a:cs typeface="Century Gothic"/>
              </a:rPr>
              <a:t>occurrence </a:t>
            </a:r>
            <a:r>
              <a:rPr dirty="0" smtClean="0">
                <a:latin typeface="Century Gothic"/>
                <a:cs typeface="Century Gothic"/>
              </a:rPr>
              <a:t>of the  </a:t>
            </a:r>
            <a:r>
              <a:rPr spc="-4" dirty="0" smtClean="0">
                <a:latin typeface="Century Gothic"/>
                <a:cs typeface="Century Gothic"/>
              </a:rPr>
              <a:t>symbol </a:t>
            </a:r>
            <a:r>
              <a:rPr dirty="0" smtClean="0">
                <a:latin typeface="Century Gothic"/>
                <a:cs typeface="Century Gothic"/>
              </a:rPr>
              <a:t>followed </a:t>
            </a:r>
            <a:r>
              <a:rPr spc="-4" dirty="0" smtClean="0">
                <a:latin typeface="Century Gothic"/>
                <a:cs typeface="Century Gothic"/>
              </a:rPr>
              <a:t>by </a:t>
            </a:r>
            <a:r>
              <a:rPr dirty="0" smtClean="0">
                <a:latin typeface="Century Gothic"/>
                <a:cs typeface="Century Gothic"/>
              </a:rPr>
              <a:t>the </a:t>
            </a:r>
            <a:r>
              <a:rPr spc="-4" dirty="0" smtClean="0">
                <a:latin typeface="Century Gothic"/>
                <a:cs typeface="Century Gothic"/>
              </a:rPr>
              <a:t>number </a:t>
            </a:r>
            <a:r>
              <a:rPr dirty="0" smtClean="0">
                <a:latin typeface="Century Gothic"/>
                <a:cs typeface="Century Gothic"/>
              </a:rPr>
              <a:t>of</a:t>
            </a:r>
            <a:r>
              <a:rPr spc="-4" dirty="0" smtClean="0">
                <a:latin typeface="Century Gothic"/>
                <a:cs typeface="Century Gothic"/>
              </a:rPr>
              <a:t> occurrences.</a:t>
            </a:r>
            <a:endParaRPr dirty="0" smtClean="0">
              <a:latin typeface="Century Gothic"/>
              <a:cs typeface="Century Gothic"/>
            </a:endParaRPr>
          </a:p>
          <a:p>
            <a:pPr marL="9525" marR="3810" indent="315278" algn="just">
              <a:lnSpc>
                <a:spcPts val="2055"/>
              </a:lnSpc>
              <a:spcBef>
                <a:spcPts val="293"/>
              </a:spcBef>
            </a:pPr>
            <a:r>
              <a:rPr spc="-4" dirty="0" smtClean="0">
                <a:latin typeface="Century Gothic"/>
                <a:cs typeface="Century Gothic"/>
              </a:rPr>
              <a:t>The </a:t>
            </a:r>
            <a:r>
              <a:rPr dirty="0" smtClean="0">
                <a:latin typeface="Century Gothic"/>
                <a:cs typeface="Century Gothic"/>
              </a:rPr>
              <a:t>method </a:t>
            </a:r>
            <a:r>
              <a:rPr spc="-4" dirty="0" smtClean="0">
                <a:latin typeface="Century Gothic"/>
                <a:cs typeface="Century Gothic"/>
              </a:rPr>
              <a:t>can be </a:t>
            </a:r>
            <a:r>
              <a:rPr spc="4" dirty="0" smtClean="0">
                <a:latin typeface="Century Gothic"/>
                <a:cs typeface="Century Gothic"/>
              </a:rPr>
              <a:t>even </a:t>
            </a:r>
            <a:r>
              <a:rPr dirty="0" smtClean="0">
                <a:latin typeface="Century Gothic"/>
                <a:cs typeface="Century Gothic"/>
              </a:rPr>
              <a:t>more efficient if the </a:t>
            </a:r>
            <a:r>
              <a:rPr spc="-4" dirty="0" smtClean="0">
                <a:latin typeface="Century Gothic"/>
                <a:cs typeface="Century Gothic"/>
              </a:rPr>
              <a:t>data </a:t>
            </a:r>
            <a:r>
              <a:rPr dirty="0" smtClean="0">
                <a:latin typeface="Century Gothic"/>
                <a:cs typeface="Century Gothic"/>
              </a:rPr>
              <a:t>uses only  two </a:t>
            </a:r>
            <a:r>
              <a:rPr spc="-4" dirty="0" smtClean="0">
                <a:latin typeface="Century Gothic"/>
                <a:cs typeface="Century Gothic"/>
              </a:rPr>
              <a:t>symbols (for </a:t>
            </a:r>
            <a:r>
              <a:rPr dirty="0" smtClean="0">
                <a:latin typeface="Century Gothic"/>
                <a:cs typeface="Century Gothic"/>
              </a:rPr>
              <a:t>example 0 </a:t>
            </a:r>
            <a:r>
              <a:rPr spc="-4" dirty="0" smtClean="0">
                <a:latin typeface="Century Gothic"/>
                <a:cs typeface="Century Gothic"/>
              </a:rPr>
              <a:t>and 1) </a:t>
            </a:r>
            <a:r>
              <a:rPr spc="8" dirty="0" smtClean="0">
                <a:latin typeface="Century Gothic"/>
                <a:cs typeface="Century Gothic"/>
              </a:rPr>
              <a:t>in </a:t>
            </a:r>
            <a:r>
              <a:rPr spc="4" dirty="0" smtClean="0">
                <a:latin typeface="Century Gothic"/>
                <a:cs typeface="Century Gothic"/>
              </a:rPr>
              <a:t>its </a:t>
            </a:r>
            <a:r>
              <a:rPr dirty="0" smtClean="0">
                <a:latin typeface="Century Gothic"/>
                <a:cs typeface="Century Gothic"/>
              </a:rPr>
              <a:t>bit </a:t>
            </a:r>
            <a:r>
              <a:rPr spc="-4" dirty="0" smtClean="0">
                <a:latin typeface="Century Gothic"/>
                <a:cs typeface="Century Gothic"/>
              </a:rPr>
              <a:t>pattern and </a:t>
            </a:r>
            <a:r>
              <a:rPr dirty="0" smtClean="0">
                <a:latin typeface="Century Gothic"/>
                <a:cs typeface="Century Gothic"/>
              </a:rPr>
              <a:t>one</a:t>
            </a:r>
            <a:r>
              <a:rPr spc="-139" dirty="0" smtClean="0">
                <a:latin typeface="Century Gothic"/>
                <a:cs typeface="Century Gothic"/>
              </a:rPr>
              <a:t> </a:t>
            </a:r>
            <a:r>
              <a:rPr spc="-4" dirty="0" smtClean="0">
                <a:latin typeface="Century Gothic"/>
                <a:cs typeface="Century Gothic"/>
              </a:rPr>
              <a:t>symbol  </a:t>
            </a:r>
            <a:r>
              <a:rPr spc="8" dirty="0" smtClean="0">
                <a:latin typeface="Century Gothic"/>
                <a:cs typeface="Century Gothic"/>
              </a:rPr>
              <a:t>is </a:t>
            </a:r>
            <a:r>
              <a:rPr dirty="0" smtClean="0">
                <a:latin typeface="Century Gothic"/>
                <a:cs typeface="Century Gothic"/>
              </a:rPr>
              <a:t>more </a:t>
            </a:r>
            <a:r>
              <a:rPr spc="-4" dirty="0" smtClean="0">
                <a:latin typeface="Century Gothic"/>
                <a:cs typeface="Century Gothic"/>
              </a:rPr>
              <a:t>frequent </a:t>
            </a:r>
            <a:r>
              <a:rPr dirty="0" smtClean="0">
                <a:latin typeface="Century Gothic"/>
                <a:cs typeface="Century Gothic"/>
              </a:rPr>
              <a:t>than the</a:t>
            </a:r>
            <a:r>
              <a:rPr spc="-34" dirty="0" smtClean="0">
                <a:latin typeface="Century Gothic"/>
                <a:cs typeface="Century Gothic"/>
              </a:rPr>
              <a:t> </a:t>
            </a:r>
            <a:r>
              <a:rPr dirty="0" smtClean="0">
                <a:latin typeface="Century Gothic"/>
                <a:cs typeface="Century Gothic"/>
              </a:rPr>
              <a:t>other.</a:t>
            </a:r>
            <a:endParaRPr dirty="0">
              <a:latin typeface="Century Gothic"/>
              <a:cs typeface="Century Gothic"/>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857250"/>
            <a:ext cx="8684514" cy="5143500"/>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398907" y="1085851"/>
            <a:ext cx="5669280" cy="1010411"/>
          </a:xfrm>
          <a:prstGeom prst="rect">
            <a:avLst/>
          </a:prstGeom>
          <a:blipFill>
            <a:blip r:embed="rId3" cstate="print"/>
            <a:stretch>
              <a:fillRect/>
            </a:stretch>
          </a:blipFill>
        </p:spPr>
        <p:txBody>
          <a:bodyPr wrap="square" lIns="0" tIns="0" rIns="0" bIns="0" rtlCol="0"/>
          <a:lstStyle/>
          <a:p>
            <a:endParaRPr sz="1350"/>
          </a:p>
        </p:txBody>
      </p:sp>
      <p:sp>
        <p:nvSpPr>
          <p:cNvPr id="4" name="object 4"/>
          <p:cNvSpPr txBox="1">
            <a:spLocks noGrp="1"/>
          </p:cNvSpPr>
          <p:nvPr>
            <p:ph type="title"/>
          </p:nvPr>
        </p:nvSpPr>
        <p:spPr>
          <a:xfrm>
            <a:off x="1492853" y="2144364"/>
            <a:ext cx="3377089" cy="286617"/>
          </a:xfrm>
          <a:prstGeom prst="rect">
            <a:avLst/>
          </a:prstGeom>
        </p:spPr>
        <p:txBody>
          <a:bodyPr vert="horz" wrap="square" lIns="0" tIns="9525" rIns="0" bIns="0" rtlCol="0" anchor="t">
            <a:spAutoFit/>
          </a:bodyPr>
          <a:lstStyle/>
          <a:p>
            <a:pPr marL="9525">
              <a:spcBef>
                <a:spcPts val="75"/>
              </a:spcBef>
            </a:pPr>
            <a:r>
              <a:rPr sz="1800" spc="-4" dirty="0"/>
              <a:t>Run-length </a:t>
            </a:r>
            <a:r>
              <a:rPr sz="1800" dirty="0"/>
              <a:t>Encoding</a:t>
            </a:r>
            <a:r>
              <a:rPr sz="1800" spc="-49" dirty="0"/>
              <a:t> </a:t>
            </a:r>
            <a:r>
              <a:rPr sz="1800" spc="-4" dirty="0"/>
              <a:t>example</a:t>
            </a:r>
            <a:endParaRPr sz="1800"/>
          </a:p>
        </p:txBody>
      </p:sp>
      <p:sp>
        <p:nvSpPr>
          <p:cNvPr id="5" name="object 5"/>
          <p:cNvSpPr/>
          <p:nvPr/>
        </p:nvSpPr>
        <p:spPr>
          <a:xfrm>
            <a:off x="2570607" y="2686050"/>
            <a:ext cx="6428232" cy="2441448"/>
          </a:xfrm>
          <a:prstGeom prst="rect">
            <a:avLst/>
          </a:prstGeom>
          <a:blipFill>
            <a:blip r:embed="rId4" cstate="print"/>
            <a:stretch>
              <a:fillRect/>
            </a:stretch>
          </a:blipFill>
        </p:spPr>
        <p:txBody>
          <a:bodyPr wrap="square" lIns="0" tIns="0" rIns="0" bIns="0" rtlCol="0"/>
          <a:lstStyle/>
          <a:p>
            <a:endParaRPr sz="1350"/>
          </a:p>
        </p:txBody>
      </p:sp>
      <p:sp>
        <p:nvSpPr>
          <p:cNvPr id="6" name="object 6"/>
          <p:cNvSpPr txBox="1"/>
          <p:nvPr/>
        </p:nvSpPr>
        <p:spPr>
          <a:xfrm>
            <a:off x="3722561" y="5148834"/>
            <a:ext cx="4098131" cy="286617"/>
          </a:xfrm>
          <a:prstGeom prst="rect">
            <a:avLst/>
          </a:prstGeom>
        </p:spPr>
        <p:txBody>
          <a:bodyPr vert="horz" wrap="square" lIns="0" tIns="9525" rIns="0" bIns="0" rtlCol="0">
            <a:spAutoFit/>
          </a:bodyPr>
          <a:lstStyle/>
          <a:p>
            <a:pPr marL="9525">
              <a:spcBef>
                <a:spcPts val="75"/>
              </a:spcBef>
            </a:pPr>
            <a:r>
              <a:rPr spc="-4" dirty="0">
                <a:solidFill>
                  <a:srgbClr val="374B81"/>
                </a:solidFill>
                <a:latin typeface="Century Gothic"/>
                <a:cs typeface="Century Gothic"/>
              </a:rPr>
              <a:t>Run-length </a:t>
            </a:r>
            <a:r>
              <a:rPr dirty="0">
                <a:solidFill>
                  <a:srgbClr val="374B81"/>
                </a:solidFill>
                <a:latin typeface="Century Gothic"/>
                <a:cs typeface="Century Gothic"/>
              </a:rPr>
              <a:t>Encoding for two</a:t>
            </a:r>
            <a:r>
              <a:rPr spc="-60" dirty="0">
                <a:solidFill>
                  <a:srgbClr val="374B81"/>
                </a:solidFill>
                <a:latin typeface="Century Gothic"/>
                <a:cs typeface="Century Gothic"/>
              </a:rPr>
              <a:t> </a:t>
            </a:r>
            <a:r>
              <a:rPr spc="-4" dirty="0">
                <a:solidFill>
                  <a:srgbClr val="374B81"/>
                </a:solidFill>
                <a:latin typeface="Century Gothic"/>
                <a:cs typeface="Century Gothic"/>
              </a:rPr>
              <a:t>symbols</a:t>
            </a:r>
            <a:endParaRPr>
              <a:latin typeface="Century Gothic"/>
              <a:cs typeface="Century Gothic"/>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81697" y="457200"/>
            <a:ext cx="4941899" cy="1117614"/>
          </a:xfrm>
          <a:prstGeom prst="rect">
            <a:avLst/>
          </a:prstGeom>
        </p:spPr>
        <p:txBody>
          <a:bodyPr vert="horz" wrap="square" lIns="0" tIns="9525" rIns="0" bIns="0" rtlCol="0" anchor="t">
            <a:spAutoFit/>
          </a:bodyPr>
          <a:lstStyle/>
          <a:p>
            <a:pPr marL="9525">
              <a:spcBef>
                <a:spcPts val="75"/>
              </a:spcBef>
            </a:pPr>
            <a:r>
              <a:rPr b="1" dirty="0"/>
              <a:t>Method of </a:t>
            </a:r>
            <a:r>
              <a:rPr b="1" spc="-4" dirty="0"/>
              <a:t>Lossless</a:t>
            </a:r>
            <a:r>
              <a:rPr b="1" spc="-56" dirty="0"/>
              <a:t> </a:t>
            </a:r>
            <a:r>
              <a:rPr b="1" dirty="0"/>
              <a:t>Encoding</a:t>
            </a:r>
          </a:p>
        </p:txBody>
      </p:sp>
      <p:sp>
        <p:nvSpPr>
          <p:cNvPr id="4" name="object 4"/>
          <p:cNvSpPr txBox="1"/>
          <p:nvPr/>
        </p:nvSpPr>
        <p:spPr>
          <a:xfrm>
            <a:off x="914400" y="1669704"/>
            <a:ext cx="7437120" cy="3114603"/>
          </a:xfrm>
          <a:prstGeom prst="rect">
            <a:avLst/>
          </a:prstGeom>
        </p:spPr>
        <p:txBody>
          <a:bodyPr vert="horz" wrap="square" lIns="0" tIns="9049" rIns="0" bIns="0" rtlCol="0">
            <a:spAutoFit/>
          </a:bodyPr>
          <a:lstStyle/>
          <a:p>
            <a:pPr marL="9525">
              <a:spcBef>
                <a:spcPts val="71"/>
              </a:spcBef>
            </a:pPr>
            <a:r>
              <a:rPr sz="3000" b="1" spc="-8" dirty="0">
                <a:solidFill>
                  <a:srgbClr val="467E70"/>
                </a:solidFill>
                <a:latin typeface="Century Gothic"/>
                <a:cs typeface="Century Gothic"/>
              </a:rPr>
              <a:t>Huffman</a:t>
            </a:r>
            <a:r>
              <a:rPr sz="3000" b="1" spc="26" dirty="0">
                <a:solidFill>
                  <a:srgbClr val="467E70"/>
                </a:solidFill>
                <a:latin typeface="Century Gothic"/>
                <a:cs typeface="Century Gothic"/>
              </a:rPr>
              <a:t> </a:t>
            </a:r>
            <a:r>
              <a:rPr sz="3000" b="1" spc="-4" dirty="0">
                <a:solidFill>
                  <a:srgbClr val="467E70"/>
                </a:solidFill>
                <a:latin typeface="Century Gothic"/>
                <a:cs typeface="Century Gothic"/>
              </a:rPr>
              <a:t>Coding</a:t>
            </a:r>
            <a:endParaRPr sz="3000" dirty="0">
              <a:latin typeface="Century Gothic"/>
              <a:cs typeface="Century Gothic"/>
            </a:endParaRPr>
          </a:p>
          <a:p>
            <a:pPr marL="9525" marR="3810">
              <a:lnSpc>
                <a:spcPct val="95000"/>
              </a:lnSpc>
              <a:spcBef>
                <a:spcPts val="2093"/>
              </a:spcBef>
            </a:pPr>
            <a:r>
              <a:rPr dirty="0">
                <a:latin typeface="Century Gothic"/>
                <a:cs typeface="Century Gothic"/>
              </a:rPr>
              <a:t>Huffman coding assigns </a:t>
            </a:r>
            <a:r>
              <a:rPr spc="-4" dirty="0">
                <a:latin typeface="Century Gothic"/>
                <a:cs typeface="Century Gothic"/>
              </a:rPr>
              <a:t>shorter </a:t>
            </a:r>
            <a:r>
              <a:rPr dirty="0">
                <a:latin typeface="Century Gothic"/>
                <a:cs typeface="Century Gothic"/>
              </a:rPr>
              <a:t>codes to </a:t>
            </a:r>
            <a:r>
              <a:rPr spc="-4" dirty="0">
                <a:latin typeface="Century Gothic"/>
                <a:cs typeface="Century Gothic"/>
              </a:rPr>
              <a:t>symbols </a:t>
            </a:r>
            <a:r>
              <a:rPr dirty="0">
                <a:latin typeface="Century Gothic"/>
                <a:cs typeface="Century Gothic"/>
              </a:rPr>
              <a:t>that </a:t>
            </a:r>
            <a:r>
              <a:rPr spc="-4" dirty="0">
                <a:latin typeface="Century Gothic"/>
                <a:cs typeface="Century Gothic"/>
              </a:rPr>
              <a:t>occur </a:t>
            </a:r>
            <a:r>
              <a:rPr dirty="0">
                <a:latin typeface="Century Gothic"/>
                <a:cs typeface="Century Gothic"/>
              </a:rPr>
              <a:t>more  frequently </a:t>
            </a:r>
            <a:r>
              <a:rPr spc="-4" dirty="0">
                <a:latin typeface="Century Gothic"/>
                <a:cs typeface="Century Gothic"/>
              </a:rPr>
              <a:t>and longer </a:t>
            </a:r>
            <a:r>
              <a:rPr dirty="0">
                <a:latin typeface="Century Gothic"/>
                <a:cs typeface="Century Gothic"/>
              </a:rPr>
              <a:t>codes to those that </a:t>
            </a:r>
            <a:r>
              <a:rPr spc="-4" dirty="0">
                <a:latin typeface="Century Gothic"/>
                <a:cs typeface="Century Gothic"/>
              </a:rPr>
              <a:t>occur less </a:t>
            </a:r>
            <a:r>
              <a:rPr dirty="0">
                <a:latin typeface="Century Gothic"/>
                <a:cs typeface="Century Gothic"/>
              </a:rPr>
              <a:t>frequently. For  </a:t>
            </a:r>
            <a:r>
              <a:rPr spc="-4" dirty="0">
                <a:latin typeface="Century Gothic"/>
                <a:cs typeface="Century Gothic"/>
              </a:rPr>
              <a:t>example, </a:t>
            </a:r>
            <a:r>
              <a:rPr dirty="0">
                <a:latin typeface="Century Gothic"/>
                <a:cs typeface="Century Gothic"/>
              </a:rPr>
              <a:t>imagine </a:t>
            </a:r>
            <a:r>
              <a:rPr spc="-4" dirty="0">
                <a:latin typeface="Century Gothic"/>
                <a:cs typeface="Century Gothic"/>
              </a:rPr>
              <a:t>we </a:t>
            </a:r>
            <a:r>
              <a:rPr dirty="0">
                <a:latin typeface="Century Gothic"/>
                <a:cs typeface="Century Gothic"/>
              </a:rPr>
              <a:t>have a text file that uses only </a:t>
            </a:r>
            <a:r>
              <a:rPr spc="-4" dirty="0">
                <a:latin typeface="Century Gothic"/>
                <a:cs typeface="Century Gothic"/>
              </a:rPr>
              <a:t>five </a:t>
            </a:r>
            <a:r>
              <a:rPr dirty="0">
                <a:latin typeface="Century Gothic"/>
                <a:cs typeface="Century Gothic"/>
              </a:rPr>
              <a:t>characters  </a:t>
            </a:r>
            <a:r>
              <a:rPr spc="-4" dirty="0">
                <a:latin typeface="Century Gothic"/>
                <a:cs typeface="Century Gothic"/>
              </a:rPr>
              <a:t>(A, B, </a:t>
            </a:r>
            <a:r>
              <a:rPr dirty="0">
                <a:latin typeface="Century Gothic"/>
                <a:cs typeface="Century Gothic"/>
              </a:rPr>
              <a:t>C, </a:t>
            </a:r>
            <a:r>
              <a:rPr spc="-4" dirty="0">
                <a:latin typeface="Century Gothic"/>
                <a:cs typeface="Century Gothic"/>
              </a:rPr>
              <a:t>D, </a:t>
            </a:r>
            <a:r>
              <a:rPr spc="-11" dirty="0">
                <a:latin typeface="Century Gothic"/>
                <a:cs typeface="Century Gothic"/>
              </a:rPr>
              <a:t>E). </a:t>
            </a:r>
            <a:endParaRPr lang="en-US" spc="-11" dirty="0" smtClean="0">
              <a:latin typeface="Century Gothic"/>
              <a:cs typeface="Century Gothic"/>
            </a:endParaRPr>
          </a:p>
          <a:p>
            <a:pPr marL="9525" marR="3810">
              <a:lnSpc>
                <a:spcPct val="95000"/>
              </a:lnSpc>
              <a:spcBef>
                <a:spcPts val="2093"/>
              </a:spcBef>
            </a:pPr>
            <a:r>
              <a:rPr spc="-4" dirty="0" smtClean="0">
                <a:latin typeface="Century Gothic"/>
                <a:cs typeface="Century Gothic"/>
              </a:rPr>
              <a:t>Before </a:t>
            </a:r>
            <a:r>
              <a:rPr spc="-4" dirty="0">
                <a:latin typeface="Century Gothic"/>
                <a:cs typeface="Century Gothic"/>
              </a:rPr>
              <a:t>we </a:t>
            </a:r>
            <a:r>
              <a:rPr dirty="0">
                <a:latin typeface="Century Gothic"/>
                <a:cs typeface="Century Gothic"/>
              </a:rPr>
              <a:t>can assign bit </a:t>
            </a:r>
            <a:r>
              <a:rPr spc="-4" dirty="0">
                <a:latin typeface="Century Gothic"/>
                <a:cs typeface="Century Gothic"/>
              </a:rPr>
              <a:t>patterns </a:t>
            </a:r>
            <a:r>
              <a:rPr dirty="0">
                <a:latin typeface="Century Gothic"/>
                <a:cs typeface="Century Gothic"/>
              </a:rPr>
              <a:t>to </a:t>
            </a:r>
            <a:r>
              <a:rPr spc="-4" dirty="0">
                <a:latin typeface="Century Gothic"/>
                <a:cs typeface="Century Gothic"/>
              </a:rPr>
              <a:t>each  </a:t>
            </a:r>
            <a:r>
              <a:rPr dirty="0">
                <a:latin typeface="Century Gothic"/>
                <a:cs typeface="Century Gothic"/>
              </a:rPr>
              <a:t>character, </a:t>
            </a:r>
            <a:r>
              <a:rPr spc="-4" dirty="0">
                <a:latin typeface="Century Gothic"/>
                <a:cs typeface="Century Gothic"/>
              </a:rPr>
              <a:t>we </a:t>
            </a:r>
            <a:r>
              <a:rPr dirty="0">
                <a:latin typeface="Century Gothic"/>
                <a:cs typeface="Century Gothic"/>
              </a:rPr>
              <a:t>assign each </a:t>
            </a:r>
            <a:r>
              <a:rPr spc="-4" dirty="0">
                <a:latin typeface="Century Gothic"/>
                <a:cs typeface="Century Gothic"/>
              </a:rPr>
              <a:t>character </a:t>
            </a:r>
            <a:r>
              <a:rPr dirty="0">
                <a:latin typeface="Century Gothic"/>
                <a:cs typeface="Century Gothic"/>
              </a:rPr>
              <a:t>a weight </a:t>
            </a:r>
            <a:r>
              <a:rPr spc="-4" dirty="0">
                <a:latin typeface="Century Gothic"/>
                <a:cs typeface="Century Gothic"/>
              </a:rPr>
              <a:t>based </a:t>
            </a:r>
            <a:r>
              <a:rPr dirty="0">
                <a:latin typeface="Century Gothic"/>
                <a:cs typeface="Century Gothic"/>
              </a:rPr>
              <a:t>on </a:t>
            </a:r>
            <a:r>
              <a:rPr spc="4" dirty="0">
                <a:latin typeface="Century Gothic"/>
                <a:cs typeface="Century Gothic"/>
              </a:rPr>
              <a:t>its  </a:t>
            </a:r>
            <a:r>
              <a:rPr dirty="0">
                <a:latin typeface="Century Gothic"/>
                <a:cs typeface="Century Gothic"/>
              </a:rPr>
              <a:t>frequency of use. </a:t>
            </a:r>
            <a:r>
              <a:rPr spc="-8" dirty="0">
                <a:latin typeface="Century Gothic"/>
                <a:cs typeface="Century Gothic"/>
              </a:rPr>
              <a:t>In </a:t>
            </a:r>
            <a:r>
              <a:rPr spc="4" dirty="0">
                <a:latin typeface="Century Gothic"/>
                <a:cs typeface="Century Gothic"/>
              </a:rPr>
              <a:t>this </a:t>
            </a:r>
            <a:r>
              <a:rPr spc="-4" dirty="0">
                <a:latin typeface="Century Gothic"/>
                <a:cs typeface="Century Gothic"/>
              </a:rPr>
              <a:t>example, </a:t>
            </a:r>
            <a:r>
              <a:rPr dirty="0">
                <a:latin typeface="Century Gothic"/>
                <a:cs typeface="Century Gothic"/>
              </a:rPr>
              <a:t>assume that the </a:t>
            </a:r>
            <a:r>
              <a:rPr spc="-4" dirty="0">
                <a:latin typeface="Century Gothic"/>
                <a:cs typeface="Century Gothic"/>
              </a:rPr>
              <a:t>frequency </a:t>
            </a:r>
            <a:r>
              <a:rPr dirty="0">
                <a:latin typeface="Century Gothic"/>
                <a:cs typeface="Century Gothic"/>
              </a:rPr>
              <a:t>of  the characters </a:t>
            </a:r>
            <a:r>
              <a:rPr spc="4" dirty="0">
                <a:latin typeface="Century Gothic"/>
                <a:cs typeface="Century Gothic"/>
              </a:rPr>
              <a:t>is </a:t>
            </a:r>
            <a:r>
              <a:rPr spc="-4" dirty="0">
                <a:latin typeface="Century Gothic"/>
                <a:cs typeface="Century Gothic"/>
              </a:rPr>
              <a:t>as</a:t>
            </a:r>
            <a:r>
              <a:rPr spc="-23" dirty="0">
                <a:latin typeface="Century Gothic"/>
                <a:cs typeface="Century Gothic"/>
              </a:rPr>
              <a:t> </a:t>
            </a:r>
            <a:r>
              <a:rPr spc="-4" dirty="0">
                <a:latin typeface="Century Gothic"/>
                <a:cs typeface="Century Gothic"/>
              </a:rPr>
              <a:t>shown.</a:t>
            </a:r>
            <a:endParaRPr dirty="0">
              <a:latin typeface="Century Gothic"/>
              <a:cs typeface="Century Gothic"/>
            </a:endParaRPr>
          </a:p>
        </p:txBody>
      </p:sp>
      <p:sp>
        <p:nvSpPr>
          <p:cNvPr id="5" name="object 5"/>
          <p:cNvSpPr/>
          <p:nvPr/>
        </p:nvSpPr>
        <p:spPr>
          <a:xfrm>
            <a:off x="2513456" y="4648200"/>
            <a:ext cx="4344544" cy="1524000"/>
          </a:xfrm>
          <a:prstGeom prst="rect">
            <a:avLst/>
          </a:prstGeom>
          <a:blipFill>
            <a:blip r:embed="rId2"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606" y="1028700"/>
            <a:ext cx="4800600" cy="2551176"/>
          </a:xfrm>
          <a:prstGeom prst="rect">
            <a:avLst/>
          </a:prstGeom>
          <a:blipFill>
            <a:blip r:embed="rId2" cstate="print"/>
            <a:stretch>
              <a:fillRect/>
            </a:stretch>
          </a:blipFill>
        </p:spPr>
        <p:txBody>
          <a:bodyPr wrap="square" lIns="0" tIns="0" rIns="0" bIns="0" rtlCol="0"/>
          <a:lstStyle/>
          <a:p>
            <a:endParaRPr sz="1350"/>
          </a:p>
        </p:txBody>
      </p:sp>
      <p:sp>
        <p:nvSpPr>
          <p:cNvPr id="3" name="object 3"/>
          <p:cNvSpPr txBox="1"/>
          <p:nvPr/>
        </p:nvSpPr>
        <p:spPr>
          <a:xfrm>
            <a:off x="1917763" y="3605975"/>
            <a:ext cx="1825466" cy="286617"/>
          </a:xfrm>
          <a:prstGeom prst="rect">
            <a:avLst/>
          </a:prstGeom>
        </p:spPr>
        <p:txBody>
          <a:bodyPr vert="horz" wrap="square" lIns="0" tIns="9525" rIns="0" bIns="0" rtlCol="0">
            <a:spAutoFit/>
          </a:bodyPr>
          <a:lstStyle/>
          <a:p>
            <a:pPr marL="9525">
              <a:spcBef>
                <a:spcPts val="75"/>
              </a:spcBef>
            </a:pPr>
            <a:r>
              <a:rPr dirty="0">
                <a:solidFill>
                  <a:srgbClr val="374B81"/>
                </a:solidFill>
                <a:latin typeface="Century Gothic"/>
                <a:cs typeface="Century Gothic"/>
              </a:rPr>
              <a:t>Huffman</a:t>
            </a:r>
            <a:r>
              <a:rPr spc="-75" dirty="0">
                <a:solidFill>
                  <a:srgbClr val="374B81"/>
                </a:solidFill>
                <a:latin typeface="Century Gothic"/>
                <a:cs typeface="Century Gothic"/>
              </a:rPr>
              <a:t> </a:t>
            </a:r>
            <a:r>
              <a:rPr dirty="0">
                <a:solidFill>
                  <a:srgbClr val="374B81"/>
                </a:solidFill>
                <a:latin typeface="Century Gothic"/>
                <a:cs typeface="Century Gothic"/>
              </a:rPr>
              <a:t>coding</a:t>
            </a:r>
            <a:endParaRPr>
              <a:latin typeface="Century Gothic"/>
              <a:cs typeface="Century Gothic"/>
            </a:endParaRPr>
          </a:p>
        </p:txBody>
      </p:sp>
      <p:sp>
        <p:nvSpPr>
          <p:cNvPr id="4" name="object 4"/>
          <p:cNvSpPr txBox="1"/>
          <p:nvPr/>
        </p:nvSpPr>
        <p:spPr>
          <a:xfrm>
            <a:off x="1600200" y="4724400"/>
            <a:ext cx="6116955" cy="1240724"/>
          </a:xfrm>
          <a:prstGeom prst="rect">
            <a:avLst/>
          </a:prstGeom>
        </p:spPr>
        <p:txBody>
          <a:bodyPr vert="horz" wrap="square" lIns="0" tIns="9525" rIns="0" bIns="0" rtlCol="0">
            <a:spAutoFit/>
          </a:bodyPr>
          <a:lstStyle/>
          <a:p>
            <a:pPr marL="9525" marR="3810" algn="just">
              <a:spcBef>
                <a:spcPts val="75"/>
              </a:spcBef>
            </a:pPr>
            <a:r>
              <a:rPr sz="2000" dirty="0">
                <a:solidFill>
                  <a:srgbClr val="374B81"/>
                </a:solidFill>
                <a:latin typeface="Century Gothic"/>
                <a:cs typeface="Century Gothic"/>
              </a:rPr>
              <a:t>A </a:t>
            </a:r>
            <a:r>
              <a:rPr sz="2000" spc="-4" dirty="0">
                <a:solidFill>
                  <a:srgbClr val="374B81"/>
                </a:solidFill>
                <a:latin typeface="Century Gothic"/>
                <a:cs typeface="Century Gothic"/>
              </a:rPr>
              <a:t>character’s </a:t>
            </a:r>
            <a:r>
              <a:rPr sz="2000" dirty="0">
                <a:solidFill>
                  <a:srgbClr val="374B81"/>
                </a:solidFill>
                <a:latin typeface="Century Gothic"/>
                <a:cs typeface="Century Gothic"/>
              </a:rPr>
              <a:t>code </a:t>
            </a:r>
            <a:r>
              <a:rPr sz="2000" spc="8" dirty="0">
                <a:solidFill>
                  <a:srgbClr val="374B81"/>
                </a:solidFill>
                <a:latin typeface="Century Gothic"/>
                <a:cs typeface="Century Gothic"/>
              </a:rPr>
              <a:t>is </a:t>
            </a:r>
            <a:r>
              <a:rPr sz="2000" dirty="0">
                <a:solidFill>
                  <a:srgbClr val="374B81"/>
                </a:solidFill>
                <a:latin typeface="Century Gothic"/>
                <a:cs typeface="Century Gothic"/>
              </a:rPr>
              <a:t>found </a:t>
            </a:r>
            <a:r>
              <a:rPr sz="2000" spc="-4" dirty="0">
                <a:solidFill>
                  <a:srgbClr val="374B81"/>
                </a:solidFill>
                <a:latin typeface="Century Gothic"/>
                <a:cs typeface="Century Gothic"/>
              </a:rPr>
              <a:t>by </a:t>
            </a:r>
            <a:r>
              <a:rPr sz="2000" dirty="0">
                <a:solidFill>
                  <a:srgbClr val="374B81"/>
                </a:solidFill>
                <a:latin typeface="Century Gothic"/>
                <a:cs typeface="Century Gothic"/>
              </a:rPr>
              <a:t>starting </a:t>
            </a:r>
            <a:r>
              <a:rPr sz="2000" spc="-4" dirty="0">
                <a:solidFill>
                  <a:srgbClr val="374B81"/>
                </a:solidFill>
                <a:latin typeface="Century Gothic"/>
                <a:cs typeface="Century Gothic"/>
              </a:rPr>
              <a:t>at </a:t>
            </a:r>
            <a:r>
              <a:rPr sz="2000" dirty="0">
                <a:solidFill>
                  <a:srgbClr val="374B81"/>
                </a:solidFill>
                <a:latin typeface="Century Gothic"/>
                <a:cs typeface="Century Gothic"/>
              </a:rPr>
              <a:t>the root and  following the </a:t>
            </a:r>
            <a:r>
              <a:rPr sz="2000" spc="-4" dirty="0">
                <a:solidFill>
                  <a:srgbClr val="374B81"/>
                </a:solidFill>
                <a:latin typeface="Century Gothic"/>
                <a:cs typeface="Century Gothic"/>
              </a:rPr>
              <a:t>branches </a:t>
            </a:r>
            <a:r>
              <a:rPr sz="2000" dirty="0">
                <a:solidFill>
                  <a:srgbClr val="374B81"/>
                </a:solidFill>
                <a:latin typeface="Century Gothic"/>
                <a:cs typeface="Century Gothic"/>
              </a:rPr>
              <a:t>that </a:t>
            </a:r>
            <a:r>
              <a:rPr sz="2000" spc="-4" dirty="0">
                <a:solidFill>
                  <a:srgbClr val="374B81"/>
                </a:solidFill>
                <a:latin typeface="Century Gothic"/>
                <a:cs typeface="Century Gothic"/>
              </a:rPr>
              <a:t>lead </a:t>
            </a:r>
            <a:r>
              <a:rPr sz="2000" dirty="0">
                <a:solidFill>
                  <a:srgbClr val="374B81"/>
                </a:solidFill>
                <a:latin typeface="Century Gothic"/>
                <a:cs typeface="Century Gothic"/>
              </a:rPr>
              <a:t>to that character.</a:t>
            </a:r>
            <a:r>
              <a:rPr sz="2000" spc="-105" dirty="0">
                <a:solidFill>
                  <a:srgbClr val="374B81"/>
                </a:solidFill>
                <a:latin typeface="Century Gothic"/>
                <a:cs typeface="Century Gothic"/>
              </a:rPr>
              <a:t> </a:t>
            </a:r>
            <a:r>
              <a:rPr sz="2000" spc="-4" dirty="0">
                <a:solidFill>
                  <a:srgbClr val="374B81"/>
                </a:solidFill>
                <a:latin typeface="Century Gothic"/>
                <a:cs typeface="Century Gothic"/>
              </a:rPr>
              <a:t>The  </a:t>
            </a:r>
            <a:r>
              <a:rPr sz="2000" dirty="0">
                <a:solidFill>
                  <a:srgbClr val="374B81"/>
                </a:solidFill>
                <a:latin typeface="Century Gothic"/>
                <a:cs typeface="Century Gothic"/>
              </a:rPr>
              <a:t>code itself </a:t>
            </a:r>
            <a:r>
              <a:rPr sz="2000" spc="8" dirty="0">
                <a:solidFill>
                  <a:srgbClr val="374B81"/>
                </a:solidFill>
                <a:latin typeface="Century Gothic"/>
                <a:cs typeface="Century Gothic"/>
              </a:rPr>
              <a:t>is </a:t>
            </a:r>
            <a:r>
              <a:rPr sz="2000" dirty="0">
                <a:solidFill>
                  <a:srgbClr val="374B81"/>
                </a:solidFill>
                <a:latin typeface="Century Gothic"/>
                <a:cs typeface="Century Gothic"/>
              </a:rPr>
              <a:t>the bit value of each </a:t>
            </a:r>
            <a:r>
              <a:rPr sz="2000" spc="-4" dirty="0">
                <a:solidFill>
                  <a:srgbClr val="374B81"/>
                </a:solidFill>
                <a:latin typeface="Century Gothic"/>
                <a:cs typeface="Century Gothic"/>
              </a:rPr>
              <a:t>branch </a:t>
            </a:r>
            <a:r>
              <a:rPr sz="2000" dirty="0">
                <a:solidFill>
                  <a:srgbClr val="374B81"/>
                </a:solidFill>
                <a:latin typeface="Century Gothic"/>
                <a:cs typeface="Century Gothic"/>
              </a:rPr>
              <a:t>on the </a:t>
            </a:r>
            <a:r>
              <a:rPr sz="2000" spc="-4" dirty="0">
                <a:solidFill>
                  <a:srgbClr val="374B81"/>
                </a:solidFill>
                <a:latin typeface="Century Gothic"/>
                <a:cs typeface="Century Gothic"/>
              </a:rPr>
              <a:t>path,  </a:t>
            </a:r>
            <a:r>
              <a:rPr sz="2000" dirty="0">
                <a:solidFill>
                  <a:srgbClr val="374B81"/>
                </a:solidFill>
                <a:latin typeface="Century Gothic"/>
                <a:cs typeface="Century Gothic"/>
              </a:rPr>
              <a:t>taken </a:t>
            </a:r>
            <a:r>
              <a:rPr sz="2000" spc="8" dirty="0">
                <a:solidFill>
                  <a:srgbClr val="374B81"/>
                </a:solidFill>
                <a:latin typeface="Century Gothic"/>
                <a:cs typeface="Century Gothic"/>
              </a:rPr>
              <a:t>in</a:t>
            </a:r>
            <a:r>
              <a:rPr sz="2000" spc="-41" dirty="0">
                <a:solidFill>
                  <a:srgbClr val="374B81"/>
                </a:solidFill>
                <a:latin typeface="Century Gothic"/>
                <a:cs typeface="Century Gothic"/>
              </a:rPr>
              <a:t> </a:t>
            </a:r>
            <a:r>
              <a:rPr sz="2000" spc="-4" dirty="0">
                <a:solidFill>
                  <a:srgbClr val="374B81"/>
                </a:solidFill>
                <a:latin typeface="Century Gothic"/>
                <a:cs typeface="Century Gothic"/>
              </a:rPr>
              <a:t>sequence.</a:t>
            </a:r>
            <a:endParaRPr sz="2000" dirty="0">
              <a:latin typeface="Century Gothic"/>
              <a:cs typeface="Century Gothic"/>
            </a:endParaRPr>
          </a:p>
        </p:txBody>
      </p:sp>
      <p:sp>
        <p:nvSpPr>
          <p:cNvPr id="5" name="object 5"/>
          <p:cNvSpPr/>
          <p:nvPr/>
        </p:nvSpPr>
        <p:spPr>
          <a:xfrm>
            <a:off x="5253228" y="1028700"/>
            <a:ext cx="3873627" cy="1796796"/>
          </a:xfrm>
          <a:prstGeom prst="rect">
            <a:avLst/>
          </a:prstGeom>
          <a:blipFill>
            <a:blip r:embed="rId3" cstate="print"/>
            <a:stretch>
              <a:fillRect/>
            </a:stretch>
          </a:blipFill>
        </p:spPr>
        <p:txBody>
          <a:bodyPr wrap="square" lIns="0" tIns="0" rIns="0" bIns="0" rtlCol="0"/>
          <a:lstStyle/>
          <a:p>
            <a:endParaRPr sz="1350"/>
          </a:p>
        </p:txBody>
      </p:sp>
      <p:sp>
        <p:nvSpPr>
          <p:cNvPr id="6" name="object 6"/>
          <p:cNvSpPr txBox="1">
            <a:spLocks noGrp="1"/>
          </p:cNvSpPr>
          <p:nvPr>
            <p:ph type="title"/>
          </p:nvPr>
        </p:nvSpPr>
        <p:spPr>
          <a:xfrm>
            <a:off x="6447282" y="2992470"/>
            <a:ext cx="2204085" cy="286617"/>
          </a:xfrm>
          <a:prstGeom prst="rect">
            <a:avLst/>
          </a:prstGeom>
        </p:spPr>
        <p:txBody>
          <a:bodyPr vert="horz" wrap="square" lIns="0" tIns="9525" rIns="0" bIns="0" rtlCol="0" anchor="t">
            <a:spAutoFit/>
          </a:bodyPr>
          <a:lstStyle/>
          <a:p>
            <a:pPr marL="9525">
              <a:spcBef>
                <a:spcPts val="75"/>
              </a:spcBef>
            </a:pPr>
            <a:r>
              <a:rPr sz="1800" spc="4" dirty="0"/>
              <a:t>Final </a:t>
            </a:r>
            <a:r>
              <a:rPr sz="1800" dirty="0"/>
              <a:t>tree </a:t>
            </a:r>
            <a:r>
              <a:rPr sz="1800" spc="-4" dirty="0"/>
              <a:t>and</a:t>
            </a:r>
            <a:r>
              <a:rPr sz="1800" spc="-113" dirty="0"/>
              <a:t> </a:t>
            </a:r>
            <a:r>
              <a:rPr sz="1800" dirty="0"/>
              <a:t>code</a:t>
            </a:r>
            <a:endParaRPr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533400"/>
            <a:ext cx="5799296" cy="1118094"/>
          </a:xfrm>
          <a:prstGeom prst="rect">
            <a:avLst/>
          </a:prstGeom>
        </p:spPr>
        <p:txBody>
          <a:bodyPr vert="horz" wrap="square" lIns="0" tIns="10001" rIns="0" bIns="0" rtlCol="0" anchor="t">
            <a:spAutoFit/>
          </a:bodyPr>
          <a:lstStyle/>
          <a:p>
            <a:pPr marL="9525">
              <a:spcBef>
                <a:spcPts val="79"/>
              </a:spcBef>
            </a:pPr>
            <a:r>
              <a:rPr b="1" dirty="0"/>
              <a:t>Method of </a:t>
            </a:r>
            <a:r>
              <a:rPr b="1" spc="-4" dirty="0"/>
              <a:t>Lossless</a:t>
            </a:r>
            <a:r>
              <a:rPr b="1" spc="-56" dirty="0"/>
              <a:t> </a:t>
            </a:r>
            <a:r>
              <a:rPr b="1" spc="-4" dirty="0"/>
              <a:t>Encoding</a:t>
            </a:r>
          </a:p>
        </p:txBody>
      </p:sp>
      <p:sp>
        <p:nvSpPr>
          <p:cNvPr id="3" name="object 3"/>
          <p:cNvSpPr txBox="1">
            <a:spLocks noGrp="1"/>
          </p:cNvSpPr>
          <p:nvPr>
            <p:ph idx="1"/>
          </p:nvPr>
        </p:nvSpPr>
        <p:spPr>
          <a:xfrm>
            <a:off x="1295400" y="1981200"/>
            <a:ext cx="7458588" cy="3648595"/>
          </a:xfrm>
          <a:prstGeom prst="rect">
            <a:avLst/>
          </a:prstGeom>
        </p:spPr>
        <p:txBody>
          <a:bodyPr vert="horz" wrap="square" lIns="0" tIns="9049" rIns="0" bIns="0" rtlCol="0">
            <a:spAutoFit/>
          </a:bodyPr>
          <a:lstStyle/>
          <a:p>
            <a:pPr marL="0" indent="0" algn="ctr">
              <a:spcBef>
                <a:spcPts val="71"/>
              </a:spcBef>
              <a:buNone/>
            </a:pPr>
            <a:r>
              <a:rPr spc="-4" dirty="0"/>
              <a:t>Lempel Ziv</a:t>
            </a:r>
            <a:r>
              <a:rPr spc="11" dirty="0"/>
              <a:t> </a:t>
            </a:r>
            <a:r>
              <a:rPr spc="-8" dirty="0"/>
              <a:t>Coding</a:t>
            </a:r>
          </a:p>
          <a:p>
            <a:pPr marL="123825" marR="3810" algn="just">
              <a:spcBef>
                <a:spcPts val="2134"/>
              </a:spcBef>
            </a:pPr>
            <a:r>
              <a:rPr sz="2000" dirty="0">
                <a:solidFill>
                  <a:srgbClr val="374B81"/>
                </a:solidFill>
                <a:cs typeface="Century Gothic"/>
              </a:rPr>
              <a:t>Lempel </a:t>
            </a:r>
            <a:r>
              <a:rPr sz="2000" spc="-4" dirty="0">
                <a:solidFill>
                  <a:srgbClr val="374B81"/>
                </a:solidFill>
                <a:cs typeface="Century Gothic"/>
              </a:rPr>
              <a:t>Ziv (LZ) </a:t>
            </a:r>
            <a:r>
              <a:rPr sz="2000" dirty="0">
                <a:solidFill>
                  <a:srgbClr val="374B81"/>
                </a:solidFill>
                <a:cs typeface="Century Gothic"/>
              </a:rPr>
              <a:t>encoding </a:t>
            </a:r>
            <a:r>
              <a:rPr sz="2000" spc="4" dirty="0">
                <a:solidFill>
                  <a:srgbClr val="374B81"/>
                </a:solidFill>
                <a:cs typeface="Century Gothic"/>
              </a:rPr>
              <a:t>is </a:t>
            </a:r>
            <a:r>
              <a:rPr sz="2000" spc="-4" dirty="0">
                <a:solidFill>
                  <a:srgbClr val="374B81"/>
                </a:solidFill>
                <a:cs typeface="Century Gothic"/>
              </a:rPr>
              <a:t>an example </a:t>
            </a:r>
            <a:r>
              <a:rPr sz="2000" dirty="0">
                <a:solidFill>
                  <a:srgbClr val="374B81"/>
                </a:solidFill>
                <a:cs typeface="Century Gothic"/>
              </a:rPr>
              <a:t>of a </a:t>
            </a:r>
            <a:r>
              <a:rPr sz="2000" spc="-4" dirty="0">
                <a:solidFill>
                  <a:srgbClr val="374B81"/>
                </a:solidFill>
                <a:cs typeface="Century Gothic"/>
              </a:rPr>
              <a:t>category </a:t>
            </a:r>
            <a:r>
              <a:rPr sz="2000" dirty="0">
                <a:solidFill>
                  <a:srgbClr val="374B81"/>
                </a:solidFill>
                <a:cs typeface="Century Gothic"/>
              </a:rPr>
              <a:t>of  </a:t>
            </a:r>
            <a:r>
              <a:rPr sz="2000" spc="-4" dirty="0">
                <a:solidFill>
                  <a:srgbClr val="374B81"/>
                </a:solidFill>
                <a:cs typeface="Century Gothic"/>
              </a:rPr>
              <a:t>algorithms </a:t>
            </a:r>
            <a:r>
              <a:rPr sz="2000" dirty="0">
                <a:solidFill>
                  <a:srgbClr val="374B81"/>
                </a:solidFill>
                <a:cs typeface="Century Gothic"/>
              </a:rPr>
              <a:t>called </a:t>
            </a:r>
            <a:r>
              <a:rPr sz="2000" b="1" i="1" spc="-4" dirty="0">
                <a:solidFill>
                  <a:srgbClr val="374B81"/>
                </a:solidFill>
                <a:cs typeface="Century Gothic"/>
              </a:rPr>
              <a:t>dictionary-based </a:t>
            </a:r>
            <a:r>
              <a:rPr sz="2000" b="1" dirty="0">
                <a:solidFill>
                  <a:srgbClr val="374B81"/>
                </a:solidFill>
                <a:cs typeface="Century Gothic"/>
              </a:rPr>
              <a:t>encoding. </a:t>
            </a:r>
            <a:endParaRPr lang="en-US" sz="2000" b="1" dirty="0" smtClean="0">
              <a:solidFill>
                <a:srgbClr val="374B81"/>
              </a:solidFill>
              <a:cs typeface="Century Gothic"/>
            </a:endParaRPr>
          </a:p>
          <a:p>
            <a:pPr marL="123825" marR="3810" algn="just">
              <a:spcBef>
                <a:spcPts val="2134"/>
              </a:spcBef>
            </a:pPr>
            <a:r>
              <a:rPr sz="2000" spc="-4" dirty="0" smtClean="0">
                <a:solidFill>
                  <a:srgbClr val="374B81"/>
                </a:solidFill>
                <a:cs typeface="Century Gothic"/>
              </a:rPr>
              <a:t>The </a:t>
            </a:r>
            <a:r>
              <a:rPr sz="2000" dirty="0">
                <a:solidFill>
                  <a:srgbClr val="374B81"/>
                </a:solidFill>
                <a:cs typeface="Century Gothic"/>
              </a:rPr>
              <a:t>idea </a:t>
            </a:r>
            <a:r>
              <a:rPr sz="2000" spc="15" dirty="0">
                <a:solidFill>
                  <a:srgbClr val="374B81"/>
                </a:solidFill>
                <a:cs typeface="Century Gothic"/>
              </a:rPr>
              <a:t>is  </a:t>
            </a:r>
            <a:r>
              <a:rPr sz="2000" dirty="0">
                <a:solidFill>
                  <a:srgbClr val="374B81"/>
                </a:solidFill>
                <a:cs typeface="Century Gothic"/>
              </a:rPr>
              <a:t>to create a </a:t>
            </a:r>
            <a:r>
              <a:rPr sz="2000" spc="-4" dirty="0">
                <a:solidFill>
                  <a:srgbClr val="374B81"/>
                </a:solidFill>
                <a:cs typeface="Century Gothic"/>
              </a:rPr>
              <a:t>dictionary </a:t>
            </a:r>
            <a:r>
              <a:rPr sz="2000" dirty="0">
                <a:solidFill>
                  <a:srgbClr val="374B81"/>
                </a:solidFill>
                <a:cs typeface="Century Gothic"/>
              </a:rPr>
              <a:t>(a table) of strings used during the  </a:t>
            </a:r>
            <a:r>
              <a:rPr sz="2000" spc="-4" dirty="0">
                <a:solidFill>
                  <a:srgbClr val="374B81"/>
                </a:solidFill>
                <a:cs typeface="Century Gothic"/>
              </a:rPr>
              <a:t>communication </a:t>
            </a:r>
            <a:r>
              <a:rPr sz="2000" dirty="0">
                <a:solidFill>
                  <a:srgbClr val="374B81"/>
                </a:solidFill>
                <a:cs typeface="Century Gothic"/>
              </a:rPr>
              <a:t>session. </a:t>
            </a:r>
            <a:endParaRPr lang="en-US" sz="2000" dirty="0" smtClean="0">
              <a:solidFill>
                <a:srgbClr val="374B81"/>
              </a:solidFill>
              <a:cs typeface="Century Gothic"/>
            </a:endParaRPr>
          </a:p>
          <a:p>
            <a:pPr marL="123825" marR="3810" algn="just">
              <a:spcBef>
                <a:spcPts val="2134"/>
              </a:spcBef>
            </a:pPr>
            <a:r>
              <a:rPr sz="2000" spc="-8" dirty="0" smtClean="0">
                <a:solidFill>
                  <a:srgbClr val="374B81"/>
                </a:solidFill>
                <a:cs typeface="Century Gothic"/>
              </a:rPr>
              <a:t>If </a:t>
            </a:r>
            <a:r>
              <a:rPr sz="2000" spc="-4" dirty="0">
                <a:solidFill>
                  <a:srgbClr val="374B81"/>
                </a:solidFill>
                <a:cs typeface="Century Gothic"/>
              </a:rPr>
              <a:t>both </a:t>
            </a:r>
            <a:r>
              <a:rPr sz="2000" dirty="0">
                <a:solidFill>
                  <a:srgbClr val="374B81"/>
                </a:solidFill>
                <a:cs typeface="Century Gothic"/>
              </a:rPr>
              <a:t>the </a:t>
            </a:r>
            <a:r>
              <a:rPr sz="2000" spc="-4" dirty="0">
                <a:solidFill>
                  <a:srgbClr val="374B81"/>
                </a:solidFill>
                <a:cs typeface="Century Gothic"/>
              </a:rPr>
              <a:t>sender and </a:t>
            </a:r>
            <a:r>
              <a:rPr sz="2000">
                <a:solidFill>
                  <a:srgbClr val="374B81"/>
                </a:solidFill>
                <a:cs typeface="Century Gothic"/>
              </a:rPr>
              <a:t>the </a:t>
            </a:r>
            <a:r>
              <a:rPr sz="2000" smtClean="0">
                <a:solidFill>
                  <a:srgbClr val="374B81"/>
                </a:solidFill>
                <a:cs typeface="Century Gothic"/>
              </a:rPr>
              <a:t>receiver </a:t>
            </a:r>
            <a:r>
              <a:rPr sz="2000" dirty="0">
                <a:solidFill>
                  <a:srgbClr val="374B81"/>
                </a:solidFill>
                <a:cs typeface="Century Gothic"/>
              </a:rPr>
              <a:t>have a </a:t>
            </a:r>
            <a:r>
              <a:rPr sz="2000" spc="-4" dirty="0">
                <a:solidFill>
                  <a:srgbClr val="374B81"/>
                </a:solidFill>
                <a:cs typeface="Century Gothic"/>
              </a:rPr>
              <a:t>copy </a:t>
            </a:r>
            <a:r>
              <a:rPr sz="2000" dirty="0">
                <a:solidFill>
                  <a:srgbClr val="374B81"/>
                </a:solidFill>
                <a:cs typeface="Century Gothic"/>
              </a:rPr>
              <a:t>of the </a:t>
            </a:r>
            <a:r>
              <a:rPr sz="2000" spc="-4" dirty="0">
                <a:solidFill>
                  <a:srgbClr val="374B81"/>
                </a:solidFill>
                <a:cs typeface="Century Gothic"/>
              </a:rPr>
              <a:t>dictionary, </a:t>
            </a:r>
            <a:r>
              <a:rPr sz="2000" dirty="0">
                <a:solidFill>
                  <a:srgbClr val="374B81"/>
                </a:solidFill>
                <a:cs typeface="Century Gothic"/>
              </a:rPr>
              <a:t>then </a:t>
            </a:r>
            <a:r>
              <a:rPr sz="2000" spc="-4" dirty="0">
                <a:solidFill>
                  <a:srgbClr val="374B81"/>
                </a:solidFill>
                <a:cs typeface="Century Gothic"/>
              </a:rPr>
              <a:t>previously-  </a:t>
            </a:r>
            <a:r>
              <a:rPr sz="2000" dirty="0">
                <a:solidFill>
                  <a:srgbClr val="374B81"/>
                </a:solidFill>
                <a:cs typeface="Century Gothic"/>
              </a:rPr>
              <a:t>encountered strings can </a:t>
            </a:r>
            <a:r>
              <a:rPr sz="2000" spc="-4" dirty="0">
                <a:solidFill>
                  <a:srgbClr val="374B81"/>
                </a:solidFill>
                <a:cs typeface="Century Gothic"/>
              </a:rPr>
              <a:t>be substituted by </a:t>
            </a:r>
            <a:r>
              <a:rPr sz="2000" dirty="0">
                <a:solidFill>
                  <a:srgbClr val="374B81"/>
                </a:solidFill>
                <a:cs typeface="Century Gothic"/>
              </a:rPr>
              <a:t>their index </a:t>
            </a:r>
            <a:r>
              <a:rPr sz="2000" spc="8" dirty="0">
                <a:solidFill>
                  <a:srgbClr val="374B81"/>
                </a:solidFill>
                <a:cs typeface="Century Gothic"/>
              </a:rPr>
              <a:t>in </a:t>
            </a:r>
            <a:r>
              <a:rPr sz="2000" spc="510" dirty="0">
                <a:solidFill>
                  <a:srgbClr val="374B81"/>
                </a:solidFill>
                <a:cs typeface="Century Gothic"/>
              </a:rPr>
              <a:t> </a:t>
            </a:r>
            <a:r>
              <a:rPr sz="2000" dirty="0">
                <a:solidFill>
                  <a:srgbClr val="374B81"/>
                </a:solidFill>
                <a:cs typeface="Century Gothic"/>
              </a:rPr>
              <a:t>the </a:t>
            </a:r>
            <a:r>
              <a:rPr sz="2000" spc="-4" dirty="0">
                <a:solidFill>
                  <a:srgbClr val="374B81"/>
                </a:solidFill>
                <a:cs typeface="Century Gothic"/>
              </a:rPr>
              <a:t>dictionary </a:t>
            </a:r>
            <a:r>
              <a:rPr sz="2000" dirty="0">
                <a:solidFill>
                  <a:srgbClr val="374B81"/>
                </a:solidFill>
                <a:cs typeface="Century Gothic"/>
              </a:rPr>
              <a:t>to reduce the </a:t>
            </a:r>
            <a:r>
              <a:rPr sz="2000" spc="-4" dirty="0">
                <a:solidFill>
                  <a:srgbClr val="374B81"/>
                </a:solidFill>
                <a:cs typeface="Century Gothic"/>
              </a:rPr>
              <a:t>amount </a:t>
            </a:r>
            <a:r>
              <a:rPr sz="2000" dirty="0">
                <a:solidFill>
                  <a:srgbClr val="374B81"/>
                </a:solidFill>
                <a:cs typeface="Century Gothic"/>
              </a:rPr>
              <a:t>of</a:t>
            </a:r>
            <a:r>
              <a:rPr sz="2000" spc="371" dirty="0">
                <a:solidFill>
                  <a:srgbClr val="374B81"/>
                </a:solidFill>
                <a:cs typeface="Century Gothic"/>
              </a:rPr>
              <a:t> </a:t>
            </a:r>
            <a:r>
              <a:rPr sz="2000" spc="-4" dirty="0">
                <a:solidFill>
                  <a:srgbClr val="374B81"/>
                </a:solidFill>
                <a:cs typeface="Century Gothic"/>
              </a:rPr>
              <a:t>information  </a:t>
            </a:r>
            <a:r>
              <a:rPr sz="2000" dirty="0">
                <a:solidFill>
                  <a:srgbClr val="374B81"/>
                </a:solidFill>
                <a:cs typeface="Century Gothic"/>
              </a:rPr>
              <a:t>transmitted.</a:t>
            </a:r>
            <a:endParaRPr sz="2000" dirty="0">
              <a:cs typeface="Century Gothic"/>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990600"/>
            <a:ext cx="3276600" cy="502541"/>
          </a:xfrm>
          <a:prstGeom prst="rect">
            <a:avLst/>
          </a:prstGeom>
        </p:spPr>
        <p:txBody>
          <a:bodyPr vert="horz" wrap="square" lIns="0" tIns="10001" rIns="0" bIns="0" rtlCol="0" anchor="t">
            <a:spAutoFit/>
          </a:bodyPr>
          <a:lstStyle/>
          <a:p>
            <a:pPr marL="9525">
              <a:spcBef>
                <a:spcPts val="79"/>
              </a:spcBef>
            </a:pPr>
            <a:r>
              <a:rPr sz="3200" b="1" spc="4" dirty="0">
                <a:solidFill>
                  <a:srgbClr val="467E70"/>
                </a:solidFill>
                <a:latin typeface="Century Gothic"/>
                <a:cs typeface="Century Gothic"/>
              </a:rPr>
              <a:t>Com</a:t>
            </a:r>
            <a:r>
              <a:rPr sz="3200" b="1" spc="-11" dirty="0">
                <a:solidFill>
                  <a:srgbClr val="467E70"/>
                </a:solidFill>
                <a:latin typeface="Century Gothic"/>
                <a:cs typeface="Century Gothic"/>
              </a:rPr>
              <a:t>p</a:t>
            </a:r>
            <a:r>
              <a:rPr sz="3200" b="1" dirty="0">
                <a:solidFill>
                  <a:srgbClr val="467E70"/>
                </a:solidFill>
                <a:latin typeface="Century Gothic"/>
                <a:cs typeface="Century Gothic"/>
              </a:rPr>
              <a:t>re</a:t>
            </a:r>
            <a:r>
              <a:rPr sz="3200" b="1" spc="-11" dirty="0">
                <a:solidFill>
                  <a:srgbClr val="467E70"/>
                </a:solidFill>
                <a:latin typeface="Century Gothic"/>
                <a:cs typeface="Century Gothic"/>
              </a:rPr>
              <a:t>s</a:t>
            </a:r>
            <a:r>
              <a:rPr sz="3200" b="1" dirty="0">
                <a:solidFill>
                  <a:srgbClr val="467E70"/>
                </a:solidFill>
                <a:latin typeface="Century Gothic"/>
                <a:cs typeface="Century Gothic"/>
              </a:rPr>
              <a:t>sion</a:t>
            </a:r>
            <a:endParaRPr sz="3200" dirty="0">
              <a:latin typeface="Century Gothic"/>
              <a:cs typeface="Century Gothic"/>
            </a:endParaRPr>
          </a:p>
        </p:txBody>
      </p:sp>
      <p:sp>
        <p:nvSpPr>
          <p:cNvPr id="3" name="object 3"/>
          <p:cNvSpPr txBox="1"/>
          <p:nvPr/>
        </p:nvSpPr>
        <p:spPr>
          <a:xfrm>
            <a:off x="838200" y="1905000"/>
            <a:ext cx="7467600" cy="3433152"/>
          </a:xfrm>
          <a:prstGeom prst="rect">
            <a:avLst/>
          </a:prstGeom>
        </p:spPr>
        <p:txBody>
          <a:bodyPr vert="horz" wrap="square" lIns="0" tIns="9049" rIns="0" bIns="0" rtlCol="0">
            <a:spAutoFit/>
          </a:bodyPr>
          <a:lstStyle/>
          <a:p>
            <a:pPr marL="352425" marR="3810" indent="-342900" algn="just">
              <a:spcBef>
                <a:spcPts val="71"/>
              </a:spcBef>
              <a:buFont typeface="Arial" panose="020B0604020202020204" pitchFamily="34" charset="0"/>
              <a:buChar char="•"/>
            </a:pPr>
            <a:r>
              <a:rPr sz="2000" spc="-4" dirty="0">
                <a:cs typeface="Century Gothic"/>
              </a:rPr>
              <a:t>In </a:t>
            </a:r>
            <a:r>
              <a:rPr sz="2000" dirty="0">
                <a:cs typeface="Century Gothic"/>
              </a:rPr>
              <a:t>this </a:t>
            </a:r>
            <a:r>
              <a:rPr sz="2000" spc="-4" dirty="0">
                <a:cs typeface="Century Gothic"/>
              </a:rPr>
              <a:t>phase </a:t>
            </a:r>
            <a:r>
              <a:rPr sz="2000" dirty="0">
                <a:cs typeface="Century Gothic"/>
              </a:rPr>
              <a:t>there </a:t>
            </a:r>
            <a:r>
              <a:rPr sz="2000" spc="-8" dirty="0">
                <a:cs typeface="Century Gothic"/>
              </a:rPr>
              <a:t>are </a:t>
            </a:r>
            <a:r>
              <a:rPr sz="2000" b="1" spc="-4" dirty="0">
                <a:cs typeface="Century Gothic"/>
              </a:rPr>
              <a:t>two concurrent </a:t>
            </a:r>
            <a:r>
              <a:rPr sz="2000" b="1" dirty="0">
                <a:cs typeface="Century Gothic"/>
              </a:rPr>
              <a:t>events</a:t>
            </a:r>
            <a:r>
              <a:rPr sz="2000" dirty="0">
                <a:cs typeface="Century Gothic"/>
              </a:rPr>
              <a:t>: </a:t>
            </a:r>
            <a:r>
              <a:rPr sz="2000" spc="-4" dirty="0">
                <a:cs typeface="Century Gothic"/>
              </a:rPr>
              <a:t>building an  indexed dictionary and compressing a string </a:t>
            </a:r>
            <a:r>
              <a:rPr sz="2000" dirty="0">
                <a:cs typeface="Century Gothic"/>
              </a:rPr>
              <a:t>of </a:t>
            </a:r>
            <a:r>
              <a:rPr sz="2000" spc="-4" dirty="0">
                <a:cs typeface="Century Gothic"/>
              </a:rPr>
              <a:t>symbols. </a:t>
            </a:r>
            <a:endParaRPr lang="en-US" sz="2000" spc="-4" dirty="0" smtClean="0">
              <a:cs typeface="Century Gothic"/>
            </a:endParaRPr>
          </a:p>
          <a:p>
            <a:pPr marL="352425" marR="3810" indent="-342900" algn="just">
              <a:spcBef>
                <a:spcPts val="71"/>
              </a:spcBef>
              <a:buFont typeface="Arial" panose="020B0604020202020204" pitchFamily="34" charset="0"/>
              <a:buChar char="•"/>
            </a:pPr>
            <a:r>
              <a:rPr sz="2000" dirty="0" smtClean="0">
                <a:cs typeface="Century Gothic"/>
              </a:rPr>
              <a:t>The  </a:t>
            </a:r>
            <a:r>
              <a:rPr sz="2000" spc="-4" dirty="0">
                <a:cs typeface="Century Gothic"/>
              </a:rPr>
              <a:t>algorithm </a:t>
            </a:r>
            <a:r>
              <a:rPr sz="2000" b="1" spc="-4" dirty="0">
                <a:cs typeface="Century Gothic"/>
              </a:rPr>
              <a:t>extracts</a:t>
            </a:r>
            <a:r>
              <a:rPr sz="2000" spc="-4" dirty="0">
                <a:cs typeface="Century Gothic"/>
              </a:rPr>
              <a:t> </a:t>
            </a:r>
            <a:r>
              <a:rPr sz="2000" dirty="0">
                <a:cs typeface="Century Gothic"/>
              </a:rPr>
              <a:t>the </a:t>
            </a:r>
            <a:r>
              <a:rPr sz="2000" b="1" spc="-4" dirty="0">
                <a:cs typeface="Century Gothic"/>
              </a:rPr>
              <a:t>smallest substring </a:t>
            </a:r>
            <a:r>
              <a:rPr sz="2000" spc="-4" dirty="0">
                <a:cs typeface="Century Gothic"/>
              </a:rPr>
              <a:t>that </a:t>
            </a:r>
            <a:r>
              <a:rPr sz="2000" dirty="0">
                <a:cs typeface="Century Gothic"/>
              </a:rPr>
              <a:t>cannot be </a:t>
            </a:r>
            <a:r>
              <a:rPr sz="2000" dirty="0" smtClean="0">
                <a:cs typeface="Century Gothic"/>
              </a:rPr>
              <a:t>found</a:t>
            </a:r>
            <a:r>
              <a:rPr lang="en-US" sz="2000" dirty="0" smtClean="0">
                <a:cs typeface="Century Gothic"/>
              </a:rPr>
              <a:t> </a:t>
            </a:r>
            <a:r>
              <a:rPr sz="2000" spc="8" dirty="0" smtClean="0">
                <a:cs typeface="Century Gothic"/>
              </a:rPr>
              <a:t>in</a:t>
            </a:r>
            <a:r>
              <a:rPr lang="en-US" sz="2000" spc="8" dirty="0" smtClean="0">
                <a:cs typeface="Century Gothic"/>
              </a:rPr>
              <a:t> </a:t>
            </a:r>
            <a:r>
              <a:rPr sz="2000" spc="-4" dirty="0" smtClean="0">
                <a:cs typeface="Century Gothic"/>
              </a:rPr>
              <a:t>the </a:t>
            </a:r>
            <a:r>
              <a:rPr sz="2000" spc="-4" dirty="0">
                <a:cs typeface="Century Gothic"/>
              </a:rPr>
              <a:t>dictionary from the </a:t>
            </a:r>
            <a:r>
              <a:rPr sz="2000" dirty="0">
                <a:cs typeface="Century Gothic"/>
              </a:rPr>
              <a:t>remaining </a:t>
            </a:r>
            <a:r>
              <a:rPr sz="2000" spc="-4" dirty="0">
                <a:cs typeface="Century Gothic"/>
              </a:rPr>
              <a:t>uncompressed string. </a:t>
            </a:r>
            <a:endParaRPr lang="en-US" sz="2000" spc="-4" dirty="0" smtClean="0">
              <a:cs typeface="Century Gothic"/>
            </a:endParaRPr>
          </a:p>
          <a:p>
            <a:pPr marL="352425" marR="3810" indent="-342900" algn="just">
              <a:spcBef>
                <a:spcPts val="71"/>
              </a:spcBef>
              <a:buFont typeface="Arial" panose="020B0604020202020204" pitchFamily="34" charset="0"/>
              <a:buChar char="•"/>
            </a:pPr>
            <a:r>
              <a:rPr sz="2000" spc="-4" dirty="0" smtClean="0">
                <a:cs typeface="Century Gothic"/>
              </a:rPr>
              <a:t>It </a:t>
            </a:r>
            <a:r>
              <a:rPr sz="2000" spc="-4" dirty="0">
                <a:cs typeface="Century Gothic"/>
              </a:rPr>
              <a:t>then  </a:t>
            </a:r>
            <a:r>
              <a:rPr sz="2000" b="1" spc="-4" dirty="0">
                <a:cs typeface="Century Gothic"/>
              </a:rPr>
              <a:t>stores a copy </a:t>
            </a:r>
            <a:r>
              <a:rPr sz="2000" b="1" dirty="0">
                <a:cs typeface="Century Gothic"/>
              </a:rPr>
              <a:t>of this </a:t>
            </a:r>
            <a:r>
              <a:rPr sz="2000" b="1" spc="-4" dirty="0">
                <a:cs typeface="Century Gothic"/>
              </a:rPr>
              <a:t>substring </a:t>
            </a:r>
            <a:r>
              <a:rPr sz="2000" b="1" spc="4" dirty="0">
                <a:cs typeface="Century Gothic"/>
              </a:rPr>
              <a:t>in </a:t>
            </a:r>
            <a:r>
              <a:rPr sz="2000" b="1" spc="-4" dirty="0">
                <a:cs typeface="Century Gothic"/>
              </a:rPr>
              <a:t>the </a:t>
            </a:r>
            <a:r>
              <a:rPr sz="2000" b="1" dirty="0">
                <a:cs typeface="Century Gothic"/>
              </a:rPr>
              <a:t>dictionary </a:t>
            </a:r>
            <a:r>
              <a:rPr sz="2000" b="1" spc="-4" dirty="0">
                <a:cs typeface="Century Gothic"/>
              </a:rPr>
              <a:t>as a new entry </a:t>
            </a:r>
            <a:r>
              <a:rPr sz="2000" spc="-8" dirty="0">
                <a:cs typeface="Century Gothic"/>
              </a:rPr>
              <a:t>and  </a:t>
            </a:r>
            <a:r>
              <a:rPr sz="2000" b="1" spc="-4" dirty="0">
                <a:cs typeface="Century Gothic"/>
              </a:rPr>
              <a:t>assigns </a:t>
            </a:r>
            <a:r>
              <a:rPr sz="2000" b="1" spc="4" dirty="0">
                <a:cs typeface="Century Gothic"/>
              </a:rPr>
              <a:t>it </a:t>
            </a:r>
            <a:r>
              <a:rPr sz="2000" b="1" spc="-4" dirty="0">
                <a:cs typeface="Century Gothic"/>
              </a:rPr>
              <a:t>an </a:t>
            </a:r>
            <a:r>
              <a:rPr sz="2000" b="1" dirty="0">
                <a:cs typeface="Century Gothic"/>
              </a:rPr>
              <a:t>index </a:t>
            </a:r>
            <a:r>
              <a:rPr sz="2000" b="1" spc="-4" dirty="0">
                <a:cs typeface="Century Gothic"/>
              </a:rPr>
              <a:t>value</a:t>
            </a:r>
            <a:r>
              <a:rPr sz="2000" spc="-4" dirty="0">
                <a:cs typeface="Century Gothic"/>
              </a:rPr>
              <a:t>. Compression </a:t>
            </a:r>
            <a:r>
              <a:rPr sz="2000" dirty="0">
                <a:cs typeface="Century Gothic"/>
              </a:rPr>
              <a:t>occurs </a:t>
            </a:r>
            <a:r>
              <a:rPr sz="2000" spc="-4" dirty="0">
                <a:cs typeface="Century Gothic"/>
              </a:rPr>
              <a:t>when the substring,  </a:t>
            </a:r>
            <a:r>
              <a:rPr sz="2000" dirty="0">
                <a:cs typeface="Century Gothic"/>
              </a:rPr>
              <a:t>except for </a:t>
            </a:r>
            <a:r>
              <a:rPr sz="2000" spc="-4" dirty="0">
                <a:cs typeface="Century Gothic"/>
              </a:rPr>
              <a:t>the last character, </a:t>
            </a:r>
            <a:r>
              <a:rPr sz="2000" spc="4" dirty="0">
                <a:cs typeface="Century Gothic"/>
              </a:rPr>
              <a:t>is </a:t>
            </a:r>
            <a:r>
              <a:rPr sz="2000" spc="-4" dirty="0">
                <a:cs typeface="Century Gothic"/>
              </a:rPr>
              <a:t>replaced with the index found </a:t>
            </a:r>
            <a:r>
              <a:rPr sz="2000" spc="8" dirty="0">
                <a:cs typeface="Century Gothic"/>
              </a:rPr>
              <a:t>in </a:t>
            </a:r>
            <a:r>
              <a:rPr sz="2000" spc="596" dirty="0">
                <a:cs typeface="Century Gothic"/>
              </a:rPr>
              <a:t> </a:t>
            </a:r>
            <a:r>
              <a:rPr sz="2000" spc="-4" dirty="0">
                <a:cs typeface="Century Gothic"/>
              </a:rPr>
              <a:t>the dictionary. </a:t>
            </a:r>
            <a:endParaRPr lang="en-US" sz="2000" spc="-4" dirty="0" smtClean="0">
              <a:cs typeface="Century Gothic"/>
            </a:endParaRPr>
          </a:p>
          <a:p>
            <a:pPr marL="352425" marR="3810" indent="-342900" algn="just">
              <a:spcBef>
                <a:spcPts val="71"/>
              </a:spcBef>
              <a:buFont typeface="Arial" panose="020B0604020202020204" pitchFamily="34" charset="0"/>
              <a:buChar char="•"/>
            </a:pPr>
            <a:r>
              <a:rPr sz="2000" spc="-4" dirty="0" smtClean="0">
                <a:cs typeface="Century Gothic"/>
              </a:rPr>
              <a:t>The </a:t>
            </a:r>
            <a:r>
              <a:rPr sz="2000" spc="-4" dirty="0">
                <a:cs typeface="Century Gothic"/>
              </a:rPr>
              <a:t>process </a:t>
            </a:r>
            <a:r>
              <a:rPr sz="2000" dirty="0">
                <a:cs typeface="Century Gothic"/>
              </a:rPr>
              <a:t>then inserts the index </a:t>
            </a:r>
            <a:r>
              <a:rPr sz="2000" spc="-8" dirty="0">
                <a:cs typeface="Century Gothic"/>
              </a:rPr>
              <a:t>and </a:t>
            </a:r>
            <a:r>
              <a:rPr sz="2000" dirty="0">
                <a:cs typeface="Century Gothic"/>
              </a:rPr>
              <a:t>the </a:t>
            </a:r>
            <a:r>
              <a:rPr sz="2000" spc="-4" dirty="0">
                <a:cs typeface="Century Gothic"/>
              </a:rPr>
              <a:t>last  character </a:t>
            </a:r>
            <a:r>
              <a:rPr sz="2000" dirty="0">
                <a:cs typeface="Century Gothic"/>
              </a:rPr>
              <a:t>of </a:t>
            </a:r>
            <a:r>
              <a:rPr sz="2000" spc="-4" dirty="0">
                <a:cs typeface="Century Gothic"/>
              </a:rPr>
              <a:t>the substring </a:t>
            </a:r>
            <a:r>
              <a:rPr sz="2000" dirty="0">
                <a:cs typeface="Century Gothic"/>
              </a:rPr>
              <a:t>into </a:t>
            </a:r>
            <a:r>
              <a:rPr sz="2000" spc="-4" dirty="0">
                <a:cs typeface="Century Gothic"/>
              </a:rPr>
              <a:t>the compressed</a:t>
            </a:r>
            <a:r>
              <a:rPr sz="2000" spc="83" dirty="0">
                <a:cs typeface="Century Gothic"/>
              </a:rPr>
              <a:t> </a:t>
            </a:r>
            <a:r>
              <a:rPr sz="2000" spc="-4" dirty="0">
                <a:cs typeface="Century Gothic"/>
              </a:rPr>
              <a:t>string.</a:t>
            </a:r>
            <a:endParaRPr sz="2000" dirty="0">
              <a:cs typeface="Century Gothic"/>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83956" y="6248400"/>
            <a:ext cx="3357086" cy="240450"/>
          </a:xfrm>
          <a:prstGeom prst="rect">
            <a:avLst/>
          </a:prstGeom>
        </p:spPr>
        <p:txBody>
          <a:bodyPr vert="horz" wrap="square" lIns="0" tIns="9525" rIns="0" bIns="0" rtlCol="0">
            <a:spAutoFit/>
          </a:bodyPr>
          <a:lstStyle/>
          <a:p>
            <a:pPr marL="9525">
              <a:spcBef>
                <a:spcPts val="75"/>
              </a:spcBef>
            </a:pPr>
            <a:r>
              <a:rPr sz="1500" spc="-4" dirty="0">
                <a:solidFill>
                  <a:srgbClr val="374B81"/>
                </a:solidFill>
                <a:latin typeface="Century Gothic"/>
                <a:cs typeface="Century Gothic"/>
              </a:rPr>
              <a:t>An </a:t>
            </a:r>
            <a:r>
              <a:rPr sz="1500" dirty="0">
                <a:solidFill>
                  <a:srgbClr val="374B81"/>
                </a:solidFill>
                <a:latin typeface="Century Gothic"/>
                <a:cs typeface="Century Gothic"/>
              </a:rPr>
              <a:t>example of Lempel </a:t>
            </a:r>
            <a:r>
              <a:rPr sz="1500" spc="-4" dirty="0">
                <a:solidFill>
                  <a:srgbClr val="374B81"/>
                </a:solidFill>
                <a:latin typeface="Century Gothic"/>
                <a:cs typeface="Century Gothic"/>
              </a:rPr>
              <a:t>Ziv</a:t>
            </a:r>
            <a:r>
              <a:rPr sz="1500" spc="-83" dirty="0">
                <a:solidFill>
                  <a:srgbClr val="374B81"/>
                </a:solidFill>
                <a:latin typeface="Century Gothic"/>
                <a:cs typeface="Century Gothic"/>
              </a:rPr>
              <a:t> </a:t>
            </a:r>
            <a:r>
              <a:rPr sz="1500" spc="-4" dirty="0">
                <a:solidFill>
                  <a:srgbClr val="374B81"/>
                </a:solidFill>
                <a:latin typeface="Century Gothic"/>
                <a:cs typeface="Century Gothic"/>
              </a:rPr>
              <a:t>encoding</a:t>
            </a:r>
            <a:endParaRPr sz="1500" dirty="0">
              <a:latin typeface="Century Gothic"/>
              <a:cs typeface="Century Gothic"/>
            </a:endParaRPr>
          </a:p>
        </p:txBody>
      </p:sp>
      <p:sp>
        <p:nvSpPr>
          <p:cNvPr id="3" name="object 3"/>
          <p:cNvSpPr/>
          <p:nvPr/>
        </p:nvSpPr>
        <p:spPr>
          <a:xfrm>
            <a:off x="2209800" y="533400"/>
            <a:ext cx="5105399" cy="5562600"/>
          </a:xfrm>
          <a:prstGeom prst="rect">
            <a:avLst/>
          </a:prstGeom>
          <a:blipFill>
            <a:blip r:embed="rId2"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600200"/>
            <a:ext cx="7315200" cy="2835552"/>
          </a:xfrm>
          <a:prstGeom prst="rect">
            <a:avLst/>
          </a:prstGeom>
        </p:spPr>
        <p:txBody>
          <a:bodyPr vert="horz" wrap="square" lIns="0" tIns="77629" rIns="0" bIns="0" rtlCol="0" anchor="t">
            <a:spAutoFit/>
          </a:bodyPr>
          <a:lstStyle/>
          <a:p>
            <a:pPr marL="9525">
              <a:spcBef>
                <a:spcPts val="611"/>
              </a:spcBef>
            </a:pPr>
            <a:r>
              <a:rPr sz="2800" b="1" spc="-4" dirty="0">
                <a:solidFill>
                  <a:srgbClr val="467E70"/>
                </a:solidFill>
              </a:rPr>
              <a:t>Decompression</a:t>
            </a:r>
            <a:endParaRPr sz="2800" b="1" dirty="0"/>
          </a:p>
          <a:p>
            <a:pPr marL="9525" marR="3810">
              <a:spcBef>
                <a:spcPts val="461"/>
              </a:spcBef>
            </a:pPr>
            <a:r>
              <a:rPr sz="2100" spc="-4" dirty="0"/>
              <a:t>Decompression is the </a:t>
            </a:r>
            <a:r>
              <a:rPr sz="2100" dirty="0"/>
              <a:t>inverse of </a:t>
            </a:r>
            <a:r>
              <a:rPr sz="2100" spc="-4" dirty="0"/>
              <a:t>the compression process. </a:t>
            </a:r>
            <a:r>
              <a:rPr lang="en-US" sz="2100" spc="-4" dirty="0" smtClean="0"/>
              <a:t/>
            </a:r>
            <a:br>
              <a:rPr lang="en-US" sz="2100" spc="-4" dirty="0" smtClean="0"/>
            </a:br>
            <a:r>
              <a:rPr sz="2100" spc="4" dirty="0" smtClean="0"/>
              <a:t>The  </a:t>
            </a:r>
            <a:r>
              <a:rPr sz="2100" spc="-4" dirty="0"/>
              <a:t>process </a:t>
            </a:r>
            <a:r>
              <a:rPr sz="2100" b="1" spc="-4" dirty="0"/>
              <a:t>extracts the substrings</a:t>
            </a:r>
            <a:r>
              <a:rPr sz="2100" spc="-4" dirty="0"/>
              <a:t> from the </a:t>
            </a:r>
            <a:r>
              <a:rPr sz="2100" b="1" dirty="0"/>
              <a:t>compressed </a:t>
            </a:r>
            <a:r>
              <a:rPr sz="2100" b="1" spc="-4" dirty="0"/>
              <a:t>string</a:t>
            </a:r>
            <a:r>
              <a:rPr sz="2100" spc="-4" dirty="0"/>
              <a:t> and </a:t>
            </a:r>
            <a:r>
              <a:rPr sz="2100" dirty="0"/>
              <a:t>tries  </a:t>
            </a:r>
            <a:r>
              <a:rPr sz="2100" spc="-4" dirty="0"/>
              <a:t>to </a:t>
            </a:r>
            <a:r>
              <a:rPr sz="2100" b="1" spc="-4" dirty="0"/>
              <a:t>replace the </a:t>
            </a:r>
            <a:r>
              <a:rPr sz="2100" b="1" dirty="0"/>
              <a:t>indexes </a:t>
            </a:r>
            <a:r>
              <a:rPr sz="2100" dirty="0"/>
              <a:t>with </a:t>
            </a:r>
            <a:r>
              <a:rPr sz="2100" spc="-8" dirty="0"/>
              <a:t>the </a:t>
            </a:r>
            <a:r>
              <a:rPr sz="2100" spc="-4" dirty="0"/>
              <a:t>corresponding </a:t>
            </a:r>
            <a:r>
              <a:rPr sz="2100" dirty="0"/>
              <a:t>entry </a:t>
            </a:r>
            <a:r>
              <a:rPr sz="2100" spc="4" dirty="0"/>
              <a:t>in </a:t>
            </a:r>
            <a:r>
              <a:rPr sz="2100" spc="-4" dirty="0"/>
              <a:t>the  dictionary, which </a:t>
            </a:r>
            <a:r>
              <a:rPr sz="2100" spc="4" dirty="0"/>
              <a:t>is </a:t>
            </a:r>
            <a:r>
              <a:rPr sz="2100" spc="-4" dirty="0"/>
              <a:t>empty at first </a:t>
            </a:r>
            <a:r>
              <a:rPr sz="2100" spc="-8" dirty="0"/>
              <a:t>and </a:t>
            </a:r>
            <a:r>
              <a:rPr sz="2100" spc="-4" dirty="0"/>
              <a:t>built </a:t>
            </a:r>
            <a:r>
              <a:rPr sz="2100" spc="-4" dirty="0" smtClean="0"/>
              <a:t>up gradually</a:t>
            </a:r>
            <a:r>
              <a:rPr sz="2100" spc="-4" dirty="0"/>
              <a:t>. </a:t>
            </a:r>
            <a:r>
              <a:rPr lang="en-US" sz="2100" spc="-4" dirty="0" smtClean="0"/>
              <a:t/>
            </a:r>
            <a:br>
              <a:rPr lang="en-US" sz="2100" spc="-4" dirty="0" smtClean="0"/>
            </a:br>
            <a:r>
              <a:rPr sz="2100" spc="-4" dirty="0" smtClean="0"/>
              <a:t>The </a:t>
            </a:r>
            <a:r>
              <a:rPr sz="2100" spc="-4" dirty="0"/>
              <a:t>idea </a:t>
            </a:r>
            <a:r>
              <a:rPr sz="2100" spc="8" dirty="0"/>
              <a:t>is  </a:t>
            </a:r>
            <a:r>
              <a:rPr sz="2100" spc="-4" dirty="0"/>
              <a:t>that </a:t>
            </a:r>
            <a:r>
              <a:rPr sz="2100" dirty="0"/>
              <a:t>when an </a:t>
            </a:r>
            <a:r>
              <a:rPr sz="2100" spc="-4" dirty="0"/>
              <a:t>index </a:t>
            </a:r>
            <a:r>
              <a:rPr sz="2100" spc="4" dirty="0"/>
              <a:t>is </a:t>
            </a:r>
            <a:r>
              <a:rPr sz="2100" spc="-4" dirty="0"/>
              <a:t>received, there </a:t>
            </a:r>
            <a:r>
              <a:rPr sz="2100" spc="4" dirty="0"/>
              <a:t>is </a:t>
            </a:r>
            <a:r>
              <a:rPr sz="2100" spc="-8" dirty="0"/>
              <a:t>already an </a:t>
            </a:r>
            <a:r>
              <a:rPr sz="2100" spc="-4" dirty="0"/>
              <a:t>entry </a:t>
            </a:r>
            <a:r>
              <a:rPr sz="2100" spc="4" dirty="0"/>
              <a:t>in </a:t>
            </a:r>
            <a:r>
              <a:rPr sz="2100" spc="-4" dirty="0"/>
              <a:t>the  </a:t>
            </a:r>
            <a:r>
              <a:rPr sz="2100" dirty="0"/>
              <a:t>dictionary </a:t>
            </a:r>
            <a:r>
              <a:rPr sz="2100" spc="-4" dirty="0"/>
              <a:t>corresponding to that</a:t>
            </a:r>
            <a:r>
              <a:rPr sz="2100" spc="11" dirty="0"/>
              <a:t> </a:t>
            </a:r>
            <a:r>
              <a:rPr sz="2100" dirty="0"/>
              <a:t>index.</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4652" y="6248400"/>
            <a:ext cx="3370898" cy="240450"/>
          </a:xfrm>
          <a:prstGeom prst="rect">
            <a:avLst/>
          </a:prstGeom>
        </p:spPr>
        <p:txBody>
          <a:bodyPr vert="horz" wrap="square" lIns="0" tIns="9525" rIns="0" bIns="0" rtlCol="0">
            <a:spAutoFit/>
          </a:bodyPr>
          <a:lstStyle/>
          <a:p>
            <a:pPr marL="9525">
              <a:spcBef>
                <a:spcPts val="75"/>
              </a:spcBef>
            </a:pPr>
            <a:r>
              <a:rPr sz="1500" dirty="0">
                <a:solidFill>
                  <a:srgbClr val="374B81"/>
                </a:solidFill>
                <a:latin typeface="Century Gothic"/>
                <a:cs typeface="Century Gothic"/>
              </a:rPr>
              <a:t>An example of Lempel </a:t>
            </a:r>
            <a:r>
              <a:rPr sz="1500" spc="-4" dirty="0">
                <a:solidFill>
                  <a:srgbClr val="374B81"/>
                </a:solidFill>
                <a:latin typeface="Century Gothic"/>
                <a:cs typeface="Century Gothic"/>
              </a:rPr>
              <a:t>Ziv</a:t>
            </a:r>
            <a:r>
              <a:rPr sz="1500" spc="-105" dirty="0">
                <a:solidFill>
                  <a:srgbClr val="374B81"/>
                </a:solidFill>
                <a:latin typeface="Century Gothic"/>
                <a:cs typeface="Century Gothic"/>
              </a:rPr>
              <a:t> </a:t>
            </a:r>
            <a:r>
              <a:rPr sz="1500" spc="-4" dirty="0">
                <a:solidFill>
                  <a:srgbClr val="374B81"/>
                </a:solidFill>
                <a:latin typeface="Century Gothic"/>
                <a:cs typeface="Century Gothic"/>
              </a:rPr>
              <a:t>decoding</a:t>
            </a:r>
            <a:endParaRPr sz="1500">
              <a:latin typeface="Century Gothic"/>
              <a:cs typeface="Century Gothic"/>
            </a:endParaRPr>
          </a:p>
        </p:txBody>
      </p:sp>
      <p:sp>
        <p:nvSpPr>
          <p:cNvPr id="3" name="object 3"/>
          <p:cNvSpPr/>
          <p:nvPr/>
        </p:nvSpPr>
        <p:spPr>
          <a:xfrm>
            <a:off x="1447801" y="609600"/>
            <a:ext cx="6324600" cy="5486400"/>
          </a:xfrm>
          <a:prstGeom prst="rect">
            <a:avLst/>
          </a:prstGeom>
          <a:blipFill>
            <a:blip r:embed="rId2"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822553"/>
          </a:xfrm>
        </p:spPr>
        <p:txBody>
          <a:bodyPr/>
          <a:lstStyle/>
          <a:p>
            <a:r>
              <a:rPr lang="en-US" b="1" dirty="0" smtClean="0"/>
              <a:t>Gray Scale Images</a:t>
            </a:r>
            <a:endParaRPr lang="en-US" b="1" dirty="0"/>
          </a:p>
        </p:txBody>
      </p:sp>
      <p:sp>
        <p:nvSpPr>
          <p:cNvPr id="3" name="TextBox 2"/>
          <p:cNvSpPr txBox="1"/>
          <p:nvPr/>
        </p:nvSpPr>
        <p:spPr>
          <a:xfrm>
            <a:off x="545910" y="1624084"/>
            <a:ext cx="8217090" cy="3323987"/>
          </a:xfrm>
          <a:prstGeom prst="rect">
            <a:avLst/>
          </a:prstGeom>
          <a:noFill/>
        </p:spPr>
        <p:txBody>
          <a:bodyPr wrap="square" rtlCol="0">
            <a:spAutoFit/>
          </a:bodyPr>
          <a:lstStyle/>
          <a:p>
            <a:r>
              <a:rPr lang="en-US" sz="2000" b="1" dirty="0" smtClean="0">
                <a:solidFill>
                  <a:srgbClr val="00B0F0"/>
                </a:solidFill>
              </a:rPr>
              <a:t>Gray scale</a:t>
            </a:r>
            <a:r>
              <a:rPr lang="en-US" sz="2000" dirty="0"/>
              <a:t> is a method of </a:t>
            </a:r>
            <a:r>
              <a:rPr lang="en-US" sz="2000" b="1" dirty="0">
                <a:solidFill>
                  <a:srgbClr val="00B0F0"/>
                </a:solidFill>
              </a:rPr>
              <a:t>representing black and white images </a:t>
            </a:r>
            <a:r>
              <a:rPr lang="en-US" sz="2000" dirty="0"/>
              <a:t>on a computer. Grayscale images are represented using only 256 shades of gray rather than the full pallet of colors</a:t>
            </a:r>
            <a:r>
              <a:rPr lang="en-US" sz="2000" dirty="0" smtClean="0"/>
              <a:t>.</a:t>
            </a:r>
          </a:p>
          <a:p>
            <a:endParaRPr lang="en-US" dirty="0"/>
          </a:p>
          <a:p>
            <a:endParaRPr lang="en-US" dirty="0" smtClean="0"/>
          </a:p>
          <a:p>
            <a:endParaRPr lang="en-US" dirty="0" smtClean="0"/>
          </a:p>
          <a:p>
            <a:endParaRPr lang="en-US" dirty="0"/>
          </a:p>
          <a:p>
            <a:endParaRPr lang="en-US" dirty="0" smtClean="0"/>
          </a:p>
          <a:p>
            <a:r>
              <a:rPr lang="en-US" sz="2000" dirty="0" smtClean="0"/>
              <a:t>A </a:t>
            </a:r>
            <a:r>
              <a:rPr lang="en-US" sz="2000" dirty="0"/>
              <a:t>640 x 480 grayscale </a:t>
            </a:r>
            <a:br>
              <a:rPr lang="en-US" sz="2000" dirty="0"/>
            </a:br>
            <a:r>
              <a:rPr lang="en-US" sz="2000" dirty="0"/>
              <a:t>image requires over </a:t>
            </a:r>
            <a:r>
              <a:rPr lang="en-US" sz="2000" dirty="0" smtClean="0"/>
              <a:t>300</a:t>
            </a:r>
          </a:p>
          <a:p>
            <a:r>
              <a:rPr lang="en-US" sz="2000" dirty="0" smtClean="0"/>
              <a:t>KB</a:t>
            </a:r>
            <a:r>
              <a:rPr lang="en-US" sz="2000" dirty="0"/>
              <a:t> </a:t>
            </a:r>
            <a:r>
              <a:rPr lang="en-US" sz="2000" dirty="0" smtClean="0"/>
              <a:t>of </a:t>
            </a:r>
            <a:r>
              <a:rPr lang="en-US" sz="2000" dirty="0"/>
              <a:t>storage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838732"/>
            <a:ext cx="5197520" cy="3910084"/>
          </a:xfrm>
          <a:prstGeom prst="rect">
            <a:avLst/>
          </a:prstGeom>
        </p:spPr>
      </p:pic>
    </p:spTree>
    <p:extLst>
      <p:ext uri="{BB962C8B-B14F-4D97-AF65-F5344CB8AC3E}">
        <p14:creationId xmlns:p14="http://schemas.microsoft.com/office/powerpoint/2010/main" val="599239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4693" y="2743200"/>
            <a:ext cx="3968591" cy="1408880"/>
          </a:xfrm>
          <a:prstGeom prst="rect">
            <a:avLst/>
          </a:prstGeom>
        </p:spPr>
        <p:txBody>
          <a:bodyPr vert="horz" wrap="square" lIns="0" tIns="125254" rIns="0" bIns="0" rtlCol="0">
            <a:spAutoFit/>
          </a:bodyPr>
          <a:lstStyle/>
          <a:p>
            <a:pPr marL="9525" marR="3810">
              <a:lnSpc>
                <a:spcPts val="5048"/>
              </a:lnSpc>
              <a:spcBef>
                <a:spcPts val="986"/>
              </a:spcBef>
            </a:pPr>
            <a:r>
              <a:rPr sz="4950" dirty="0">
                <a:solidFill>
                  <a:srgbClr val="374B81"/>
                </a:solidFill>
                <a:latin typeface="Century Gothic"/>
                <a:cs typeface="Century Gothic"/>
              </a:rPr>
              <a:t>Lossy </a:t>
            </a:r>
            <a:r>
              <a:rPr sz="4950" spc="-4" dirty="0">
                <a:solidFill>
                  <a:srgbClr val="374B81"/>
                </a:solidFill>
                <a:latin typeface="Century Gothic"/>
                <a:cs typeface="Century Gothic"/>
              </a:rPr>
              <a:t>Data  </a:t>
            </a:r>
            <a:r>
              <a:rPr sz="4950" dirty="0">
                <a:solidFill>
                  <a:srgbClr val="374B81"/>
                </a:solidFill>
                <a:latin typeface="Century Gothic"/>
                <a:cs typeface="Century Gothic"/>
              </a:rPr>
              <a:t>Compression</a:t>
            </a:r>
            <a:endParaRPr sz="4950" dirty="0">
              <a:latin typeface="Century Gothic"/>
              <a:cs typeface="Century Gothic"/>
            </a:endParaRPr>
          </a:p>
        </p:txBody>
      </p:sp>
      <p:sp>
        <p:nvSpPr>
          <p:cNvPr id="3" name="object 3"/>
          <p:cNvSpPr txBox="1"/>
          <p:nvPr/>
        </p:nvSpPr>
        <p:spPr>
          <a:xfrm>
            <a:off x="1295400" y="1219200"/>
            <a:ext cx="6629400" cy="1240724"/>
          </a:xfrm>
          <a:prstGeom prst="rect">
            <a:avLst/>
          </a:prstGeom>
        </p:spPr>
        <p:txBody>
          <a:bodyPr vert="horz" wrap="square" lIns="0" tIns="9525" rIns="0" bIns="0" rtlCol="0">
            <a:spAutoFit/>
          </a:bodyPr>
          <a:lstStyle/>
          <a:p>
            <a:pPr marL="9525" marR="3810">
              <a:spcBef>
                <a:spcPts val="75"/>
              </a:spcBef>
            </a:pPr>
            <a:r>
              <a:rPr sz="2000" spc="-8" dirty="0">
                <a:solidFill>
                  <a:srgbClr val="374B81"/>
                </a:solidFill>
                <a:latin typeface="Century Gothic"/>
                <a:cs typeface="Century Gothic"/>
              </a:rPr>
              <a:t>In </a:t>
            </a:r>
            <a:r>
              <a:rPr sz="2000" dirty="0">
                <a:solidFill>
                  <a:srgbClr val="374B81"/>
                </a:solidFill>
                <a:latin typeface="Century Gothic"/>
                <a:cs typeface="Century Gothic"/>
              </a:rPr>
              <a:t>information technology, Lossy</a:t>
            </a:r>
            <a:r>
              <a:rPr sz="2000" spc="-64" dirty="0">
                <a:solidFill>
                  <a:srgbClr val="374B81"/>
                </a:solidFill>
                <a:latin typeface="Century Gothic"/>
                <a:cs typeface="Century Gothic"/>
              </a:rPr>
              <a:t> </a:t>
            </a:r>
            <a:r>
              <a:rPr sz="2000" dirty="0">
                <a:solidFill>
                  <a:srgbClr val="374B81"/>
                </a:solidFill>
                <a:latin typeface="Century Gothic"/>
                <a:cs typeface="Century Gothic"/>
              </a:rPr>
              <a:t>compression  </a:t>
            </a:r>
            <a:r>
              <a:rPr sz="2000" spc="8" dirty="0">
                <a:solidFill>
                  <a:srgbClr val="374B81"/>
                </a:solidFill>
                <a:latin typeface="Century Gothic"/>
                <a:cs typeface="Century Gothic"/>
              </a:rPr>
              <a:t>is </a:t>
            </a:r>
            <a:r>
              <a:rPr sz="2000" dirty="0">
                <a:solidFill>
                  <a:srgbClr val="374B81"/>
                </a:solidFill>
                <a:latin typeface="Century Gothic"/>
                <a:cs typeface="Century Gothic"/>
              </a:rPr>
              <a:t>the </a:t>
            </a:r>
            <a:r>
              <a:rPr sz="2000" spc="-4" dirty="0">
                <a:solidFill>
                  <a:srgbClr val="374B81"/>
                </a:solidFill>
                <a:latin typeface="Century Gothic"/>
                <a:cs typeface="Century Gothic"/>
              </a:rPr>
              <a:t>class </a:t>
            </a:r>
            <a:r>
              <a:rPr sz="2000" dirty="0">
                <a:solidFill>
                  <a:srgbClr val="374B81"/>
                </a:solidFill>
                <a:latin typeface="Century Gothic"/>
                <a:cs typeface="Century Gothic"/>
              </a:rPr>
              <a:t>of </a:t>
            </a:r>
            <a:r>
              <a:rPr sz="2000" spc="-4" dirty="0">
                <a:solidFill>
                  <a:srgbClr val="374B81"/>
                </a:solidFill>
                <a:latin typeface="Century Gothic"/>
                <a:cs typeface="Century Gothic"/>
              </a:rPr>
              <a:t>data </a:t>
            </a:r>
            <a:r>
              <a:rPr sz="2000" dirty="0">
                <a:solidFill>
                  <a:srgbClr val="374B81"/>
                </a:solidFill>
                <a:latin typeface="Century Gothic"/>
                <a:cs typeface="Century Gothic"/>
              </a:rPr>
              <a:t>encoding methods that  uses inexact </a:t>
            </a:r>
            <a:r>
              <a:rPr sz="2000" spc="-4" dirty="0">
                <a:solidFill>
                  <a:srgbClr val="374B81"/>
                </a:solidFill>
                <a:latin typeface="Century Gothic"/>
                <a:cs typeface="Century Gothic"/>
              </a:rPr>
              <a:t>approximations (or partial data  </a:t>
            </a:r>
            <a:r>
              <a:rPr sz="2000" dirty="0">
                <a:solidFill>
                  <a:srgbClr val="374B81"/>
                </a:solidFill>
                <a:latin typeface="Century Gothic"/>
                <a:cs typeface="Century Gothic"/>
              </a:rPr>
              <a:t>discarding) for representing the content that  has </a:t>
            </a:r>
            <a:r>
              <a:rPr sz="2000" spc="-4" dirty="0">
                <a:solidFill>
                  <a:srgbClr val="374B81"/>
                </a:solidFill>
                <a:latin typeface="Century Gothic"/>
                <a:cs typeface="Century Gothic"/>
              </a:rPr>
              <a:t>been</a:t>
            </a:r>
            <a:r>
              <a:rPr sz="2000" spc="4" dirty="0">
                <a:solidFill>
                  <a:srgbClr val="374B81"/>
                </a:solidFill>
                <a:latin typeface="Century Gothic"/>
                <a:cs typeface="Century Gothic"/>
              </a:rPr>
              <a:t> </a:t>
            </a:r>
            <a:r>
              <a:rPr sz="2000" dirty="0">
                <a:solidFill>
                  <a:srgbClr val="374B81"/>
                </a:solidFill>
                <a:latin typeface="Century Gothic"/>
                <a:cs typeface="Century Gothic"/>
              </a:rPr>
              <a:t>encoded.</a:t>
            </a:r>
            <a:endParaRPr sz="2000" dirty="0">
              <a:latin typeface="Century Gothic"/>
              <a:cs typeface="Century Gothic"/>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73214" y="533400"/>
            <a:ext cx="6735604" cy="1118094"/>
          </a:xfrm>
          <a:prstGeom prst="rect">
            <a:avLst/>
          </a:prstGeom>
        </p:spPr>
        <p:txBody>
          <a:bodyPr vert="horz" wrap="square" lIns="0" tIns="10001" rIns="0" bIns="0" rtlCol="0" anchor="t">
            <a:spAutoFit/>
          </a:bodyPr>
          <a:lstStyle/>
          <a:p>
            <a:pPr marL="9525">
              <a:spcBef>
                <a:spcPts val="79"/>
              </a:spcBef>
            </a:pPr>
            <a:r>
              <a:rPr b="1" dirty="0"/>
              <a:t>What </a:t>
            </a:r>
            <a:r>
              <a:rPr b="1" spc="-4" dirty="0"/>
              <a:t>is Lossy Data</a:t>
            </a:r>
            <a:r>
              <a:rPr b="1" spc="-56" dirty="0"/>
              <a:t> </a:t>
            </a:r>
            <a:r>
              <a:rPr b="1" spc="-4" dirty="0"/>
              <a:t>Compression?</a:t>
            </a:r>
          </a:p>
        </p:txBody>
      </p:sp>
      <p:sp>
        <p:nvSpPr>
          <p:cNvPr id="4" name="object 4"/>
          <p:cNvSpPr txBox="1"/>
          <p:nvPr/>
        </p:nvSpPr>
        <p:spPr>
          <a:xfrm>
            <a:off x="533400" y="2151888"/>
            <a:ext cx="8001000" cy="3297826"/>
          </a:xfrm>
          <a:prstGeom prst="rect">
            <a:avLst/>
          </a:prstGeom>
        </p:spPr>
        <p:txBody>
          <a:bodyPr vert="horz" wrap="square" lIns="0" tIns="22860" rIns="0" bIns="0" rtlCol="0">
            <a:spAutoFit/>
          </a:bodyPr>
          <a:lstStyle/>
          <a:p>
            <a:pPr marL="9525" marR="3810">
              <a:lnSpc>
                <a:spcPct val="95000"/>
              </a:lnSpc>
              <a:spcBef>
                <a:spcPts val="180"/>
              </a:spcBef>
            </a:pPr>
            <a:r>
              <a:rPr sz="2000" spc="-4" dirty="0">
                <a:cs typeface="Century Gothic"/>
              </a:rPr>
              <a:t>Our eyes and </a:t>
            </a:r>
            <a:r>
              <a:rPr sz="2000" dirty="0">
                <a:cs typeface="Century Gothic"/>
              </a:rPr>
              <a:t>ears </a:t>
            </a:r>
            <a:r>
              <a:rPr sz="2000" spc="-4" dirty="0">
                <a:cs typeface="Century Gothic"/>
              </a:rPr>
              <a:t>cannot distinguish subtle changes. In such  </a:t>
            </a:r>
            <a:r>
              <a:rPr sz="2000" dirty="0">
                <a:cs typeface="Century Gothic"/>
              </a:rPr>
              <a:t>cases, </a:t>
            </a:r>
            <a:r>
              <a:rPr sz="2000" spc="-4" dirty="0">
                <a:cs typeface="Century Gothic"/>
              </a:rPr>
              <a:t>we </a:t>
            </a:r>
            <a:r>
              <a:rPr sz="2000" dirty="0">
                <a:cs typeface="Century Gothic"/>
              </a:rPr>
              <a:t>can use a </a:t>
            </a:r>
            <a:r>
              <a:rPr sz="2400" b="1" spc="-4" dirty="0">
                <a:cs typeface="Century Gothic"/>
              </a:rPr>
              <a:t>Lossy </a:t>
            </a:r>
            <a:r>
              <a:rPr sz="2400" b="1" spc="-8" dirty="0">
                <a:cs typeface="Century Gothic"/>
              </a:rPr>
              <a:t>data </a:t>
            </a:r>
            <a:r>
              <a:rPr sz="2400" b="1" spc="-4" dirty="0">
                <a:cs typeface="Century Gothic"/>
              </a:rPr>
              <a:t>compression </a:t>
            </a:r>
            <a:r>
              <a:rPr sz="2000" dirty="0">
                <a:cs typeface="Century Gothic"/>
              </a:rPr>
              <a:t>method. </a:t>
            </a:r>
            <a:r>
              <a:rPr sz="2000" spc="-4" dirty="0">
                <a:cs typeface="Century Gothic"/>
              </a:rPr>
              <a:t>These  </a:t>
            </a:r>
            <a:r>
              <a:rPr sz="2000" dirty="0">
                <a:cs typeface="Century Gothic"/>
              </a:rPr>
              <a:t>methods </a:t>
            </a:r>
            <a:r>
              <a:rPr sz="2000" spc="-4" dirty="0">
                <a:cs typeface="Century Gothic"/>
              </a:rPr>
              <a:t>are </a:t>
            </a:r>
            <a:r>
              <a:rPr sz="2000" dirty="0">
                <a:cs typeface="Century Gothic"/>
              </a:rPr>
              <a:t>cheaper—they take </a:t>
            </a:r>
            <a:r>
              <a:rPr sz="2000" spc="-4" dirty="0">
                <a:cs typeface="Century Gothic"/>
              </a:rPr>
              <a:t>less </a:t>
            </a:r>
            <a:r>
              <a:rPr sz="2000" dirty="0">
                <a:cs typeface="Century Gothic"/>
              </a:rPr>
              <a:t>time </a:t>
            </a:r>
            <a:r>
              <a:rPr sz="2000" spc="-4" dirty="0">
                <a:cs typeface="Century Gothic"/>
              </a:rPr>
              <a:t>and space when </a:t>
            </a:r>
            <a:r>
              <a:rPr sz="2000" spc="8" dirty="0">
                <a:cs typeface="Century Gothic"/>
              </a:rPr>
              <a:t>it  </a:t>
            </a:r>
            <a:r>
              <a:rPr sz="2000" spc="-4" dirty="0">
                <a:cs typeface="Century Gothic"/>
              </a:rPr>
              <a:t>comes </a:t>
            </a:r>
            <a:r>
              <a:rPr sz="2000" dirty="0">
                <a:cs typeface="Century Gothic"/>
              </a:rPr>
              <a:t>to sending </a:t>
            </a:r>
            <a:r>
              <a:rPr sz="2000" spc="-4" dirty="0">
                <a:cs typeface="Century Gothic"/>
              </a:rPr>
              <a:t>millions </a:t>
            </a:r>
            <a:r>
              <a:rPr sz="2000" dirty="0">
                <a:cs typeface="Century Gothic"/>
              </a:rPr>
              <a:t>of bits </a:t>
            </a:r>
            <a:r>
              <a:rPr sz="2000" spc="-4" dirty="0">
                <a:cs typeface="Century Gothic"/>
              </a:rPr>
              <a:t>per second </a:t>
            </a:r>
            <a:r>
              <a:rPr sz="2000" dirty="0">
                <a:cs typeface="Century Gothic"/>
              </a:rPr>
              <a:t>for </a:t>
            </a:r>
            <a:r>
              <a:rPr sz="2000" spc="4" dirty="0">
                <a:cs typeface="Century Gothic"/>
              </a:rPr>
              <a:t>images </a:t>
            </a:r>
            <a:r>
              <a:rPr sz="2000" spc="-4" dirty="0">
                <a:cs typeface="Century Gothic"/>
              </a:rPr>
              <a:t>and video.  </a:t>
            </a:r>
            <a:r>
              <a:rPr sz="2000" dirty="0">
                <a:cs typeface="Century Gothic"/>
              </a:rPr>
              <a:t>Several methods </a:t>
            </a:r>
            <a:r>
              <a:rPr sz="2000" spc="4" dirty="0">
                <a:cs typeface="Century Gothic"/>
              </a:rPr>
              <a:t>have </a:t>
            </a:r>
            <a:r>
              <a:rPr sz="2000" spc="-4" dirty="0">
                <a:cs typeface="Century Gothic"/>
              </a:rPr>
              <a:t>been </a:t>
            </a:r>
            <a:r>
              <a:rPr sz="2000" dirty="0">
                <a:cs typeface="Century Gothic"/>
              </a:rPr>
              <a:t>developed </a:t>
            </a:r>
            <a:r>
              <a:rPr sz="2000" spc="4" dirty="0">
                <a:cs typeface="Century Gothic"/>
              </a:rPr>
              <a:t>using </a:t>
            </a:r>
            <a:r>
              <a:rPr sz="2000" dirty="0">
                <a:cs typeface="Century Gothic"/>
              </a:rPr>
              <a:t>Lossy compression  techniques</a:t>
            </a:r>
            <a:r>
              <a:rPr sz="2000" dirty="0" smtClean="0">
                <a:cs typeface="Century Gothic"/>
              </a:rPr>
              <a:t>:</a:t>
            </a:r>
            <a:endParaRPr lang="en-US" sz="2000" dirty="0" smtClean="0">
              <a:cs typeface="Century Gothic"/>
            </a:endParaRPr>
          </a:p>
          <a:p>
            <a:pPr marL="9525" marR="3810">
              <a:lnSpc>
                <a:spcPct val="95000"/>
              </a:lnSpc>
              <a:spcBef>
                <a:spcPts val="180"/>
              </a:spcBef>
            </a:pPr>
            <a:endParaRPr sz="2000" dirty="0">
              <a:latin typeface="Century Gothic"/>
              <a:cs typeface="Century Gothic"/>
            </a:endParaRPr>
          </a:p>
          <a:p>
            <a:pPr marL="420529" marR="107633" indent="-228600">
              <a:lnSpc>
                <a:spcPts val="2123"/>
              </a:lnSpc>
              <a:spcBef>
                <a:spcPts val="266"/>
              </a:spcBef>
              <a:buFont typeface="Wingdings"/>
              <a:buChar char=""/>
              <a:tabLst>
                <a:tab pos="421005" algn="l"/>
              </a:tabLst>
            </a:pPr>
            <a:r>
              <a:rPr sz="2400" b="1" spc="-4" dirty="0">
                <a:cs typeface="Century Gothic"/>
              </a:rPr>
              <a:t>JPEG </a:t>
            </a:r>
            <a:r>
              <a:rPr sz="2000" dirty="0">
                <a:cs typeface="Century Gothic"/>
              </a:rPr>
              <a:t>(Joint Photographic </a:t>
            </a:r>
            <a:r>
              <a:rPr sz="2000" spc="-4" dirty="0">
                <a:cs typeface="Century Gothic"/>
              </a:rPr>
              <a:t>Experts Group) </a:t>
            </a:r>
            <a:r>
              <a:rPr sz="2000" dirty="0">
                <a:cs typeface="Century Gothic"/>
              </a:rPr>
              <a:t>encoding </a:t>
            </a:r>
            <a:r>
              <a:rPr sz="2000" spc="8" dirty="0">
                <a:cs typeface="Century Gothic"/>
              </a:rPr>
              <a:t>is </a:t>
            </a:r>
            <a:r>
              <a:rPr sz="2000" dirty="0">
                <a:cs typeface="Century Gothic"/>
              </a:rPr>
              <a:t>used</a:t>
            </a:r>
            <a:r>
              <a:rPr sz="2000" spc="-143" dirty="0">
                <a:cs typeface="Century Gothic"/>
              </a:rPr>
              <a:t> </a:t>
            </a:r>
            <a:r>
              <a:rPr sz="2000" dirty="0">
                <a:cs typeface="Century Gothic"/>
              </a:rPr>
              <a:t>to  compress pictures </a:t>
            </a:r>
            <a:r>
              <a:rPr sz="2000" spc="-4" dirty="0">
                <a:cs typeface="Century Gothic"/>
              </a:rPr>
              <a:t>and</a:t>
            </a:r>
            <a:r>
              <a:rPr sz="2000" spc="-15" dirty="0">
                <a:cs typeface="Century Gothic"/>
              </a:rPr>
              <a:t> </a:t>
            </a:r>
            <a:r>
              <a:rPr sz="2000" dirty="0">
                <a:cs typeface="Century Gothic"/>
              </a:rPr>
              <a:t>graphics,</a:t>
            </a:r>
          </a:p>
          <a:p>
            <a:pPr marL="420529" marR="445770" indent="-228600">
              <a:lnSpc>
                <a:spcPts val="2123"/>
              </a:lnSpc>
              <a:spcBef>
                <a:spcPts val="203"/>
              </a:spcBef>
              <a:buFont typeface="Wingdings"/>
              <a:buChar char=""/>
              <a:tabLst>
                <a:tab pos="421005" algn="l"/>
              </a:tabLst>
            </a:pPr>
            <a:r>
              <a:rPr sz="2400" b="1" spc="-4" dirty="0">
                <a:cs typeface="Century Gothic"/>
              </a:rPr>
              <a:t>MPEG</a:t>
            </a:r>
            <a:r>
              <a:rPr sz="2400" spc="-4" dirty="0">
                <a:cs typeface="Century Gothic"/>
              </a:rPr>
              <a:t> </a:t>
            </a:r>
            <a:r>
              <a:rPr sz="2000" dirty="0">
                <a:cs typeface="Century Gothic"/>
              </a:rPr>
              <a:t>(Moving Picture </a:t>
            </a:r>
            <a:r>
              <a:rPr sz="2000" spc="-4" dirty="0">
                <a:cs typeface="Century Gothic"/>
              </a:rPr>
              <a:t>Experts Group) </a:t>
            </a:r>
            <a:r>
              <a:rPr sz="2000" dirty="0">
                <a:cs typeface="Century Gothic"/>
              </a:rPr>
              <a:t>encoding </a:t>
            </a:r>
            <a:r>
              <a:rPr sz="2000" spc="8" dirty="0">
                <a:cs typeface="Century Gothic"/>
              </a:rPr>
              <a:t>is </a:t>
            </a:r>
            <a:r>
              <a:rPr sz="2000" dirty="0">
                <a:cs typeface="Century Gothic"/>
              </a:rPr>
              <a:t>used</a:t>
            </a:r>
            <a:r>
              <a:rPr sz="2000" spc="-161" dirty="0">
                <a:cs typeface="Century Gothic"/>
              </a:rPr>
              <a:t> </a:t>
            </a:r>
            <a:r>
              <a:rPr sz="2000" dirty="0">
                <a:cs typeface="Century Gothic"/>
              </a:rPr>
              <a:t>to  compress</a:t>
            </a:r>
            <a:r>
              <a:rPr sz="2000" spc="4" dirty="0">
                <a:cs typeface="Century Gothic"/>
              </a:rPr>
              <a:t> </a:t>
            </a:r>
            <a:r>
              <a:rPr sz="2000" dirty="0">
                <a:cs typeface="Century Gothic"/>
              </a:rPr>
              <a:t>video</a:t>
            </a:r>
          </a:p>
          <a:p>
            <a:pPr marL="420529" indent="-228600">
              <a:lnSpc>
                <a:spcPts val="2318"/>
              </a:lnSpc>
              <a:buFont typeface="Wingdings"/>
              <a:buChar char=""/>
              <a:tabLst>
                <a:tab pos="421005" algn="l"/>
              </a:tabLst>
            </a:pPr>
            <a:r>
              <a:rPr sz="2400" b="1" spc="-4" dirty="0">
                <a:cs typeface="Century Gothic"/>
              </a:rPr>
              <a:t>MP3</a:t>
            </a:r>
            <a:r>
              <a:rPr sz="2400" spc="-4" dirty="0">
                <a:cs typeface="Century Gothic"/>
              </a:rPr>
              <a:t> </a:t>
            </a:r>
            <a:r>
              <a:rPr sz="2000" spc="-4" dirty="0">
                <a:cs typeface="Century Gothic"/>
              </a:rPr>
              <a:t>(MPEG </a:t>
            </a:r>
            <a:r>
              <a:rPr sz="2000" spc="4" dirty="0">
                <a:cs typeface="Century Gothic"/>
              </a:rPr>
              <a:t>audio </a:t>
            </a:r>
            <a:r>
              <a:rPr sz="2000" spc="-4" dirty="0">
                <a:cs typeface="Century Gothic"/>
              </a:rPr>
              <a:t>layer 3) </a:t>
            </a:r>
            <a:r>
              <a:rPr sz="2000" dirty="0">
                <a:cs typeface="Century Gothic"/>
              </a:rPr>
              <a:t>for audio</a:t>
            </a:r>
            <a:r>
              <a:rPr sz="2000" spc="-127" dirty="0">
                <a:cs typeface="Century Gothic"/>
              </a:rPr>
              <a:t> </a:t>
            </a:r>
            <a:r>
              <a:rPr sz="2000" dirty="0">
                <a:cs typeface="Century Gothic"/>
              </a:rPr>
              <a:t>compression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511" y="1175084"/>
            <a:ext cx="6220778" cy="425116"/>
          </a:xfrm>
          <a:prstGeom prst="rect">
            <a:avLst/>
          </a:prstGeom>
        </p:spPr>
        <p:txBody>
          <a:bodyPr vert="horz" wrap="square" lIns="0" tIns="9525" rIns="0" bIns="0" rtlCol="0" anchor="t">
            <a:spAutoFit/>
          </a:bodyPr>
          <a:lstStyle/>
          <a:p>
            <a:pPr marL="9525">
              <a:spcBef>
                <a:spcPts val="75"/>
              </a:spcBef>
            </a:pPr>
            <a:r>
              <a:rPr sz="2700" b="1" dirty="0">
                <a:solidFill>
                  <a:srgbClr val="467E70"/>
                </a:solidFill>
                <a:latin typeface="Century Gothic"/>
                <a:cs typeface="Century Gothic"/>
              </a:rPr>
              <a:t>Image </a:t>
            </a:r>
            <a:r>
              <a:rPr sz="2700" b="1" spc="-4" dirty="0">
                <a:solidFill>
                  <a:srgbClr val="467E70"/>
                </a:solidFill>
                <a:latin typeface="Century Gothic"/>
                <a:cs typeface="Century Gothic"/>
              </a:rPr>
              <a:t>compression </a:t>
            </a:r>
            <a:r>
              <a:rPr sz="2700" b="1" dirty="0">
                <a:solidFill>
                  <a:srgbClr val="467E70"/>
                </a:solidFill>
                <a:latin typeface="Century Gothic"/>
                <a:cs typeface="Century Gothic"/>
              </a:rPr>
              <a:t>– </a:t>
            </a:r>
            <a:r>
              <a:rPr sz="2700" b="1" spc="-4" dirty="0">
                <a:solidFill>
                  <a:srgbClr val="467E70"/>
                </a:solidFill>
                <a:latin typeface="Century Gothic"/>
                <a:cs typeface="Century Gothic"/>
              </a:rPr>
              <a:t>JPEG</a:t>
            </a:r>
            <a:r>
              <a:rPr sz="2700" b="1" spc="-49" dirty="0">
                <a:solidFill>
                  <a:srgbClr val="467E70"/>
                </a:solidFill>
                <a:latin typeface="Century Gothic"/>
                <a:cs typeface="Century Gothic"/>
              </a:rPr>
              <a:t> </a:t>
            </a:r>
            <a:r>
              <a:rPr sz="2700" b="1" spc="-4" dirty="0">
                <a:solidFill>
                  <a:srgbClr val="467E70"/>
                </a:solidFill>
                <a:latin typeface="Century Gothic"/>
                <a:cs typeface="Century Gothic"/>
              </a:rPr>
              <a:t>encoding</a:t>
            </a:r>
            <a:endParaRPr sz="2700" dirty="0">
              <a:latin typeface="Century Gothic"/>
              <a:cs typeface="Century Gothic"/>
            </a:endParaRPr>
          </a:p>
        </p:txBody>
      </p:sp>
      <p:sp>
        <p:nvSpPr>
          <p:cNvPr id="3" name="object 3"/>
          <p:cNvSpPr/>
          <p:nvPr/>
        </p:nvSpPr>
        <p:spPr>
          <a:xfrm>
            <a:off x="5142357" y="1771650"/>
            <a:ext cx="3913632" cy="2939796"/>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286511" y="2191855"/>
            <a:ext cx="8171689" cy="3604898"/>
          </a:xfrm>
          <a:prstGeom prst="rect">
            <a:avLst/>
          </a:prstGeom>
        </p:spPr>
        <p:txBody>
          <a:bodyPr vert="horz" wrap="square" lIns="0" tIns="9525" rIns="0" bIns="0" rtlCol="0">
            <a:spAutoFit/>
          </a:bodyPr>
          <a:lstStyle/>
          <a:p>
            <a:pPr marL="9525" marR="3842385" algn="just">
              <a:spcBef>
                <a:spcPts val="75"/>
              </a:spcBef>
            </a:pPr>
            <a:r>
              <a:rPr sz="2000" spc="-4" dirty="0">
                <a:cs typeface="Century Gothic"/>
              </a:rPr>
              <a:t>An image </a:t>
            </a:r>
            <a:r>
              <a:rPr sz="2000" dirty="0">
                <a:cs typeface="Century Gothic"/>
              </a:rPr>
              <a:t>can </a:t>
            </a:r>
            <a:r>
              <a:rPr sz="2000" spc="-4" dirty="0">
                <a:cs typeface="Century Gothic"/>
              </a:rPr>
              <a:t>be </a:t>
            </a:r>
            <a:r>
              <a:rPr sz="2000" dirty="0">
                <a:cs typeface="Century Gothic"/>
              </a:rPr>
              <a:t>represented </a:t>
            </a:r>
            <a:r>
              <a:rPr sz="2000" spc="-4" dirty="0">
                <a:cs typeface="Century Gothic"/>
              </a:rPr>
              <a:t>by </a:t>
            </a:r>
            <a:r>
              <a:rPr sz="2000" dirty="0">
                <a:cs typeface="Century Gothic"/>
              </a:rPr>
              <a:t>a two-  </a:t>
            </a:r>
            <a:r>
              <a:rPr sz="2000" spc="-4" dirty="0">
                <a:cs typeface="Century Gothic"/>
              </a:rPr>
              <a:t>dimensional array (table) </a:t>
            </a:r>
            <a:r>
              <a:rPr sz="2000" dirty="0">
                <a:cs typeface="Century Gothic"/>
              </a:rPr>
              <a:t>of </a:t>
            </a:r>
            <a:r>
              <a:rPr sz="2000" spc="-4" dirty="0">
                <a:cs typeface="Century Gothic"/>
              </a:rPr>
              <a:t>picture  </a:t>
            </a:r>
            <a:r>
              <a:rPr sz="2000" dirty="0">
                <a:cs typeface="Century Gothic"/>
              </a:rPr>
              <a:t>elements </a:t>
            </a:r>
            <a:r>
              <a:rPr sz="2000" spc="-4" dirty="0">
                <a:cs typeface="Century Gothic"/>
              </a:rPr>
              <a:t>(pixels). </a:t>
            </a:r>
            <a:r>
              <a:rPr sz="2000" dirty="0">
                <a:cs typeface="Century Gothic"/>
              </a:rPr>
              <a:t>A </a:t>
            </a:r>
            <a:r>
              <a:rPr sz="2000" spc="-4" dirty="0">
                <a:cs typeface="Century Gothic"/>
              </a:rPr>
              <a:t>grayscale picture </a:t>
            </a:r>
            <a:r>
              <a:rPr sz="2000" dirty="0">
                <a:cs typeface="Century Gothic"/>
              </a:rPr>
              <a:t>of  </a:t>
            </a:r>
            <a:r>
              <a:rPr sz="2000" spc="-8" dirty="0">
                <a:cs typeface="Century Gothic"/>
              </a:rPr>
              <a:t>307,200 </a:t>
            </a:r>
            <a:r>
              <a:rPr sz="2000" spc="-4" dirty="0">
                <a:cs typeface="Century Gothic"/>
              </a:rPr>
              <a:t>pixels </a:t>
            </a:r>
            <a:r>
              <a:rPr sz="2000" spc="8" dirty="0">
                <a:cs typeface="Century Gothic"/>
              </a:rPr>
              <a:t>is </a:t>
            </a:r>
            <a:r>
              <a:rPr sz="2000" dirty="0">
                <a:cs typeface="Century Gothic"/>
              </a:rPr>
              <a:t>represented by </a:t>
            </a:r>
            <a:r>
              <a:rPr sz="2000" spc="-4" dirty="0">
                <a:cs typeface="Century Gothic"/>
              </a:rPr>
              <a:t>2,457,600  </a:t>
            </a:r>
            <a:r>
              <a:rPr sz="2000" dirty="0">
                <a:cs typeface="Century Gothic"/>
              </a:rPr>
              <a:t>bits, </a:t>
            </a:r>
            <a:r>
              <a:rPr sz="2000" spc="-4" dirty="0">
                <a:cs typeface="Century Gothic"/>
              </a:rPr>
              <a:t>and </a:t>
            </a:r>
            <a:r>
              <a:rPr sz="2000" dirty="0">
                <a:cs typeface="Century Gothic"/>
              </a:rPr>
              <a:t>a </a:t>
            </a:r>
            <a:r>
              <a:rPr sz="2000" spc="-4" dirty="0">
                <a:cs typeface="Century Gothic"/>
              </a:rPr>
              <a:t>color picture </a:t>
            </a:r>
            <a:r>
              <a:rPr sz="2000" spc="8" dirty="0">
                <a:cs typeface="Century Gothic"/>
              </a:rPr>
              <a:t>is </a:t>
            </a:r>
            <a:r>
              <a:rPr sz="2000" dirty="0">
                <a:cs typeface="Century Gothic"/>
              </a:rPr>
              <a:t>represented </a:t>
            </a:r>
            <a:r>
              <a:rPr sz="2000" spc="-8" dirty="0">
                <a:cs typeface="Century Gothic"/>
              </a:rPr>
              <a:t>by  7,372,800 </a:t>
            </a:r>
            <a:r>
              <a:rPr sz="2000" dirty="0">
                <a:cs typeface="Century Gothic"/>
              </a:rPr>
              <a:t>bits. </a:t>
            </a:r>
            <a:r>
              <a:rPr sz="2000" spc="-8" dirty="0">
                <a:cs typeface="Century Gothic"/>
              </a:rPr>
              <a:t>In </a:t>
            </a:r>
            <a:r>
              <a:rPr sz="2000" dirty="0">
                <a:cs typeface="Century Gothic"/>
              </a:rPr>
              <a:t>JPEG, a grayscale  picture </a:t>
            </a:r>
            <a:r>
              <a:rPr sz="2000" spc="4" dirty="0">
                <a:cs typeface="Century Gothic"/>
              </a:rPr>
              <a:t>is </a:t>
            </a:r>
            <a:r>
              <a:rPr sz="2000" spc="-4" dirty="0">
                <a:cs typeface="Century Gothic"/>
              </a:rPr>
              <a:t>divided into blocks </a:t>
            </a:r>
            <a:r>
              <a:rPr sz="2000" dirty="0">
                <a:cs typeface="Century Gothic"/>
              </a:rPr>
              <a:t>of 8 </a:t>
            </a:r>
            <a:r>
              <a:rPr sz="2000" dirty="0">
                <a:cs typeface="Segoe UI Symbol"/>
              </a:rPr>
              <a:t>× </a:t>
            </a:r>
            <a:r>
              <a:rPr sz="2000" dirty="0">
                <a:cs typeface="Century Gothic"/>
              </a:rPr>
              <a:t>8 </a:t>
            </a:r>
            <a:r>
              <a:rPr sz="2000" spc="-8" dirty="0">
                <a:cs typeface="Century Gothic"/>
              </a:rPr>
              <a:t>pixel  </a:t>
            </a:r>
            <a:r>
              <a:rPr sz="2000" spc="-4" dirty="0">
                <a:cs typeface="Century Gothic"/>
              </a:rPr>
              <a:t>blocks.</a:t>
            </a:r>
            <a:endParaRPr sz="2000" dirty="0">
              <a:cs typeface="Century Gothic"/>
            </a:endParaRPr>
          </a:p>
          <a:p>
            <a:pPr>
              <a:spcBef>
                <a:spcPts val="8"/>
              </a:spcBef>
            </a:pPr>
            <a:endParaRPr sz="2663" dirty="0">
              <a:latin typeface="Times New Roman"/>
              <a:cs typeface="Times New Roman"/>
            </a:endParaRPr>
          </a:p>
          <a:p>
            <a:pPr marL="5080635"/>
            <a:r>
              <a:rPr sz="1350" spc="-4" dirty="0">
                <a:latin typeface="Century Gothic"/>
                <a:cs typeface="Century Gothic"/>
              </a:rPr>
              <a:t>JPEG grayscale example, 640 </a:t>
            </a:r>
            <a:r>
              <a:rPr sz="1350" dirty="0">
                <a:latin typeface="Century Gothic"/>
                <a:cs typeface="Century Gothic"/>
              </a:rPr>
              <a:t>× </a:t>
            </a:r>
            <a:r>
              <a:rPr sz="1350" spc="-4" dirty="0" smtClean="0">
                <a:latin typeface="Century Gothic"/>
                <a:cs typeface="Century Gothic"/>
              </a:rPr>
              <a:t>480</a:t>
            </a:r>
            <a:r>
              <a:rPr lang="en-US" sz="1350" spc="8" dirty="0">
                <a:latin typeface="Century Gothic"/>
                <a:cs typeface="Century Gothic"/>
              </a:rPr>
              <a:t> </a:t>
            </a:r>
            <a:r>
              <a:rPr sz="1350" dirty="0" smtClean="0">
                <a:latin typeface="Century Gothic"/>
                <a:cs typeface="Century Gothic"/>
              </a:rPr>
              <a:t>pixels</a:t>
            </a:r>
            <a:endParaRPr sz="1350" dirty="0">
              <a:latin typeface="Century Gothic"/>
              <a:cs typeface="Century Gothic"/>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7878" y="1550335"/>
            <a:ext cx="7064122" cy="1548501"/>
          </a:xfrm>
          <a:prstGeom prst="rect">
            <a:avLst/>
          </a:prstGeom>
        </p:spPr>
        <p:txBody>
          <a:bodyPr vert="horz" wrap="square" lIns="0" tIns="9525" rIns="0" bIns="0" rtlCol="0">
            <a:spAutoFit/>
          </a:bodyPr>
          <a:lstStyle/>
          <a:p>
            <a:pPr marL="9525" marR="3810" algn="just">
              <a:spcBef>
                <a:spcPts val="75"/>
              </a:spcBef>
            </a:pPr>
            <a:r>
              <a:rPr sz="2000" spc="-4" dirty="0">
                <a:solidFill>
                  <a:srgbClr val="374B81"/>
                </a:solidFill>
                <a:latin typeface="Century Gothic"/>
                <a:cs typeface="Century Gothic"/>
              </a:rPr>
              <a:t>The whole </a:t>
            </a:r>
            <a:r>
              <a:rPr sz="2000" dirty="0">
                <a:solidFill>
                  <a:srgbClr val="374B81"/>
                </a:solidFill>
                <a:latin typeface="Century Gothic"/>
                <a:cs typeface="Century Gothic"/>
              </a:rPr>
              <a:t>idea </a:t>
            </a:r>
            <a:r>
              <a:rPr sz="2000" spc="-4" dirty="0">
                <a:solidFill>
                  <a:srgbClr val="374B81"/>
                </a:solidFill>
                <a:latin typeface="Century Gothic"/>
                <a:cs typeface="Century Gothic"/>
              </a:rPr>
              <a:t>of </a:t>
            </a:r>
            <a:r>
              <a:rPr sz="2000" dirty="0">
                <a:solidFill>
                  <a:srgbClr val="374B81"/>
                </a:solidFill>
                <a:latin typeface="Century Gothic"/>
                <a:cs typeface="Century Gothic"/>
              </a:rPr>
              <a:t>JPEG </a:t>
            </a:r>
            <a:r>
              <a:rPr sz="2000" spc="8" dirty="0">
                <a:solidFill>
                  <a:srgbClr val="374B81"/>
                </a:solidFill>
                <a:latin typeface="Century Gothic"/>
                <a:cs typeface="Century Gothic"/>
              </a:rPr>
              <a:t>is </a:t>
            </a:r>
            <a:r>
              <a:rPr sz="2000" spc="-8" dirty="0">
                <a:solidFill>
                  <a:srgbClr val="374B81"/>
                </a:solidFill>
                <a:latin typeface="Century Gothic"/>
                <a:cs typeface="Century Gothic"/>
              </a:rPr>
              <a:t>to </a:t>
            </a:r>
            <a:r>
              <a:rPr sz="2000" spc="-4" dirty="0">
                <a:solidFill>
                  <a:srgbClr val="374B81"/>
                </a:solidFill>
                <a:latin typeface="Century Gothic"/>
                <a:cs typeface="Century Gothic"/>
              </a:rPr>
              <a:t>change </a:t>
            </a:r>
            <a:r>
              <a:rPr sz="2000" dirty="0">
                <a:solidFill>
                  <a:srgbClr val="374B81"/>
                </a:solidFill>
                <a:latin typeface="Century Gothic"/>
                <a:cs typeface="Century Gothic"/>
              </a:rPr>
              <a:t>the </a:t>
            </a:r>
            <a:r>
              <a:rPr sz="2000" spc="-4" dirty="0">
                <a:solidFill>
                  <a:srgbClr val="374B81"/>
                </a:solidFill>
                <a:latin typeface="Century Gothic"/>
                <a:cs typeface="Century Gothic"/>
              </a:rPr>
              <a:t>picture </a:t>
            </a:r>
            <a:r>
              <a:rPr sz="2000" spc="4" dirty="0">
                <a:solidFill>
                  <a:srgbClr val="374B81"/>
                </a:solidFill>
                <a:latin typeface="Century Gothic"/>
                <a:cs typeface="Century Gothic"/>
              </a:rPr>
              <a:t>into </a:t>
            </a:r>
            <a:r>
              <a:rPr sz="2000" dirty="0">
                <a:solidFill>
                  <a:srgbClr val="374B81"/>
                </a:solidFill>
                <a:latin typeface="Century Gothic"/>
                <a:cs typeface="Century Gothic"/>
              </a:rPr>
              <a:t>a  </a:t>
            </a:r>
            <a:r>
              <a:rPr sz="2000" spc="-4" dirty="0">
                <a:solidFill>
                  <a:srgbClr val="374B81"/>
                </a:solidFill>
                <a:latin typeface="Century Gothic"/>
                <a:cs typeface="Century Gothic"/>
              </a:rPr>
              <a:t>linear (vector) </a:t>
            </a:r>
            <a:r>
              <a:rPr sz="2000" dirty="0">
                <a:solidFill>
                  <a:srgbClr val="374B81"/>
                </a:solidFill>
                <a:latin typeface="Century Gothic"/>
                <a:cs typeface="Century Gothic"/>
              </a:rPr>
              <a:t>set of </a:t>
            </a:r>
            <a:r>
              <a:rPr sz="2000" spc="-4" dirty="0">
                <a:solidFill>
                  <a:srgbClr val="374B81"/>
                </a:solidFill>
                <a:latin typeface="Century Gothic"/>
                <a:cs typeface="Century Gothic"/>
              </a:rPr>
              <a:t>numbers </a:t>
            </a:r>
            <a:r>
              <a:rPr sz="2000" dirty="0">
                <a:solidFill>
                  <a:srgbClr val="374B81"/>
                </a:solidFill>
                <a:latin typeface="Century Gothic"/>
                <a:cs typeface="Century Gothic"/>
              </a:rPr>
              <a:t>that </a:t>
            </a:r>
            <a:r>
              <a:rPr sz="2000" spc="-4" dirty="0">
                <a:solidFill>
                  <a:srgbClr val="374B81"/>
                </a:solidFill>
                <a:latin typeface="Century Gothic"/>
                <a:cs typeface="Century Gothic"/>
              </a:rPr>
              <a:t>reveals </a:t>
            </a:r>
            <a:r>
              <a:rPr sz="2000" dirty="0">
                <a:solidFill>
                  <a:srgbClr val="374B81"/>
                </a:solidFill>
                <a:latin typeface="Century Gothic"/>
                <a:cs typeface="Century Gothic"/>
              </a:rPr>
              <a:t>the  redundancies. </a:t>
            </a:r>
            <a:r>
              <a:rPr sz="2000" spc="-4" dirty="0">
                <a:solidFill>
                  <a:srgbClr val="374B81"/>
                </a:solidFill>
                <a:latin typeface="Century Gothic"/>
                <a:cs typeface="Century Gothic"/>
              </a:rPr>
              <a:t>The </a:t>
            </a:r>
            <a:r>
              <a:rPr sz="2000" dirty="0">
                <a:solidFill>
                  <a:srgbClr val="374B81"/>
                </a:solidFill>
                <a:latin typeface="Century Gothic"/>
                <a:cs typeface="Century Gothic"/>
              </a:rPr>
              <a:t>redundancies </a:t>
            </a:r>
            <a:r>
              <a:rPr sz="2000" spc="-4" dirty="0">
                <a:solidFill>
                  <a:srgbClr val="374B81"/>
                </a:solidFill>
                <a:latin typeface="Century Gothic"/>
                <a:cs typeface="Century Gothic"/>
              </a:rPr>
              <a:t>(lack </a:t>
            </a:r>
            <a:r>
              <a:rPr sz="2000" dirty="0">
                <a:solidFill>
                  <a:srgbClr val="374B81"/>
                </a:solidFill>
                <a:latin typeface="Century Gothic"/>
                <a:cs typeface="Century Gothic"/>
              </a:rPr>
              <a:t>of changes)</a:t>
            </a:r>
            <a:r>
              <a:rPr sz="2000" spc="401" dirty="0">
                <a:solidFill>
                  <a:srgbClr val="374B81"/>
                </a:solidFill>
                <a:latin typeface="Century Gothic"/>
                <a:cs typeface="Century Gothic"/>
              </a:rPr>
              <a:t> </a:t>
            </a:r>
            <a:r>
              <a:rPr sz="2000" dirty="0">
                <a:solidFill>
                  <a:srgbClr val="374B81"/>
                </a:solidFill>
                <a:latin typeface="Century Gothic"/>
                <a:cs typeface="Century Gothic"/>
              </a:rPr>
              <a:t>can  then </a:t>
            </a:r>
            <a:r>
              <a:rPr sz="2000" spc="-4" dirty="0">
                <a:solidFill>
                  <a:srgbClr val="374B81"/>
                </a:solidFill>
                <a:latin typeface="Century Gothic"/>
                <a:cs typeface="Century Gothic"/>
              </a:rPr>
              <a:t>be </a:t>
            </a:r>
            <a:r>
              <a:rPr sz="2000" dirty="0">
                <a:solidFill>
                  <a:srgbClr val="374B81"/>
                </a:solidFill>
                <a:latin typeface="Century Gothic"/>
                <a:cs typeface="Century Gothic"/>
              </a:rPr>
              <a:t>removed using one of the </a:t>
            </a:r>
            <a:r>
              <a:rPr sz="2000" spc="-4" dirty="0">
                <a:solidFill>
                  <a:srgbClr val="374B81"/>
                </a:solidFill>
                <a:latin typeface="Century Gothic"/>
                <a:cs typeface="Century Gothic"/>
              </a:rPr>
              <a:t>lossless </a:t>
            </a:r>
            <a:r>
              <a:rPr sz="2000" dirty="0">
                <a:solidFill>
                  <a:srgbClr val="374B81"/>
                </a:solidFill>
                <a:latin typeface="Century Gothic"/>
                <a:cs typeface="Century Gothic"/>
              </a:rPr>
              <a:t>compression  methods. A </a:t>
            </a:r>
            <a:r>
              <a:rPr sz="2000" spc="-4" dirty="0">
                <a:solidFill>
                  <a:srgbClr val="374B81"/>
                </a:solidFill>
                <a:latin typeface="Century Gothic"/>
                <a:cs typeface="Century Gothic"/>
              </a:rPr>
              <a:t>simplified </a:t>
            </a:r>
            <a:r>
              <a:rPr sz="2000" dirty="0">
                <a:solidFill>
                  <a:srgbClr val="374B81"/>
                </a:solidFill>
                <a:latin typeface="Century Gothic"/>
                <a:cs typeface="Century Gothic"/>
              </a:rPr>
              <a:t>version </a:t>
            </a:r>
            <a:r>
              <a:rPr sz="2000" spc="-4" dirty="0">
                <a:solidFill>
                  <a:srgbClr val="374B81"/>
                </a:solidFill>
                <a:latin typeface="Century Gothic"/>
                <a:cs typeface="Century Gothic"/>
              </a:rPr>
              <a:t>of </a:t>
            </a:r>
            <a:r>
              <a:rPr sz="2000" dirty="0">
                <a:solidFill>
                  <a:srgbClr val="374B81"/>
                </a:solidFill>
                <a:latin typeface="Century Gothic"/>
                <a:cs typeface="Century Gothic"/>
              </a:rPr>
              <a:t>the </a:t>
            </a:r>
            <a:r>
              <a:rPr sz="2000" spc="-4" dirty="0">
                <a:solidFill>
                  <a:srgbClr val="374B81"/>
                </a:solidFill>
                <a:latin typeface="Century Gothic"/>
                <a:cs typeface="Century Gothic"/>
              </a:rPr>
              <a:t>process </a:t>
            </a:r>
            <a:r>
              <a:rPr sz="2000" spc="8" dirty="0">
                <a:solidFill>
                  <a:srgbClr val="374B81"/>
                </a:solidFill>
                <a:latin typeface="Century Gothic"/>
                <a:cs typeface="Century Gothic"/>
              </a:rPr>
              <a:t>is</a:t>
            </a:r>
            <a:r>
              <a:rPr sz="2000" spc="-56" dirty="0">
                <a:solidFill>
                  <a:srgbClr val="374B81"/>
                </a:solidFill>
                <a:latin typeface="Century Gothic"/>
                <a:cs typeface="Century Gothic"/>
              </a:rPr>
              <a:t> </a:t>
            </a:r>
            <a:r>
              <a:rPr sz="2000" spc="-4" dirty="0">
                <a:solidFill>
                  <a:srgbClr val="374B81"/>
                </a:solidFill>
                <a:latin typeface="Century Gothic"/>
                <a:cs typeface="Century Gothic"/>
              </a:rPr>
              <a:t>shown.</a:t>
            </a:r>
            <a:endParaRPr sz="2000" dirty="0">
              <a:latin typeface="Century Gothic"/>
              <a:cs typeface="Century Gothic"/>
            </a:endParaRPr>
          </a:p>
        </p:txBody>
      </p:sp>
      <p:sp>
        <p:nvSpPr>
          <p:cNvPr id="3" name="object 3"/>
          <p:cNvSpPr/>
          <p:nvPr/>
        </p:nvSpPr>
        <p:spPr>
          <a:xfrm>
            <a:off x="1317878" y="3481577"/>
            <a:ext cx="7292721" cy="1336167"/>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a:spLocks noGrp="1"/>
          </p:cNvSpPr>
          <p:nvPr>
            <p:ph type="title"/>
          </p:nvPr>
        </p:nvSpPr>
        <p:spPr>
          <a:xfrm>
            <a:off x="1725739" y="821521"/>
            <a:ext cx="6248400" cy="425116"/>
          </a:xfrm>
          <a:prstGeom prst="rect">
            <a:avLst/>
          </a:prstGeom>
        </p:spPr>
        <p:txBody>
          <a:bodyPr vert="horz" wrap="square" lIns="0" tIns="9525" rIns="0" bIns="0" rtlCol="0" anchor="t">
            <a:spAutoFit/>
          </a:bodyPr>
          <a:lstStyle/>
          <a:p>
            <a:pPr marL="9525">
              <a:spcBef>
                <a:spcPts val="75"/>
              </a:spcBef>
            </a:pPr>
            <a:r>
              <a:rPr sz="2700" b="1" dirty="0">
                <a:solidFill>
                  <a:srgbClr val="467E70"/>
                </a:solidFill>
                <a:latin typeface="Century Gothic"/>
                <a:cs typeface="Century Gothic"/>
              </a:rPr>
              <a:t>Image </a:t>
            </a:r>
            <a:r>
              <a:rPr sz="2700" b="1" spc="-4" dirty="0">
                <a:solidFill>
                  <a:srgbClr val="467E70"/>
                </a:solidFill>
                <a:latin typeface="Century Gothic"/>
                <a:cs typeface="Century Gothic"/>
              </a:rPr>
              <a:t>compression </a:t>
            </a:r>
            <a:r>
              <a:rPr sz="2700" b="1" dirty="0">
                <a:solidFill>
                  <a:srgbClr val="467E70"/>
                </a:solidFill>
                <a:latin typeface="Century Gothic"/>
                <a:cs typeface="Century Gothic"/>
              </a:rPr>
              <a:t>– </a:t>
            </a:r>
            <a:r>
              <a:rPr sz="2700" b="1" spc="-4" dirty="0">
                <a:solidFill>
                  <a:srgbClr val="467E70"/>
                </a:solidFill>
                <a:latin typeface="Century Gothic"/>
                <a:cs typeface="Century Gothic"/>
              </a:rPr>
              <a:t>JPEG</a:t>
            </a:r>
            <a:r>
              <a:rPr sz="2700" b="1" spc="-49" dirty="0">
                <a:solidFill>
                  <a:srgbClr val="467E70"/>
                </a:solidFill>
                <a:latin typeface="Century Gothic"/>
                <a:cs typeface="Century Gothic"/>
              </a:rPr>
              <a:t> </a:t>
            </a:r>
            <a:r>
              <a:rPr sz="2700" b="1" spc="-4" dirty="0">
                <a:solidFill>
                  <a:srgbClr val="467E70"/>
                </a:solidFill>
                <a:latin typeface="Century Gothic"/>
                <a:cs typeface="Century Gothic"/>
              </a:rPr>
              <a:t>encoding</a:t>
            </a:r>
            <a:endParaRPr sz="2700" dirty="0">
              <a:latin typeface="Century Gothic"/>
              <a:cs typeface="Century Gothic"/>
            </a:endParaRPr>
          </a:p>
        </p:txBody>
      </p:sp>
      <p:sp>
        <p:nvSpPr>
          <p:cNvPr id="5" name="object 5"/>
          <p:cNvSpPr txBox="1"/>
          <p:nvPr/>
        </p:nvSpPr>
        <p:spPr>
          <a:xfrm>
            <a:off x="1524000" y="5200485"/>
            <a:ext cx="7290911" cy="586699"/>
          </a:xfrm>
          <a:prstGeom prst="rect">
            <a:avLst/>
          </a:prstGeom>
        </p:spPr>
        <p:txBody>
          <a:bodyPr vert="horz" wrap="square" lIns="0" tIns="9525" rIns="0" bIns="0" rtlCol="0">
            <a:spAutoFit/>
          </a:bodyPr>
          <a:lstStyle/>
          <a:p>
            <a:pPr marL="9525">
              <a:spcBef>
                <a:spcPts val="75"/>
              </a:spcBef>
            </a:pPr>
            <a:r>
              <a:rPr sz="1600" dirty="0">
                <a:solidFill>
                  <a:srgbClr val="374B81"/>
                </a:solidFill>
                <a:latin typeface="Century Gothic"/>
                <a:cs typeface="Century Gothic"/>
              </a:rPr>
              <a:t>The JPEG compression</a:t>
            </a:r>
            <a:r>
              <a:rPr sz="1600" spc="-34" dirty="0">
                <a:solidFill>
                  <a:srgbClr val="374B81"/>
                </a:solidFill>
                <a:latin typeface="Century Gothic"/>
                <a:cs typeface="Century Gothic"/>
              </a:rPr>
              <a:t> </a:t>
            </a:r>
            <a:r>
              <a:rPr sz="1600" dirty="0">
                <a:solidFill>
                  <a:srgbClr val="374B81"/>
                </a:solidFill>
                <a:latin typeface="Century Gothic"/>
                <a:cs typeface="Century Gothic"/>
              </a:rPr>
              <a:t>process</a:t>
            </a:r>
            <a:endParaRPr sz="1600" dirty="0">
              <a:latin typeface="Century Gothic"/>
              <a:cs typeface="Century Gothic"/>
            </a:endParaRPr>
          </a:p>
          <a:p>
            <a:pPr marL="3264694">
              <a:spcBef>
                <a:spcPts val="907"/>
              </a:spcBef>
            </a:pPr>
            <a:r>
              <a:rPr sz="1400" spc="-11" dirty="0">
                <a:solidFill>
                  <a:srgbClr val="374B81"/>
                </a:solidFill>
                <a:latin typeface="Century Gothic"/>
                <a:cs typeface="Century Gothic"/>
              </a:rPr>
              <a:t>DCT: </a:t>
            </a:r>
            <a:r>
              <a:rPr sz="1400" spc="-4" dirty="0">
                <a:solidFill>
                  <a:srgbClr val="374B81"/>
                </a:solidFill>
                <a:latin typeface="Century Gothic"/>
                <a:cs typeface="Century Gothic"/>
              </a:rPr>
              <a:t>Direct Cosine</a:t>
            </a:r>
            <a:r>
              <a:rPr sz="1400" spc="4" dirty="0">
                <a:solidFill>
                  <a:srgbClr val="374B81"/>
                </a:solidFill>
                <a:latin typeface="Century Gothic"/>
                <a:cs typeface="Century Gothic"/>
              </a:rPr>
              <a:t> </a:t>
            </a:r>
            <a:r>
              <a:rPr sz="1400" spc="-4" dirty="0">
                <a:solidFill>
                  <a:srgbClr val="374B81"/>
                </a:solidFill>
                <a:latin typeface="Century Gothic"/>
                <a:cs typeface="Century Gothic"/>
              </a:rPr>
              <a:t>Transformation</a:t>
            </a:r>
            <a:endParaRPr sz="1400" dirty="0">
              <a:latin typeface="Century Gothic"/>
              <a:cs typeface="Century Gothic"/>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914400"/>
            <a:ext cx="6934200" cy="425116"/>
          </a:xfrm>
          <a:prstGeom prst="rect">
            <a:avLst/>
          </a:prstGeom>
        </p:spPr>
        <p:txBody>
          <a:bodyPr vert="horz" wrap="square" lIns="0" tIns="9525" rIns="0" bIns="0" rtlCol="0" anchor="t">
            <a:spAutoFit/>
          </a:bodyPr>
          <a:lstStyle/>
          <a:p>
            <a:pPr marL="9525">
              <a:spcBef>
                <a:spcPts val="75"/>
              </a:spcBef>
              <a:tabLst>
                <a:tab pos="1092994" algn="l"/>
              </a:tabLst>
            </a:pPr>
            <a:r>
              <a:rPr sz="2700" b="1" spc="-4" dirty="0">
                <a:solidFill>
                  <a:srgbClr val="467E70"/>
                </a:solidFill>
                <a:latin typeface="Century Gothic"/>
                <a:cs typeface="Century Gothic"/>
              </a:rPr>
              <a:t>Video	compression </a:t>
            </a:r>
            <a:r>
              <a:rPr sz="2700" b="1" dirty="0">
                <a:solidFill>
                  <a:srgbClr val="467E70"/>
                </a:solidFill>
                <a:latin typeface="Century Gothic"/>
                <a:cs typeface="Century Gothic"/>
              </a:rPr>
              <a:t>– MPEG</a:t>
            </a:r>
            <a:r>
              <a:rPr sz="2700" b="1" spc="-45" dirty="0">
                <a:solidFill>
                  <a:srgbClr val="467E70"/>
                </a:solidFill>
                <a:latin typeface="Century Gothic"/>
                <a:cs typeface="Century Gothic"/>
              </a:rPr>
              <a:t> </a:t>
            </a:r>
            <a:r>
              <a:rPr sz="2700" b="1" spc="-4" dirty="0">
                <a:solidFill>
                  <a:srgbClr val="467E70"/>
                </a:solidFill>
                <a:latin typeface="Century Gothic"/>
                <a:cs typeface="Century Gothic"/>
              </a:rPr>
              <a:t>encoding</a:t>
            </a:r>
            <a:endParaRPr sz="2700" dirty="0">
              <a:latin typeface="Century Gothic"/>
              <a:cs typeface="Century Gothic"/>
            </a:endParaRPr>
          </a:p>
        </p:txBody>
      </p:sp>
      <p:sp>
        <p:nvSpPr>
          <p:cNvPr id="3" name="object 3"/>
          <p:cNvSpPr/>
          <p:nvPr/>
        </p:nvSpPr>
        <p:spPr>
          <a:xfrm>
            <a:off x="2343150" y="4599104"/>
            <a:ext cx="5372100" cy="1760220"/>
          </a:xfrm>
          <a:prstGeom prst="rect">
            <a:avLst/>
          </a:prstGeom>
          <a:blipFill>
            <a:blip r:embed="rId2" cstate="print"/>
            <a:stretch>
              <a:fillRect/>
            </a:stretch>
          </a:blipFill>
        </p:spPr>
        <p:txBody>
          <a:bodyPr wrap="square" lIns="0" tIns="0" rIns="0" bIns="0" rtlCol="0"/>
          <a:lstStyle/>
          <a:p>
            <a:endParaRPr sz="1350"/>
          </a:p>
        </p:txBody>
      </p:sp>
      <p:sp>
        <p:nvSpPr>
          <p:cNvPr id="4" name="object 4"/>
          <p:cNvSpPr txBox="1"/>
          <p:nvPr/>
        </p:nvSpPr>
        <p:spPr>
          <a:xfrm>
            <a:off x="914400" y="1782495"/>
            <a:ext cx="7315200" cy="2787301"/>
          </a:xfrm>
          <a:prstGeom prst="rect">
            <a:avLst/>
          </a:prstGeom>
        </p:spPr>
        <p:txBody>
          <a:bodyPr vert="horz" wrap="square" lIns="0" tIns="9525" rIns="0" bIns="0" rtlCol="0">
            <a:spAutoFit/>
          </a:bodyPr>
          <a:lstStyle/>
          <a:p>
            <a:pPr marL="295275" marR="3810" indent="-285750" algn="just">
              <a:spcBef>
                <a:spcPts val="75"/>
              </a:spcBef>
              <a:buFont typeface="Arial" panose="020B0604020202020204" pitchFamily="34" charset="0"/>
              <a:buChar char="•"/>
            </a:pPr>
            <a:r>
              <a:rPr spc="-4" dirty="0">
                <a:solidFill>
                  <a:srgbClr val="374B81"/>
                </a:solidFill>
                <a:latin typeface="Century Gothic"/>
                <a:cs typeface="Century Gothic"/>
              </a:rPr>
              <a:t>The </a:t>
            </a:r>
            <a:r>
              <a:rPr b="1" spc="-4" dirty="0">
                <a:solidFill>
                  <a:srgbClr val="467E70"/>
                </a:solidFill>
                <a:latin typeface="Century Gothic"/>
                <a:cs typeface="Century Gothic"/>
              </a:rPr>
              <a:t>Moving </a:t>
            </a:r>
            <a:r>
              <a:rPr b="1" dirty="0">
                <a:solidFill>
                  <a:srgbClr val="467E70"/>
                </a:solidFill>
                <a:latin typeface="Century Gothic"/>
                <a:cs typeface="Century Gothic"/>
              </a:rPr>
              <a:t>Picture </a:t>
            </a:r>
            <a:r>
              <a:rPr b="1" spc="-4" dirty="0">
                <a:solidFill>
                  <a:srgbClr val="467E70"/>
                </a:solidFill>
                <a:latin typeface="Century Gothic"/>
                <a:cs typeface="Century Gothic"/>
              </a:rPr>
              <a:t>Experts </a:t>
            </a:r>
            <a:r>
              <a:rPr b="1" dirty="0">
                <a:solidFill>
                  <a:srgbClr val="467E70"/>
                </a:solidFill>
                <a:latin typeface="Century Gothic"/>
                <a:cs typeface="Century Gothic"/>
              </a:rPr>
              <a:t>Group </a:t>
            </a:r>
            <a:r>
              <a:rPr b="1" spc="-4" dirty="0">
                <a:solidFill>
                  <a:srgbClr val="467E70"/>
                </a:solidFill>
                <a:latin typeface="Century Gothic"/>
                <a:cs typeface="Century Gothic"/>
              </a:rPr>
              <a:t>(MPEG) </a:t>
            </a:r>
            <a:r>
              <a:rPr dirty="0">
                <a:solidFill>
                  <a:srgbClr val="374B81"/>
                </a:solidFill>
                <a:latin typeface="Century Gothic"/>
                <a:cs typeface="Century Gothic"/>
              </a:rPr>
              <a:t>method </a:t>
            </a:r>
            <a:r>
              <a:rPr spc="8" dirty="0">
                <a:solidFill>
                  <a:srgbClr val="374B81"/>
                </a:solidFill>
                <a:latin typeface="Century Gothic"/>
                <a:cs typeface="Century Gothic"/>
              </a:rPr>
              <a:t>is </a:t>
            </a:r>
            <a:r>
              <a:rPr dirty="0">
                <a:solidFill>
                  <a:srgbClr val="374B81"/>
                </a:solidFill>
                <a:latin typeface="Century Gothic"/>
                <a:cs typeface="Century Gothic"/>
              </a:rPr>
              <a:t>used  to compress video. </a:t>
            </a:r>
            <a:endParaRPr lang="en-US" dirty="0" smtClean="0">
              <a:solidFill>
                <a:srgbClr val="374B81"/>
              </a:solidFill>
              <a:latin typeface="Century Gothic"/>
              <a:cs typeface="Century Gothic"/>
            </a:endParaRPr>
          </a:p>
          <a:p>
            <a:pPr marL="295275" marR="3810" indent="-285750" algn="just">
              <a:spcBef>
                <a:spcPts val="75"/>
              </a:spcBef>
              <a:buFont typeface="Arial" panose="020B0604020202020204" pitchFamily="34" charset="0"/>
              <a:buChar char="•"/>
            </a:pPr>
            <a:r>
              <a:rPr spc="-8" dirty="0" smtClean="0">
                <a:solidFill>
                  <a:srgbClr val="374B81"/>
                </a:solidFill>
                <a:latin typeface="Century Gothic"/>
                <a:cs typeface="Century Gothic"/>
              </a:rPr>
              <a:t>In </a:t>
            </a:r>
            <a:r>
              <a:rPr spc="-4" dirty="0">
                <a:solidFill>
                  <a:srgbClr val="374B81"/>
                </a:solidFill>
                <a:latin typeface="Century Gothic"/>
                <a:cs typeface="Century Gothic"/>
              </a:rPr>
              <a:t>principle, </a:t>
            </a:r>
            <a:r>
              <a:rPr dirty="0">
                <a:solidFill>
                  <a:srgbClr val="374B81"/>
                </a:solidFill>
                <a:latin typeface="Century Gothic"/>
                <a:cs typeface="Century Gothic"/>
              </a:rPr>
              <a:t>a motion picture </a:t>
            </a:r>
            <a:r>
              <a:rPr spc="4" dirty="0">
                <a:solidFill>
                  <a:srgbClr val="374B81"/>
                </a:solidFill>
                <a:latin typeface="Century Gothic"/>
                <a:cs typeface="Century Gothic"/>
              </a:rPr>
              <a:t>is </a:t>
            </a:r>
            <a:r>
              <a:rPr dirty="0">
                <a:solidFill>
                  <a:srgbClr val="374B81"/>
                </a:solidFill>
                <a:latin typeface="Century Gothic"/>
                <a:cs typeface="Century Gothic"/>
              </a:rPr>
              <a:t>a </a:t>
            </a:r>
            <a:r>
              <a:rPr b="1" dirty="0">
                <a:solidFill>
                  <a:srgbClr val="374B81"/>
                </a:solidFill>
                <a:latin typeface="Century Gothic"/>
                <a:cs typeface="Century Gothic"/>
              </a:rPr>
              <a:t>rapid </a:t>
            </a:r>
            <a:r>
              <a:rPr b="1" spc="-4" dirty="0" smtClean="0">
                <a:solidFill>
                  <a:srgbClr val="374B81"/>
                </a:solidFill>
                <a:latin typeface="Century Gothic"/>
                <a:cs typeface="Century Gothic"/>
              </a:rPr>
              <a:t>sequence </a:t>
            </a:r>
            <a:r>
              <a:rPr b="1" dirty="0">
                <a:solidFill>
                  <a:srgbClr val="374B81"/>
                </a:solidFill>
                <a:latin typeface="Century Gothic"/>
                <a:cs typeface="Century Gothic"/>
              </a:rPr>
              <a:t>of a set of frames</a:t>
            </a:r>
            <a:r>
              <a:rPr dirty="0">
                <a:solidFill>
                  <a:srgbClr val="374B81"/>
                </a:solidFill>
                <a:latin typeface="Century Gothic"/>
                <a:cs typeface="Century Gothic"/>
              </a:rPr>
              <a:t> </a:t>
            </a:r>
            <a:r>
              <a:rPr spc="8" dirty="0">
                <a:solidFill>
                  <a:srgbClr val="374B81"/>
                </a:solidFill>
                <a:latin typeface="Century Gothic"/>
                <a:cs typeface="Century Gothic"/>
              </a:rPr>
              <a:t>in </a:t>
            </a:r>
            <a:r>
              <a:rPr spc="-4" dirty="0">
                <a:solidFill>
                  <a:srgbClr val="374B81"/>
                </a:solidFill>
                <a:latin typeface="Century Gothic"/>
                <a:cs typeface="Century Gothic"/>
              </a:rPr>
              <a:t>which </a:t>
            </a:r>
            <a:r>
              <a:rPr dirty="0">
                <a:solidFill>
                  <a:srgbClr val="374B81"/>
                </a:solidFill>
                <a:latin typeface="Century Gothic"/>
                <a:cs typeface="Century Gothic"/>
              </a:rPr>
              <a:t>each frame </a:t>
            </a:r>
            <a:r>
              <a:rPr spc="4" dirty="0">
                <a:solidFill>
                  <a:srgbClr val="374B81"/>
                </a:solidFill>
                <a:latin typeface="Century Gothic"/>
                <a:cs typeface="Century Gothic"/>
              </a:rPr>
              <a:t>is </a:t>
            </a:r>
            <a:r>
              <a:rPr dirty="0">
                <a:solidFill>
                  <a:srgbClr val="374B81"/>
                </a:solidFill>
                <a:latin typeface="Century Gothic"/>
                <a:cs typeface="Century Gothic"/>
              </a:rPr>
              <a:t>a  picture. </a:t>
            </a:r>
            <a:endParaRPr lang="en-US" dirty="0" smtClean="0">
              <a:solidFill>
                <a:srgbClr val="374B81"/>
              </a:solidFill>
              <a:latin typeface="Century Gothic"/>
              <a:cs typeface="Century Gothic"/>
            </a:endParaRPr>
          </a:p>
          <a:p>
            <a:pPr marL="295275" marR="3810" indent="-285750" algn="just">
              <a:spcBef>
                <a:spcPts val="75"/>
              </a:spcBef>
              <a:buFont typeface="Arial" panose="020B0604020202020204" pitchFamily="34" charset="0"/>
              <a:buChar char="•"/>
            </a:pPr>
            <a:r>
              <a:rPr spc="-8" dirty="0" smtClean="0">
                <a:solidFill>
                  <a:srgbClr val="374B81"/>
                </a:solidFill>
                <a:latin typeface="Century Gothic"/>
                <a:cs typeface="Century Gothic"/>
              </a:rPr>
              <a:t>In </a:t>
            </a:r>
            <a:r>
              <a:rPr dirty="0">
                <a:solidFill>
                  <a:srgbClr val="374B81"/>
                </a:solidFill>
                <a:latin typeface="Century Gothic"/>
                <a:cs typeface="Century Gothic"/>
              </a:rPr>
              <a:t>other </a:t>
            </a:r>
            <a:r>
              <a:rPr spc="-4" dirty="0">
                <a:solidFill>
                  <a:srgbClr val="374B81"/>
                </a:solidFill>
                <a:latin typeface="Century Gothic"/>
                <a:cs typeface="Century Gothic"/>
              </a:rPr>
              <a:t>words, </a:t>
            </a:r>
            <a:r>
              <a:rPr b="1" dirty="0">
                <a:solidFill>
                  <a:srgbClr val="374B81"/>
                </a:solidFill>
                <a:latin typeface="Century Gothic"/>
                <a:cs typeface="Century Gothic"/>
              </a:rPr>
              <a:t>a frame </a:t>
            </a:r>
            <a:r>
              <a:rPr b="1" spc="8" dirty="0">
                <a:solidFill>
                  <a:srgbClr val="374B81"/>
                </a:solidFill>
                <a:latin typeface="Century Gothic"/>
                <a:cs typeface="Century Gothic"/>
              </a:rPr>
              <a:t>is </a:t>
            </a:r>
            <a:r>
              <a:rPr b="1" dirty="0">
                <a:solidFill>
                  <a:srgbClr val="374B81"/>
                </a:solidFill>
                <a:latin typeface="Century Gothic"/>
                <a:cs typeface="Century Gothic"/>
              </a:rPr>
              <a:t>a </a:t>
            </a:r>
            <a:r>
              <a:rPr b="1" spc="-4" dirty="0">
                <a:solidFill>
                  <a:srgbClr val="374B81"/>
                </a:solidFill>
                <a:latin typeface="Century Gothic"/>
                <a:cs typeface="Century Gothic"/>
              </a:rPr>
              <a:t>spatial combination </a:t>
            </a:r>
            <a:r>
              <a:rPr b="1" spc="-11" dirty="0">
                <a:solidFill>
                  <a:srgbClr val="374B81"/>
                </a:solidFill>
                <a:latin typeface="Century Gothic"/>
                <a:cs typeface="Century Gothic"/>
              </a:rPr>
              <a:t>of  </a:t>
            </a:r>
            <a:r>
              <a:rPr b="1" dirty="0">
                <a:solidFill>
                  <a:srgbClr val="374B81"/>
                </a:solidFill>
                <a:latin typeface="Century Gothic"/>
                <a:cs typeface="Century Gothic"/>
              </a:rPr>
              <a:t>pixels,</a:t>
            </a:r>
            <a:r>
              <a:rPr dirty="0">
                <a:solidFill>
                  <a:srgbClr val="374B81"/>
                </a:solidFill>
                <a:latin typeface="Century Gothic"/>
                <a:cs typeface="Century Gothic"/>
              </a:rPr>
              <a:t> </a:t>
            </a:r>
            <a:r>
              <a:rPr spc="-4" dirty="0">
                <a:solidFill>
                  <a:srgbClr val="374B81"/>
                </a:solidFill>
                <a:latin typeface="Century Gothic"/>
                <a:cs typeface="Century Gothic"/>
              </a:rPr>
              <a:t>and </a:t>
            </a:r>
            <a:r>
              <a:rPr dirty="0">
                <a:solidFill>
                  <a:srgbClr val="374B81"/>
                </a:solidFill>
                <a:latin typeface="Century Gothic"/>
                <a:cs typeface="Century Gothic"/>
              </a:rPr>
              <a:t>a </a:t>
            </a:r>
            <a:r>
              <a:rPr b="1" dirty="0">
                <a:solidFill>
                  <a:srgbClr val="374B81"/>
                </a:solidFill>
                <a:latin typeface="Century Gothic"/>
                <a:cs typeface="Century Gothic"/>
              </a:rPr>
              <a:t>video </a:t>
            </a:r>
            <a:r>
              <a:rPr b="1" spc="8" dirty="0">
                <a:solidFill>
                  <a:srgbClr val="374B81"/>
                </a:solidFill>
                <a:latin typeface="Century Gothic"/>
                <a:cs typeface="Century Gothic"/>
              </a:rPr>
              <a:t>is </a:t>
            </a:r>
            <a:r>
              <a:rPr b="1" dirty="0">
                <a:solidFill>
                  <a:srgbClr val="374B81"/>
                </a:solidFill>
                <a:latin typeface="Century Gothic"/>
                <a:cs typeface="Century Gothic"/>
              </a:rPr>
              <a:t>a </a:t>
            </a:r>
            <a:r>
              <a:rPr b="1" spc="-4" dirty="0">
                <a:solidFill>
                  <a:srgbClr val="374B81"/>
                </a:solidFill>
                <a:latin typeface="Century Gothic"/>
                <a:cs typeface="Century Gothic"/>
              </a:rPr>
              <a:t>temporal </a:t>
            </a:r>
            <a:r>
              <a:rPr b="1" dirty="0">
                <a:solidFill>
                  <a:srgbClr val="374B81"/>
                </a:solidFill>
                <a:latin typeface="Century Gothic"/>
                <a:cs typeface="Century Gothic"/>
              </a:rPr>
              <a:t>combination </a:t>
            </a:r>
            <a:r>
              <a:rPr b="1" spc="-4" dirty="0">
                <a:solidFill>
                  <a:srgbClr val="374B81"/>
                </a:solidFill>
                <a:latin typeface="Century Gothic"/>
                <a:cs typeface="Century Gothic"/>
              </a:rPr>
              <a:t>of </a:t>
            </a:r>
            <a:r>
              <a:rPr b="1" dirty="0">
                <a:solidFill>
                  <a:srgbClr val="374B81"/>
                </a:solidFill>
                <a:latin typeface="Century Gothic"/>
                <a:cs typeface="Century Gothic"/>
              </a:rPr>
              <a:t>frames </a:t>
            </a:r>
            <a:r>
              <a:rPr dirty="0">
                <a:solidFill>
                  <a:srgbClr val="374B81"/>
                </a:solidFill>
                <a:latin typeface="Century Gothic"/>
                <a:cs typeface="Century Gothic"/>
              </a:rPr>
              <a:t> that </a:t>
            </a:r>
            <a:r>
              <a:rPr spc="-4" dirty="0">
                <a:solidFill>
                  <a:srgbClr val="374B81"/>
                </a:solidFill>
                <a:latin typeface="Century Gothic"/>
                <a:cs typeface="Century Gothic"/>
              </a:rPr>
              <a:t>are sent </a:t>
            </a:r>
            <a:r>
              <a:rPr dirty="0">
                <a:solidFill>
                  <a:srgbClr val="374B81"/>
                </a:solidFill>
                <a:latin typeface="Century Gothic"/>
                <a:cs typeface="Century Gothic"/>
              </a:rPr>
              <a:t>one </a:t>
            </a:r>
            <a:r>
              <a:rPr spc="-4" dirty="0">
                <a:solidFill>
                  <a:srgbClr val="374B81"/>
                </a:solidFill>
                <a:latin typeface="Century Gothic"/>
                <a:cs typeface="Century Gothic"/>
              </a:rPr>
              <a:t>after another. </a:t>
            </a:r>
            <a:endParaRPr lang="en-US" spc="-4" dirty="0" smtClean="0">
              <a:solidFill>
                <a:srgbClr val="374B81"/>
              </a:solidFill>
              <a:latin typeface="Century Gothic"/>
              <a:cs typeface="Century Gothic"/>
            </a:endParaRPr>
          </a:p>
          <a:p>
            <a:pPr marL="295275" marR="3810" indent="-285750" algn="just">
              <a:spcBef>
                <a:spcPts val="75"/>
              </a:spcBef>
              <a:buFont typeface="Arial" panose="020B0604020202020204" pitchFamily="34" charset="0"/>
              <a:buChar char="•"/>
            </a:pPr>
            <a:r>
              <a:rPr spc="-4" dirty="0" smtClean="0">
                <a:solidFill>
                  <a:srgbClr val="374B81"/>
                </a:solidFill>
                <a:latin typeface="Century Gothic"/>
                <a:cs typeface="Century Gothic"/>
              </a:rPr>
              <a:t>Compressing </a:t>
            </a:r>
            <a:r>
              <a:rPr spc="-4" dirty="0">
                <a:solidFill>
                  <a:srgbClr val="374B81"/>
                </a:solidFill>
                <a:latin typeface="Century Gothic"/>
                <a:cs typeface="Century Gothic"/>
              </a:rPr>
              <a:t>video, </a:t>
            </a:r>
            <a:r>
              <a:rPr dirty="0">
                <a:solidFill>
                  <a:srgbClr val="374B81"/>
                </a:solidFill>
                <a:latin typeface="Century Gothic"/>
                <a:cs typeface="Century Gothic"/>
              </a:rPr>
              <a:t>then,  means </a:t>
            </a:r>
            <a:r>
              <a:rPr spc="-8" dirty="0">
                <a:solidFill>
                  <a:srgbClr val="374B81"/>
                </a:solidFill>
                <a:latin typeface="Century Gothic"/>
                <a:cs typeface="Century Gothic"/>
              </a:rPr>
              <a:t>spatially </a:t>
            </a:r>
            <a:r>
              <a:rPr dirty="0">
                <a:solidFill>
                  <a:srgbClr val="374B81"/>
                </a:solidFill>
                <a:latin typeface="Century Gothic"/>
                <a:cs typeface="Century Gothic"/>
              </a:rPr>
              <a:t>compressing each frame </a:t>
            </a:r>
            <a:r>
              <a:rPr spc="-4" dirty="0">
                <a:solidFill>
                  <a:srgbClr val="374B81"/>
                </a:solidFill>
                <a:latin typeface="Century Gothic"/>
                <a:cs typeface="Century Gothic"/>
              </a:rPr>
              <a:t>and temporally  </a:t>
            </a:r>
            <a:r>
              <a:rPr dirty="0">
                <a:solidFill>
                  <a:srgbClr val="374B81"/>
                </a:solidFill>
                <a:latin typeface="Century Gothic"/>
                <a:cs typeface="Century Gothic"/>
              </a:rPr>
              <a:t>compressing a </a:t>
            </a:r>
            <a:r>
              <a:rPr spc="-4" dirty="0">
                <a:solidFill>
                  <a:srgbClr val="374B81"/>
                </a:solidFill>
                <a:latin typeface="Century Gothic"/>
                <a:cs typeface="Century Gothic"/>
              </a:rPr>
              <a:t>set </a:t>
            </a:r>
            <a:r>
              <a:rPr dirty="0">
                <a:solidFill>
                  <a:srgbClr val="374B81"/>
                </a:solidFill>
                <a:latin typeface="Century Gothic"/>
                <a:cs typeface="Century Gothic"/>
              </a:rPr>
              <a:t>of</a:t>
            </a:r>
            <a:r>
              <a:rPr spc="-15" dirty="0">
                <a:solidFill>
                  <a:srgbClr val="374B81"/>
                </a:solidFill>
                <a:latin typeface="Century Gothic"/>
                <a:cs typeface="Century Gothic"/>
              </a:rPr>
              <a:t> </a:t>
            </a:r>
            <a:r>
              <a:rPr dirty="0">
                <a:solidFill>
                  <a:srgbClr val="374B81"/>
                </a:solidFill>
                <a:latin typeface="Century Gothic"/>
                <a:cs typeface="Century Gothic"/>
              </a:rPr>
              <a:t>frames.</a:t>
            </a:r>
            <a:endParaRPr dirty="0">
              <a:latin typeface="Century Gothic"/>
              <a:cs typeface="Century Gothic"/>
            </a:endParaRPr>
          </a:p>
          <a:p>
            <a:pPr marL="3510439"/>
            <a:r>
              <a:rPr sz="1600" dirty="0" smtClean="0">
                <a:solidFill>
                  <a:srgbClr val="374B81"/>
                </a:solidFill>
                <a:latin typeface="Century Gothic"/>
                <a:cs typeface="Century Gothic"/>
              </a:rPr>
              <a:t>MPEG</a:t>
            </a:r>
            <a:r>
              <a:rPr sz="1600" spc="-11" dirty="0" smtClean="0">
                <a:solidFill>
                  <a:srgbClr val="374B81"/>
                </a:solidFill>
                <a:latin typeface="Century Gothic"/>
                <a:cs typeface="Century Gothic"/>
              </a:rPr>
              <a:t> </a:t>
            </a:r>
            <a:r>
              <a:rPr sz="1600" spc="-4" dirty="0">
                <a:solidFill>
                  <a:srgbClr val="374B81"/>
                </a:solidFill>
                <a:latin typeface="Century Gothic"/>
                <a:cs typeface="Century Gothic"/>
              </a:rPr>
              <a:t>frames</a:t>
            </a:r>
            <a:endParaRPr sz="1600" dirty="0">
              <a:latin typeface="Century Gothic"/>
              <a:cs typeface="Century Gothic"/>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1049391"/>
            <a:ext cx="2971800" cy="378469"/>
          </a:xfrm>
          <a:prstGeom prst="rect">
            <a:avLst/>
          </a:prstGeom>
        </p:spPr>
        <p:txBody>
          <a:bodyPr vert="horz" wrap="square" lIns="0" tIns="9049" rIns="0" bIns="0" rtlCol="0" anchor="t">
            <a:spAutoFit/>
          </a:bodyPr>
          <a:lstStyle/>
          <a:p>
            <a:pPr marL="9525">
              <a:spcBef>
                <a:spcPts val="71"/>
              </a:spcBef>
            </a:pPr>
            <a:r>
              <a:rPr sz="2400" b="1" spc="-8" dirty="0">
                <a:latin typeface="Century Gothic"/>
                <a:cs typeface="Century Gothic"/>
              </a:rPr>
              <a:t>Spatial</a:t>
            </a:r>
            <a:r>
              <a:rPr sz="2400" b="1" spc="-38" dirty="0">
                <a:latin typeface="Century Gothic"/>
                <a:cs typeface="Century Gothic"/>
              </a:rPr>
              <a:t> </a:t>
            </a:r>
            <a:r>
              <a:rPr sz="2400" b="1" spc="-4" dirty="0">
                <a:latin typeface="Century Gothic"/>
                <a:cs typeface="Century Gothic"/>
              </a:rPr>
              <a:t>compression</a:t>
            </a:r>
            <a:endParaRPr sz="2400" dirty="0">
              <a:latin typeface="Century Gothic"/>
              <a:cs typeface="Century Gothic"/>
            </a:endParaRPr>
          </a:p>
        </p:txBody>
      </p:sp>
      <p:sp>
        <p:nvSpPr>
          <p:cNvPr id="3" name="object 3"/>
          <p:cNvSpPr txBox="1"/>
          <p:nvPr/>
        </p:nvSpPr>
        <p:spPr>
          <a:xfrm>
            <a:off x="1981200" y="1752600"/>
            <a:ext cx="6324601" cy="932948"/>
          </a:xfrm>
          <a:prstGeom prst="rect">
            <a:avLst/>
          </a:prstGeom>
        </p:spPr>
        <p:txBody>
          <a:bodyPr vert="horz" wrap="square" lIns="0" tIns="9525" rIns="0" bIns="0" rtlCol="0">
            <a:spAutoFit/>
          </a:bodyPr>
          <a:lstStyle/>
          <a:p>
            <a:pPr marL="9525" marR="3810" algn="just">
              <a:spcBef>
                <a:spcPts val="75"/>
              </a:spcBef>
            </a:pPr>
            <a:r>
              <a:rPr sz="2000" spc="-4" dirty="0">
                <a:solidFill>
                  <a:srgbClr val="374B81"/>
                </a:solidFill>
                <a:latin typeface="Century Gothic"/>
                <a:cs typeface="Century Gothic"/>
              </a:rPr>
              <a:t>The spatial </a:t>
            </a:r>
            <a:r>
              <a:rPr sz="2000" dirty="0">
                <a:solidFill>
                  <a:srgbClr val="374B81"/>
                </a:solidFill>
                <a:latin typeface="Century Gothic"/>
                <a:cs typeface="Century Gothic"/>
              </a:rPr>
              <a:t>compression of </a:t>
            </a:r>
            <a:r>
              <a:rPr sz="2000" spc="-8" dirty="0">
                <a:solidFill>
                  <a:srgbClr val="374B81"/>
                </a:solidFill>
                <a:latin typeface="Century Gothic"/>
                <a:cs typeface="Century Gothic"/>
              </a:rPr>
              <a:t>each </a:t>
            </a:r>
            <a:r>
              <a:rPr sz="2000" dirty="0">
                <a:solidFill>
                  <a:srgbClr val="374B81"/>
                </a:solidFill>
                <a:latin typeface="Century Gothic"/>
                <a:cs typeface="Century Gothic"/>
              </a:rPr>
              <a:t>frame </a:t>
            </a:r>
            <a:r>
              <a:rPr sz="2000" spc="-4" dirty="0">
                <a:solidFill>
                  <a:srgbClr val="374B81"/>
                </a:solidFill>
                <a:latin typeface="Century Gothic"/>
                <a:cs typeface="Century Gothic"/>
              </a:rPr>
              <a:t>is done with </a:t>
            </a:r>
            <a:r>
              <a:rPr sz="2000" dirty="0">
                <a:solidFill>
                  <a:srgbClr val="374B81"/>
                </a:solidFill>
                <a:latin typeface="Century Gothic"/>
                <a:cs typeface="Century Gothic"/>
              </a:rPr>
              <a:t>JPEG,  or a </a:t>
            </a:r>
            <a:r>
              <a:rPr sz="2000" spc="-4" dirty="0">
                <a:solidFill>
                  <a:srgbClr val="374B81"/>
                </a:solidFill>
                <a:latin typeface="Century Gothic"/>
                <a:cs typeface="Century Gothic"/>
              </a:rPr>
              <a:t>modification </a:t>
            </a:r>
            <a:r>
              <a:rPr sz="2000" dirty="0">
                <a:solidFill>
                  <a:srgbClr val="374B81"/>
                </a:solidFill>
                <a:latin typeface="Century Gothic"/>
                <a:cs typeface="Century Gothic"/>
              </a:rPr>
              <a:t>of it. </a:t>
            </a:r>
            <a:r>
              <a:rPr sz="2000" spc="-4" dirty="0">
                <a:solidFill>
                  <a:srgbClr val="374B81"/>
                </a:solidFill>
                <a:latin typeface="Century Gothic"/>
                <a:cs typeface="Century Gothic"/>
              </a:rPr>
              <a:t>Each </a:t>
            </a:r>
            <a:r>
              <a:rPr sz="2000" dirty="0">
                <a:solidFill>
                  <a:srgbClr val="374B81"/>
                </a:solidFill>
                <a:latin typeface="Century Gothic"/>
                <a:cs typeface="Century Gothic"/>
              </a:rPr>
              <a:t>frame </a:t>
            </a:r>
            <a:r>
              <a:rPr sz="2000" spc="4" dirty="0">
                <a:solidFill>
                  <a:srgbClr val="374B81"/>
                </a:solidFill>
                <a:latin typeface="Century Gothic"/>
                <a:cs typeface="Century Gothic"/>
              </a:rPr>
              <a:t>is </a:t>
            </a:r>
            <a:r>
              <a:rPr sz="2000" dirty="0">
                <a:solidFill>
                  <a:srgbClr val="374B81"/>
                </a:solidFill>
                <a:latin typeface="Century Gothic"/>
                <a:cs typeface="Century Gothic"/>
              </a:rPr>
              <a:t>a picture </a:t>
            </a:r>
            <a:r>
              <a:rPr sz="2000" spc="-4" dirty="0">
                <a:solidFill>
                  <a:srgbClr val="374B81"/>
                </a:solidFill>
                <a:latin typeface="Century Gothic"/>
                <a:cs typeface="Century Gothic"/>
              </a:rPr>
              <a:t>that </a:t>
            </a:r>
            <a:r>
              <a:rPr sz="2000" dirty="0">
                <a:solidFill>
                  <a:srgbClr val="374B81"/>
                </a:solidFill>
                <a:latin typeface="Century Gothic"/>
                <a:cs typeface="Century Gothic"/>
              </a:rPr>
              <a:t>can </a:t>
            </a:r>
            <a:r>
              <a:rPr sz="2000" spc="-8" dirty="0">
                <a:solidFill>
                  <a:srgbClr val="374B81"/>
                </a:solidFill>
                <a:latin typeface="Century Gothic"/>
                <a:cs typeface="Century Gothic"/>
              </a:rPr>
              <a:t>be  </a:t>
            </a:r>
            <a:r>
              <a:rPr sz="2000" dirty="0">
                <a:solidFill>
                  <a:srgbClr val="374B81"/>
                </a:solidFill>
                <a:latin typeface="Century Gothic"/>
                <a:cs typeface="Century Gothic"/>
              </a:rPr>
              <a:t>independently</a:t>
            </a:r>
            <a:r>
              <a:rPr sz="2000" spc="-19" dirty="0">
                <a:solidFill>
                  <a:srgbClr val="374B81"/>
                </a:solidFill>
                <a:latin typeface="Century Gothic"/>
                <a:cs typeface="Century Gothic"/>
              </a:rPr>
              <a:t> </a:t>
            </a:r>
            <a:r>
              <a:rPr sz="2000" spc="-4" dirty="0">
                <a:solidFill>
                  <a:srgbClr val="374B81"/>
                </a:solidFill>
                <a:latin typeface="Century Gothic"/>
                <a:cs typeface="Century Gothic"/>
              </a:rPr>
              <a:t>compressed.</a:t>
            </a:r>
            <a:endParaRPr sz="2000" dirty="0">
              <a:latin typeface="Century Gothic"/>
              <a:cs typeface="Century Gothic"/>
            </a:endParaRPr>
          </a:p>
        </p:txBody>
      </p:sp>
      <p:sp>
        <p:nvSpPr>
          <p:cNvPr id="4" name="object 4"/>
          <p:cNvSpPr txBox="1"/>
          <p:nvPr/>
        </p:nvSpPr>
        <p:spPr>
          <a:xfrm>
            <a:off x="1017746" y="2895600"/>
            <a:ext cx="7108508" cy="3516412"/>
          </a:xfrm>
          <a:prstGeom prst="rect">
            <a:avLst/>
          </a:prstGeom>
        </p:spPr>
        <p:txBody>
          <a:bodyPr vert="horz" wrap="square" lIns="0" tIns="9525" rIns="0" bIns="0" rtlCol="0">
            <a:spAutoFit/>
          </a:bodyPr>
          <a:lstStyle/>
          <a:p>
            <a:pPr marL="9525">
              <a:spcBef>
                <a:spcPts val="75"/>
              </a:spcBef>
            </a:pPr>
            <a:r>
              <a:rPr sz="2700" b="1" dirty="0">
                <a:solidFill>
                  <a:srgbClr val="467E70"/>
                </a:solidFill>
                <a:latin typeface="Century Gothic"/>
                <a:cs typeface="Century Gothic"/>
              </a:rPr>
              <a:t>Two types </a:t>
            </a:r>
            <a:r>
              <a:rPr sz="2700" b="1" spc="-4" dirty="0">
                <a:solidFill>
                  <a:srgbClr val="467E70"/>
                </a:solidFill>
                <a:latin typeface="Century Gothic"/>
                <a:cs typeface="Century Gothic"/>
              </a:rPr>
              <a:t>of Video</a:t>
            </a:r>
            <a:r>
              <a:rPr sz="2700" b="1" spc="-19" dirty="0">
                <a:solidFill>
                  <a:srgbClr val="467E70"/>
                </a:solidFill>
                <a:latin typeface="Century Gothic"/>
                <a:cs typeface="Century Gothic"/>
              </a:rPr>
              <a:t> </a:t>
            </a:r>
            <a:r>
              <a:rPr sz="2700" b="1" dirty="0">
                <a:solidFill>
                  <a:srgbClr val="467E70"/>
                </a:solidFill>
                <a:latin typeface="Century Gothic"/>
                <a:cs typeface="Century Gothic"/>
              </a:rPr>
              <a:t>Compression</a:t>
            </a:r>
            <a:endParaRPr sz="2700" dirty="0">
              <a:latin typeface="Century Gothic"/>
              <a:cs typeface="Century Gothic"/>
            </a:endParaRPr>
          </a:p>
          <a:p>
            <a:pPr>
              <a:spcBef>
                <a:spcPts val="23"/>
              </a:spcBef>
            </a:pPr>
            <a:endParaRPr sz="2588" dirty="0">
              <a:latin typeface="Times New Roman"/>
              <a:cs typeface="Times New Roman"/>
            </a:endParaRPr>
          </a:p>
          <a:p>
            <a:pPr marL="548164" indent="3603784"/>
            <a:r>
              <a:rPr sz="2100" b="1" spc="-4" dirty="0">
                <a:solidFill>
                  <a:srgbClr val="374B81"/>
                </a:solidFill>
                <a:latin typeface="Century Gothic"/>
                <a:cs typeface="Century Gothic"/>
              </a:rPr>
              <a:t>Temporal</a:t>
            </a:r>
            <a:r>
              <a:rPr sz="2100" b="1" spc="-26" dirty="0">
                <a:solidFill>
                  <a:srgbClr val="374B81"/>
                </a:solidFill>
                <a:latin typeface="Century Gothic"/>
                <a:cs typeface="Century Gothic"/>
              </a:rPr>
              <a:t> </a:t>
            </a:r>
            <a:r>
              <a:rPr sz="2100" b="1" spc="-4" dirty="0">
                <a:solidFill>
                  <a:srgbClr val="374B81"/>
                </a:solidFill>
                <a:latin typeface="Century Gothic"/>
                <a:cs typeface="Century Gothic"/>
              </a:rPr>
              <a:t>compression</a:t>
            </a:r>
            <a:endParaRPr sz="2100" dirty="0">
              <a:latin typeface="Century Gothic"/>
              <a:cs typeface="Century Gothic"/>
            </a:endParaRPr>
          </a:p>
          <a:p>
            <a:pPr marL="548164" marR="3810" algn="just">
              <a:spcBef>
                <a:spcPts val="574"/>
              </a:spcBef>
            </a:pPr>
            <a:r>
              <a:rPr spc="-8" dirty="0">
                <a:solidFill>
                  <a:srgbClr val="374B81"/>
                </a:solidFill>
                <a:latin typeface="Century Gothic"/>
                <a:cs typeface="Century Gothic"/>
              </a:rPr>
              <a:t>In </a:t>
            </a:r>
            <a:r>
              <a:rPr spc="-4" dirty="0">
                <a:solidFill>
                  <a:srgbClr val="374B81"/>
                </a:solidFill>
                <a:latin typeface="Century Gothic"/>
                <a:cs typeface="Century Gothic"/>
              </a:rPr>
              <a:t>temporal </a:t>
            </a:r>
            <a:r>
              <a:rPr dirty="0">
                <a:solidFill>
                  <a:srgbClr val="374B81"/>
                </a:solidFill>
                <a:latin typeface="Century Gothic"/>
                <a:cs typeface="Century Gothic"/>
              </a:rPr>
              <a:t>compression, </a:t>
            </a:r>
            <a:r>
              <a:rPr b="1" dirty="0">
                <a:solidFill>
                  <a:srgbClr val="374B81"/>
                </a:solidFill>
                <a:latin typeface="Century Gothic"/>
                <a:cs typeface="Century Gothic"/>
              </a:rPr>
              <a:t>redundant </a:t>
            </a:r>
            <a:r>
              <a:rPr b="1" spc="-4" dirty="0">
                <a:solidFill>
                  <a:srgbClr val="374B81"/>
                </a:solidFill>
                <a:latin typeface="Century Gothic"/>
                <a:cs typeface="Century Gothic"/>
              </a:rPr>
              <a:t>frames are </a:t>
            </a:r>
            <a:r>
              <a:rPr b="1" dirty="0">
                <a:solidFill>
                  <a:srgbClr val="374B81"/>
                </a:solidFill>
                <a:latin typeface="Century Gothic"/>
                <a:cs typeface="Century Gothic"/>
              </a:rPr>
              <a:t>removed</a:t>
            </a:r>
            <a:r>
              <a:rPr dirty="0">
                <a:solidFill>
                  <a:srgbClr val="374B81"/>
                </a:solidFill>
                <a:latin typeface="Century Gothic"/>
                <a:cs typeface="Century Gothic"/>
              </a:rPr>
              <a:t>.  </a:t>
            </a:r>
            <a:r>
              <a:rPr spc="-4" dirty="0">
                <a:solidFill>
                  <a:srgbClr val="374B81"/>
                </a:solidFill>
                <a:latin typeface="Century Gothic"/>
                <a:cs typeface="Century Gothic"/>
              </a:rPr>
              <a:t>When we watch television, </a:t>
            </a:r>
            <a:r>
              <a:rPr dirty="0">
                <a:solidFill>
                  <a:srgbClr val="374B81"/>
                </a:solidFill>
                <a:latin typeface="Century Gothic"/>
                <a:cs typeface="Century Gothic"/>
              </a:rPr>
              <a:t>for example, </a:t>
            </a:r>
            <a:r>
              <a:rPr spc="-4" dirty="0">
                <a:solidFill>
                  <a:srgbClr val="374B81"/>
                </a:solidFill>
                <a:latin typeface="Century Gothic"/>
                <a:cs typeface="Century Gothic"/>
              </a:rPr>
              <a:t>we </a:t>
            </a:r>
            <a:r>
              <a:rPr dirty="0">
                <a:solidFill>
                  <a:srgbClr val="374B81"/>
                </a:solidFill>
                <a:latin typeface="Century Gothic"/>
                <a:cs typeface="Century Gothic"/>
              </a:rPr>
              <a:t>receive 30  frames </a:t>
            </a:r>
            <a:r>
              <a:rPr spc="-4" dirty="0">
                <a:solidFill>
                  <a:srgbClr val="374B81"/>
                </a:solidFill>
                <a:latin typeface="Century Gothic"/>
                <a:cs typeface="Century Gothic"/>
              </a:rPr>
              <a:t>per second. </a:t>
            </a:r>
            <a:r>
              <a:rPr dirty="0">
                <a:solidFill>
                  <a:srgbClr val="374B81"/>
                </a:solidFill>
                <a:latin typeface="Century Gothic"/>
                <a:cs typeface="Century Gothic"/>
              </a:rPr>
              <a:t>However, most of the </a:t>
            </a:r>
            <a:r>
              <a:rPr spc="-4" dirty="0">
                <a:solidFill>
                  <a:srgbClr val="374B81"/>
                </a:solidFill>
                <a:latin typeface="Century Gothic"/>
                <a:cs typeface="Century Gothic"/>
              </a:rPr>
              <a:t>consecutive  </a:t>
            </a:r>
            <a:r>
              <a:rPr dirty="0">
                <a:solidFill>
                  <a:srgbClr val="374B81"/>
                </a:solidFill>
                <a:latin typeface="Century Gothic"/>
                <a:cs typeface="Century Gothic"/>
              </a:rPr>
              <a:t>frames </a:t>
            </a:r>
            <a:r>
              <a:rPr spc="-4" dirty="0">
                <a:solidFill>
                  <a:srgbClr val="374B81"/>
                </a:solidFill>
                <a:latin typeface="Century Gothic"/>
                <a:cs typeface="Century Gothic"/>
              </a:rPr>
              <a:t>are almost the </a:t>
            </a:r>
            <a:r>
              <a:rPr dirty="0">
                <a:solidFill>
                  <a:srgbClr val="374B81"/>
                </a:solidFill>
                <a:latin typeface="Century Gothic"/>
                <a:cs typeface="Century Gothic"/>
              </a:rPr>
              <a:t>same. </a:t>
            </a:r>
            <a:endParaRPr lang="en-US" dirty="0" smtClean="0">
              <a:solidFill>
                <a:srgbClr val="374B81"/>
              </a:solidFill>
              <a:latin typeface="Century Gothic"/>
              <a:cs typeface="Century Gothic"/>
            </a:endParaRPr>
          </a:p>
          <a:p>
            <a:pPr marL="548164" marR="3810" algn="just">
              <a:spcBef>
                <a:spcPts val="574"/>
              </a:spcBef>
            </a:pPr>
            <a:r>
              <a:rPr b="1" dirty="0" smtClean="0">
                <a:solidFill>
                  <a:srgbClr val="374B81"/>
                </a:solidFill>
                <a:latin typeface="Century Gothic"/>
                <a:cs typeface="Century Gothic"/>
              </a:rPr>
              <a:t>For </a:t>
            </a:r>
            <a:r>
              <a:rPr b="1" spc="-4" dirty="0">
                <a:solidFill>
                  <a:srgbClr val="374B81"/>
                </a:solidFill>
                <a:latin typeface="Century Gothic"/>
                <a:cs typeface="Century Gothic"/>
              </a:rPr>
              <a:t>example, </a:t>
            </a:r>
            <a:r>
              <a:rPr spc="8" dirty="0">
                <a:solidFill>
                  <a:srgbClr val="374B81"/>
                </a:solidFill>
                <a:latin typeface="Century Gothic"/>
                <a:cs typeface="Century Gothic"/>
              </a:rPr>
              <a:t>in </a:t>
            </a:r>
            <a:r>
              <a:rPr dirty="0">
                <a:solidFill>
                  <a:srgbClr val="374B81"/>
                </a:solidFill>
                <a:latin typeface="Century Gothic"/>
                <a:cs typeface="Century Gothic"/>
              </a:rPr>
              <a:t>a </a:t>
            </a:r>
            <a:r>
              <a:rPr spc="-4" dirty="0">
                <a:solidFill>
                  <a:srgbClr val="374B81"/>
                </a:solidFill>
                <a:latin typeface="Century Gothic"/>
                <a:cs typeface="Century Gothic"/>
              </a:rPr>
              <a:t>static scene  </a:t>
            </a:r>
            <a:r>
              <a:rPr spc="4" dirty="0">
                <a:solidFill>
                  <a:srgbClr val="374B81"/>
                </a:solidFill>
                <a:latin typeface="Century Gothic"/>
                <a:cs typeface="Century Gothic"/>
              </a:rPr>
              <a:t>in </a:t>
            </a:r>
            <a:r>
              <a:rPr spc="-4" dirty="0">
                <a:solidFill>
                  <a:srgbClr val="374B81"/>
                </a:solidFill>
                <a:latin typeface="Century Gothic"/>
                <a:cs typeface="Century Gothic"/>
              </a:rPr>
              <a:t>which someone </a:t>
            </a:r>
            <a:r>
              <a:rPr spc="4" dirty="0">
                <a:solidFill>
                  <a:srgbClr val="374B81"/>
                </a:solidFill>
                <a:latin typeface="Century Gothic"/>
                <a:cs typeface="Century Gothic"/>
              </a:rPr>
              <a:t>is </a:t>
            </a:r>
            <a:r>
              <a:rPr spc="-4" dirty="0">
                <a:solidFill>
                  <a:srgbClr val="374B81"/>
                </a:solidFill>
                <a:latin typeface="Century Gothic"/>
                <a:cs typeface="Century Gothic"/>
              </a:rPr>
              <a:t>talking, </a:t>
            </a:r>
            <a:r>
              <a:rPr dirty="0">
                <a:solidFill>
                  <a:srgbClr val="374B81"/>
                </a:solidFill>
                <a:latin typeface="Century Gothic"/>
                <a:cs typeface="Century Gothic"/>
              </a:rPr>
              <a:t>most frames </a:t>
            </a:r>
            <a:r>
              <a:rPr spc="-4" dirty="0">
                <a:solidFill>
                  <a:srgbClr val="374B81"/>
                </a:solidFill>
                <a:latin typeface="Century Gothic"/>
                <a:cs typeface="Century Gothic"/>
              </a:rPr>
              <a:t>are </a:t>
            </a:r>
            <a:r>
              <a:rPr dirty="0">
                <a:solidFill>
                  <a:srgbClr val="374B81"/>
                </a:solidFill>
                <a:latin typeface="Century Gothic"/>
                <a:cs typeface="Century Gothic"/>
              </a:rPr>
              <a:t>the same  </a:t>
            </a:r>
            <a:r>
              <a:rPr spc="-4" dirty="0">
                <a:solidFill>
                  <a:srgbClr val="374B81"/>
                </a:solidFill>
                <a:latin typeface="Century Gothic"/>
                <a:cs typeface="Century Gothic"/>
              </a:rPr>
              <a:t>except </a:t>
            </a:r>
            <a:r>
              <a:rPr dirty="0">
                <a:solidFill>
                  <a:srgbClr val="374B81"/>
                </a:solidFill>
                <a:latin typeface="Century Gothic"/>
                <a:cs typeface="Century Gothic"/>
              </a:rPr>
              <a:t>for the </a:t>
            </a:r>
            <a:r>
              <a:rPr spc="-4" dirty="0">
                <a:solidFill>
                  <a:srgbClr val="374B81"/>
                </a:solidFill>
                <a:latin typeface="Century Gothic"/>
                <a:cs typeface="Century Gothic"/>
              </a:rPr>
              <a:t>segment around </a:t>
            </a:r>
            <a:r>
              <a:rPr dirty="0">
                <a:solidFill>
                  <a:srgbClr val="374B81"/>
                </a:solidFill>
                <a:latin typeface="Century Gothic"/>
                <a:cs typeface="Century Gothic"/>
              </a:rPr>
              <a:t>the </a:t>
            </a:r>
            <a:r>
              <a:rPr spc="-4" dirty="0">
                <a:solidFill>
                  <a:srgbClr val="374B81"/>
                </a:solidFill>
                <a:latin typeface="Century Gothic"/>
                <a:cs typeface="Century Gothic"/>
              </a:rPr>
              <a:t>speaker’s lips, </a:t>
            </a:r>
            <a:r>
              <a:rPr dirty="0">
                <a:solidFill>
                  <a:srgbClr val="374B81"/>
                </a:solidFill>
                <a:latin typeface="Century Gothic"/>
                <a:cs typeface="Century Gothic"/>
              </a:rPr>
              <a:t>which  changes from one frame to the</a:t>
            </a:r>
            <a:r>
              <a:rPr spc="-30" dirty="0">
                <a:solidFill>
                  <a:srgbClr val="374B81"/>
                </a:solidFill>
                <a:latin typeface="Century Gothic"/>
                <a:cs typeface="Century Gothic"/>
              </a:rPr>
              <a:t> </a:t>
            </a:r>
            <a:r>
              <a:rPr dirty="0">
                <a:solidFill>
                  <a:srgbClr val="374B81"/>
                </a:solidFill>
                <a:latin typeface="Century Gothic"/>
                <a:cs typeface="Century Gothic"/>
              </a:rPr>
              <a:t>next.</a:t>
            </a:r>
            <a:endParaRPr dirty="0">
              <a:latin typeface="Century Gothic"/>
              <a:cs typeface="Century Gothic"/>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779441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1343" y="757423"/>
            <a:ext cx="4065746" cy="425116"/>
          </a:xfrm>
          <a:prstGeom prst="rect">
            <a:avLst/>
          </a:prstGeom>
        </p:spPr>
        <p:txBody>
          <a:bodyPr vert="horz" wrap="square" lIns="0" tIns="9525" rIns="0" bIns="0" rtlCol="0" anchor="t">
            <a:spAutoFit/>
          </a:bodyPr>
          <a:lstStyle/>
          <a:p>
            <a:pPr marL="9525">
              <a:spcBef>
                <a:spcPts val="75"/>
              </a:spcBef>
            </a:pPr>
            <a:r>
              <a:rPr sz="2700" b="1" dirty="0">
                <a:solidFill>
                  <a:srgbClr val="467E70"/>
                </a:solidFill>
                <a:latin typeface="Century Gothic"/>
                <a:cs typeface="Century Gothic"/>
              </a:rPr>
              <a:t>Audio</a:t>
            </a:r>
            <a:r>
              <a:rPr sz="2700" b="1" spc="-53" dirty="0">
                <a:solidFill>
                  <a:srgbClr val="467E70"/>
                </a:solidFill>
                <a:latin typeface="Century Gothic"/>
                <a:cs typeface="Century Gothic"/>
              </a:rPr>
              <a:t> </a:t>
            </a:r>
            <a:r>
              <a:rPr sz="2700" b="1" spc="-4" dirty="0">
                <a:solidFill>
                  <a:srgbClr val="467E70"/>
                </a:solidFill>
                <a:latin typeface="Century Gothic"/>
                <a:cs typeface="Century Gothic"/>
              </a:rPr>
              <a:t>compression-MP3</a:t>
            </a:r>
            <a:endParaRPr sz="2700" dirty="0">
              <a:latin typeface="Century Gothic"/>
              <a:cs typeface="Century Gothic"/>
            </a:endParaRPr>
          </a:p>
        </p:txBody>
      </p:sp>
      <p:sp>
        <p:nvSpPr>
          <p:cNvPr id="3" name="object 3"/>
          <p:cNvSpPr txBox="1"/>
          <p:nvPr/>
        </p:nvSpPr>
        <p:spPr>
          <a:xfrm>
            <a:off x="685800" y="1600200"/>
            <a:ext cx="7619714" cy="2805255"/>
          </a:xfrm>
          <a:prstGeom prst="rect">
            <a:avLst/>
          </a:prstGeom>
        </p:spPr>
        <p:txBody>
          <a:bodyPr vert="horz" wrap="square" lIns="0" tIns="9525" rIns="0" bIns="0" rtlCol="0">
            <a:spAutoFit/>
          </a:bodyPr>
          <a:lstStyle/>
          <a:p>
            <a:pPr marL="295275" marR="3810" indent="-285750" algn="just">
              <a:spcBef>
                <a:spcPts val="75"/>
              </a:spcBef>
              <a:buFont typeface="Arial" panose="020B0604020202020204" pitchFamily="34" charset="0"/>
              <a:buChar char="•"/>
            </a:pPr>
            <a:r>
              <a:rPr dirty="0">
                <a:solidFill>
                  <a:srgbClr val="374B81"/>
                </a:solidFill>
                <a:latin typeface="Century Gothic"/>
                <a:cs typeface="Century Gothic"/>
              </a:rPr>
              <a:t>Audio </a:t>
            </a:r>
            <a:r>
              <a:rPr spc="-4" dirty="0">
                <a:solidFill>
                  <a:srgbClr val="374B81"/>
                </a:solidFill>
                <a:latin typeface="Century Gothic"/>
                <a:cs typeface="Century Gothic"/>
              </a:rPr>
              <a:t>data </a:t>
            </a:r>
            <a:r>
              <a:rPr dirty="0">
                <a:solidFill>
                  <a:srgbClr val="374B81"/>
                </a:solidFill>
                <a:latin typeface="Century Gothic"/>
                <a:cs typeface="Century Gothic"/>
              </a:rPr>
              <a:t>compression, </a:t>
            </a:r>
            <a:r>
              <a:rPr b="1" dirty="0">
                <a:solidFill>
                  <a:srgbClr val="374B81"/>
                </a:solidFill>
                <a:latin typeface="Century Gothic"/>
                <a:cs typeface="Century Gothic"/>
              </a:rPr>
              <a:t>as </a:t>
            </a:r>
            <a:r>
              <a:rPr b="1" spc="-4" dirty="0">
                <a:solidFill>
                  <a:srgbClr val="374B81"/>
                </a:solidFill>
                <a:latin typeface="Century Gothic"/>
                <a:cs typeface="Century Gothic"/>
              </a:rPr>
              <a:t>distinguished </a:t>
            </a:r>
            <a:r>
              <a:rPr b="1" dirty="0">
                <a:solidFill>
                  <a:srgbClr val="374B81"/>
                </a:solidFill>
                <a:latin typeface="Century Gothic"/>
                <a:cs typeface="Century Gothic"/>
              </a:rPr>
              <a:t>from dynamic </a:t>
            </a:r>
            <a:r>
              <a:rPr b="1" spc="-4" dirty="0">
                <a:solidFill>
                  <a:srgbClr val="374B81"/>
                </a:solidFill>
                <a:latin typeface="Century Gothic"/>
                <a:cs typeface="Century Gothic"/>
              </a:rPr>
              <a:t>range </a:t>
            </a:r>
            <a:r>
              <a:rPr b="1" dirty="0">
                <a:solidFill>
                  <a:srgbClr val="374B81"/>
                </a:solidFill>
                <a:latin typeface="Century Gothic"/>
                <a:cs typeface="Century Gothic"/>
              </a:rPr>
              <a:t>compression, </a:t>
            </a:r>
            <a:r>
              <a:rPr dirty="0">
                <a:solidFill>
                  <a:srgbClr val="374B81"/>
                </a:solidFill>
                <a:latin typeface="Century Gothic"/>
                <a:cs typeface="Century Gothic"/>
              </a:rPr>
              <a:t> has the </a:t>
            </a:r>
            <a:r>
              <a:rPr spc="-4" dirty="0">
                <a:solidFill>
                  <a:srgbClr val="374B81"/>
                </a:solidFill>
                <a:latin typeface="Century Gothic"/>
                <a:cs typeface="Century Gothic"/>
              </a:rPr>
              <a:t>potential </a:t>
            </a:r>
            <a:r>
              <a:rPr dirty="0">
                <a:solidFill>
                  <a:srgbClr val="374B81"/>
                </a:solidFill>
                <a:latin typeface="Century Gothic"/>
                <a:cs typeface="Century Gothic"/>
              </a:rPr>
              <a:t>to reduce the transmission </a:t>
            </a:r>
            <a:r>
              <a:rPr spc="-4" dirty="0">
                <a:solidFill>
                  <a:srgbClr val="374B81"/>
                </a:solidFill>
                <a:latin typeface="Century Gothic"/>
                <a:cs typeface="Century Gothic"/>
              </a:rPr>
              <a:t>bandwidth and </a:t>
            </a:r>
            <a:r>
              <a:rPr dirty="0">
                <a:solidFill>
                  <a:srgbClr val="374B81"/>
                </a:solidFill>
                <a:latin typeface="Century Gothic"/>
                <a:cs typeface="Century Gothic"/>
              </a:rPr>
              <a:t>storage  requirements of audio </a:t>
            </a:r>
            <a:r>
              <a:rPr spc="-4" dirty="0">
                <a:solidFill>
                  <a:srgbClr val="374B81"/>
                </a:solidFill>
                <a:latin typeface="Century Gothic"/>
                <a:cs typeface="Century Gothic"/>
              </a:rPr>
              <a:t>data. </a:t>
            </a:r>
            <a:endParaRPr lang="en-US" spc="-4" dirty="0" smtClean="0">
              <a:solidFill>
                <a:srgbClr val="374B81"/>
              </a:solidFill>
              <a:latin typeface="Century Gothic"/>
              <a:cs typeface="Century Gothic"/>
            </a:endParaRPr>
          </a:p>
          <a:p>
            <a:pPr marL="295275" marR="3810" indent="-285750" algn="just">
              <a:spcBef>
                <a:spcPts val="75"/>
              </a:spcBef>
              <a:buFont typeface="Arial" panose="020B0604020202020204" pitchFamily="34" charset="0"/>
              <a:buChar char="•"/>
            </a:pPr>
            <a:r>
              <a:rPr dirty="0" smtClean="0">
                <a:solidFill>
                  <a:srgbClr val="374B81"/>
                </a:solidFill>
                <a:latin typeface="Century Gothic"/>
                <a:cs typeface="Century Gothic"/>
              </a:rPr>
              <a:t>Audio </a:t>
            </a:r>
            <a:r>
              <a:rPr dirty="0">
                <a:solidFill>
                  <a:srgbClr val="374B81"/>
                </a:solidFill>
                <a:latin typeface="Century Gothic"/>
                <a:cs typeface="Century Gothic"/>
              </a:rPr>
              <a:t>compression </a:t>
            </a:r>
            <a:r>
              <a:rPr spc="-4" dirty="0">
                <a:solidFill>
                  <a:srgbClr val="374B81"/>
                </a:solidFill>
                <a:latin typeface="Century Gothic"/>
                <a:cs typeface="Century Gothic"/>
              </a:rPr>
              <a:t>algorithms are </a:t>
            </a:r>
            <a:r>
              <a:rPr dirty="0">
                <a:solidFill>
                  <a:srgbClr val="374B81"/>
                </a:solidFill>
                <a:latin typeface="Century Gothic"/>
                <a:cs typeface="Century Gothic"/>
              </a:rPr>
              <a:t>implemented  </a:t>
            </a:r>
            <a:r>
              <a:rPr spc="4" dirty="0">
                <a:solidFill>
                  <a:srgbClr val="374B81"/>
                </a:solidFill>
                <a:latin typeface="Century Gothic"/>
                <a:cs typeface="Century Gothic"/>
              </a:rPr>
              <a:t>in </a:t>
            </a:r>
            <a:r>
              <a:rPr spc="-4" dirty="0">
                <a:solidFill>
                  <a:srgbClr val="374B81"/>
                </a:solidFill>
                <a:latin typeface="Century Gothic"/>
                <a:cs typeface="Century Gothic"/>
              </a:rPr>
              <a:t>software </a:t>
            </a:r>
            <a:r>
              <a:rPr dirty="0">
                <a:solidFill>
                  <a:srgbClr val="374B81"/>
                </a:solidFill>
                <a:latin typeface="Century Gothic"/>
                <a:cs typeface="Century Gothic"/>
              </a:rPr>
              <a:t>as </a:t>
            </a:r>
            <a:r>
              <a:rPr spc="-4" dirty="0">
                <a:solidFill>
                  <a:srgbClr val="374B81"/>
                </a:solidFill>
                <a:latin typeface="Century Gothic"/>
                <a:cs typeface="Century Gothic"/>
              </a:rPr>
              <a:t>audio </a:t>
            </a:r>
            <a:r>
              <a:rPr dirty="0">
                <a:solidFill>
                  <a:srgbClr val="374B81"/>
                </a:solidFill>
                <a:latin typeface="Century Gothic"/>
                <a:cs typeface="Century Gothic"/>
              </a:rPr>
              <a:t>codecs. Lossy audio </a:t>
            </a:r>
            <a:r>
              <a:rPr spc="-4" dirty="0">
                <a:solidFill>
                  <a:srgbClr val="374B81"/>
                </a:solidFill>
                <a:latin typeface="Century Gothic"/>
                <a:cs typeface="Century Gothic"/>
              </a:rPr>
              <a:t>compression algorithms provide  higher </a:t>
            </a:r>
            <a:r>
              <a:rPr dirty="0">
                <a:solidFill>
                  <a:srgbClr val="374B81"/>
                </a:solidFill>
                <a:latin typeface="Century Gothic"/>
                <a:cs typeface="Century Gothic"/>
              </a:rPr>
              <a:t>compression at the </a:t>
            </a:r>
            <a:r>
              <a:rPr spc="-4" dirty="0">
                <a:solidFill>
                  <a:srgbClr val="374B81"/>
                </a:solidFill>
                <a:latin typeface="Century Gothic"/>
                <a:cs typeface="Century Gothic"/>
              </a:rPr>
              <a:t>cost of fidelity and are </a:t>
            </a:r>
            <a:r>
              <a:rPr dirty="0">
                <a:solidFill>
                  <a:srgbClr val="374B81"/>
                </a:solidFill>
                <a:latin typeface="Century Gothic"/>
                <a:cs typeface="Century Gothic"/>
              </a:rPr>
              <a:t>used </a:t>
            </a:r>
            <a:r>
              <a:rPr spc="8" dirty="0">
                <a:solidFill>
                  <a:srgbClr val="374B81"/>
                </a:solidFill>
                <a:latin typeface="Century Gothic"/>
                <a:cs typeface="Century Gothic"/>
              </a:rPr>
              <a:t>in </a:t>
            </a:r>
            <a:r>
              <a:rPr dirty="0">
                <a:solidFill>
                  <a:srgbClr val="374B81"/>
                </a:solidFill>
                <a:latin typeface="Century Gothic"/>
                <a:cs typeface="Century Gothic"/>
              </a:rPr>
              <a:t>numerous </a:t>
            </a:r>
            <a:r>
              <a:rPr spc="-4" dirty="0">
                <a:solidFill>
                  <a:srgbClr val="374B81"/>
                </a:solidFill>
                <a:latin typeface="Century Gothic"/>
                <a:cs typeface="Century Gothic"/>
              </a:rPr>
              <a:t>audio  applications. </a:t>
            </a:r>
            <a:endParaRPr lang="en-US" spc="-4" dirty="0" smtClean="0">
              <a:solidFill>
                <a:srgbClr val="374B81"/>
              </a:solidFill>
              <a:latin typeface="Century Gothic"/>
              <a:cs typeface="Century Gothic"/>
            </a:endParaRPr>
          </a:p>
          <a:p>
            <a:pPr marL="295275" marR="3810" indent="-285750" algn="just">
              <a:spcBef>
                <a:spcPts val="75"/>
              </a:spcBef>
              <a:buFont typeface="Arial" panose="020B0604020202020204" pitchFamily="34" charset="0"/>
              <a:buChar char="•"/>
            </a:pPr>
            <a:r>
              <a:rPr dirty="0" smtClean="0">
                <a:solidFill>
                  <a:srgbClr val="374B81"/>
                </a:solidFill>
                <a:latin typeface="Century Gothic"/>
                <a:cs typeface="Century Gothic"/>
              </a:rPr>
              <a:t>These </a:t>
            </a:r>
            <a:r>
              <a:rPr spc="-4" dirty="0">
                <a:solidFill>
                  <a:srgbClr val="374B81"/>
                </a:solidFill>
                <a:latin typeface="Century Gothic"/>
                <a:cs typeface="Century Gothic"/>
              </a:rPr>
              <a:t>algorithms almost all </a:t>
            </a:r>
            <a:r>
              <a:rPr dirty="0">
                <a:solidFill>
                  <a:srgbClr val="374B81"/>
                </a:solidFill>
                <a:latin typeface="Century Gothic"/>
                <a:cs typeface="Century Gothic"/>
              </a:rPr>
              <a:t>rely on psychoacoustics to </a:t>
            </a:r>
            <a:r>
              <a:rPr spc="-8" dirty="0">
                <a:solidFill>
                  <a:srgbClr val="374B81"/>
                </a:solidFill>
                <a:latin typeface="Century Gothic"/>
                <a:cs typeface="Century Gothic"/>
              </a:rPr>
              <a:t>eliminate  </a:t>
            </a:r>
            <a:r>
              <a:rPr spc="-4" dirty="0">
                <a:solidFill>
                  <a:srgbClr val="374B81"/>
                </a:solidFill>
                <a:latin typeface="Century Gothic"/>
                <a:cs typeface="Century Gothic"/>
              </a:rPr>
              <a:t>less audible </a:t>
            </a:r>
            <a:r>
              <a:rPr dirty="0">
                <a:solidFill>
                  <a:srgbClr val="374B81"/>
                </a:solidFill>
                <a:latin typeface="Century Gothic"/>
                <a:cs typeface="Century Gothic"/>
              </a:rPr>
              <a:t>or </a:t>
            </a:r>
            <a:r>
              <a:rPr spc="-4" dirty="0">
                <a:solidFill>
                  <a:srgbClr val="374B81"/>
                </a:solidFill>
                <a:latin typeface="Century Gothic"/>
                <a:cs typeface="Century Gothic"/>
              </a:rPr>
              <a:t>meaningful </a:t>
            </a:r>
            <a:r>
              <a:rPr dirty="0">
                <a:solidFill>
                  <a:srgbClr val="374B81"/>
                </a:solidFill>
                <a:latin typeface="Century Gothic"/>
                <a:cs typeface="Century Gothic"/>
              </a:rPr>
              <a:t>sounds, thereby reducing </a:t>
            </a:r>
            <a:r>
              <a:rPr spc="-4" dirty="0">
                <a:solidFill>
                  <a:srgbClr val="374B81"/>
                </a:solidFill>
                <a:latin typeface="Century Gothic"/>
                <a:cs typeface="Century Gothic"/>
              </a:rPr>
              <a:t>the space </a:t>
            </a:r>
            <a:r>
              <a:rPr dirty="0">
                <a:solidFill>
                  <a:srgbClr val="374B81"/>
                </a:solidFill>
                <a:latin typeface="Century Gothic"/>
                <a:cs typeface="Century Gothic"/>
              </a:rPr>
              <a:t>required </a:t>
            </a:r>
            <a:r>
              <a:rPr spc="-8" dirty="0">
                <a:solidFill>
                  <a:srgbClr val="374B81"/>
                </a:solidFill>
                <a:latin typeface="Century Gothic"/>
                <a:cs typeface="Century Gothic"/>
              </a:rPr>
              <a:t>to  </a:t>
            </a:r>
            <a:r>
              <a:rPr spc="-4" dirty="0">
                <a:solidFill>
                  <a:srgbClr val="374B81"/>
                </a:solidFill>
                <a:latin typeface="Century Gothic"/>
                <a:cs typeface="Century Gothic"/>
              </a:rPr>
              <a:t>store </a:t>
            </a:r>
            <a:r>
              <a:rPr dirty="0">
                <a:solidFill>
                  <a:srgbClr val="374B81"/>
                </a:solidFill>
                <a:latin typeface="Century Gothic"/>
                <a:cs typeface="Century Gothic"/>
              </a:rPr>
              <a:t>or transmit</a:t>
            </a:r>
            <a:r>
              <a:rPr spc="-19" dirty="0">
                <a:solidFill>
                  <a:srgbClr val="374B81"/>
                </a:solidFill>
                <a:latin typeface="Century Gothic"/>
                <a:cs typeface="Century Gothic"/>
              </a:rPr>
              <a:t> </a:t>
            </a:r>
            <a:r>
              <a:rPr dirty="0">
                <a:solidFill>
                  <a:srgbClr val="374B81"/>
                </a:solidFill>
                <a:latin typeface="Century Gothic"/>
                <a:cs typeface="Century Gothic"/>
              </a:rPr>
              <a:t>them.</a:t>
            </a:r>
            <a:endParaRPr dirty="0">
              <a:latin typeface="Century Gothic"/>
              <a:cs typeface="Century Gothic"/>
            </a:endParaRPr>
          </a:p>
        </p:txBody>
      </p:sp>
      <p:sp>
        <p:nvSpPr>
          <p:cNvPr id="4" name="object 4"/>
          <p:cNvSpPr/>
          <p:nvPr/>
        </p:nvSpPr>
        <p:spPr>
          <a:xfrm>
            <a:off x="3494216" y="4546282"/>
            <a:ext cx="5047487" cy="2057400"/>
          </a:xfrm>
          <a:prstGeom prst="rect">
            <a:avLst/>
          </a:prstGeom>
          <a:blipFill>
            <a:blip r:embed="rId2" cstate="print"/>
            <a:stretch>
              <a:fillRect/>
            </a:stretch>
          </a:blipFill>
        </p:spPr>
        <p:txBody>
          <a:bodyPr wrap="square" lIns="0" tIns="0" rIns="0" bIns="0" rtlCol="0"/>
          <a:lstStyle/>
          <a:p>
            <a:endParaRPr sz="1350"/>
          </a:p>
        </p:txBody>
      </p:sp>
      <p:sp>
        <p:nvSpPr>
          <p:cNvPr id="5" name="object 5"/>
          <p:cNvSpPr txBox="1"/>
          <p:nvPr/>
        </p:nvSpPr>
        <p:spPr>
          <a:xfrm>
            <a:off x="990600" y="5108748"/>
            <a:ext cx="2306479" cy="932467"/>
          </a:xfrm>
          <a:prstGeom prst="rect">
            <a:avLst/>
          </a:prstGeom>
        </p:spPr>
        <p:txBody>
          <a:bodyPr vert="horz" wrap="square" lIns="0" tIns="9049" rIns="0" bIns="0" rtlCol="0">
            <a:spAutoFit/>
          </a:bodyPr>
          <a:lstStyle/>
          <a:p>
            <a:pPr marL="9525" marR="3810">
              <a:spcBef>
                <a:spcPts val="71"/>
              </a:spcBef>
            </a:pPr>
            <a:r>
              <a:rPr sz="1200" spc="-8" dirty="0">
                <a:solidFill>
                  <a:srgbClr val="374B81"/>
                </a:solidFill>
                <a:latin typeface="Century Gothic"/>
                <a:cs typeface="Century Gothic"/>
              </a:rPr>
              <a:t>The term </a:t>
            </a:r>
            <a:r>
              <a:rPr sz="1200" spc="-4" dirty="0">
                <a:solidFill>
                  <a:srgbClr val="374B81"/>
                </a:solidFill>
                <a:latin typeface="Century Gothic"/>
                <a:cs typeface="Century Gothic"/>
              </a:rPr>
              <a:t>psychoacoustics  </a:t>
            </a:r>
            <a:r>
              <a:rPr sz="1200" spc="-8" dirty="0">
                <a:solidFill>
                  <a:srgbClr val="374B81"/>
                </a:solidFill>
                <a:latin typeface="Century Gothic"/>
                <a:cs typeface="Century Gothic"/>
              </a:rPr>
              <a:t>describes the characteristics </a:t>
            </a:r>
            <a:r>
              <a:rPr sz="1200" spc="-4" dirty="0">
                <a:solidFill>
                  <a:srgbClr val="374B81"/>
                </a:solidFill>
                <a:latin typeface="Century Gothic"/>
                <a:cs typeface="Century Gothic"/>
              </a:rPr>
              <a:t>of  </a:t>
            </a:r>
            <a:r>
              <a:rPr sz="1200" spc="-8" dirty="0">
                <a:solidFill>
                  <a:srgbClr val="374B81"/>
                </a:solidFill>
                <a:latin typeface="Century Gothic"/>
                <a:cs typeface="Century Gothic"/>
              </a:rPr>
              <a:t>the </a:t>
            </a:r>
            <a:r>
              <a:rPr sz="1200" spc="-4" dirty="0">
                <a:solidFill>
                  <a:srgbClr val="374B81"/>
                </a:solidFill>
                <a:latin typeface="Century Gothic"/>
                <a:cs typeface="Century Gothic"/>
              </a:rPr>
              <a:t>human </a:t>
            </a:r>
            <a:r>
              <a:rPr sz="1200" spc="-8" dirty="0">
                <a:solidFill>
                  <a:srgbClr val="374B81"/>
                </a:solidFill>
                <a:latin typeface="Century Gothic"/>
                <a:cs typeface="Century Gothic"/>
              </a:rPr>
              <a:t>auditory </a:t>
            </a:r>
            <a:r>
              <a:rPr sz="1200" spc="-4" dirty="0">
                <a:solidFill>
                  <a:srgbClr val="374B81"/>
                </a:solidFill>
                <a:latin typeface="Century Gothic"/>
                <a:cs typeface="Century Gothic"/>
              </a:rPr>
              <a:t>system on  </a:t>
            </a:r>
            <a:r>
              <a:rPr sz="1200" spc="-8" dirty="0">
                <a:solidFill>
                  <a:srgbClr val="374B81"/>
                </a:solidFill>
                <a:latin typeface="Century Gothic"/>
                <a:cs typeface="Century Gothic"/>
              </a:rPr>
              <a:t>which </a:t>
            </a:r>
            <a:r>
              <a:rPr sz="1200" spc="-4" dirty="0">
                <a:solidFill>
                  <a:srgbClr val="374B81"/>
                </a:solidFill>
                <a:latin typeface="Century Gothic"/>
                <a:cs typeface="Century Gothic"/>
              </a:rPr>
              <a:t>modern </a:t>
            </a:r>
            <a:r>
              <a:rPr sz="1200" spc="-8" dirty="0">
                <a:solidFill>
                  <a:srgbClr val="374B81"/>
                </a:solidFill>
                <a:latin typeface="Century Gothic"/>
                <a:cs typeface="Century Gothic"/>
              </a:rPr>
              <a:t>audio </a:t>
            </a:r>
            <a:r>
              <a:rPr sz="1200" spc="-4" dirty="0">
                <a:solidFill>
                  <a:srgbClr val="374B81"/>
                </a:solidFill>
                <a:latin typeface="Century Gothic"/>
                <a:cs typeface="Century Gothic"/>
              </a:rPr>
              <a:t>coding  technology is</a:t>
            </a:r>
            <a:r>
              <a:rPr sz="1200" spc="15" dirty="0">
                <a:solidFill>
                  <a:srgbClr val="374B81"/>
                </a:solidFill>
                <a:latin typeface="Century Gothic"/>
                <a:cs typeface="Century Gothic"/>
              </a:rPr>
              <a:t> </a:t>
            </a:r>
            <a:r>
              <a:rPr sz="1200" spc="-8" dirty="0">
                <a:solidFill>
                  <a:srgbClr val="374B81"/>
                </a:solidFill>
                <a:latin typeface="Century Gothic"/>
                <a:cs typeface="Century Gothic"/>
              </a:rPr>
              <a:t>based.</a:t>
            </a:r>
            <a:endParaRPr sz="1200" dirty="0">
              <a:latin typeface="Century Gothic"/>
              <a:cs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1367430" y="582258"/>
            <a:ext cx="7350860" cy="823462"/>
          </a:xfrm>
        </p:spPr>
        <p:txBody>
          <a:bodyPr/>
          <a:lstStyle/>
          <a:p>
            <a:r>
              <a:rPr lang="en-GB" b="1" dirty="0" smtClean="0"/>
              <a:t>Gray</a:t>
            </a:r>
            <a:r>
              <a:rPr lang="en-US" b="1" dirty="0" smtClean="0"/>
              <a:t> </a:t>
            </a:r>
            <a:r>
              <a:rPr lang="en-GB" b="1" dirty="0"/>
              <a:t>Scale Images</a:t>
            </a:r>
          </a:p>
        </p:txBody>
      </p:sp>
      <p:sp>
        <p:nvSpPr>
          <p:cNvPr id="265219" name="Rectangle 3"/>
          <p:cNvSpPr>
            <a:spLocks noGrp="1" noChangeArrowheads="1"/>
          </p:cNvSpPr>
          <p:nvPr>
            <p:ph idx="1"/>
          </p:nvPr>
        </p:nvSpPr>
        <p:spPr>
          <a:xfrm>
            <a:off x="4514850" y="1869672"/>
            <a:ext cx="4367213" cy="2627313"/>
          </a:xfrm>
          <a:solidFill>
            <a:schemeClr val="bg1"/>
          </a:solidFill>
        </p:spPr>
        <p:txBody>
          <a:bodyPr/>
          <a:lstStyle/>
          <a:p>
            <a:pPr>
              <a:lnSpc>
                <a:spcPct val="90000"/>
              </a:lnSpc>
            </a:pPr>
            <a:r>
              <a:rPr lang="en-GB" sz="2000" dirty="0"/>
              <a:t>Each pixel is usually stored as </a:t>
            </a:r>
            <a:r>
              <a:rPr lang="en-GB" sz="2000" b="1" dirty="0">
                <a:solidFill>
                  <a:srgbClr val="3333FF"/>
                </a:solidFill>
              </a:rPr>
              <a:t>a byte</a:t>
            </a:r>
            <a:r>
              <a:rPr lang="en-GB" sz="2000" dirty="0"/>
              <a:t> – or 8 bits - (value between 0 to 255); usually,</a:t>
            </a:r>
          </a:p>
          <a:p>
            <a:pPr>
              <a:lnSpc>
                <a:spcPct val="90000"/>
              </a:lnSpc>
            </a:pPr>
            <a:r>
              <a:rPr lang="en-GB" sz="2000" dirty="0"/>
              <a:t>A 640 x 480 </a:t>
            </a:r>
            <a:r>
              <a:rPr lang="en-US" sz="2000" dirty="0"/>
              <a:t>gray </a:t>
            </a:r>
            <a:r>
              <a:rPr lang="en-GB" sz="2000" dirty="0"/>
              <a:t>scale image requires over 300 KB of storage. </a:t>
            </a:r>
            <a:endParaRPr lang="en-US" sz="2000" dirty="0"/>
          </a:p>
          <a:p>
            <a:pPr>
              <a:lnSpc>
                <a:spcPct val="90000"/>
              </a:lnSpc>
            </a:pPr>
            <a:r>
              <a:rPr lang="en-US" sz="2000" dirty="0"/>
              <a:t>No need for </a:t>
            </a:r>
            <a:r>
              <a:rPr lang="en-US" sz="2000" b="1" i="1" dirty="0" smtClean="0">
                <a:solidFill>
                  <a:srgbClr val="3333FF"/>
                </a:solidFill>
              </a:rPr>
              <a:t>half toning</a:t>
            </a:r>
            <a:r>
              <a:rPr lang="en-US" sz="2000" b="1" dirty="0" smtClean="0"/>
              <a:t> </a:t>
            </a:r>
            <a:r>
              <a:rPr lang="en-US" sz="2000" dirty="0"/>
              <a:t>since there are 256 levels of gray.</a:t>
            </a:r>
            <a:endParaRPr lang="en-GB" sz="2000" dirty="0"/>
          </a:p>
        </p:txBody>
      </p:sp>
      <p:sp>
        <p:nvSpPr>
          <p:cNvPr id="265221" name="Text Box 5"/>
          <p:cNvSpPr txBox="1">
            <a:spLocks noChangeArrowheads="1"/>
          </p:cNvSpPr>
          <p:nvPr/>
        </p:nvSpPr>
        <p:spPr bwMode="auto">
          <a:xfrm>
            <a:off x="584200" y="4894263"/>
            <a:ext cx="8297863" cy="1477328"/>
          </a:xfrm>
          <a:prstGeom prst="rect">
            <a:avLst/>
          </a:prstGeom>
          <a:solidFill>
            <a:schemeClr val="bg1"/>
          </a:solidFill>
          <a:ln w="9525">
            <a:noFill/>
            <a:miter lim="800000"/>
            <a:headEnd/>
            <a:tailEnd/>
          </a:ln>
          <a:effectLst/>
        </p:spPr>
        <p:txBody>
          <a:bodyPr wrap="square">
            <a:spAutoFit/>
          </a:bodyPr>
          <a:lstStyle/>
          <a:p>
            <a:pPr eaLnBrk="1" hangingPunct="1">
              <a:lnSpc>
                <a:spcPct val="90000"/>
              </a:lnSpc>
              <a:spcBef>
                <a:spcPct val="20000"/>
              </a:spcBef>
              <a:buClr>
                <a:schemeClr val="accent2"/>
              </a:buClr>
              <a:buSzPct val="80000"/>
              <a:buFont typeface="Wingdings" pitchFamily="2" charset="2"/>
              <a:buNone/>
            </a:pPr>
            <a:r>
              <a:rPr lang="en-US" sz="2000" b="1" i="1" dirty="0" smtClean="0">
                <a:solidFill>
                  <a:srgbClr val="3333FF"/>
                </a:solidFill>
              </a:rPr>
              <a:t>Half toning</a:t>
            </a:r>
            <a:r>
              <a:rPr lang="en-US" sz="2000" dirty="0" smtClean="0"/>
              <a:t> </a:t>
            </a:r>
            <a:r>
              <a:rPr lang="en-US" sz="2000" dirty="0"/>
              <a:t>= </a:t>
            </a:r>
            <a:r>
              <a:rPr lang="en-US" sz="2000" b="1" dirty="0"/>
              <a:t>Using patterns or dots </a:t>
            </a:r>
            <a:r>
              <a:rPr lang="en-US" sz="2000" dirty="0"/>
              <a:t>(for printing and display) to create an illusion of continuous shades of gray or color. </a:t>
            </a:r>
            <a:r>
              <a:rPr lang="en-US" sz="2000" b="1" dirty="0"/>
              <a:t>The darker the color, the more dots.</a:t>
            </a:r>
            <a:r>
              <a:rPr lang="en-US" sz="2000" dirty="0"/>
              <a:t> It is more or less a dithering technique. </a:t>
            </a:r>
            <a:r>
              <a:rPr lang="en-US" sz="2000" dirty="0" smtClean="0"/>
              <a:t>Half toning </a:t>
            </a:r>
            <a:r>
              <a:rPr lang="en-US" sz="2000" dirty="0"/>
              <a:t>is the process of rendering an image with multiple levels of grey or </a:t>
            </a:r>
            <a:r>
              <a:rPr lang="en-US" sz="2000" dirty="0" smtClean="0"/>
              <a:t>color </a:t>
            </a:r>
            <a:r>
              <a:rPr lang="en-US" sz="2000" dirty="0"/>
              <a:t>on a device with fewer </a:t>
            </a:r>
            <a:r>
              <a:rPr lang="en-US" sz="2000" dirty="0" smtClean="0"/>
              <a:t>tones</a:t>
            </a:r>
            <a:endParaRPr lang="en-GB" sz="2400" dirty="0"/>
          </a:p>
        </p:txBody>
      </p:sp>
      <p:pic>
        <p:nvPicPr>
          <p:cNvPr id="265222" name="Picture 6" descr="grayscale"/>
          <p:cNvPicPr>
            <a:picLocks noChangeAspect="1" noChangeArrowheads="1"/>
          </p:cNvPicPr>
          <p:nvPr/>
        </p:nvPicPr>
        <p:blipFill>
          <a:blip r:embed="rId2" cstate="print"/>
          <a:srcRect/>
          <a:stretch>
            <a:fillRect/>
          </a:stretch>
        </p:blipFill>
        <p:spPr bwMode="auto">
          <a:xfrm>
            <a:off x="566738" y="1516845"/>
            <a:ext cx="3810000" cy="327105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382547" y="570813"/>
            <a:ext cx="7564603" cy="1012327"/>
          </a:xfrm>
        </p:spPr>
        <p:txBody>
          <a:bodyPr/>
          <a:lstStyle/>
          <a:p>
            <a:r>
              <a:rPr lang="en-GB" b="1" dirty="0"/>
              <a:t>8-bit Col</a:t>
            </a:r>
            <a:r>
              <a:rPr lang="en-US" b="1" dirty="0" smtClean="0"/>
              <a:t>o</a:t>
            </a:r>
            <a:r>
              <a:rPr lang="en-GB" b="1" dirty="0" smtClean="0"/>
              <a:t>r </a:t>
            </a:r>
            <a:r>
              <a:rPr lang="en-GB" b="1" dirty="0"/>
              <a:t>Images</a:t>
            </a:r>
          </a:p>
        </p:txBody>
      </p:sp>
      <p:sp>
        <p:nvSpPr>
          <p:cNvPr id="266243" name="Rectangle 3"/>
          <p:cNvSpPr>
            <a:spLocks noGrp="1" noChangeArrowheads="1"/>
          </p:cNvSpPr>
          <p:nvPr>
            <p:ph idx="1"/>
          </p:nvPr>
        </p:nvSpPr>
        <p:spPr>
          <a:xfrm>
            <a:off x="4502150" y="2160588"/>
            <a:ext cx="4445000" cy="3867150"/>
          </a:xfrm>
          <a:solidFill>
            <a:schemeClr val="bg1"/>
          </a:solidFill>
        </p:spPr>
        <p:txBody>
          <a:bodyPr>
            <a:normAutofit/>
          </a:bodyPr>
          <a:lstStyle/>
          <a:p>
            <a:r>
              <a:rPr lang="en-GB" sz="2400" b="1" dirty="0">
                <a:solidFill>
                  <a:srgbClr val="3333FF"/>
                </a:solidFill>
              </a:rPr>
              <a:t>One byte</a:t>
            </a:r>
            <a:r>
              <a:rPr lang="en-GB" sz="2400" b="1" dirty="0"/>
              <a:t> </a:t>
            </a:r>
            <a:r>
              <a:rPr lang="en-GB" sz="2400" dirty="0"/>
              <a:t>for each pixel </a:t>
            </a:r>
          </a:p>
          <a:p>
            <a:r>
              <a:rPr lang="en-GB" sz="2400" b="1" dirty="0"/>
              <a:t>Supports 256 out </a:t>
            </a:r>
            <a:r>
              <a:rPr lang="en-GB" sz="2400" dirty="0"/>
              <a:t>of the millions of colours possible and has acceptable </a:t>
            </a:r>
            <a:r>
              <a:rPr lang="en-GB" sz="2400" dirty="0" smtClean="0"/>
              <a:t>colour </a:t>
            </a:r>
            <a:r>
              <a:rPr lang="en-GB" sz="2400" dirty="0"/>
              <a:t>quality </a:t>
            </a:r>
          </a:p>
          <a:p>
            <a:r>
              <a:rPr lang="en-GB" sz="2400" dirty="0"/>
              <a:t>Requires </a:t>
            </a:r>
            <a:r>
              <a:rPr lang="en-GB" sz="2400" b="1" dirty="0" smtClean="0">
                <a:solidFill>
                  <a:srgbClr val="3333FF"/>
                </a:solidFill>
              </a:rPr>
              <a:t>Colour </a:t>
            </a:r>
            <a:r>
              <a:rPr lang="en-GB" sz="2400" b="1" dirty="0">
                <a:solidFill>
                  <a:srgbClr val="3333FF"/>
                </a:solidFill>
              </a:rPr>
              <a:t>Look-Up Tables (CLUTs) </a:t>
            </a:r>
          </a:p>
        </p:txBody>
      </p:sp>
      <p:pic>
        <p:nvPicPr>
          <p:cNvPr id="266247" name="Picture 7" descr="8 bit"/>
          <p:cNvPicPr>
            <a:picLocks noChangeAspect="1" noChangeArrowheads="1"/>
          </p:cNvPicPr>
          <p:nvPr/>
        </p:nvPicPr>
        <p:blipFill>
          <a:blip r:embed="rId2" cstate="print"/>
          <a:srcRect/>
          <a:stretch>
            <a:fillRect/>
          </a:stretch>
        </p:blipFill>
        <p:spPr bwMode="auto">
          <a:xfrm>
            <a:off x="566738" y="2160588"/>
            <a:ext cx="3841750" cy="38671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81609"/>
          </a:xfrm>
        </p:spPr>
        <p:txBody>
          <a:bodyPr/>
          <a:lstStyle/>
          <a:p>
            <a:r>
              <a:rPr lang="en-US" b="1" dirty="0" smtClean="0"/>
              <a:t>8-bit Color Images</a:t>
            </a:r>
            <a:endParaRPr lang="en-US" b="1" dirty="0"/>
          </a:p>
        </p:txBody>
      </p:sp>
      <p:sp>
        <p:nvSpPr>
          <p:cNvPr id="3" name="Content Placeholder 2"/>
          <p:cNvSpPr>
            <a:spLocks noGrp="1"/>
          </p:cNvSpPr>
          <p:nvPr>
            <p:ph idx="1"/>
          </p:nvPr>
        </p:nvSpPr>
        <p:spPr>
          <a:xfrm>
            <a:off x="304801" y="1505803"/>
            <a:ext cx="8470710" cy="1633182"/>
          </a:xfrm>
        </p:spPr>
        <p:txBody>
          <a:bodyPr>
            <a:normAutofit fontScale="92500"/>
          </a:bodyPr>
          <a:lstStyle/>
          <a:p>
            <a:r>
              <a:rPr lang="en-US" b="1" dirty="0" smtClean="0">
                <a:solidFill>
                  <a:srgbClr val="00B0F0"/>
                </a:solidFill>
              </a:rPr>
              <a:t>8</a:t>
            </a:r>
            <a:r>
              <a:rPr lang="en-US" dirty="0" smtClean="0">
                <a:solidFill>
                  <a:srgbClr val="00B0F0"/>
                </a:solidFill>
              </a:rPr>
              <a:t>-</a:t>
            </a:r>
            <a:r>
              <a:rPr lang="en-US" b="1" dirty="0" smtClean="0">
                <a:solidFill>
                  <a:srgbClr val="00B0F0"/>
                </a:solidFill>
              </a:rPr>
              <a:t>bit </a:t>
            </a:r>
            <a:r>
              <a:rPr lang="en-US" b="1" dirty="0">
                <a:solidFill>
                  <a:srgbClr val="00B0F0"/>
                </a:solidFill>
              </a:rPr>
              <a:t>color</a:t>
            </a:r>
            <a:r>
              <a:rPr lang="en-US" dirty="0"/>
              <a:t> graphics is a method of storing </a:t>
            </a:r>
            <a:r>
              <a:rPr lang="en-US" b="1" dirty="0"/>
              <a:t>image</a:t>
            </a:r>
            <a:r>
              <a:rPr lang="en-US" dirty="0"/>
              <a:t> information in a computer's memory or in an </a:t>
            </a:r>
            <a:r>
              <a:rPr lang="en-US" b="1" dirty="0"/>
              <a:t>image</a:t>
            </a:r>
            <a:r>
              <a:rPr lang="en-US" dirty="0"/>
              <a:t> file, such that each pixel is represented by </a:t>
            </a:r>
            <a:r>
              <a:rPr lang="en-US" dirty="0">
                <a:solidFill>
                  <a:srgbClr val="00B0F0"/>
                </a:solidFill>
              </a:rPr>
              <a:t>one </a:t>
            </a:r>
            <a:r>
              <a:rPr lang="en-US" b="1" dirty="0">
                <a:solidFill>
                  <a:srgbClr val="00B0F0"/>
                </a:solidFill>
              </a:rPr>
              <a:t>8</a:t>
            </a:r>
            <a:r>
              <a:rPr lang="en-US" dirty="0">
                <a:solidFill>
                  <a:srgbClr val="00B0F0"/>
                </a:solidFill>
              </a:rPr>
              <a:t>-</a:t>
            </a:r>
            <a:r>
              <a:rPr lang="en-US" b="1" dirty="0">
                <a:solidFill>
                  <a:srgbClr val="00B0F0"/>
                </a:solidFill>
              </a:rPr>
              <a:t>bit</a:t>
            </a:r>
            <a:r>
              <a:rPr lang="en-US" dirty="0">
                <a:solidFill>
                  <a:srgbClr val="00B0F0"/>
                </a:solidFill>
              </a:rPr>
              <a:t> byte</a:t>
            </a:r>
            <a:r>
              <a:rPr lang="en-US" dirty="0"/>
              <a:t>. The maximum number of </a:t>
            </a:r>
            <a:r>
              <a:rPr lang="en-US" b="1" dirty="0" smtClean="0"/>
              <a:t>colors </a:t>
            </a:r>
            <a:r>
              <a:rPr lang="en-US" dirty="0" smtClean="0"/>
              <a:t>that </a:t>
            </a:r>
            <a:r>
              <a:rPr lang="en-US" dirty="0"/>
              <a:t>can be displayed at any one time is 256.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1" y="3429000"/>
            <a:ext cx="8966579" cy="3429000"/>
          </a:xfrm>
          <a:prstGeom prst="rect">
            <a:avLst/>
          </a:prstGeom>
        </p:spPr>
      </p:pic>
    </p:spTree>
    <p:extLst>
      <p:ext uri="{BB962C8B-B14F-4D97-AF65-F5344CB8AC3E}">
        <p14:creationId xmlns:p14="http://schemas.microsoft.com/office/powerpoint/2010/main" val="186002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143000" y="685800"/>
            <a:ext cx="7454782" cy="598771"/>
          </a:xfrm>
        </p:spPr>
        <p:txBody>
          <a:bodyPr>
            <a:normAutofit/>
          </a:bodyPr>
          <a:lstStyle/>
          <a:p>
            <a:r>
              <a:rPr lang="en-GB" b="1" dirty="0"/>
              <a:t>24-bit </a:t>
            </a:r>
            <a:r>
              <a:rPr lang="en-GB" b="1" dirty="0" smtClean="0"/>
              <a:t>Colour </a:t>
            </a:r>
            <a:r>
              <a:rPr lang="en-GB" b="1" dirty="0"/>
              <a:t>Images</a:t>
            </a:r>
          </a:p>
        </p:txBody>
      </p:sp>
      <p:sp>
        <p:nvSpPr>
          <p:cNvPr id="267267" name="Rectangle 3"/>
          <p:cNvSpPr>
            <a:spLocks noGrp="1" noChangeArrowheads="1"/>
          </p:cNvSpPr>
          <p:nvPr>
            <p:ph idx="1"/>
          </p:nvPr>
        </p:nvSpPr>
        <p:spPr>
          <a:xfrm>
            <a:off x="4613275" y="1891506"/>
            <a:ext cx="4260850" cy="2635250"/>
          </a:xfrm>
          <a:solidFill>
            <a:schemeClr val="bg1"/>
          </a:solidFill>
        </p:spPr>
        <p:txBody>
          <a:bodyPr>
            <a:normAutofit/>
          </a:bodyPr>
          <a:lstStyle/>
          <a:p>
            <a:pPr>
              <a:spcBef>
                <a:spcPts val="0"/>
              </a:spcBef>
            </a:pPr>
            <a:r>
              <a:rPr lang="en-GB" sz="2000" dirty="0"/>
              <a:t>Each pixel is represented by </a:t>
            </a:r>
            <a:r>
              <a:rPr lang="en-GB" sz="2000" dirty="0">
                <a:solidFill>
                  <a:srgbClr val="3333FF"/>
                </a:solidFill>
              </a:rPr>
              <a:t>three bytes (e.g., RGB) </a:t>
            </a:r>
          </a:p>
          <a:p>
            <a:pPr>
              <a:spcBef>
                <a:spcPts val="0"/>
              </a:spcBef>
            </a:pPr>
            <a:r>
              <a:rPr lang="en-GB" sz="2000" dirty="0"/>
              <a:t>Supports </a:t>
            </a:r>
            <a:r>
              <a:rPr lang="en-GB" sz="2000" b="1" dirty="0"/>
              <a:t>256 (R)</a:t>
            </a:r>
            <a:r>
              <a:rPr lang="en-GB" sz="2000" dirty="0"/>
              <a:t> x </a:t>
            </a:r>
            <a:r>
              <a:rPr lang="en-GB" sz="2000" b="1" dirty="0"/>
              <a:t>256 (G)</a:t>
            </a:r>
            <a:r>
              <a:rPr lang="en-GB" sz="2000" dirty="0"/>
              <a:t> x </a:t>
            </a:r>
            <a:r>
              <a:rPr lang="en-GB" sz="2000" b="1" dirty="0"/>
              <a:t>256 (B)</a:t>
            </a:r>
            <a:r>
              <a:rPr lang="en-GB" sz="2000" dirty="0"/>
              <a:t> possible combined </a:t>
            </a:r>
            <a:r>
              <a:rPr lang="en-GB" sz="2000" dirty="0" smtClean="0"/>
              <a:t>colou</a:t>
            </a:r>
            <a:r>
              <a:rPr lang="en-US" sz="2000" dirty="0" smtClean="0"/>
              <a:t>r</a:t>
            </a:r>
            <a:r>
              <a:rPr lang="en-GB" sz="2000" dirty="0" smtClean="0"/>
              <a:t>s </a:t>
            </a:r>
            <a:r>
              <a:rPr lang="en-GB" sz="2000" dirty="0"/>
              <a:t>(16,777,216) </a:t>
            </a:r>
            <a:endParaRPr lang="en-GB" sz="2000" dirty="0" smtClean="0"/>
          </a:p>
          <a:p>
            <a:pPr marL="0" indent="0">
              <a:spcBef>
                <a:spcPts val="0"/>
              </a:spcBef>
              <a:buNone/>
            </a:pPr>
            <a:endParaRPr lang="en-GB" sz="2000" dirty="0"/>
          </a:p>
          <a:p>
            <a:pPr>
              <a:spcBef>
                <a:spcPts val="0"/>
              </a:spcBef>
            </a:pPr>
            <a:r>
              <a:rPr lang="en-GB" sz="2000" dirty="0"/>
              <a:t>A </a:t>
            </a:r>
            <a:r>
              <a:rPr lang="en-GB" sz="2000" b="1" dirty="0"/>
              <a:t>640 x 480 </a:t>
            </a:r>
            <a:r>
              <a:rPr lang="en-GB" sz="2000" dirty="0"/>
              <a:t>24-bit </a:t>
            </a:r>
            <a:r>
              <a:rPr lang="en-GB" sz="2000" dirty="0" smtClean="0"/>
              <a:t>colo</a:t>
            </a:r>
            <a:r>
              <a:rPr lang="en-US" sz="2000" dirty="0" smtClean="0"/>
              <a:t>u</a:t>
            </a:r>
            <a:r>
              <a:rPr lang="en-GB" sz="2000" dirty="0"/>
              <a:t>r image would require about 921.6 KB</a:t>
            </a:r>
          </a:p>
        </p:txBody>
      </p:sp>
      <p:pic>
        <p:nvPicPr>
          <p:cNvPr id="267270" name="Picture 6" descr="24-bit"/>
          <p:cNvPicPr>
            <a:picLocks noChangeAspect="1" noChangeArrowheads="1"/>
          </p:cNvPicPr>
          <p:nvPr/>
        </p:nvPicPr>
        <p:blipFill>
          <a:blip r:embed="rId2" cstate="print"/>
          <a:srcRect/>
          <a:stretch>
            <a:fillRect/>
          </a:stretch>
        </p:blipFill>
        <p:spPr bwMode="auto">
          <a:xfrm>
            <a:off x="568325" y="1600200"/>
            <a:ext cx="3841750" cy="3217863"/>
          </a:xfrm>
          <a:prstGeom prst="rect">
            <a:avLst/>
          </a:prstGeom>
          <a:noFill/>
          <a:ln w="9525">
            <a:solidFill>
              <a:schemeClr val="tx1"/>
            </a:solidFill>
            <a:miter lim="800000"/>
            <a:headEnd/>
            <a:tailEnd/>
          </a:ln>
        </p:spPr>
      </p:pic>
      <p:sp>
        <p:nvSpPr>
          <p:cNvPr id="267271" name="Text Box 7"/>
          <p:cNvSpPr txBox="1">
            <a:spLocks noChangeArrowheads="1"/>
          </p:cNvSpPr>
          <p:nvPr/>
        </p:nvSpPr>
        <p:spPr bwMode="auto">
          <a:xfrm>
            <a:off x="512763" y="4903788"/>
            <a:ext cx="8361362" cy="2197525"/>
          </a:xfrm>
          <a:prstGeom prst="rect">
            <a:avLst/>
          </a:prstGeom>
          <a:solidFill>
            <a:schemeClr val="bg1"/>
          </a:solidFill>
          <a:ln w="9525">
            <a:noFill/>
            <a:miter lim="800000"/>
            <a:headEnd/>
            <a:tailEnd/>
          </a:ln>
          <a:effectLst/>
        </p:spPr>
        <p:txBody>
          <a:bodyPr wrap="square">
            <a:spAutoFit/>
          </a:bodyPr>
          <a:lstStyle/>
          <a:p>
            <a:pPr algn="ctr" eaLnBrk="1" hangingPunct="1">
              <a:lnSpc>
                <a:spcPct val="90000"/>
              </a:lnSpc>
              <a:spcBef>
                <a:spcPct val="20000"/>
              </a:spcBef>
              <a:buClr>
                <a:srgbClr val="B2007B"/>
              </a:buClr>
              <a:buFont typeface="Wingdings" pitchFamily="2" charset="2"/>
              <a:buChar char="§"/>
            </a:pPr>
            <a:r>
              <a:rPr lang="en-GB" sz="2800" dirty="0"/>
              <a:t>Many 24-bit </a:t>
            </a:r>
            <a:r>
              <a:rPr lang="en-GB" sz="2800" dirty="0" smtClean="0"/>
              <a:t>colour </a:t>
            </a:r>
            <a:r>
              <a:rPr lang="en-GB" sz="2800" dirty="0"/>
              <a:t>images are stored as 32-bit images, the extra byte of data for each pixel is used to store an </a:t>
            </a:r>
            <a:r>
              <a:rPr lang="en-GB" sz="2800" b="1" i="1" dirty="0">
                <a:solidFill>
                  <a:srgbClr val="3333FF"/>
                </a:solidFill>
              </a:rPr>
              <a:t>alpha</a:t>
            </a:r>
            <a:r>
              <a:rPr lang="en-GB" sz="2800" b="1" dirty="0">
                <a:solidFill>
                  <a:srgbClr val="3333FF"/>
                </a:solidFill>
              </a:rPr>
              <a:t> value</a:t>
            </a:r>
            <a:r>
              <a:rPr lang="en-GB" sz="2800" dirty="0"/>
              <a:t> representing special effects information</a:t>
            </a:r>
          </a:p>
          <a:p>
            <a:pPr>
              <a:spcBef>
                <a:spcPct val="50000"/>
              </a:spcBef>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7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7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3" y="624110"/>
            <a:ext cx="6964907" cy="781609"/>
          </a:xfrm>
        </p:spPr>
        <p:txBody>
          <a:bodyPr/>
          <a:lstStyle/>
          <a:p>
            <a:r>
              <a:rPr lang="en-GB" b="1" dirty="0"/>
              <a:t>24-bit Colour Images</a:t>
            </a:r>
            <a:endParaRPr lang="en-US" dirty="0"/>
          </a:p>
        </p:txBody>
      </p:sp>
      <p:sp>
        <p:nvSpPr>
          <p:cNvPr id="3" name="Content Placeholder 2"/>
          <p:cNvSpPr>
            <a:spLocks noGrp="1"/>
          </p:cNvSpPr>
          <p:nvPr>
            <p:ph idx="1"/>
          </p:nvPr>
        </p:nvSpPr>
        <p:spPr>
          <a:xfrm>
            <a:off x="1201003" y="1405719"/>
            <a:ext cx="7333397" cy="4505503"/>
          </a:xfrm>
        </p:spPr>
        <p:txBody>
          <a:bodyPr>
            <a:normAutofit lnSpcReduction="10000"/>
          </a:bodyPr>
          <a:lstStyle/>
          <a:p>
            <a:pPr lvl="0"/>
            <a:r>
              <a:rPr lang="en-US" b="1" dirty="0" smtClean="0">
                <a:solidFill>
                  <a:srgbClr val="00B0F0"/>
                </a:solidFill>
              </a:rPr>
              <a:t>Image</a:t>
            </a:r>
            <a:r>
              <a:rPr lang="en-US" b="1" dirty="0" smtClean="0"/>
              <a:t> </a:t>
            </a:r>
            <a:r>
              <a:rPr lang="en-US" dirty="0" smtClean="0"/>
              <a:t>formats </a:t>
            </a:r>
            <a:r>
              <a:rPr lang="en-US" dirty="0"/>
              <a:t>that store a full </a:t>
            </a:r>
            <a:r>
              <a:rPr lang="en-US" b="1" dirty="0">
                <a:solidFill>
                  <a:srgbClr val="00B0F0"/>
                </a:solidFill>
              </a:rPr>
              <a:t>24 bits</a:t>
            </a:r>
            <a:r>
              <a:rPr lang="en-US" dirty="0">
                <a:solidFill>
                  <a:srgbClr val="00B0F0"/>
                </a:solidFill>
              </a:rPr>
              <a:t> </a:t>
            </a:r>
            <a:r>
              <a:rPr lang="en-US" dirty="0"/>
              <a:t>to describe the </a:t>
            </a:r>
            <a:r>
              <a:rPr lang="en-US" b="1" dirty="0"/>
              <a:t>color</a:t>
            </a:r>
            <a:r>
              <a:rPr lang="en-US" dirty="0"/>
              <a:t> of each and every pixel are therefore known as </a:t>
            </a:r>
            <a:r>
              <a:rPr lang="en-US" b="1" dirty="0">
                <a:solidFill>
                  <a:srgbClr val="00B0F0"/>
                </a:solidFill>
              </a:rPr>
              <a:t>24</a:t>
            </a:r>
            <a:r>
              <a:rPr lang="en-US" dirty="0">
                <a:solidFill>
                  <a:srgbClr val="00B0F0"/>
                </a:solidFill>
              </a:rPr>
              <a:t>-</a:t>
            </a:r>
            <a:r>
              <a:rPr lang="en-US" b="1" dirty="0">
                <a:solidFill>
                  <a:srgbClr val="00B0F0"/>
                </a:solidFill>
              </a:rPr>
              <a:t>bit color images</a:t>
            </a:r>
            <a:r>
              <a:rPr lang="en-US" dirty="0" smtClean="0"/>
              <a:t>. </a:t>
            </a:r>
          </a:p>
          <a:p>
            <a:pPr lvl="0"/>
            <a:r>
              <a:rPr lang="en-US" dirty="0" smtClean="0">
                <a:solidFill>
                  <a:srgbClr val="000000"/>
                </a:solidFill>
                <a:cs typeface="Times New Roman" panose="02020603050405020304" pitchFamily="18" charset="0"/>
              </a:rPr>
              <a:t>Using </a:t>
            </a:r>
            <a:r>
              <a:rPr lang="en-US" dirty="0">
                <a:solidFill>
                  <a:srgbClr val="000000"/>
                </a:solidFill>
                <a:cs typeface="Times New Roman" panose="02020603050405020304" pitchFamily="18" charset="0"/>
              </a:rPr>
              <a:t>24 bits to encode color information allows </a:t>
            </a:r>
            <a:r>
              <a:rPr lang="en-US" dirty="0">
                <a:solidFill>
                  <a:schemeClr val="tx1"/>
                </a:solidFill>
              </a:rPr>
              <a:t>  </a:t>
            </a:r>
            <a:r>
              <a:rPr lang="en-US" sz="1400" dirty="0">
                <a:solidFill>
                  <a:srgbClr val="000000"/>
                </a:solidFill>
                <a:cs typeface="Times New Roman" panose="02020603050405020304" pitchFamily="18" charset="0"/>
              </a:rPr>
              <a:t> </a:t>
            </a:r>
            <a:endParaRPr lang="en-US" sz="1400" dirty="0" smtClean="0">
              <a:solidFill>
                <a:srgbClr val="000000"/>
              </a:solidFill>
              <a:cs typeface="Times New Roman" panose="02020603050405020304" pitchFamily="18" charset="0"/>
            </a:endParaRPr>
          </a:p>
          <a:p>
            <a:pPr marL="0" lvl="0" indent="0">
              <a:buNone/>
            </a:pPr>
            <a:r>
              <a:rPr lang="en-US" dirty="0" smtClean="0">
                <a:solidFill>
                  <a:srgbClr val="000000"/>
                </a:solidFill>
                <a:cs typeface="Times New Roman" panose="02020603050405020304" pitchFamily="18" charset="0"/>
              </a:rPr>
              <a:t>different </a:t>
            </a:r>
            <a:r>
              <a:rPr lang="en-US" dirty="0">
                <a:solidFill>
                  <a:srgbClr val="000000"/>
                </a:solidFill>
                <a:cs typeface="Times New Roman" panose="02020603050405020304" pitchFamily="18" charset="0"/>
              </a:rPr>
              <a:t>colors to be represented, and this is sufficient to cover the full range of human color perception fairly well.</a:t>
            </a:r>
            <a:r>
              <a:rPr lang="en-US" dirty="0">
                <a:solidFill>
                  <a:schemeClr val="tx1"/>
                </a:solidFill>
              </a:rPr>
              <a:t> </a:t>
            </a:r>
            <a:endParaRPr lang="en-US" dirty="0" smtClean="0">
              <a:solidFill>
                <a:schemeClr val="tx1"/>
              </a:solidFill>
            </a:endParaRPr>
          </a:p>
          <a:p>
            <a:pPr marL="0" lvl="0" indent="0">
              <a:buNone/>
            </a:pPr>
            <a:r>
              <a:rPr lang="en-US" b="1" u="sng" dirty="0" smtClean="0">
                <a:solidFill>
                  <a:schemeClr val="tx1"/>
                </a:solidFill>
              </a:rPr>
              <a:t>Drawback:</a:t>
            </a:r>
          </a:p>
          <a:p>
            <a:pPr marL="0" lvl="0" indent="0">
              <a:buNone/>
            </a:pPr>
            <a:r>
              <a:rPr lang="en-US" dirty="0"/>
              <a:t>I</a:t>
            </a:r>
            <a:r>
              <a:rPr lang="en-US" dirty="0" smtClean="0"/>
              <a:t>t </a:t>
            </a:r>
            <a:r>
              <a:rPr lang="en-US" dirty="0"/>
              <a:t>requires three times as much </a:t>
            </a:r>
            <a:r>
              <a:rPr lang="en-US" b="1" dirty="0">
                <a:solidFill>
                  <a:srgbClr val="00B0F0"/>
                </a:solidFill>
              </a:rPr>
              <a:t>memory</a:t>
            </a:r>
            <a:r>
              <a:rPr lang="en-US" dirty="0">
                <a:solidFill>
                  <a:srgbClr val="00B0F0"/>
                </a:solidFill>
              </a:rPr>
              <a:t>, </a:t>
            </a:r>
            <a:r>
              <a:rPr lang="en-US" b="1" dirty="0">
                <a:solidFill>
                  <a:srgbClr val="00B0F0"/>
                </a:solidFill>
              </a:rPr>
              <a:t>disk space</a:t>
            </a:r>
            <a:r>
              <a:rPr lang="en-US" b="1" dirty="0"/>
              <a:t> </a:t>
            </a:r>
            <a:r>
              <a:rPr lang="en-US" dirty="0"/>
              <a:t>and </a:t>
            </a:r>
            <a:r>
              <a:rPr lang="en-US" b="1" dirty="0">
                <a:solidFill>
                  <a:srgbClr val="00B0F0"/>
                </a:solidFill>
              </a:rPr>
              <a:t>processing time </a:t>
            </a:r>
            <a:r>
              <a:rPr lang="en-US" dirty="0"/>
              <a:t>to store and manipulate 24-bit color images as compared to 8-bit color images</a:t>
            </a:r>
            <a:endParaRPr lang="en-US" dirty="0">
              <a:solidFill>
                <a:schemeClr val="tx1"/>
              </a:solidFill>
            </a:endParaRPr>
          </a:p>
          <a:p>
            <a:endParaRPr lang="en-US" dirty="0" smtClean="0"/>
          </a:p>
          <a:p>
            <a:endParaRPr lang="en-US" dirty="0"/>
          </a:p>
        </p:txBody>
      </p:sp>
      <p:pic>
        <p:nvPicPr>
          <p:cNvPr id="1026" name="Picture 2" descr="Eqn:eqn24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10000"/>
            <a:ext cx="2662993" cy="59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3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ck n Gray Them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ck n Gray Theme" id="{EC1584E1-8814-496E-908F-900A69E23618}" vid="{17DFD8FE-6551-40B2-8E8B-6C3CB8EC5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n Gray Theme</Template>
  <TotalTime>1196</TotalTime>
  <Words>2567</Words>
  <Application>Microsoft Office PowerPoint</Application>
  <PresentationFormat>On-screen Show (4:3)</PresentationFormat>
  <Paragraphs>233</Paragraphs>
  <Slides>47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Calibri</vt:lpstr>
      <vt:lpstr>Century Gothic</vt:lpstr>
      <vt:lpstr>Impact</vt:lpstr>
      <vt:lpstr>Segoe UI Symbol</vt:lpstr>
      <vt:lpstr>Symbol</vt:lpstr>
      <vt:lpstr>Times New Roman</vt:lpstr>
      <vt:lpstr>Verdana</vt:lpstr>
      <vt:lpstr>Wingdings</vt:lpstr>
      <vt:lpstr>Wingdings 3</vt:lpstr>
      <vt:lpstr>Black n Gray Theme</vt:lpstr>
      <vt:lpstr>PowerPoint Presentation</vt:lpstr>
      <vt:lpstr>Monochrome Image</vt:lpstr>
      <vt:lpstr>Monochrome Image</vt:lpstr>
      <vt:lpstr>Gray Scale Images</vt:lpstr>
      <vt:lpstr>Gray Scale Images</vt:lpstr>
      <vt:lpstr>8-bit Color Images</vt:lpstr>
      <vt:lpstr>8-bit Color Images</vt:lpstr>
      <vt:lpstr>24-bit Colour Images</vt:lpstr>
      <vt:lpstr>24-bit Colour Images</vt:lpstr>
      <vt:lpstr>Element II – Images</vt:lpstr>
      <vt:lpstr>Standard System Independent Formats </vt:lpstr>
      <vt:lpstr>GIF (Graphics Interchange Format)</vt:lpstr>
      <vt:lpstr>GIF (benefits &amp; downfalls)</vt:lpstr>
      <vt:lpstr>GIF 89a</vt:lpstr>
      <vt:lpstr>PowerPoint Presentation</vt:lpstr>
      <vt:lpstr>JPEG (Joint Photographic Experts Group)</vt:lpstr>
      <vt:lpstr>JPEG 2000</vt:lpstr>
      <vt:lpstr>PowerPoint Presentation</vt:lpstr>
      <vt:lpstr>JPEG (benefits &amp; downfalls)</vt:lpstr>
      <vt:lpstr>Common JPEG’s Compression</vt:lpstr>
      <vt:lpstr>JPEG 2000 Compression</vt:lpstr>
      <vt:lpstr>A Bit On Wavelet Compression</vt:lpstr>
      <vt:lpstr>Tagged Image File Format (TIFF)</vt:lpstr>
      <vt:lpstr>PNG (Portable Network Graphics)</vt:lpstr>
      <vt:lpstr>PNG (Portable Network Graphics)</vt:lpstr>
      <vt:lpstr>PNG (benefits &amp; downfalls)</vt:lpstr>
      <vt:lpstr>PowerPoint Presentation</vt:lpstr>
      <vt:lpstr>General Overview</vt:lpstr>
      <vt:lpstr>PowerPoint Presentation</vt:lpstr>
      <vt:lpstr>What is Lossless Compression?</vt:lpstr>
      <vt:lpstr>Method of Lossless Encoding</vt:lpstr>
      <vt:lpstr>Run-length Encoding example</vt:lpstr>
      <vt:lpstr>Method of Lossless Encoding</vt:lpstr>
      <vt:lpstr>Final tree and code</vt:lpstr>
      <vt:lpstr>Method of Lossless Encoding</vt:lpstr>
      <vt:lpstr>Compression</vt:lpstr>
      <vt:lpstr>PowerPoint Presentation</vt:lpstr>
      <vt:lpstr>Decompression Decompression is the inverse of the compression process.  The  process extracts the substrings from the compressed string and tries  to replace the indexes with the corresponding entry in the  dictionary, which is empty at first and built up gradually.  The idea is  that when an index is received, there is already an entry in the  dictionary corresponding to that index.</vt:lpstr>
      <vt:lpstr>PowerPoint Presentation</vt:lpstr>
      <vt:lpstr>PowerPoint Presentation</vt:lpstr>
      <vt:lpstr>What is Lossy Data Compression?</vt:lpstr>
      <vt:lpstr>Image compression – JPEG encoding</vt:lpstr>
      <vt:lpstr>Image compression – JPEG encoding</vt:lpstr>
      <vt:lpstr>Video compression – MPEG encoding</vt:lpstr>
      <vt:lpstr>Spatial compression</vt:lpstr>
      <vt:lpstr>PowerPoint Presentation</vt:lpstr>
      <vt:lpstr>Audio compression-MP3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Systems And Design</dc:title>
  <cp:lastModifiedBy>Windows User</cp:lastModifiedBy>
  <cp:revision>99</cp:revision>
  <dcterms:created xsi:type="dcterms:W3CDTF">2019-02-12T14:46:24Z</dcterms:created>
  <dcterms:modified xsi:type="dcterms:W3CDTF">2020-02-25T08:20:27Z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2015-10-10T00:00:00Z</vt:filetime>
  </property>
  <property fmtid="{D5CDD505-2E9C-101B-9397-08002B2CF9AE}" pid="3" name="Creator">
    <vt:lpwstr>pdftk 1.44 - www.pdftk.com</vt:lpwstr>
  </property>
  <property fmtid="{D5CDD505-2E9C-101B-9397-08002B2CF9AE}" pid="4" name="LastSaved">
    <vt:filetime>2019-02-12T00:00:00Z</vt:filetime>
  </property>
</Properties>
</file>