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56" r:id="rId2"/>
    <p:sldId id="360" r:id="rId3"/>
    <p:sldId id="361" r:id="rId4"/>
    <p:sldId id="350" r:id="rId5"/>
    <p:sldId id="268" r:id="rId6"/>
    <p:sldId id="351" r:id="rId7"/>
    <p:sldId id="269" r:id="rId8"/>
    <p:sldId id="270" r:id="rId9"/>
    <p:sldId id="271" r:id="rId10"/>
    <p:sldId id="272" r:id="rId11"/>
    <p:sldId id="353" r:id="rId12"/>
    <p:sldId id="340" r:id="rId13"/>
    <p:sldId id="341" r:id="rId14"/>
    <p:sldId id="342" r:id="rId15"/>
    <p:sldId id="343" r:id="rId16"/>
    <p:sldId id="344" r:id="rId17"/>
    <p:sldId id="354" r:id="rId18"/>
    <p:sldId id="345" r:id="rId19"/>
    <p:sldId id="346" r:id="rId20"/>
    <p:sldId id="347" r:id="rId21"/>
    <p:sldId id="348" r:id="rId22"/>
    <p:sldId id="349" r:id="rId23"/>
    <p:sldId id="339" r:id="rId24"/>
    <p:sldId id="303" r:id="rId25"/>
    <p:sldId id="273" r:id="rId26"/>
    <p:sldId id="274" r:id="rId27"/>
    <p:sldId id="324"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915879-92C5-4F42-933F-B77D38D7801F}" type="datetimeFigureOut">
              <a:rPr lang="en-US" smtClean="0"/>
              <a:t>17-Apr-20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B190E9-2288-4146-B0C1-F8C10337C5A1}" type="slidenum">
              <a:rPr lang="en-US" smtClean="0"/>
              <a:t>‹#›</a:t>
            </a:fld>
            <a:endParaRPr lang="en-US"/>
          </a:p>
        </p:txBody>
      </p:sp>
    </p:spTree>
    <p:extLst>
      <p:ext uri="{BB962C8B-B14F-4D97-AF65-F5344CB8AC3E}">
        <p14:creationId xmlns:p14="http://schemas.microsoft.com/office/powerpoint/2010/main" val="17598018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B190E9-2288-4146-B0C1-F8C10337C5A1}" type="slidenum">
              <a:rPr lang="en-US" smtClean="0"/>
              <a:t>13</a:t>
            </a:fld>
            <a:endParaRPr lang="en-US"/>
          </a:p>
        </p:txBody>
      </p:sp>
    </p:spTree>
    <p:extLst>
      <p:ext uri="{BB962C8B-B14F-4D97-AF65-F5344CB8AC3E}">
        <p14:creationId xmlns:p14="http://schemas.microsoft.com/office/powerpoint/2010/main" val="2772975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EAF7693-C793-4495-86D0-40AC59296D12}" type="datetimeFigureOut">
              <a:rPr lang="en-US" smtClean="0"/>
              <a:t>17-Apr-20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E9541B-CF7E-4E1E-82FF-6E318F727DE3}" type="slidenum">
              <a:rPr lang="en-US" smtClean="0"/>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AF7693-C793-4495-86D0-40AC59296D12}" type="datetimeFigureOut">
              <a:rPr lang="en-US" smtClean="0"/>
              <a:t>17-Apr-20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E9541B-CF7E-4E1E-82FF-6E318F727DE3}"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EAF7693-C793-4495-86D0-40AC59296D12}" type="datetimeFigureOut">
              <a:rPr lang="en-US" smtClean="0"/>
              <a:t>17-Apr-20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E9541B-CF7E-4E1E-82FF-6E318F727DE3}"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EAF7693-C793-4495-86D0-40AC59296D12}" type="datetimeFigureOut">
              <a:rPr lang="en-US" smtClean="0"/>
              <a:t>17-Apr-20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E9541B-CF7E-4E1E-82FF-6E318F727DE3}"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AF7693-C793-4495-86D0-40AC59296D12}" type="datetimeFigureOut">
              <a:rPr lang="en-US" smtClean="0"/>
              <a:t>17-Apr-20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E9541B-CF7E-4E1E-82FF-6E318F727DE3}"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EAF7693-C793-4495-86D0-40AC59296D12}" type="datetimeFigureOut">
              <a:rPr lang="en-US" smtClean="0"/>
              <a:t>17-Apr-20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E9541B-CF7E-4E1E-82FF-6E318F727DE3}"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EAF7693-C793-4495-86D0-40AC59296D12}" type="datetimeFigureOut">
              <a:rPr lang="en-US" smtClean="0"/>
              <a:t>17-Apr-20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E9541B-CF7E-4E1E-82FF-6E318F727DE3}"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EAF7693-C793-4495-86D0-40AC59296D12}" type="datetimeFigureOut">
              <a:rPr lang="en-US" smtClean="0"/>
              <a:t>17-Apr-20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E9541B-CF7E-4E1E-82FF-6E318F727DE3}"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AF7693-C793-4495-86D0-40AC59296D12}" type="datetimeFigureOut">
              <a:rPr lang="en-US" smtClean="0"/>
              <a:t>17-Apr-20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E9541B-CF7E-4E1E-82FF-6E318F727DE3}"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AF7693-C793-4495-86D0-40AC59296D12}" type="datetimeFigureOut">
              <a:rPr lang="en-US" smtClean="0"/>
              <a:t>17-Apr-20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E9541B-CF7E-4E1E-82FF-6E318F727DE3}"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AF7693-C793-4495-86D0-40AC59296D12}" type="datetimeFigureOut">
              <a:rPr lang="en-US" smtClean="0"/>
              <a:t>17-Apr-20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E9541B-CF7E-4E1E-82FF-6E318F727DE3}" type="slidenum">
              <a:rPr lang="en-US" smtClean="0"/>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4EAF7693-C793-4495-86D0-40AC59296D12}" type="datetimeFigureOut">
              <a:rPr lang="en-US" smtClean="0"/>
              <a:t>17-Apr-20</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9CE9541B-CF7E-4E1E-82FF-6E318F727DE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a:p>
        </p:txBody>
      </p:sp>
      <p:sp>
        <p:nvSpPr>
          <p:cNvPr id="2" name="Title 1"/>
          <p:cNvSpPr>
            <a:spLocks noGrp="1"/>
          </p:cNvSpPr>
          <p:nvPr>
            <p:ph type="ctrTitle"/>
          </p:nvPr>
        </p:nvSpPr>
        <p:spPr/>
        <p:txBody>
          <a:bodyPr/>
          <a:lstStyle/>
          <a:p>
            <a:r>
              <a:rPr lang="en-US" dirty="0" smtClean="0"/>
              <a:t>LOW FREQUENCY CURRENTS</a:t>
            </a:r>
            <a:endParaRPr lang="en-US" dirty="0"/>
          </a:p>
        </p:txBody>
      </p:sp>
    </p:spTree>
    <p:extLst>
      <p:ext uri="{BB962C8B-B14F-4D97-AF65-F5344CB8AC3E}">
        <p14:creationId xmlns:p14="http://schemas.microsoft.com/office/powerpoint/2010/main" val="21252191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1" y="5181600"/>
            <a:ext cx="7924800" cy="1143000"/>
          </a:xfrm>
        </p:spPr>
        <p:txBody>
          <a:bodyPr/>
          <a:lstStyle/>
          <a:p>
            <a:r>
              <a:rPr lang="en-US" dirty="0"/>
              <a:t>Faradic current from an electrical stimulator</a:t>
            </a:r>
          </a:p>
        </p:txBody>
      </p:sp>
      <p:sp>
        <p:nvSpPr>
          <p:cNvPr id="3" name="Content Placeholder 2"/>
          <p:cNvSpPr>
            <a:spLocks noGrp="1"/>
          </p:cNvSpPr>
          <p:nvPr>
            <p:ph sz="quarter" idx="13"/>
          </p:nvPr>
        </p:nvSpPr>
        <p:spPr>
          <a:xfrm>
            <a:off x="457200" y="304800"/>
            <a:ext cx="8229600" cy="4724400"/>
          </a:xfrm>
        </p:spPr>
        <p:txBody>
          <a:bodyPr>
            <a:normAutofit fontScale="92500" lnSpcReduction="10000"/>
          </a:bodyPr>
          <a:lstStyle/>
          <a:p>
            <a:r>
              <a:rPr lang="en-US" dirty="0">
                <a:latin typeface="+mj-lt"/>
              </a:rPr>
              <a:t>Electronic stimulator works on same principle as that for interrupted D.C but resistance controlling the duration of impulses and that of interval b/w them have a very low value </a:t>
            </a:r>
            <a:r>
              <a:rPr lang="en-US" dirty="0" smtClean="0">
                <a:latin typeface="+mj-lt"/>
              </a:rPr>
              <a:t>.</a:t>
            </a:r>
            <a:endParaRPr lang="en-US" dirty="0">
              <a:latin typeface="+mj-lt"/>
            </a:endParaRPr>
          </a:p>
          <a:p>
            <a:r>
              <a:rPr lang="en-US" dirty="0">
                <a:latin typeface="+mj-lt"/>
              </a:rPr>
              <a:t>The low resistance of circuit governing the</a:t>
            </a:r>
            <a:r>
              <a:rPr lang="en-US" b="1" dirty="0">
                <a:latin typeface="+mj-lt"/>
              </a:rPr>
              <a:t> duration of impulses </a:t>
            </a:r>
            <a:r>
              <a:rPr lang="en-US" dirty="0">
                <a:latin typeface="+mj-lt"/>
              </a:rPr>
              <a:t>makes the period of current flow </a:t>
            </a:r>
            <a:r>
              <a:rPr lang="en-US" b="1" dirty="0">
                <a:latin typeface="+mj-lt"/>
              </a:rPr>
              <a:t> short i.e. 0.1-1 </a:t>
            </a:r>
            <a:r>
              <a:rPr lang="en-US" b="1" dirty="0" err="1" smtClean="0">
                <a:latin typeface="+mj-lt"/>
              </a:rPr>
              <a:t>mili</a:t>
            </a:r>
            <a:r>
              <a:rPr lang="en-US" b="1" dirty="0" smtClean="0">
                <a:latin typeface="+mj-lt"/>
              </a:rPr>
              <a:t>/sec</a:t>
            </a:r>
          </a:p>
          <a:p>
            <a:r>
              <a:rPr lang="en-US" sz="2400" dirty="0">
                <a:latin typeface="+mj-lt"/>
              </a:rPr>
              <a:t>For better results in treatment faradic current is always surged to produce near-normal titanic like contraction and relaxation of muscle.</a:t>
            </a:r>
          </a:p>
          <a:p>
            <a:r>
              <a:rPr lang="en-US" sz="2400" dirty="0">
                <a:latin typeface="+mj-lt"/>
              </a:rPr>
              <a:t>the apparatus should have sufficient control to surge the current so that the intensity of successive impulses increases gradually with surges varying in wave form to provide satisfactory muscle contraction and relaxation.</a:t>
            </a:r>
          </a:p>
          <a:p>
            <a:r>
              <a:rPr lang="en-US" sz="2400" dirty="0">
                <a:latin typeface="+mj-lt"/>
              </a:rPr>
              <a:t>In original faradic coil current was surged by hand but in modern stimulators an electronic device is used. </a:t>
            </a:r>
          </a:p>
        </p:txBody>
      </p:sp>
    </p:spTree>
    <p:extLst>
      <p:ext uri="{BB962C8B-B14F-4D97-AF65-F5344CB8AC3E}">
        <p14:creationId xmlns:p14="http://schemas.microsoft.com/office/powerpoint/2010/main" val="24482504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1" y="4372168"/>
            <a:ext cx="7162800" cy="1143000"/>
          </a:xfrm>
        </p:spPr>
        <p:txBody>
          <a:bodyPr/>
          <a:lstStyle/>
          <a:p>
            <a:r>
              <a:rPr lang="en-US" dirty="0" smtClean="0"/>
              <a:t>DIRECT CURRENTS </a:t>
            </a:r>
            <a:br>
              <a:rPr lang="en-US" dirty="0" smtClean="0"/>
            </a:br>
            <a:r>
              <a:rPr lang="en-US" dirty="0" smtClean="0"/>
              <a:t>(GALVANIC CURRENTS)</a:t>
            </a:r>
            <a:endParaRPr lang="en-US" dirty="0"/>
          </a:p>
        </p:txBody>
      </p:sp>
      <p:pic>
        <p:nvPicPr>
          <p:cNvPr id="7" name="Content Placeholder 6"/>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609600" y="381000"/>
            <a:ext cx="6477000" cy="3991167"/>
          </a:xfrm>
        </p:spPr>
      </p:pic>
    </p:spTree>
    <p:extLst>
      <p:ext uri="{BB962C8B-B14F-4D97-AF65-F5344CB8AC3E}">
        <p14:creationId xmlns:p14="http://schemas.microsoft.com/office/powerpoint/2010/main" val="9084520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CONSTANT DIRECT CURRENTS</a:t>
            </a:r>
            <a:endParaRPr lang="en-US" sz="4400" dirty="0"/>
          </a:p>
        </p:txBody>
      </p:sp>
      <p:sp>
        <p:nvSpPr>
          <p:cNvPr id="3" name="Content Placeholder 2"/>
          <p:cNvSpPr>
            <a:spLocks noGrp="1"/>
          </p:cNvSpPr>
          <p:nvPr>
            <p:ph sz="quarter" idx="13"/>
          </p:nvPr>
        </p:nvSpPr>
        <p:spPr/>
        <p:txBody>
          <a:bodyPr>
            <a:normAutofit lnSpcReduction="10000"/>
          </a:bodyPr>
          <a:lstStyle/>
          <a:p>
            <a:pPr marL="342900" indent="-342900">
              <a:spcAft>
                <a:spcPts val="0"/>
              </a:spcAft>
              <a:buClr>
                <a:schemeClr val="accent3"/>
              </a:buClr>
              <a:defRPr/>
            </a:pPr>
            <a:r>
              <a:rPr lang="en-US" sz="2400" dirty="0">
                <a:latin typeface="Cambria" pitchFamily="18" charset="0"/>
              </a:rPr>
              <a:t>Also referred as Galvanic current or constant galvanism  has a unidirectional flow of current towards positive pole. </a:t>
            </a:r>
          </a:p>
          <a:p>
            <a:pPr marL="342900" indent="-342900">
              <a:spcAft>
                <a:spcPts val="0"/>
              </a:spcAft>
              <a:buClr>
                <a:schemeClr val="accent3"/>
              </a:buClr>
              <a:defRPr/>
            </a:pPr>
            <a:r>
              <a:rPr lang="en-US" sz="2400" dirty="0">
                <a:latin typeface="Cambria" pitchFamily="18" charset="0"/>
              </a:rPr>
              <a:t>In modern devices the polarity and thus the directional of flow of current can also reversed.</a:t>
            </a:r>
          </a:p>
          <a:p>
            <a:pPr marL="342900" indent="-342900">
              <a:spcAft>
                <a:spcPts val="0"/>
              </a:spcAft>
              <a:buClr>
                <a:schemeClr val="accent3"/>
              </a:buClr>
              <a:defRPr/>
            </a:pPr>
            <a:r>
              <a:rPr lang="en-US" sz="2400" dirty="0">
                <a:latin typeface="Cambria" pitchFamily="18" charset="0"/>
              </a:rPr>
              <a:t>The therapeutic use of this unidirectional flow of current is to introduce medication into the body tissue is called </a:t>
            </a:r>
            <a:r>
              <a:rPr lang="en-US" sz="2400" b="1" dirty="0" err="1">
                <a:latin typeface="Cambria" pitchFamily="18" charset="0"/>
              </a:rPr>
              <a:t>iontophoresis</a:t>
            </a:r>
            <a:r>
              <a:rPr lang="en-US" sz="2400" b="1" dirty="0">
                <a:latin typeface="Cambria" pitchFamily="18" charset="0"/>
              </a:rPr>
              <a:t>.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4876800"/>
            <a:ext cx="2628900" cy="1743075"/>
          </a:xfrm>
          <a:prstGeom prst="rect">
            <a:avLst/>
          </a:prstGeom>
        </p:spPr>
      </p:pic>
      <p:sp>
        <p:nvSpPr>
          <p:cNvPr id="5" name="AutoShape 2" descr="C:\Users\HP\Desktop\main-qimg-12ea97158dd03a1348836d1d9065adf5.webp"/>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4" descr="C:\Users\HP\Desktop\main-qimg-12ea97158dd03a1348836d1d9065adf5.webp"/>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6" descr="C:\Users\HP\Desktop\main-qimg-12ea97158dd03a1348836d1d9065adf5.webp"/>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8541930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3"/>
          </p:nvPr>
        </p:nvSpPr>
        <p:spPr/>
        <p:txBody>
          <a:bodyPr>
            <a:normAutofit fontScale="92500" lnSpcReduction="20000"/>
          </a:bodyPr>
          <a:lstStyle/>
          <a:p>
            <a:r>
              <a:rPr lang="en-US" dirty="0" smtClean="0"/>
              <a:t>Constant dc is rarely used for the treatment of a patient.</a:t>
            </a:r>
          </a:p>
          <a:p>
            <a:r>
              <a:rPr lang="en-US" dirty="0" smtClean="0"/>
              <a:t>Obtained either from cell or from main supply, in case of later, metal rectifier or valves are used to rectify it</a:t>
            </a:r>
          </a:p>
          <a:p>
            <a:r>
              <a:rPr lang="en-US" dirty="0" smtClean="0"/>
              <a:t>The current must be earth free, cell_ earth free, main supply_ static transformer</a:t>
            </a:r>
          </a:p>
          <a:p>
            <a:r>
              <a:rPr lang="en-US" dirty="0" smtClean="0"/>
              <a:t>About 90 volts are required for the treatment with dc.</a:t>
            </a:r>
          </a:p>
          <a:p>
            <a:r>
              <a:rPr lang="en-US" dirty="0" smtClean="0"/>
              <a:t>60 dry cells </a:t>
            </a:r>
            <a:r>
              <a:rPr lang="en-US" dirty="0"/>
              <a:t>w</a:t>
            </a:r>
            <a:r>
              <a:rPr lang="en-US" dirty="0" smtClean="0"/>
              <a:t>ired in series, main supply is reduced by step down transformer </a:t>
            </a:r>
          </a:p>
          <a:p>
            <a:endParaRPr lang="en-US" dirty="0"/>
          </a:p>
        </p:txBody>
      </p:sp>
    </p:spTree>
    <p:extLst>
      <p:ext uri="{BB962C8B-B14F-4D97-AF65-F5344CB8AC3E}">
        <p14:creationId xmlns:p14="http://schemas.microsoft.com/office/powerpoint/2010/main" val="8900732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3289" y="5181600"/>
            <a:ext cx="6512511" cy="1143000"/>
          </a:xfrm>
        </p:spPr>
        <p:txBody>
          <a:bodyPr/>
          <a:lstStyle/>
          <a:p>
            <a:r>
              <a:rPr lang="en-US" dirty="0" smtClean="0"/>
              <a:t>MUSCLE STIMULATING CURRENTS</a:t>
            </a:r>
            <a:endParaRPr lang="en-US" dirty="0"/>
          </a:p>
        </p:txBody>
      </p:sp>
      <p:sp>
        <p:nvSpPr>
          <p:cNvPr id="3" name="Content Placeholder 2"/>
          <p:cNvSpPr>
            <a:spLocks noGrp="1"/>
          </p:cNvSpPr>
          <p:nvPr>
            <p:ph sz="quarter" idx="13"/>
          </p:nvPr>
        </p:nvSpPr>
        <p:spPr>
          <a:xfrm>
            <a:off x="1143000" y="731520"/>
            <a:ext cx="7315200" cy="3764280"/>
          </a:xfrm>
        </p:spPr>
        <p:txBody>
          <a:bodyPr>
            <a:normAutofit/>
          </a:bodyPr>
          <a:lstStyle/>
          <a:p>
            <a:r>
              <a:rPr lang="en-US" dirty="0" smtClean="0"/>
              <a:t>The currents which varies sufficiently in intensity can stimulate a motor nerve and so produce contraction of muscle which it supplies</a:t>
            </a:r>
          </a:p>
          <a:p>
            <a:r>
              <a:rPr lang="en-US" dirty="0" smtClean="0"/>
              <a:t>In the absence of motor nerve the muscle fibers can be stimulated directly by a suitable currents</a:t>
            </a:r>
          </a:p>
          <a:p>
            <a:r>
              <a:rPr lang="en-US" dirty="0" smtClean="0"/>
              <a:t>Intermittent currents are used in both cases but a considerable range is available</a:t>
            </a:r>
          </a:p>
          <a:p>
            <a:r>
              <a:rPr lang="en-US" dirty="0" smtClean="0"/>
              <a:t>The current flow stops and start at regular intervals and there are four basic points to consider</a:t>
            </a:r>
            <a:endParaRPr lang="en-US" dirty="0"/>
          </a:p>
        </p:txBody>
      </p:sp>
    </p:spTree>
    <p:extLst>
      <p:ext uri="{BB962C8B-B14F-4D97-AF65-F5344CB8AC3E}">
        <p14:creationId xmlns:p14="http://schemas.microsoft.com/office/powerpoint/2010/main" val="13783119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Duration of the current flow</a:t>
            </a:r>
            <a:endParaRPr lang="en-US" dirty="0"/>
          </a:p>
        </p:txBody>
      </p:sp>
      <p:sp>
        <p:nvSpPr>
          <p:cNvPr id="3" name="Content Placeholder 2"/>
          <p:cNvSpPr>
            <a:spLocks noGrp="1"/>
          </p:cNvSpPr>
          <p:nvPr>
            <p:ph sz="quarter" idx="13"/>
          </p:nvPr>
        </p:nvSpPr>
        <p:spPr/>
        <p:txBody>
          <a:bodyPr>
            <a:normAutofit lnSpcReduction="10000"/>
          </a:bodyPr>
          <a:lstStyle/>
          <a:p>
            <a:r>
              <a:rPr lang="en-US" dirty="0" smtClean="0"/>
              <a:t>Ranges from 0.01 _ 3000 milliseconds</a:t>
            </a:r>
          </a:p>
          <a:p>
            <a:r>
              <a:rPr lang="en-US" dirty="0" smtClean="0"/>
              <a:t>Impulses commonly available are of duration 0.01, 0.03, 0.1, 0.3, 1, 3, 10, 30, 100, 300, 1000, 3000 milliseconds</a:t>
            </a:r>
          </a:p>
          <a:p>
            <a:r>
              <a:rPr lang="en-US" dirty="0" smtClean="0"/>
              <a:t>Those with a duration of more than 10 milliseconds are classed as </a:t>
            </a:r>
            <a:r>
              <a:rPr lang="en-US" b="1" dirty="0" smtClean="0"/>
              <a:t>impulses of short duration</a:t>
            </a:r>
          </a:p>
          <a:p>
            <a:r>
              <a:rPr lang="en-US" dirty="0" smtClean="0"/>
              <a:t>Those with a duration of less than 10 milliseconds are classed as </a:t>
            </a:r>
            <a:r>
              <a:rPr lang="en-US" b="1" dirty="0" smtClean="0"/>
              <a:t>impulses of long duration</a:t>
            </a:r>
            <a:endParaRPr lang="en-US" dirty="0" smtClean="0"/>
          </a:p>
          <a:p>
            <a:endParaRPr lang="en-US" dirty="0" smtClean="0"/>
          </a:p>
        </p:txBody>
      </p:sp>
    </p:spTree>
    <p:extLst>
      <p:ext uri="{BB962C8B-B14F-4D97-AF65-F5344CB8AC3E}">
        <p14:creationId xmlns:p14="http://schemas.microsoft.com/office/powerpoint/2010/main" val="4770544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6689" y="5257800"/>
            <a:ext cx="6512511" cy="1143000"/>
          </a:xfrm>
        </p:spPr>
        <p:txBody>
          <a:bodyPr/>
          <a:lstStyle/>
          <a:p>
            <a:r>
              <a:rPr lang="en-US" dirty="0" smtClean="0"/>
              <a:t>2. frequency of the impulses</a:t>
            </a:r>
            <a:endParaRPr lang="en-US" dirty="0"/>
          </a:p>
        </p:txBody>
      </p:sp>
      <p:sp>
        <p:nvSpPr>
          <p:cNvPr id="3" name="Content Placeholder 2"/>
          <p:cNvSpPr>
            <a:spLocks noGrp="1"/>
          </p:cNvSpPr>
          <p:nvPr>
            <p:ph sz="quarter" idx="13"/>
          </p:nvPr>
        </p:nvSpPr>
        <p:spPr>
          <a:xfrm>
            <a:off x="228600" y="0"/>
            <a:ext cx="8686800" cy="5257800"/>
          </a:xfrm>
        </p:spPr>
        <p:txBody>
          <a:bodyPr>
            <a:normAutofit fontScale="92500"/>
          </a:bodyPr>
          <a:lstStyle/>
          <a:p>
            <a:r>
              <a:rPr lang="en-US" dirty="0" smtClean="0"/>
              <a:t>This is the number of impulses per unit time</a:t>
            </a:r>
          </a:p>
          <a:p>
            <a:r>
              <a:rPr lang="en-US" dirty="0" smtClean="0"/>
              <a:t>It depends mainly on the intervals between them</a:t>
            </a:r>
          </a:p>
          <a:p>
            <a:r>
              <a:rPr lang="en-US" dirty="0" smtClean="0"/>
              <a:t>The longer the interval, the lower is the frequency</a:t>
            </a:r>
          </a:p>
          <a:p>
            <a:r>
              <a:rPr lang="en-US" b="1" dirty="0" smtClean="0"/>
              <a:t>Impulses of long duration </a:t>
            </a:r>
            <a:r>
              <a:rPr lang="en-US" dirty="0" smtClean="0"/>
              <a:t>are infrequently repeated </a:t>
            </a:r>
            <a:r>
              <a:rPr lang="en-US" dirty="0" err="1" smtClean="0"/>
              <a:t>e.g</a:t>
            </a:r>
            <a:r>
              <a:rPr lang="en-US" dirty="0" smtClean="0"/>
              <a:t>, for impulses each lasting 100 milliseconds a frequency of 30 per minute is available  </a:t>
            </a:r>
          </a:p>
          <a:p>
            <a:r>
              <a:rPr lang="en-US" b="1" dirty="0" smtClean="0"/>
              <a:t>Impulses of short duration, </a:t>
            </a:r>
            <a:r>
              <a:rPr lang="en-US" dirty="0" smtClean="0"/>
              <a:t>repeated at similar frequency </a:t>
            </a:r>
          </a:p>
          <a:p>
            <a:r>
              <a:rPr lang="en-US" dirty="0" smtClean="0"/>
              <a:t>But for treatment purpose the repetition rate is greater, usually being 50 to 100 per second </a:t>
            </a:r>
          </a:p>
          <a:p>
            <a:r>
              <a:rPr lang="en-US" b="1" dirty="0" smtClean="0"/>
              <a:t>The infrequently repeated impulses of long duration are used for stimulating </a:t>
            </a:r>
            <a:r>
              <a:rPr lang="en-US" b="1" dirty="0" err="1" smtClean="0"/>
              <a:t>denervated</a:t>
            </a:r>
            <a:r>
              <a:rPr lang="en-US" b="1" dirty="0" smtClean="0"/>
              <a:t> muscle and are termed as interrupted or modified direct current</a:t>
            </a:r>
          </a:p>
          <a:p>
            <a:r>
              <a:rPr lang="en-US" b="1" dirty="0" smtClean="0"/>
              <a:t>The short duration impulses frequently repeated are used for stimulating innervated muscles, and may be classified as a current of faradic type</a:t>
            </a:r>
            <a:r>
              <a:rPr lang="en-US" dirty="0" smtClean="0"/>
              <a:t> </a:t>
            </a:r>
            <a:endParaRPr lang="en-US" dirty="0"/>
          </a:p>
        </p:txBody>
      </p:sp>
    </p:spTree>
    <p:extLst>
      <p:ext uri="{BB962C8B-B14F-4D97-AF65-F5344CB8AC3E}">
        <p14:creationId xmlns:p14="http://schemas.microsoft.com/office/powerpoint/2010/main" val="13602565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5715000"/>
            <a:ext cx="6512511" cy="1143000"/>
          </a:xfrm>
        </p:spPr>
        <p:txBody>
          <a:bodyPr/>
          <a:lstStyle/>
          <a:p>
            <a:r>
              <a:rPr lang="en-US" dirty="0" smtClean="0"/>
              <a:t>WAVE FORMS</a:t>
            </a:r>
            <a:endParaRPr lang="en-US" dirty="0"/>
          </a:p>
        </p:txBody>
      </p:sp>
      <p:pic>
        <p:nvPicPr>
          <p:cNvPr id="4" name="Content Placeholder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76200" y="457200"/>
            <a:ext cx="4953000" cy="3631406"/>
          </a:xfrm>
        </p:spPr>
      </p:pic>
      <p:pic>
        <p:nvPicPr>
          <p:cNvPr id="5"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05400" y="152400"/>
            <a:ext cx="3962400" cy="5791200"/>
          </a:xfrm>
          <a:prstGeom prst="rect">
            <a:avLst/>
          </a:prstGeom>
        </p:spPr>
      </p:pic>
    </p:spTree>
    <p:extLst>
      <p:ext uri="{BB962C8B-B14F-4D97-AF65-F5344CB8AC3E}">
        <p14:creationId xmlns:p14="http://schemas.microsoft.com/office/powerpoint/2010/main" val="38794501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3289" y="5486400"/>
            <a:ext cx="6512511" cy="1143000"/>
          </a:xfrm>
        </p:spPr>
        <p:txBody>
          <a:bodyPr/>
          <a:lstStyle/>
          <a:p>
            <a:r>
              <a:rPr lang="en-US" dirty="0" smtClean="0"/>
              <a:t>3 wave form</a:t>
            </a:r>
            <a:endParaRPr lang="en-US" dirty="0"/>
          </a:p>
        </p:txBody>
      </p:sp>
      <p:sp>
        <p:nvSpPr>
          <p:cNvPr id="3" name="Content Placeholder 2"/>
          <p:cNvSpPr>
            <a:spLocks noGrp="1"/>
          </p:cNvSpPr>
          <p:nvPr>
            <p:ph sz="quarter" idx="13"/>
          </p:nvPr>
        </p:nvSpPr>
        <p:spPr>
          <a:xfrm>
            <a:off x="1143000" y="731520"/>
            <a:ext cx="7772400" cy="4526280"/>
          </a:xfrm>
        </p:spPr>
        <p:txBody>
          <a:bodyPr>
            <a:normAutofit/>
          </a:bodyPr>
          <a:lstStyle/>
          <a:p>
            <a:r>
              <a:rPr lang="en-US" dirty="0" smtClean="0"/>
              <a:t>The intensity of current may rise or fall suddenly so that the impulses are rectangular</a:t>
            </a:r>
          </a:p>
          <a:p>
            <a:r>
              <a:rPr lang="en-US" dirty="0" smtClean="0"/>
              <a:t>Or change may be gradual trapezoidal</a:t>
            </a:r>
          </a:p>
          <a:p>
            <a:r>
              <a:rPr lang="en-US" dirty="0" smtClean="0"/>
              <a:t>Triangular</a:t>
            </a:r>
          </a:p>
          <a:p>
            <a:r>
              <a:rPr lang="en-US" dirty="0" err="1" smtClean="0"/>
              <a:t>Saw_tooth</a:t>
            </a:r>
            <a:endParaRPr lang="en-US" dirty="0" smtClean="0"/>
          </a:p>
          <a:p>
            <a:r>
              <a:rPr lang="en-US" dirty="0" smtClean="0"/>
              <a:t>The important is the time to reach the max intensity as this affects the response obtained when the current is used for the stimulation of nerve or muscle</a:t>
            </a:r>
          </a:p>
          <a:p>
            <a:r>
              <a:rPr lang="en-US" dirty="0" smtClean="0"/>
              <a:t>Those with gradual rise in intensity of current are often termed “selective impulses”  gives physiological effects</a:t>
            </a:r>
            <a:endParaRPr lang="en-US" dirty="0"/>
          </a:p>
        </p:txBody>
      </p:sp>
    </p:spTree>
    <p:extLst>
      <p:ext uri="{BB962C8B-B14F-4D97-AF65-F5344CB8AC3E}">
        <p14:creationId xmlns:p14="http://schemas.microsoft.com/office/powerpoint/2010/main" val="5911715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a:t>
            </a:r>
            <a:r>
              <a:rPr lang="en-US" dirty="0" err="1" smtClean="0"/>
              <a:t>depolarisation</a:t>
            </a:r>
            <a:r>
              <a:rPr lang="en-US" dirty="0" smtClean="0"/>
              <a:t> </a:t>
            </a:r>
            <a:endParaRPr lang="en-US" dirty="0"/>
          </a:p>
        </p:txBody>
      </p:sp>
      <p:sp>
        <p:nvSpPr>
          <p:cNvPr id="3" name="Content Placeholder 2"/>
          <p:cNvSpPr>
            <a:spLocks noGrp="1"/>
          </p:cNvSpPr>
          <p:nvPr>
            <p:ph sz="quarter" idx="13"/>
          </p:nvPr>
        </p:nvSpPr>
        <p:spPr/>
        <p:txBody>
          <a:bodyPr/>
          <a:lstStyle/>
          <a:p>
            <a:r>
              <a:rPr lang="en-US" dirty="0" smtClean="0"/>
              <a:t>A current of low intensity may flow in the reverse direction during the interval between the impulses</a:t>
            </a:r>
          </a:p>
          <a:p>
            <a:r>
              <a:rPr lang="en-US" dirty="0" smtClean="0"/>
              <a:t>The current is no longer direct but its therapeutic effects are same as those of interrupted </a:t>
            </a:r>
            <a:r>
              <a:rPr lang="en-US" dirty="0" err="1" smtClean="0"/>
              <a:t>d.c.</a:t>
            </a:r>
            <a:endParaRPr lang="en-US" dirty="0" smtClean="0"/>
          </a:p>
          <a:p>
            <a:r>
              <a:rPr lang="en-US" dirty="0" smtClean="0"/>
              <a:t>And the chemical formation which accompanies the passage of a </a:t>
            </a:r>
            <a:r>
              <a:rPr lang="en-US" dirty="0" err="1" smtClean="0"/>
              <a:t>d.c.</a:t>
            </a:r>
            <a:r>
              <a:rPr lang="en-US" dirty="0" smtClean="0"/>
              <a:t> through an electrolyte is reduced</a:t>
            </a:r>
            <a:endParaRPr lang="en-US" dirty="0"/>
          </a:p>
        </p:txBody>
      </p:sp>
    </p:spTree>
    <p:extLst>
      <p:ext uri="{BB962C8B-B14F-4D97-AF65-F5344CB8AC3E}">
        <p14:creationId xmlns:p14="http://schemas.microsoft.com/office/powerpoint/2010/main" val="25837680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CURRENTS USED IN PHYSICAL THERPY</a:t>
            </a:r>
            <a:endParaRPr lang="en-US" dirty="0"/>
          </a:p>
        </p:txBody>
      </p:sp>
      <p:sp>
        <p:nvSpPr>
          <p:cNvPr id="3" name="Content Placeholder 2"/>
          <p:cNvSpPr>
            <a:spLocks noGrp="1"/>
          </p:cNvSpPr>
          <p:nvPr>
            <p:ph sz="quarter" idx="13"/>
          </p:nvPr>
        </p:nvSpPr>
        <p:spPr>
          <a:xfrm>
            <a:off x="609600" y="457200"/>
            <a:ext cx="7391400" cy="3749040"/>
          </a:xfrm>
        </p:spPr>
        <p:txBody>
          <a:bodyPr>
            <a:normAutofit/>
          </a:bodyPr>
          <a:lstStyle/>
          <a:p>
            <a:pPr marL="502920" indent="-457200">
              <a:buAutoNum type="arabicPeriod"/>
            </a:pPr>
            <a:r>
              <a:rPr lang="en-US" b="1" dirty="0" smtClean="0"/>
              <a:t>LOW FREQUENCY CURRENTS</a:t>
            </a:r>
          </a:p>
          <a:p>
            <a:pPr marL="880110" lvl="1" indent="-514350">
              <a:buFont typeface="+mj-lt"/>
              <a:buAutoNum type="romanUcPeriod"/>
            </a:pPr>
            <a:r>
              <a:rPr lang="en-US" sz="1700" dirty="0" smtClean="0"/>
              <a:t>FARADIC CURRENTS </a:t>
            </a:r>
          </a:p>
          <a:p>
            <a:pPr marL="880110" lvl="1" indent="-514350">
              <a:buFont typeface="+mj-lt"/>
              <a:buAutoNum type="romanUcPeriod"/>
            </a:pPr>
            <a:r>
              <a:rPr lang="en-US" sz="1700" dirty="0" smtClean="0"/>
              <a:t>SINOSOIDAL CURRENTS</a:t>
            </a:r>
          </a:p>
          <a:p>
            <a:pPr marL="880110" lvl="1" indent="-514350">
              <a:buFont typeface="+mj-lt"/>
              <a:buAutoNum type="romanUcPeriod"/>
            </a:pPr>
            <a:r>
              <a:rPr lang="en-US" sz="1700" dirty="0" smtClean="0"/>
              <a:t>DIRECT CURRENTS </a:t>
            </a:r>
            <a:r>
              <a:rPr lang="en-US" sz="1700" dirty="0" err="1" smtClean="0"/>
              <a:t>etc</a:t>
            </a:r>
            <a:endParaRPr lang="en-US" dirty="0" smtClean="0"/>
          </a:p>
          <a:p>
            <a:pPr marL="502920" indent="-457200">
              <a:buAutoNum type="arabicPeriod"/>
            </a:pPr>
            <a:r>
              <a:rPr lang="en-US" b="1" dirty="0" smtClean="0"/>
              <a:t>MEDIUM FREQUENCU CURRENTS</a:t>
            </a:r>
            <a:endParaRPr lang="en-US" b="1" dirty="0"/>
          </a:p>
          <a:p>
            <a:pPr marL="880110" lvl="1" indent="-514350">
              <a:buFont typeface="+mj-lt"/>
              <a:buAutoNum type="romanUcPeriod"/>
            </a:pPr>
            <a:r>
              <a:rPr lang="en-US" sz="1700" dirty="0" smtClean="0"/>
              <a:t>INTERFRENTIAL THERAPY</a:t>
            </a:r>
          </a:p>
          <a:p>
            <a:pPr marL="880110" lvl="1" indent="-514350">
              <a:buFont typeface="+mj-lt"/>
              <a:buAutoNum type="romanUcPeriod"/>
            </a:pPr>
            <a:endParaRPr lang="en-US" sz="1700" dirty="0" smtClean="0"/>
          </a:p>
          <a:p>
            <a:pPr marL="502920" indent="-457200">
              <a:buAutoNum type="arabicPeriod"/>
            </a:pPr>
            <a:r>
              <a:rPr lang="en-US" b="1" dirty="0" smtClean="0"/>
              <a:t>HIGH FREQUENCY CURRENTS</a:t>
            </a:r>
          </a:p>
          <a:p>
            <a:pPr marL="1371600" lvl="3" indent="-457200">
              <a:buAutoNum type="romanUcPeriod"/>
            </a:pPr>
            <a:r>
              <a:rPr lang="en-US" dirty="0" smtClean="0"/>
              <a:t>SHORT WAVE DIATHERMY</a:t>
            </a:r>
          </a:p>
          <a:p>
            <a:pPr marL="1371600" lvl="3" indent="-457200">
              <a:buFont typeface="+mj-lt"/>
              <a:buAutoNum type="romanUcPeriod"/>
            </a:pPr>
            <a:r>
              <a:rPr lang="en-US" dirty="0" smtClean="0"/>
              <a:t>MICROWAVE DIATHERMY</a:t>
            </a:r>
            <a:endParaRPr lang="en-US" dirty="0"/>
          </a:p>
        </p:txBody>
      </p:sp>
    </p:spTree>
    <p:extLst>
      <p:ext uri="{BB962C8B-B14F-4D97-AF65-F5344CB8AC3E}">
        <p14:creationId xmlns:p14="http://schemas.microsoft.com/office/powerpoint/2010/main" val="38201002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5105400"/>
            <a:ext cx="7848600" cy="1143000"/>
          </a:xfrm>
        </p:spPr>
        <p:txBody>
          <a:bodyPr/>
          <a:lstStyle/>
          <a:p>
            <a:r>
              <a:rPr lang="en-US" dirty="0" smtClean="0"/>
              <a:t>THE INTERRUPTED DIRECT CURRENT</a:t>
            </a:r>
            <a:endParaRPr lang="en-US" dirty="0"/>
          </a:p>
        </p:txBody>
      </p:sp>
      <p:sp>
        <p:nvSpPr>
          <p:cNvPr id="3" name="Content Placeholder 2"/>
          <p:cNvSpPr>
            <a:spLocks noGrp="1"/>
          </p:cNvSpPr>
          <p:nvPr>
            <p:ph sz="quarter" idx="13"/>
          </p:nvPr>
        </p:nvSpPr>
        <p:spPr/>
        <p:txBody>
          <a:bodyPr/>
          <a:lstStyle/>
          <a:p>
            <a:r>
              <a:rPr lang="en-US" dirty="0" smtClean="0"/>
              <a:t>Interrupted </a:t>
            </a:r>
            <a:r>
              <a:rPr lang="en-US" dirty="0" err="1" smtClean="0"/>
              <a:t>d.c.</a:t>
            </a:r>
            <a:r>
              <a:rPr lang="en-US" dirty="0" smtClean="0"/>
              <a:t> is used for two purposes in the physiotherapy departments </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9201" y="1752600"/>
            <a:ext cx="6324600" cy="3124200"/>
          </a:xfrm>
          <a:prstGeom prst="rect">
            <a:avLst/>
          </a:prstGeom>
        </p:spPr>
      </p:pic>
    </p:spTree>
    <p:extLst>
      <p:ext uri="{BB962C8B-B14F-4D97-AF65-F5344CB8AC3E}">
        <p14:creationId xmlns:p14="http://schemas.microsoft.com/office/powerpoint/2010/main" val="21310392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5105400"/>
            <a:ext cx="7620000" cy="1143000"/>
          </a:xfrm>
        </p:spPr>
        <p:txBody>
          <a:bodyPr/>
          <a:lstStyle/>
          <a:p>
            <a:r>
              <a:rPr lang="en-US" dirty="0" smtClean="0"/>
              <a:t>1. the plotting of strength duration curve</a:t>
            </a:r>
            <a:endParaRPr lang="en-US" dirty="0"/>
          </a:p>
        </p:txBody>
      </p:sp>
      <p:sp>
        <p:nvSpPr>
          <p:cNvPr id="3" name="Content Placeholder 2"/>
          <p:cNvSpPr>
            <a:spLocks noGrp="1"/>
          </p:cNvSpPr>
          <p:nvPr>
            <p:ph sz="quarter" idx="13"/>
          </p:nvPr>
        </p:nvSpPr>
        <p:spPr/>
        <p:txBody>
          <a:bodyPr/>
          <a:lstStyle/>
          <a:p>
            <a:r>
              <a:rPr lang="en-US" dirty="0" smtClean="0"/>
              <a:t>This is one method of testing electric reactions</a:t>
            </a:r>
          </a:p>
          <a:p>
            <a:r>
              <a:rPr lang="en-US" dirty="0" smtClean="0"/>
              <a:t>So duration of impulses must be absolutely accurate</a:t>
            </a:r>
          </a:p>
          <a:p>
            <a:r>
              <a:rPr lang="en-US" dirty="0" smtClean="0"/>
              <a:t>Considerable range is available</a:t>
            </a:r>
          </a:p>
          <a:p>
            <a:r>
              <a:rPr lang="en-US" dirty="0" smtClean="0"/>
              <a:t>100, 30, 10, 0.1, 0.3, 0.03, 0.01 </a:t>
            </a:r>
            <a:r>
              <a:rPr lang="en-US" dirty="0" err="1" smtClean="0"/>
              <a:t>millisec</a:t>
            </a:r>
            <a:endParaRPr lang="en-US" dirty="0" smtClean="0"/>
          </a:p>
          <a:p>
            <a:r>
              <a:rPr lang="en-US" dirty="0" smtClean="0"/>
              <a:t>Frequently repeated, rectangular</a:t>
            </a:r>
            <a:endParaRPr lang="en-US" dirty="0"/>
          </a:p>
        </p:txBody>
      </p:sp>
    </p:spTree>
    <p:extLst>
      <p:ext uri="{BB962C8B-B14F-4D97-AF65-F5344CB8AC3E}">
        <p14:creationId xmlns:p14="http://schemas.microsoft.com/office/powerpoint/2010/main" val="38349177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the stimulation of </a:t>
            </a:r>
            <a:r>
              <a:rPr lang="en-US" dirty="0" err="1" smtClean="0"/>
              <a:t>denervated</a:t>
            </a:r>
            <a:r>
              <a:rPr lang="en-US" dirty="0" smtClean="0"/>
              <a:t> muscle</a:t>
            </a:r>
            <a:endParaRPr lang="en-US" dirty="0"/>
          </a:p>
        </p:txBody>
      </p:sp>
      <p:sp>
        <p:nvSpPr>
          <p:cNvPr id="3" name="Content Placeholder 2"/>
          <p:cNvSpPr>
            <a:spLocks noGrp="1"/>
          </p:cNvSpPr>
          <p:nvPr>
            <p:ph sz="quarter" idx="13"/>
          </p:nvPr>
        </p:nvSpPr>
        <p:spPr/>
        <p:txBody>
          <a:bodyPr/>
          <a:lstStyle/>
          <a:p>
            <a:r>
              <a:rPr lang="en-US" dirty="0" smtClean="0"/>
              <a:t>Long duration impulses are required 100, 300, 600 milliseconds,</a:t>
            </a:r>
          </a:p>
          <a:p>
            <a:r>
              <a:rPr lang="en-US" dirty="0" smtClean="0"/>
              <a:t>The impulses of infrequently repeated, in addition to rectangular impulses at least one form of selective impulses should be available, triangular most satisfactory</a:t>
            </a:r>
          </a:p>
          <a:p>
            <a:r>
              <a:rPr lang="en-US" dirty="0" smtClean="0"/>
              <a:t>Depolarization is desirable</a:t>
            </a:r>
            <a:endParaRPr lang="en-US" dirty="0"/>
          </a:p>
        </p:txBody>
      </p:sp>
    </p:spTree>
    <p:extLst>
      <p:ext uri="{BB962C8B-B14F-4D97-AF65-F5344CB8AC3E}">
        <p14:creationId xmlns:p14="http://schemas.microsoft.com/office/powerpoint/2010/main" val="41112796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304800" y="0"/>
            <a:ext cx="8610600" cy="990600"/>
          </a:xfrm>
        </p:spPr>
        <p:txBody>
          <a:bodyPr/>
          <a:lstStyle/>
          <a:p>
            <a:pPr eaLnBrk="1" hangingPunct="1"/>
            <a:r>
              <a:rPr lang="en-US" sz="3600" b="1" smtClean="0">
                <a:latin typeface="Times New Roman" pitchFamily="18" charset="0"/>
              </a:rPr>
              <a:t>Uses OF Interrupted direct current</a:t>
            </a:r>
          </a:p>
        </p:txBody>
      </p:sp>
      <p:sp>
        <p:nvSpPr>
          <p:cNvPr id="23555" name="Rectangle 3"/>
          <p:cNvSpPr>
            <a:spLocks noGrp="1" noChangeArrowheads="1"/>
          </p:cNvSpPr>
          <p:nvPr>
            <p:ph idx="4294967295"/>
          </p:nvPr>
        </p:nvSpPr>
        <p:spPr>
          <a:xfrm>
            <a:off x="0" y="990600"/>
            <a:ext cx="9144000" cy="5867400"/>
          </a:xfrm>
          <a:prstGeom prst="rect">
            <a:avLst/>
          </a:prstGeom>
        </p:spPr>
        <p:txBody>
          <a:bodyPr/>
          <a:lstStyle/>
          <a:p>
            <a:pPr eaLnBrk="1" hangingPunct="1"/>
            <a:r>
              <a:rPr lang="en-US" sz="3200" smtClean="0">
                <a:latin typeface="Cambria" pitchFamily="18" charset="0"/>
              </a:rPr>
              <a:t>Used in the treatment of denevarted muscles and for electrodiagnostic tests such as strength duration curves, faradic interrupted direct current test, pulse ratio, etc.</a:t>
            </a:r>
          </a:p>
          <a:p>
            <a:pPr eaLnBrk="1" hangingPunct="1"/>
            <a:r>
              <a:rPr lang="en-US" sz="3200" b="1" smtClean="0">
                <a:solidFill>
                  <a:srgbClr val="FF0000"/>
                </a:solidFill>
                <a:latin typeface="Cambria" pitchFamily="18" charset="0"/>
              </a:rPr>
              <a:t>Physiological effects </a:t>
            </a:r>
            <a:r>
              <a:rPr lang="en-US" sz="3200" smtClean="0">
                <a:latin typeface="Cambria" pitchFamily="18" charset="0"/>
              </a:rPr>
              <a:t>of interrupted direct current are stimulation of sensory nerves, denervated muscle contraction, increased metabolism and chemical effect.</a:t>
            </a:r>
          </a:p>
          <a:p>
            <a:pPr eaLnBrk="1" hangingPunct="1"/>
            <a:r>
              <a:rPr lang="en-US" sz="3200" smtClean="0">
                <a:latin typeface="Cambria" pitchFamily="18" charset="0"/>
              </a:rPr>
              <a:t>Can be used for healing purpose and this term named as </a:t>
            </a:r>
            <a:r>
              <a:rPr lang="en-US" sz="3200" b="1" smtClean="0">
                <a:solidFill>
                  <a:srgbClr val="FF0000"/>
                </a:solidFill>
                <a:latin typeface="Cambria" pitchFamily="18" charset="0"/>
              </a:rPr>
              <a:t>low intensity direct current therapy (LIDC)</a:t>
            </a:r>
          </a:p>
        </p:txBody>
      </p:sp>
      <p:sp>
        <p:nvSpPr>
          <p:cNvPr id="25602" name="Slide Number Placeholder 5"/>
          <p:cNvSpPr>
            <a:spLocks noGrp="1"/>
          </p:cNvSpPr>
          <p:nvPr>
            <p:ph type="sldNum" sz="quarter" idx="12"/>
          </p:nvPr>
        </p:nvSpPr>
        <p:spPr/>
        <p:txBody>
          <a:bodyPr/>
          <a:lstStyle/>
          <a:p>
            <a:pPr>
              <a:defRPr/>
            </a:pPr>
            <a:fld id="{6BA4E25E-8015-4E7E-8905-1EFA5810EF51}" type="slidenum">
              <a:rPr lang="en-US"/>
              <a:pPr>
                <a:defRPr/>
              </a:pPr>
              <a:t>23</a:t>
            </a:fld>
            <a:endParaRPr lang="en-US"/>
          </a:p>
        </p:txBody>
      </p:sp>
    </p:spTree>
    <p:extLst>
      <p:ext uri="{BB962C8B-B14F-4D97-AF65-F5344CB8AC3E}">
        <p14:creationId xmlns:p14="http://schemas.microsoft.com/office/powerpoint/2010/main" val="8388541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SINOSOIDAL CURRENTS</a:t>
            </a:r>
            <a:endParaRPr lang="en-US" dirty="0"/>
          </a:p>
        </p:txBody>
      </p:sp>
    </p:spTree>
    <p:extLst>
      <p:ext uri="{BB962C8B-B14F-4D97-AF65-F5344CB8AC3E}">
        <p14:creationId xmlns:p14="http://schemas.microsoft.com/office/powerpoint/2010/main" val="14304072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3"/>
          </p:nvPr>
        </p:nvSpPr>
        <p:spPr>
          <a:xfrm>
            <a:off x="1143000" y="304800"/>
            <a:ext cx="6400800" cy="3474720"/>
          </a:xfrm>
        </p:spPr>
        <p:txBody>
          <a:bodyPr/>
          <a:lstStyle/>
          <a:p>
            <a:r>
              <a:rPr lang="en-US" dirty="0"/>
              <a:t>It is evenly alternating, biphasic low frequency current whose waveform resembles to sine curve. Sinusoidal current is obtained from the AC street current by suitable modification through a step-down transformer. </a:t>
            </a:r>
          </a:p>
        </p:txBody>
      </p:sp>
      <p:pic>
        <p:nvPicPr>
          <p:cNvPr id="4" name="Picture 5" descr="C:\Documents and Settings\DELL\Desktop\images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1600200" y="3124200"/>
            <a:ext cx="6553200" cy="2438400"/>
          </a:xfrm>
          <a:prstGeom prst="rect">
            <a:avLst/>
          </a:prstGeom>
          <a:noFill/>
        </p:spPr>
      </p:pic>
    </p:spTree>
    <p:extLst>
      <p:ext uri="{BB962C8B-B14F-4D97-AF65-F5344CB8AC3E}">
        <p14:creationId xmlns:p14="http://schemas.microsoft.com/office/powerpoint/2010/main" val="2160343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3"/>
          </p:nvPr>
        </p:nvSpPr>
        <p:spPr>
          <a:xfrm>
            <a:off x="1143000" y="731520"/>
            <a:ext cx="7239000" cy="4450080"/>
          </a:xfrm>
        </p:spPr>
        <p:txBody>
          <a:bodyPr>
            <a:normAutofit lnSpcReduction="10000"/>
          </a:bodyPr>
          <a:lstStyle/>
          <a:p>
            <a:r>
              <a:rPr lang="en-US" dirty="0"/>
              <a:t>Its frequency is 50 to 100 HZ and pulse duration is 10ms. </a:t>
            </a:r>
          </a:p>
          <a:p>
            <a:r>
              <a:rPr lang="en-US" dirty="0"/>
              <a:t>Sinusoidal current is classified on the basis of frequency as slow sinusoidal and rapid sinusoidal current. </a:t>
            </a:r>
            <a:endParaRPr lang="en-US" dirty="0" smtClean="0"/>
          </a:p>
          <a:p>
            <a:r>
              <a:rPr lang="en-US" dirty="0" smtClean="0"/>
              <a:t>60 volts are required for treatment purpose, so a step down transformer is used.</a:t>
            </a:r>
            <a:endParaRPr lang="en-US" dirty="0"/>
          </a:p>
          <a:p>
            <a:r>
              <a:rPr lang="en-US" dirty="0"/>
              <a:t>Frequency of slow sinusoidal current is 100 Hz. Practically sinusoidal current resembles to faradic current both in effects as well as method of application. Nowadays, it is rarely used for the treatment purpose. </a:t>
            </a:r>
          </a:p>
          <a:p>
            <a:endParaRPr lang="en-US" dirty="0"/>
          </a:p>
          <a:p>
            <a:endParaRPr lang="en-US" dirty="0"/>
          </a:p>
          <a:p>
            <a:endParaRPr lang="en-US" dirty="0"/>
          </a:p>
        </p:txBody>
      </p:sp>
    </p:spTree>
    <p:extLst>
      <p:ext uri="{BB962C8B-B14F-4D97-AF65-F5344CB8AC3E}">
        <p14:creationId xmlns:p14="http://schemas.microsoft.com/office/powerpoint/2010/main" val="18074905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6689" y="2590800"/>
            <a:ext cx="6512511" cy="1143000"/>
          </a:xfrm>
        </p:spPr>
        <p:txBody>
          <a:bodyPr/>
          <a:lstStyle/>
          <a:p>
            <a:r>
              <a:rPr lang="en-US" dirty="0" smtClean="0"/>
              <a:t>Thanks </a:t>
            </a:r>
            <a:endParaRPr lang="en-US" dirty="0"/>
          </a:p>
        </p:txBody>
      </p:sp>
      <p:pic>
        <p:nvPicPr>
          <p:cNvPr id="4" name="Content Placeholder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990600" y="228600"/>
            <a:ext cx="5334000" cy="6477000"/>
          </a:xfrm>
        </p:spPr>
      </p:pic>
    </p:spTree>
    <p:extLst>
      <p:ext uri="{BB962C8B-B14F-4D97-AF65-F5344CB8AC3E}">
        <p14:creationId xmlns:p14="http://schemas.microsoft.com/office/powerpoint/2010/main" val="9429495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a:p>
        </p:txBody>
      </p:sp>
      <p:sp>
        <p:nvSpPr>
          <p:cNvPr id="2" name="Title 1"/>
          <p:cNvSpPr>
            <a:spLocks noGrp="1"/>
          </p:cNvSpPr>
          <p:nvPr>
            <p:ph type="ctrTitle"/>
          </p:nvPr>
        </p:nvSpPr>
        <p:spPr/>
        <p:txBody>
          <a:bodyPr/>
          <a:lstStyle/>
          <a:p>
            <a:r>
              <a:rPr lang="en-US" dirty="0" smtClean="0"/>
              <a:t>LOW FREQUENCY CURRENTS</a:t>
            </a:r>
            <a:endParaRPr lang="en-US" dirty="0"/>
          </a:p>
        </p:txBody>
      </p:sp>
    </p:spTree>
    <p:extLst>
      <p:ext uri="{BB962C8B-B14F-4D97-AF65-F5344CB8AC3E}">
        <p14:creationId xmlns:p14="http://schemas.microsoft.com/office/powerpoint/2010/main" val="41317335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a:t>
            </a:r>
            <a:endParaRPr lang="en-US" dirty="0"/>
          </a:p>
        </p:txBody>
      </p:sp>
      <p:sp>
        <p:nvSpPr>
          <p:cNvPr id="3" name="Content Placeholder 2"/>
          <p:cNvSpPr>
            <a:spLocks noGrp="1"/>
          </p:cNvSpPr>
          <p:nvPr>
            <p:ph sz="quarter" idx="13"/>
          </p:nvPr>
        </p:nvSpPr>
        <p:spPr/>
        <p:txBody>
          <a:bodyPr>
            <a:normAutofit fontScale="92500"/>
          </a:bodyPr>
          <a:lstStyle/>
          <a:p>
            <a:pPr marL="502920" indent="-457200">
              <a:buFont typeface="+mj-lt"/>
              <a:buAutoNum type="arabicPeriod"/>
            </a:pPr>
            <a:r>
              <a:rPr lang="en-US" dirty="0" smtClean="0"/>
              <a:t>Faradic currents (unevenly alternation currents)</a:t>
            </a:r>
          </a:p>
          <a:p>
            <a:pPr marL="502920" indent="-457200">
              <a:buFont typeface="+mj-lt"/>
              <a:buAutoNum type="arabicPeriod"/>
            </a:pPr>
            <a:r>
              <a:rPr lang="en-US" dirty="0" smtClean="0"/>
              <a:t>Direct Currents</a:t>
            </a:r>
          </a:p>
          <a:p>
            <a:r>
              <a:rPr lang="en-US" dirty="0" smtClean="0"/>
              <a:t> Constant Direct currents (constant galvanism)</a:t>
            </a:r>
          </a:p>
          <a:p>
            <a:r>
              <a:rPr lang="en-US" dirty="0" smtClean="0"/>
              <a:t>Pulsed (interrupted direct currents)</a:t>
            </a:r>
          </a:p>
          <a:p>
            <a:pPr marL="45720" indent="0">
              <a:buNone/>
            </a:pPr>
            <a:r>
              <a:rPr lang="en-US" dirty="0" smtClean="0"/>
              <a:t>( these are also called muscle stimulating currents)</a:t>
            </a:r>
          </a:p>
          <a:p>
            <a:pPr marL="45720" indent="0">
              <a:buNone/>
            </a:pPr>
            <a:r>
              <a:rPr lang="en-US" dirty="0" smtClean="0"/>
              <a:t>3. Evenly alternating currents</a:t>
            </a:r>
          </a:p>
          <a:p>
            <a:r>
              <a:rPr lang="en-US" dirty="0" smtClean="0"/>
              <a:t>Sinusoidal currents</a:t>
            </a:r>
          </a:p>
          <a:p>
            <a:r>
              <a:rPr lang="en-US" dirty="0" smtClean="0"/>
              <a:t>Di dynamic currents </a:t>
            </a:r>
          </a:p>
        </p:txBody>
      </p:sp>
    </p:spTree>
    <p:extLst>
      <p:ext uri="{BB962C8B-B14F-4D97-AF65-F5344CB8AC3E}">
        <p14:creationId xmlns:p14="http://schemas.microsoft.com/office/powerpoint/2010/main" val="8727353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1" y="4648200"/>
            <a:ext cx="7696200" cy="1143000"/>
          </a:xfrm>
        </p:spPr>
        <p:txBody>
          <a:bodyPr/>
          <a:lstStyle/>
          <a:p>
            <a:r>
              <a:rPr lang="en-US" dirty="0" smtClean="0"/>
              <a:t>THE FARADIC CURRENTS</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71600" y="76200"/>
            <a:ext cx="6420044" cy="3886200"/>
          </a:xfrm>
          <a:prstGeom prst="rect">
            <a:avLst/>
          </a:prstGeom>
        </p:spPr>
      </p:pic>
    </p:spTree>
    <p:extLst>
      <p:ext uri="{BB962C8B-B14F-4D97-AF65-F5344CB8AC3E}">
        <p14:creationId xmlns:p14="http://schemas.microsoft.com/office/powerpoint/2010/main" val="8359560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0943"/>
            <a:ext cx="9067800" cy="6858000"/>
          </a:xfrm>
          <a:prstGeom prst="rect">
            <a:avLst/>
          </a:prstGeom>
        </p:spPr>
      </p:pic>
    </p:spTree>
    <p:extLst>
      <p:ext uri="{BB962C8B-B14F-4D97-AF65-F5344CB8AC3E}">
        <p14:creationId xmlns:p14="http://schemas.microsoft.com/office/powerpoint/2010/main" val="3001348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3"/>
          </p:nvPr>
        </p:nvSpPr>
        <p:spPr/>
        <p:txBody>
          <a:bodyPr/>
          <a:lstStyle/>
          <a:p>
            <a:r>
              <a:rPr lang="en-US" dirty="0">
                <a:latin typeface="Trebuchet MS" pitchFamily="34" charset="0"/>
              </a:rPr>
              <a:t>The term faradism was originally used to signify the type of current produced by faradic coil which is a type of induction coil. </a:t>
            </a:r>
          </a:p>
          <a:p>
            <a:r>
              <a:rPr lang="en-US" dirty="0">
                <a:latin typeface="Trebuchet MS" pitchFamily="34" charset="0"/>
              </a:rPr>
              <a:t>The current provided by the first faradic coil was an un –evenly alternating current, each cycle consisting of two phases,</a:t>
            </a:r>
          </a:p>
          <a:p>
            <a:r>
              <a:rPr lang="en-US" dirty="0">
                <a:latin typeface="Trebuchet MS" pitchFamily="34" charset="0"/>
              </a:rPr>
              <a:t> the first of low intensity long duration and </a:t>
            </a:r>
          </a:p>
          <a:p>
            <a:r>
              <a:rPr lang="en-US" dirty="0">
                <a:latin typeface="Trebuchet MS" pitchFamily="34" charset="0"/>
              </a:rPr>
              <a:t>second of high intensity and short duration.</a:t>
            </a:r>
          </a:p>
        </p:txBody>
      </p:sp>
    </p:spTree>
    <p:extLst>
      <p:ext uri="{BB962C8B-B14F-4D97-AF65-F5344CB8AC3E}">
        <p14:creationId xmlns:p14="http://schemas.microsoft.com/office/powerpoint/2010/main" val="15135221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3"/>
          </p:nvPr>
        </p:nvSpPr>
        <p:spPr>
          <a:xfrm>
            <a:off x="685800" y="731520"/>
            <a:ext cx="7696200" cy="3474720"/>
          </a:xfrm>
        </p:spPr>
        <p:txBody>
          <a:bodyPr>
            <a:normAutofit fontScale="92500"/>
          </a:bodyPr>
          <a:lstStyle/>
          <a:p>
            <a:pPr>
              <a:lnSpc>
                <a:spcPct val="90000"/>
              </a:lnSpc>
            </a:pPr>
            <a:r>
              <a:rPr lang="en-US" sz="2400" dirty="0">
                <a:latin typeface="+mj-lt"/>
              </a:rPr>
              <a:t>Faradic type of current is composed of relatively wide high energy electrical pulses, traditionally having duration (pulse width) 0.1 to 1 millisecond </a:t>
            </a:r>
            <a:r>
              <a:rPr lang="en-US" sz="2400" b="1" dirty="0">
                <a:latin typeface="+mj-lt"/>
              </a:rPr>
              <a:t>(duration of second phase which was </a:t>
            </a:r>
            <a:r>
              <a:rPr lang="en-US" sz="2400" b="1" dirty="0" smtClean="0">
                <a:latin typeface="+mj-lt"/>
              </a:rPr>
              <a:t>effective </a:t>
            </a:r>
            <a:r>
              <a:rPr lang="en-US" sz="2400" b="1" dirty="0">
                <a:latin typeface="+mj-lt"/>
              </a:rPr>
              <a:t>one about 1milisecond)    </a:t>
            </a:r>
            <a:r>
              <a:rPr lang="en-US" sz="2400" dirty="0">
                <a:latin typeface="+mj-lt"/>
              </a:rPr>
              <a:t>and</a:t>
            </a:r>
          </a:p>
          <a:p>
            <a:pPr>
              <a:lnSpc>
                <a:spcPct val="90000"/>
              </a:lnSpc>
            </a:pPr>
            <a:r>
              <a:rPr lang="en-US" sz="2400" dirty="0">
                <a:latin typeface="+mj-lt"/>
              </a:rPr>
              <a:t> occurring (repeat) at a frequency 50 to 100 Hz (Hertz). i.e. 50 to 100 pulses per second.</a:t>
            </a:r>
          </a:p>
          <a:p>
            <a:pPr>
              <a:buNone/>
            </a:pPr>
            <a:endParaRPr lang="en-US" dirty="0">
              <a:latin typeface="+mj-lt"/>
            </a:endParaRPr>
          </a:p>
          <a:p>
            <a:r>
              <a:rPr lang="en-US" dirty="0">
                <a:latin typeface="+mj-lt"/>
              </a:rPr>
              <a:t>A number of different types of faradic coils were developed, the most recent being used is </a:t>
            </a:r>
            <a:r>
              <a:rPr lang="en-US" dirty="0" smtClean="0">
                <a:latin typeface="+mj-lt"/>
              </a:rPr>
              <a:t>smart </a:t>
            </a:r>
            <a:r>
              <a:rPr lang="en-US" dirty="0">
                <a:latin typeface="+mj-lt"/>
              </a:rPr>
              <a:t>Bristow faradic coil.</a:t>
            </a:r>
          </a:p>
        </p:txBody>
      </p:sp>
    </p:spTree>
    <p:extLst>
      <p:ext uri="{BB962C8B-B14F-4D97-AF65-F5344CB8AC3E}">
        <p14:creationId xmlns:p14="http://schemas.microsoft.com/office/powerpoint/2010/main" val="4166116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3"/>
          </p:nvPr>
        </p:nvSpPr>
        <p:spPr>
          <a:xfrm>
            <a:off x="533400" y="731520"/>
            <a:ext cx="7010400" cy="4526280"/>
          </a:xfrm>
        </p:spPr>
        <p:txBody>
          <a:bodyPr>
            <a:normAutofit fontScale="92500"/>
          </a:bodyPr>
          <a:lstStyle/>
          <a:p>
            <a:r>
              <a:rPr lang="en-US" dirty="0">
                <a:latin typeface="+mj-lt"/>
              </a:rPr>
              <a:t>Faradic coils have now largely been suppressed by electrical stimulators. </a:t>
            </a:r>
          </a:p>
          <a:p>
            <a:r>
              <a:rPr lang="en-US" dirty="0">
                <a:latin typeface="+mj-lt"/>
              </a:rPr>
              <a:t>These supply the currents which produce the same physiological effects as the original faradic current although often differing considerably from faradic current in wave form</a:t>
            </a:r>
            <a:r>
              <a:rPr lang="en-US" dirty="0" smtClean="0">
                <a:latin typeface="+mj-lt"/>
              </a:rPr>
              <a:t>.</a:t>
            </a:r>
          </a:p>
          <a:p>
            <a:r>
              <a:rPr lang="en-US" sz="2400" b="1" dirty="0">
                <a:latin typeface="+mj-lt"/>
              </a:rPr>
              <a:t>Faradic-type of current is used therapeutically for stimulation of weak or paralyzed muscles, the treatment of injuries and as a diagnostic means. </a:t>
            </a:r>
          </a:p>
          <a:p>
            <a:r>
              <a:rPr lang="en-US" sz="2400" dirty="0">
                <a:latin typeface="+mj-lt"/>
              </a:rPr>
              <a:t>This current is produced from an interrupted DC, derived either from batteries or rectified main current.</a:t>
            </a:r>
          </a:p>
        </p:txBody>
      </p:sp>
    </p:spTree>
    <p:extLst>
      <p:ext uri="{BB962C8B-B14F-4D97-AF65-F5344CB8AC3E}">
        <p14:creationId xmlns:p14="http://schemas.microsoft.com/office/powerpoint/2010/main" val="2911709223"/>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2305</TotalTime>
  <Words>1283</Words>
  <Application>Microsoft Office PowerPoint</Application>
  <PresentationFormat>On-screen Show (4:3)</PresentationFormat>
  <Paragraphs>108</Paragraphs>
  <Slides>27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Calibri</vt:lpstr>
      <vt:lpstr>Cambria</vt:lpstr>
      <vt:lpstr>Georgia</vt:lpstr>
      <vt:lpstr>Times New Roman</vt:lpstr>
      <vt:lpstr>Trebuchet MS</vt:lpstr>
      <vt:lpstr>Slipstream</vt:lpstr>
      <vt:lpstr>LOW FREQUENCY CURRENTS</vt:lpstr>
      <vt:lpstr>CURRENTS USED IN PHYSICAL THERPY</vt:lpstr>
      <vt:lpstr>LOW FREQUENCY CURRENTS</vt:lpstr>
      <vt:lpstr>Types </vt:lpstr>
      <vt:lpstr>THE FARADIC CURRENTS</vt:lpstr>
      <vt:lpstr>PowerPoint Presentation</vt:lpstr>
      <vt:lpstr>PowerPoint Presentation</vt:lpstr>
      <vt:lpstr>PowerPoint Presentation</vt:lpstr>
      <vt:lpstr>PowerPoint Presentation</vt:lpstr>
      <vt:lpstr>Faradic current from an electrical stimulator</vt:lpstr>
      <vt:lpstr>DIRECT CURRENTS  (GALVANIC CURRENTS)</vt:lpstr>
      <vt:lpstr>CONSTANT DIRECT CURRENTS</vt:lpstr>
      <vt:lpstr>PowerPoint Presentation</vt:lpstr>
      <vt:lpstr>MUSCLE STIMULATING CURRENTS</vt:lpstr>
      <vt:lpstr>1. Duration of the current flow</vt:lpstr>
      <vt:lpstr>2. frequency of the impulses</vt:lpstr>
      <vt:lpstr>WAVE FORMS</vt:lpstr>
      <vt:lpstr>3 wave form</vt:lpstr>
      <vt:lpstr>4. depolarisation </vt:lpstr>
      <vt:lpstr>THE INTERRUPTED DIRECT CURRENT</vt:lpstr>
      <vt:lpstr>1. the plotting of strength duration curve</vt:lpstr>
      <vt:lpstr>2. the stimulation of denervated muscle</vt:lpstr>
      <vt:lpstr>Uses OF Interrupted direct current</vt:lpstr>
      <vt:lpstr>THE SINOSOIDAL CURRENTS</vt:lpstr>
      <vt:lpstr>PowerPoint Presentation</vt:lpstr>
      <vt:lpstr>PowerPoint Presentation</vt:lpstr>
      <vt:lpstr>Thanks </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LOW FREQUENCY CURRENTS</dc:title>
  <dc:creator>Mohsana</dc:creator>
  <cp:lastModifiedBy>HP</cp:lastModifiedBy>
  <cp:revision>103</cp:revision>
  <dcterms:created xsi:type="dcterms:W3CDTF">2013-03-18T04:06:09Z</dcterms:created>
  <dcterms:modified xsi:type="dcterms:W3CDTF">2020-04-16T20:22:02Z</dcterms:modified>
</cp:coreProperties>
</file>