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6" autoAdjust="0"/>
    <p:restoredTop sz="86297" autoAdjust="0"/>
  </p:normalViewPr>
  <p:slideViewPr>
    <p:cSldViewPr>
      <p:cViewPr varScale="1">
        <p:scale>
          <a:sx n="37" d="100"/>
          <a:sy n="37" d="100"/>
        </p:scale>
        <p:origin x="-84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writeawriting.com/research/what-quantitative-data/" TargetMode="External"/><Relationship Id="rId2" Type="http://schemas.openxmlformats.org/officeDocument/2006/relationships/hyperlink" Target="https://www.writeawriting.com/research/qualitative-and-quantitative-research/"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No. 3</a:t>
            </a:r>
            <a:endParaRPr lang="en-US" dirty="0"/>
          </a:p>
        </p:txBody>
      </p:sp>
      <p:sp>
        <p:nvSpPr>
          <p:cNvPr id="3" name="Subtitle 2"/>
          <p:cNvSpPr>
            <a:spLocks noGrp="1"/>
          </p:cNvSpPr>
          <p:nvPr>
            <p:ph type="subTitle" idx="1"/>
          </p:nvPr>
        </p:nvSpPr>
        <p:spPr/>
        <p:txBody>
          <a:bodyPr/>
          <a:lstStyle/>
          <a:p>
            <a:r>
              <a:rPr lang="en-US" dirty="0" smtClean="0"/>
              <a:t>The Hypothesis</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Hypothesis</a:t>
            </a:r>
            <a:endParaRPr lang="en-US" dirty="0"/>
          </a:p>
        </p:txBody>
      </p:sp>
      <p:sp>
        <p:nvSpPr>
          <p:cNvPr id="3" name="Content Placeholder 2"/>
          <p:cNvSpPr>
            <a:spLocks noGrp="1"/>
          </p:cNvSpPr>
          <p:nvPr>
            <p:ph idx="1"/>
          </p:nvPr>
        </p:nvSpPr>
        <p:spPr/>
        <p:txBody>
          <a:bodyPr>
            <a:normAutofit fontScale="85000" lnSpcReduction="20000"/>
          </a:bodyPr>
          <a:lstStyle/>
          <a:p>
            <a:pPr lvl="0" algn="just"/>
            <a:r>
              <a:rPr lang="en-US" dirty="0" smtClean="0"/>
              <a:t> In scientific researches, hypotheses are developed keeping in view the experimentation and observation drawn from the past. Such hypotheses are tested according to the current theories. Science fair projects involve these forms of hypotheses. For example, if water temperature rises then sugar/ salt will be dissolved at higher rate.</a:t>
            </a:r>
          </a:p>
          <a:p>
            <a:pPr lvl="0" algn="just"/>
            <a:r>
              <a:rPr lang="en-US" dirty="0" smtClean="0"/>
              <a:t>On the other hand, working hypotheses are based on the widely accepted suppositions in order to carry out further research. For example, if I start the consumption of more vegetables and fruits then I will prone to faster weight loss or if I start adding pesticides to the growth of my plants then these will grow safer.</a:t>
            </a:r>
          </a:p>
          <a:p>
            <a:pPr algn="just"/>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 of Good Hypothesis</a:t>
            </a:r>
            <a:endParaRPr lang="en-US" dirty="0"/>
          </a:p>
        </p:txBody>
      </p:sp>
      <p:sp>
        <p:nvSpPr>
          <p:cNvPr id="3" name="Content Placeholder 2"/>
          <p:cNvSpPr>
            <a:spLocks noGrp="1"/>
          </p:cNvSpPr>
          <p:nvPr>
            <p:ph idx="1"/>
          </p:nvPr>
        </p:nvSpPr>
        <p:spPr/>
        <p:txBody>
          <a:bodyPr>
            <a:normAutofit fontScale="85000" lnSpcReduction="10000"/>
          </a:bodyPr>
          <a:lstStyle/>
          <a:p>
            <a:pPr lvl="0" algn="just"/>
            <a:r>
              <a:rPr lang="en-US" dirty="0" smtClean="0"/>
              <a:t>The hypothesis should be clear and precise so as to consider it to be reliable.</a:t>
            </a:r>
          </a:p>
          <a:p>
            <a:pPr lvl="0" algn="just"/>
            <a:r>
              <a:rPr lang="en-US" dirty="0" smtClean="0"/>
              <a:t>Should have Empirical (</a:t>
            </a:r>
            <a:r>
              <a:rPr lang="en-US" dirty="0" err="1" smtClean="0"/>
              <a:t>تجرباتی</a:t>
            </a:r>
            <a:r>
              <a:rPr lang="en-US" dirty="0" smtClean="0"/>
              <a:t> - </a:t>
            </a:r>
            <a:r>
              <a:rPr lang="en-US" dirty="0" err="1" smtClean="0"/>
              <a:t>مشاہداتی</a:t>
            </a:r>
            <a:r>
              <a:rPr lang="en-US" dirty="0" smtClean="0"/>
              <a:t> )</a:t>
            </a:r>
          </a:p>
          <a:p>
            <a:pPr lvl="0" algn="just"/>
            <a:r>
              <a:rPr lang="en-US" dirty="0" smtClean="0"/>
              <a:t>Should not be flexible</a:t>
            </a:r>
          </a:p>
          <a:p>
            <a:pPr lvl="0" algn="just"/>
            <a:r>
              <a:rPr lang="en-US" dirty="0" smtClean="0"/>
              <a:t>Should be related to available techniques</a:t>
            </a:r>
          </a:p>
          <a:p>
            <a:pPr lvl="0" algn="just"/>
            <a:r>
              <a:rPr lang="en-US" dirty="0" smtClean="0"/>
              <a:t>Related to the theory</a:t>
            </a:r>
          </a:p>
          <a:p>
            <a:pPr lvl="0" algn="just"/>
            <a:r>
              <a:rPr lang="en-US" dirty="0" smtClean="0"/>
              <a:t>Should be Verified</a:t>
            </a:r>
          </a:p>
          <a:p>
            <a:pPr lvl="0" algn="just"/>
            <a:r>
              <a:rPr lang="en-US" dirty="0" smtClean="0"/>
              <a:t>If the hypothesis is relational hypothesis, then it should be stating the relationship between variables. (Should depend on at least two variables</a:t>
            </a:r>
            <a:r>
              <a:rPr lang="en-US" dirty="0" smtClean="0"/>
              <a:t>).</a:t>
            </a:r>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a:t>
            </a:r>
            <a:r>
              <a:rPr lang="en-US" smtClean="0"/>
              <a:t>Good Hypothesis</a:t>
            </a:r>
            <a:endParaRPr lang="en-US" dirty="0"/>
          </a:p>
        </p:txBody>
      </p:sp>
      <p:sp>
        <p:nvSpPr>
          <p:cNvPr id="3" name="Content Placeholder 2"/>
          <p:cNvSpPr>
            <a:spLocks noGrp="1"/>
          </p:cNvSpPr>
          <p:nvPr>
            <p:ph idx="1"/>
          </p:nvPr>
        </p:nvSpPr>
        <p:spPr/>
        <p:txBody>
          <a:bodyPr>
            <a:normAutofit lnSpcReduction="10000"/>
          </a:bodyPr>
          <a:lstStyle/>
          <a:p>
            <a:pPr lvl="0" algn="just"/>
            <a:r>
              <a:rPr lang="en-US" dirty="0" smtClean="0"/>
              <a:t>The hypothesis must be specific and should have scope for conducting more tests (testable).</a:t>
            </a:r>
          </a:p>
          <a:p>
            <a:pPr lvl="0" algn="just"/>
            <a:r>
              <a:rPr lang="en-US" dirty="0" smtClean="0"/>
              <a:t>Should not be self contradiction. </a:t>
            </a:r>
          </a:p>
          <a:p>
            <a:pPr lvl="0" algn="just"/>
            <a:r>
              <a:rPr lang="en-US" dirty="0" smtClean="0"/>
              <a:t>The way of explanation of hypothesis must be very simple and it should also be understood that simplicity of hypothesis is not related to its significance.</a:t>
            </a:r>
          </a:p>
          <a:p>
            <a:pPr algn="just"/>
            <a:r>
              <a:rPr lang="en-US" dirty="0" smtClean="0"/>
              <a:t>Directly related to research problem.</a:t>
            </a:r>
          </a:p>
          <a:p>
            <a:pPr algn="just"/>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Hypothesis</a:t>
            </a:r>
            <a:endParaRPr lang="en-US" dirty="0"/>
          </a:p>
        </p:txBody>
      </p:sp>
      <p:sp>
        <p:nvSpPr>
          <p:cNvPr id="3" name="Content Placeholder 2"/>
          <p:cNvSpPr>
            <a:spLocks noGrp="1"/>
          </p:cNvSpPr>
          <p:nvPr>
            <p:ph idx="1"/>
          </p:nvPr>
        </p:nvSpPr>
        <p:spPr/>
        <p:txBody>
          <a:bodyPr/>
          <a:lstStyle/>
          <a:p>
            <a:pPr algn="just"/>
            <a:r>
              <a:rPr lang="en-US" dirty="0" smtClean="0"/>
              <a:t>A tentative explanation for any observation, phenomena, or scientific problem that can be tested by further investigation is called hypothesis.</a:t>
            </a:r>
          </a:p>
          <a:p>
            <a:pPr algn="just"/>
            <a:r>
              <a:rPr lang="en-US" dirty="0" smtClean="0"/>
              <a:t>A tentative statement about the relationship between tow or more variables.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Hypothesis</a:t>
            </a:r>
            <a:endParaRPr lang="en-US" dirty="0"/>
          </a:p>
        </p:txBody>
      </p:sp>
      <p:sp>
        <p:nvSpPr>
          <p:cNvPr id="3" name="Content Placeholder 2"/>
          <p:cNvSpPr>
            <a:spLocks noGrp="1"/>
          </p:cNvSpPr>
          <p:nvPr>
            <p:ph idx="1"/>
          </p:nvPr>
        </p:nvSpPr>
        <p:spPr/>
        <p:txBody>
          <a:bodyPr>
            <a:normAutofit lnSpcReduction="10000"/>
          </a:bodyPr>
          <a:lstStyle/>
          <a:p>
            <a:r>
              <a:rPr lang="en-US" dirty="0" smtClean="0"/>
              <a:t>There are six forms of hypothesis and they are:</a:t>
            </a:r>
          </a:p>
          <a:p>
            <a:pPr marL="514350" lvl="0" indent="-514350">
              <a:buFont typeface="+mj-lt"/>
              <a:buAutoNum type="arabicPeriod"/>
            </a:pPr>
            <a:r>
              <a:rPr lang="en-US" dirty="0" smtClean="0"/>
              <a:t>Simple hypothesis</a:t>
            </a:r>
          </a:p>
          <a:p>
            <a:pPr marL="514350" lvl="0" indent="-514350">
              <a:buFont typeface="+mj-lt"/>
              <a:buAutoNum type="arabicPeriod"/>
            </a:pPr>
            <a:r>
              <a:rPr lang="en-US" dirty="0" smtClean="0"/>
              <a:t>Complex hypothesis</a:t>
            </a:r>
          </a:p>
          <a:p>
            <a:pPr marL="514350" lvl="0" indent="-514350">
              <a:buFont typeface="+mj-lt"/>
              <a:buAutoNum type="arabicPeriod"/>
            </a:pPr>
            <a:r>
              <a:rPr lang="en-US" dirty="0" smtClean="0"/>
              <a:t>Directional hypothesis</a:t>
            </a:r>
          </a:p>
          <a:p>
            <a:pPr marL="514350" lvl="0" indent="-514350">
              <a:buFont typeface="+mj-lt"/>
              <a:buAutoNum type="arabicPeriod"/>
            </a:pPr>
            <a:r>
              <a:rPr lang="en-US" dirty="0" smtClean="0"/>
              <a:t>Non-directional hypothesis</a:t>
            </a:r>
          </a:p>
          <a:p>
            <a:pPr marL="514350" lvl="0" indent="-514350">
              <a:buFont typeface="+mj-lt"/>
              <a:buAutoNum type="arabicPeriod"/>
            </a:pPr>
            <a:r>
              <a:rPr lang="en-US" dirty="0" smtClean="0"/>
              <a:t>Null hypothesis</a:t>
            </a:r>
          </a:p>
          <a:p>
            <a:pPr marL="514350" lvl="0" indent="-514350">
              <a:buFont typeface="+mj-lt"/>
              <a:buAutoNum type="arabicPeriod"/>
            </a:pPr>
            <a:r>
              <a:rPr lang="en-US" dirty="0" smtClean="0"/>
              <a:t>Associative and casual hypothesis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Hypothesis</a:t>
            </a:r>
            <a:endParaRPr lang="en-US" dirty="0"/>
          </a:p>
        </p:txBody>
      </p:sp>
      <p:sp>
        <p:nvSpPr>
          <p:cNvPr id="3" name="Content Placeholder 2"/>
          <p:cNvSpPr>
            <a:spLocks noGrp="1"/>
          </p:cNvSpPr>
          <p:nvPr>
            <p:ph idx="1"/>
          </p:nvPr>
        </p:nvSpPr>
        <p:spPr/>
        <p:txBody>
          <a:bodyPr/>
          <a:lstStyle/>
          <a:p>
            <a:pPr algn="just"/>
            <a:r>
              <a:rPr lang="en-US" dirty="0" smtClean="0"/>
              <a:t>Simple Hypothesis</a:t>
            </a:r>
          </a:p>
          <a:p>
            <a:pPr algn="just"/>
            <a:r>
              <a:rPr lang="en-US" dirty="0" smtClean="0"/>
              <a:t>It shows a relationship between one dependent variable and a single independent variable. For example – If you eat more vegetables, you will lose weight faster. Here, eating more vegetables is an independent variable, while losing weight is the dependent variable.</a:t>
            </a:r>
          </a:p>
          <a:p>
            <a:pPr algn="just"/>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Hypothesis</a:t>
            </a:r>
            <a:endParaRPr lang="en-US" dirty="0"/>
          </a:p>
        </p:txBody>
      </p:sp>
      <p:sp>
        <p:nvSpPr>
          <p:cNvPr id="3" name="Content Placeholder 2"/>
          <p:cNvSpPr>
            <a:spLocks noGrp="1"/>
          </p:cNvSpPr>
          <p:nvPr>
            <p:ph idx="1"/>
          </p:nvPr>
        </p:nvSpPr>
        <p:spPr/>
        <p:txBody>
          <a:bodyPr/>
          <a:lstStyle/>
          <a:p>
            <a:pPr algn="just"/>
            <a:r>
              <a:rPr lang="en-US" dirty="0" smtClean="0"/>
              <a:t>Complex Hypothesis</a:t>
            </a:r>
          </a:p>
          <a:p>
            <a:pPr algn="just"/>
            <a:r>
              <a:rPr lang="en-US" dirty="0" smtClean="0"/>
              <a:t>It shows the relationship between two or more dependent variables and two or more independent variables. Eating more vegetables and fruits leads to weight loss, glowing skin, reduces the risk of many diseases such as heart disease, high blood pressure, and some cancers.</a:t>
            </a:r>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Hypothesis</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Directional Hypothesis</a:t>
            </a:r>
          </a:p>
          <a:p>
            <a:pPr algn="just"/>
            <a:r>
              <a:rPr lang="en-US" dirty="0" smtClean="0"/>
              <a:t>It shows how a researcher is intellectual and committed to a particular outcome. The relationship between the variables can also predict its nature. For example- children aged four years eating proper food over a five year period are having higher IQ level than children not having a proper meal. This shows the effect and the direction of effect.</a:t>
            </a:r>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Hypothesis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Non-directional Hypothesis</a:t>
            </a:r>
          </a:p>
          <a:p>
            <a:pPr algn="just"/>
            <a:r>
              <a:rPr lang="en-US" dirty="0" smtClean="0"/>
              <a:t>It is used when there is no theory involved. It is a statement that a relationship exists between two variables, without predicting the exact nature (direction) of the relationship</a:t>
            </a:r>
            <a:r>
              <a:rPr lang="en-US" dirty="0" smtClean="0"/>
              <a:t>.</a:t>
            </a:r>
          </a:p>
          <a:p>
            <a:r>
              <a:rPr lang="en-US" dirty="0" smtClean="0"/>
              <a:t>Null Hypothesis</a:t>
            </a:r>
          </a:p>
          <a:p>
            <a:r>
              <a:rPr lang="en-US" dirty="0" smtClean="0"/>
              <a:t>It provides the statement which is contrary to hypothesis. It’s a negative statement, and there is no relationship between independent and dependent variable. The symbol is denoted by “HO”.</a:t>
            </a:r>
          </a:p>
          <a:p>
            <a:pPr algn="just"/>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Hypothesis</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Associative and Causal Hypothesis</a:t>
            </a:r>
          </a:p>
          <a:p>
            <a:pPr algn="just"/>
            <a:r>
              <a:rPr lang="en-US" dirty="0" smtClean="0"/>
              <a:t>Associative hypothesis occurs, When there is a change in one variable resulting a change in the other variable. Whereas, Causal hypothesis propose a cause and effect interaction between two or more variables.</a:t>
            </a:r>
          </a:p>
          <a:p>
            <a:pPr algn="just"/>
            <a:r>
              <a:rPr lang="en-US" dirty="0" smtClean="0"/>
              <a:t>Examples of Hypothesis</a:t>
            </a:r>
          </a:p>
          <a:p>
            <a:pPr algn="just"/>
            <a:r>
              <a:rPr lang="en-US" dirty="0" smtClean="0"/>
              <a:t>Following are the examples of hypothesis based on their types:</a:t>
            </a:r>
          </a:p>
          <a:p>
            <a:pPr lvl="0" algn="just"/>
            <a:r>
              <a:rPr lang="en-US" dirty="0" smtClean="0"/>
              <a:t>Consumption of sugary drinks everyday leads to obesity is an example of simple hypothesis.</a:t>
            </a:r>
          </a:p>
          <a:p>
            <a:pPr lvl="0" algn="just"/>
            <a:r>
              <a:rPr lang="en-US" dirty="0" smtClean="0"/>
              <a:t>All lilies have same number of petals is an example of null hypothesis.</a:t>
            </a:r>
          </a:p>
          <a:p>
            <a:pPr lvl="0" algn="just"/>
            <a:r>
              <a:rPr lang="en-US" dirty="0" smtClean="0"/>
              <a:t>If a person gets 7 hours of sleep, then he will feel less fatigue than if he sleeps less.</a:t>
            </a:r>
          </a:p>
          <a:p>
            <a:pPr algn="just"/>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Hypothesis</a:t>
            </a:r>
            <a:endParaRPr lang="en-US" dirty="0"/>
          </a:p>
        </p:txBody>
      </p:sp>
      <p:sp>
        <p:nvSpPr>
          <p:cNvPr id="3" name="Content Placeholder 2"/>
          <p:cNvSpPr>
            <a:spLocks noGrp="1"/>
          </p:cNvSpPr>
          <p:nvPr>
            <p:ph idx="1"/>
          </p:nvPr>
        </p:nvSpPr>
        <p:spPr/>
        <p:txBody>
          <a:bodyPr>
            <a:normAutofit fontScale="85000" lnSpcReduction="20000"/>
          </a:bodyPr>
          <a:lstStyle/>
          <a:p>
            <a:pPr lvl="0" algn="just"/>
            <a:r>
              <a:rPr lang="en-US" dirty="0" smtClean="0"/>
              <a:t>in various </a:t>
            </a:r>
            <a:r>
              <a:rPr lang="en-US" dirty="0" smtClean="0">
                <a:hlinkClick r:id="rId2"/>
              </a:rPr>
              <a:t>qualitative</a:t>
            </a:r>
            <a:r>
              <a:rPr lang="en-US" dirty="0" smtClean="0"/>
              <a:t> as well as </a:t>
            </a:r>
            <a:r>
              <a:rPr lang="en-US" dirty="0" smtClean="0">
                <a:hlinkClick r:id="rId3"/>
              </a:rPr>
              <a:t>quantitative studies</a:t>
            </a:r>
            <a:r>
              <a:rPr lang="en-US" dirty="0" smtClean="0"/>
              <a:t>, hypothesis is developed to talk about the research problem or to address any phenomenon. </a:t>
            </a:r>
          </a:p>
          <a:p>
            <a:pPr lvl="0" algn="just"/>
            <a:r>
              <a:rPr lang="en-US" dirty="0" smtClean="0"/>
              <a:t>It aims to encourage critical approach. </a:t>
            </a:r>
          </a:p>
          <a:p>
            <a:pPr lvl="0" algn="just"/>
            <a:r>
              <a:rPr lang="en-US" dirty="0" smtClean="0"/>
              <a:t>It enables the researcher to develop a specific direction as well as better understanding about the subject matter of the study.</a:t>
            </a:r>
          </a:p>
          <a:p>
            <a:pPr lvl="0" algn="just"/>
            <a:r>
              <a:rPr lang="en-US" dirty="0" smtClean="0"/>
              <a:t> It further assists in the careful and focused analysis of data collected. </a:t>
            </a:r>
          </a:p>
          <a:p>
            <a:pPr lvl="0" algn="just"/>
            <a:r>
              <a:rPr lang="en-US" dirty="0" smtClean="0"/>
              <a:t>There are different types of hypotheses. The two that are more basic involve those used in scientific researches and the other one in sociological studies.</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638</Words>
  <Application>Microsoft Office PowerPoint</Application>
  <PresentationFormat>On-screen Show (4:3)</PresentationFormat>
  <Paragraphs>57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Chapter No. 3</vt:lpstr>
      <vt:lpstr>Definition of Hypothesis</vt:lpstr>
      <vt:lpstr>Types of Hypothesis</vt:lpstr>
      <vt:lpstr>Types of Hypothesis</vt:lpstr>
      <vt:lpstr>Types of Hypothesis</vt:lpstr>
      <vt:lpstr>Types of Hypothesis</vt:lpstr>
      <vt:lpstr>Types of Hypothesis</vt:lpstr>
      <vt:lpstr>Types of Hypothesis</vt:lpstr>
      <vt:lpstr>Importance of Hypothesis</vt:lpstr>
      <vt:lpstr>Importance of Hypothesis</vt:lpstr>
      <vt:lpstr>Characteristic of Good Hypothesis</vt:lpstr>
      <vt:lpstr>Characteristics of Good Hypothesis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No. 3</dc:title>
  <dc:creator>Sports Science</dc:creator>
  <cp:lastModifiedBy>Hp 2560</cp:lastModifiedBy>
  <cp:revision>7</cp:revision>
  <dcterms:created xsi:type="dcterms:W3CDTF">2006-08-16T00:00:00Z</dcterms:created>
  <dcterms:modified xsi:type="dcterms:W3CDTF">2020-05-04T19:32:18Z</dcterms:modified>
</cp:coreProperties>
</file>