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03" r:id="rId3"/>
    <p:sldId id="267" r:id="rId4"/>
    <p:sldId id="264" r:id="rId5"/>
    <p:sldId id="305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304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Quality Management System </a:t>
            </a: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(ISO 9000 series)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Bookman Old Style" pitchFamily="18" charset="0"/>
              </a:rPr>
              <a:t>ISO (</a:t>
            </a:r>
            <a:r>
              <a:rPr lang="en-US" sz="3000" dirty="0" smtClean="0">
                <a:solidFill>
                  <a:schemeClr val="accent3"/>
                </a:solidFill>
                <a:latin typeface="Bookman Old Style" pitchFamily="18" charset="0"/>
                <a:cs typeface="Times New Roman" pitchFamily="18" charset="0"/>
              </a:rPr>
              <a:t>International </a:t>
            </a:r>
            <a:r>
              <a:rPr lang="en-US" sz="3000" dirty="0" smtClean="0">
                <a:solidFill>
                  <a:schemeClr val="accent3"/>
                </a:solidFill>
                <a:latin typeface="Bookman Old Style" pitchFamily="18" charset="0"/>
                <a:cs typeface="Times New Roman" pitchFamily="18" charset="0"/>
              </a:rPr>
              <a:t>Organization for </a:t>
            </a:r>
            <a:r>
              <a:rPr lang="en-US" sz="3000" dirty="0" smtClean="0">
                <a:solidFill>
                  <a:schemeClr val="accent3"/>
                </a:solidFill>
                <a:latin typeface="Bookman Old Style" pitchFamily="18" charset="0"/>
                <a:cs typeface="Times New Roman" pitchFamily="18" charset="0"/>
              </a:rPr>
              <a:t>Standardization</a:t>
            </a:r>
            <a:r>
              <a:rPr lang="en-US" dirty="0" smtClean="0">
                <a:latin typeface="Bookman Old Style" pitchFamily="18" charset="0"/>
              </a:rPr>
              <a:t>)  9000 </a:t>
            </a:r>
            <a:r>
              <a:rPr lang="en-US" dirty="0" smtClean="0">
                <a:latin typeface="Bookman Old Style" pitchFamily="18" charset="0"/>
              </a:rPr>
              <a:t> is defined as a set of international standards on quality management and quality assurance developed to help companies effectively document the quality system elements needed to maintain an efficient quality system.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A Quality Management System (QMS)</a:t>
            </a:r>
            <a:r>
              <a:rPr lang="en-US" dirty="0" smtClean="0">
                <a:latin typeface="Bookman Old Style" pitchFamily="18" charset="0"/>
              </a:rPr>
              <a:t> refers to the sets of policies, procedures and other records that serves as a guide as to how a company delivers products and services.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Autofit/>
          </a:bodyPr>
          <a:lstStyle/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Once this process-oriented approach is implemented, various audits can be done as a check of the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your QMS. </a:t>
            </a:r>
            <a:endParaRPr lang="en-US" sz="21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There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are three main types of audits – 1st, 2nd, and 3rd party audits. </a:t>
            </a:r>
            <a:endParaRPr lang="en-US" sz="21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An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internal audit is a </a:t>
            </a:r>
            <a:r>
              <a:rPr lang="en-US" sz="2100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1st party audit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. ISO 9000 encourages (and requires) this type of audit so that an organization can get feedback quickly from those who know the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company best. However, this audit process cannot be viewed as impartial. </a:t>
            </a:r>
          </a:p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Therefore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, </a:t>
            </a:r>
            <a:r>
              <a:rPr lang="en-US" sz="2100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2nd party audits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allow for a consumer to evaluate the performance on an organization. </a:t>
            </a:r>
            <a:endParaRPr lang="en-US" sz="21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As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an alternative to a 2nd party audit, many companies choose to become certified with ISO 9000 </a:t>
            </a:r>
            <a:r>
              <a:rPr lang="en-US" sz="2100" dirty="0" smtClean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through a 3rd party audit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. In this case, an independent certification body comes into an organization and evaluates it in terms of the ISO 9000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guidelines /SOP. </a:t>
            </a:r>
          </a:p>
          <a:p>
            <a:pPr algn="just"/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If 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an organization meets the requirements of the standard, it becomes certified in ISO 9000 and carries a </a:t>
            </a:r>
            <a:r>
              <a:rPr lang="en-US" sz="2100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seal of quality recognized throughout the world</a:t>
            </a: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100" dirty="0" smtClean="0">
                <a:latin typeface="Bookman Old Style" pitchFamily="18" charset="0"/>
                <a:cs typeface="Times New Roman" pitchFamily="18" charset="0"/>
              </a:rPr>
              <a:t/>
            </a:r>
            <a:br>
              <a:rPr lang="en-US" sz="2100" dirty="0" smtClean="0">
                <a:latin typeface="Bookman Old Style" pitchFamily="18" charset="0"/>
                <a:cs typeface="Times New Roman" pitchFamily="18" charset="0"/>
              </a:rPr>
            </a:br>
            <a:endParaRPr lang="en-US" sz="21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486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significance / importance </a:t>
            </a:r>
            <a:r>
              <a:rPr lang="en-US" dirty="0" smtClean="0">
                <a:latin typeface="Bookman Old Style" pitchFamily="18" charset="0"/>
              </a:rPr>
              <a:t>of ISO 9000 is the importance of quality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Many </a:t>
            </a:r>
            <a:r>
              <a:rPr lang="en-US" dirty="0" smtClean="0">
                <a:latin typeface="Bookman Old Style" pitchFamily="18" charset="0"/>
              </a:rPr>
              <a:t>companies offer products and services, but it is those companies who put out the best products and services efficiently that succeed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With </a:t>
            </a:r>
            <a:r>
              <a:rPr lang="en-US" dirty="0" smtClean="0">
                <a:latin typeface="Bookman Old Style" pitchFamily="18" charset="0"/>
              </a:rPr>
              <a:t>ISO 9000, an organization can identify the </a:t>
            </a:r>
            <a:r>
              <a:rPr lang="en-US" dirty="0" smtClean="0">
                <a:latin typeface="Bookman Old Style" pitchFamily="18" charset="0"/>
              </a:rPr>
              <a:t>root / source </a:t>
            </a:r>
            <a:r>
              <a:rPr lang="en-US" dirty="0" smtClean="0">
                <a:latin typeface="Bookman Old Style" pitchFamily="18" charset="0"/>
              </a:rPr>
              <a:t>of the problem, and therefore find a solution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 By </a:t>
            </a:r>
            <a:r>
              <a:rPr lang="en-US" dirty="0" smtClean="0">
                <a:latin typeface="Bookman Old Style" pitchFamily="18" charset="0"/>
              </a:rPr>
              <a:t>improving efficiency, profit can be </a:t>
            </a:r>
            <a:r>
              <a:rPr lang="en-US" dirty="0" smtClean="0">
                <a:latin typeface="Bookman Old Style" pitchFamily="18" charset="0"/>
              </a:rPr>
              <a:t>maximized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and reduction in waste. 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benefit of reducing waste also allows your </a:t>
            </a:r>
            <a:r>
              <a:rPr lang="en-US" dirty="0" smtClean="0">
                <a:latin typeface="Bookman Old Style" pitchFamily="18" charset="0"/>
              </a:rPr>
              <a:t>employees </a:t>
            </a:r>
            <a:r>
              <a:rPr lang="en-US" dirty="0" smtClean="0">
                <a:latin typeface="Bookman Old Style" pitchFamily="18" charset="0"/>
              </a:rPr>
              <a:t>to be more efficient and establish ongoing QMS standards for improvement and sustainable customer </a:t>
            </a:r>
            <a:r>
              <a:rPr lang="en-US" dirty="0" smtClean="0">
                <a:latin typeface="Bookman Old Style" pitchFamily="18" charset="0"/>
              </a:rPr>
              <a:t>achievements.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Significance / Importance  of ISO 9000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What are the ISO 9000 Principles?</a:t>
            </a:r>
            <a:endParaRPr lang="en-US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A </a:t>
            </a:r>
            <a:r>
              <a:rPr lang="en-US" dirty="0" smtClean="0">
                <a:latin typeface="Bookman Old Style" pitchFamily="18" charset="0"/>
              </a:rPr>
              <a:t>Customer </a:t>
            </a:r>
            <a:r>
              <a:rPr lang="en-US" dirty="0" smtClean="0">
                <a:latin typeface="Bookman Old Style" pitchFamily="18" charset="0"/>
              </a:rPr>
              <a:t>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Good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Involvement </a:t>
            </a:r>
            <a:r>
              <a:rPr lang="en-US" dirty="0" smtClean="0">
                <a:latin typeface="Bookman Old Style" pitchFamily="18" charset="0"/>
              </a:rPr>
              <a:t>of </a:t>
            </a:r>
            <a:r>
              <a:rPr lang="en-US" dirty="0" smtClean="0">
                <a:latin typeface="Bookman Old Style" pitchFamily="18" charset="0"/>
              </a:rPr>
              <a:t>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Process </a:t>
            </a:r>
            <a:r>
              <a:rPr lang="en-US" dirty="0" smtClean="0">
                <a:latin typeface="Bookman Old Style" pitchFamily="18" charset="0"/>
              </a:rPr>
              <a:t>approach to quality </a:t>
            </a:r>
            <a:r>
              <a:rPr lang="en-US" dirty="0" smtClean="0">
                <a:latin typeface="Bookman Old Style" pitchFamily="18" charset="0"/>
              </a:rPr>
              <a:t>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Management </a:t>
            </a:r>
            <a:r>
              <a:rPr lang="en-US" dirty="0" smtClean="0">
                <a:latin typeface="Bookman Old Style" pitchFamily="18" charset="0"/>
              </a:rPr>
              <a:t>system </a:t>
            </a:r>
            <a:r>
              <a:rPr lang="en-US" dirty="0" smtClean="0">
                <a:latin typeface="Bookman Old Style" pitchFamily="18" charset="0"/>
              </a:rPr>
              <a:t>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Continuous Quality Improvement (CQI)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Factual </a:t>
            </a:r>
            <a:r>
              <a:rPr lang="en-US" dirty="0" smtClean="0">
                <a:latin typeface="Bookman Old Style" pitchFamily="18" charset="0"/>
              </a:rPr>
              <a:t>approach to decision </a:t>
            </a:r>
            <a:r>
              <a:rPr lang="en-US" dirty="0" smtClean="0">
                <a:latin typeface="Bookman Old Style" pitchFamily="18" charset="0"/>
              </a:rPr>
              <a:t>making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Supplier </a:t>
            </a:r>
            <a:r>
              <a:rPr lang="en-US" dirty="0" smtClean="0">
                <a:latin typeface="Bookman Old Style" pitchFamily="18" charset="0"/>
              </a:rPr>
              <a:t>relationships</a:t>
            </a:r>
            <a:endParaRPr lang="en-US" dirty="0" smtClean="0">
              <a:latin typeface="Bookman Old Style" pitchFamily="18" charset="0"/>
            </a:endParaRPr>
          </a:p>
          <a:p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SO 9000 Series with ISO Certification Fees Quality Management ..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749"/>
            <a:ext cx="9144000" cy="6823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1. Customer Focus</a:t>
            </a:r>
            <a:endParaRPr lang="en-US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customer is the </a:t>
            </a:r>
            <a: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  <a:t>primary focus of a </a:t>
            </a:r>
            <a: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  <a:t>business (Voice of the Customer)</a:t>
            </a:r>
            <a:r>
              <a:rPr lang="en-US" dirty="0" smtClean="0">
                <a:latin typeface="Bookman Old Style" pitchFamily="18" charset="0"/>
              </a:rPr>
              <a:t>. 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By </a:t>
            </a:r>
            <a:r>
              <a:rPr lang="en-US" dirty="0" smtClean="0">
                <a:latin typeface="Bookman Old Style" pitchFamily="18" charset="0"/>
              </a:rPr>
              <a:t>understanding and responding to the </a:t>
            </a:r>
            <a:r>
              <a:rPr lang="en-US" dirty="0" smtClean="0">
                <a:latin typeface="Bookman Old Style" pitchFamily="18" charset="0"/>
              </a:rPr>
              <a:t>requirements </a:t>
            </a:r>
            <a:r>
              <a:rPr lang="en-US" dirty="0" smtClean="0">
                <a:latin typeface="Bookman Old Style" pitchFamily="18" charset="0"/>
              </a:rPr>
              <a:t>of customers, an organization can correctly targeting key </a:t>
            </a:r>
            <a:r>
              <a:rPr lang="en-US" dirty="0" smtClean="0">
                <a:latin typeface="Bookman Old Style" pitchFamily="18" charset="0"/>
              </a:rPr>
              <a:t>enumeration(The </a:t>
            </a:r>
            <a:r>
              <a:rPr lang="en-US" dirty="0" smtClean="0">
                <a:latin typeface="Bookman Old Style" pitchFamily="18" charset="0"/>
              </a:rPr>
              <a:t>action of mentioning a number of things one by </a:t>
            </a:r>
            <a:r>
              <a:rPr lang="en-US" dirty="0" smtClean="0">
                <a:latin typeface="Bookman Old Style" pitchFamily="18" charset="0"/>
              </a:rPr>
              <a:t>one )  </a:t>
            </a:r>
            <a:r>
              <a:rPr lang="en-US" dirty="0" smtClean="0">
                <a:latin typeface="Bookman Old Style" pitchFamily="18" charset="0"/>
              </a:rPr>
              <a:t>and therefore increase revenue by delivering the products and services that the customer is looking for.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With </a:t>
            </a:r>
            <a:r>
              <a:rPr lang="en-US" dirty="0" smtClean="0">
                <a:latin typeface="Bookman Old Style" pitchFamily="18" charset="0"/>
              </a:rPr>
              <a:t>knowledge of customer needs, resources can be allocated </a:t>
            </a:r>
            <a:r>
              <a:rPr lang="en-US" dirty="0" smtClean="0">
                <a:latin typeface="Bookman Old Style" pitchFamily="18" charset="0"/>
              </a:rPr>
              <a:t>properly and </a:t>
            </a:r>
            <a:r>
              <a:rPr lang="en-US" dirty="0" smtClean="0">
                <a:latin typeface="Bookman Old Style" pitchFamily="18" charset="0"/>
              </a:rPr>
              <a:t>efficiently. </a:t>
            </a: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2. Good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Leadership</a:t>
            </a:r>
            <a:endParaRPr lang="en-US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A </a:t>
            </a:r>
            <a:r>
              <a:rPr lang="en-US" dirty="0" smtClean="0"/>
              <a:t>team of good leaders will establish unity and direction quickly in a business environment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smtClean="0"/>
              <a:t>Their </a:t>
            </a:r>
            <a:r>
              <a:rPr lang="en-US" dirty="0" smtClean="0"/>
              <a:t>goal / aim </a:t>
            </a:r>
            <a:r>
              <a:rPr lang="en-US" dirty="0" smtClean="0"/>
              <a:t>is to motivate everyone working on the project, and successful leaders will minimize miscommunication within and </a:t>
            </a:r>
            <a:r>
              <a:rPr lang="en-US" dirty="0" smtClean="0"/>
              <a:t>between the </a:t>
            </a:r>
            <a:r>
              <a:rPr lang="en-US" dirty="0" smtClean="0"/>
              <a:t>departments. 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The most important </a:t>
            </a:r>
            <a:r>
              <a:rPr lang="en-US" b="1" dirty="0" smtClean="0"/>
              <a:t>qualities</a:t>
            </a:r>
            <a:r>
              <a:rPr lang="en-US" dirty="0" smtClean="0"/>
              <a:t> of a </a:t>
            </a:r>
            <a:r>
              <a:rPr lang="en-US" b="1" dirty="0" smtClean="0"/>
              <a:t>good leader</a:t>
            </a:r>
            <a:r>
              <a:rPr lang="en-US" dirty="0" smtClean="0"/>
              <a:t> include </a:t>
            </a:r>
            <a:r>
              <a:rPr lang="en-US" dirty="0" smtClean="0"/>
              <a:t>truthfulness, </a:t>
            </a:r>
            <a:r>
              <a:rPr lang="en-US" dirty="0" smtClean="0"/>
              <a:t>accountability, </a:t>
            </a:r>
            <a:r>
              <a:rPr lang="en-US" dirty="0" smtClean="0"/>
              <a:t>understanding, humbleness, spirit, </a:t>
            </a:r>
            <a:r>
              <a:rPr lang="en-US" dirty="0" smtClean="0"/>
              <a:t>vision, influence, and </a:t>
            </a:r>
            <a:r>
              <a:rPr lang="en-US" dirty="0" smtClean="0"/>
              <a:t>positivity.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3. Involvement of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people</a:t>
            </a:r>
            <a:endParaRPr lang="en-US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 addition </a:t>
            </a:r>
            <a:r>
              <a:rPr lang="en-US" dirty="0" smtClean="0">
                <a:latin typeface="Bookman Old Style" pitchFamily="18" charset="0"/>
              </a:rPr>
              <a:t>of everyone on a business team is </a:t>
            </a:r>
            <a:r>
              <a:rPr lang="en-US" dirty="0" smtClean="0">
                <a:latin typeface="Bookman Old Style" pitchFamily="18" charset="0"/>
              </a:rPr>
              <a:t>critical / dangerous </a:t>
            </a:r>
            <a:r>
              <a:rPr lang="en-US" dirty="0" smtClean="0">
                <a:latin typeface="Bookman Old Style" pitchFamily="18" charset="0"/>
              </a:rPr>
              <a:t>to its success.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Involvement </a:t>
            </a:r>
            <a:r>
              <a:rPr lang="en-US" dirty="0" smtClean="0">
                <a:latin typeface="Bookman Old Style" pitchFamily="18" charset="0"/>
              </a:rPr>
              <a:t>of </a:t>
            </a:r>
            <a:r>
              <a:rPr lang="en-US" dirty="0" smtClean="0">
                <a:latin typeface="Bookman Old Style" pitchFamily="18" charset="0"/>
              </a:rPr>
              <a:t>substance /material </a:t>
            </a:r>
            <a:r>
              <a:rPr lang="en-US" dirty="0" smtClean="0">
                <a:latin typeface="Bookman Old Style" pitchFamily="18" charset="0"/>
              </a:rPr>
              <a:t>will lead to a personal investment in a project and in turn create motivated, committed workers.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These </a:t>
            </a:r>
            <a:r>
              <a:rPr lang="en-US" dirty="0" smtClean="0">
                <a:latin typeface="Bookman Old Style" pitchFamily="18" charset="0"/>
              </a:rPr>
              <a:t>people will tend towards innovation and creativity, and utilize their full abilities to complete a project.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If </a:t>
            </a:r>
            <a:r>
              <a:rPr lang="en-US" dirty="0" smtClean="0">
                <a:latin typeface="Bookman Old Style" pitchFamily="18" charset="0"/>
              </a:rPr>
              <a:t>people have </a:t>
            </a:r>
            <a:r>
              <a:rPr lang="en-US" dirty="0" smtClean="0">
                <a:latin typeface="Bookman Old Style" pitchFamily="18" charset="0"/>
              </a:rPr>
              <a:t>a </a:t>
            </a:r>
            <a:r>
              <a:rPr lang="en-US" dirty="0" smtClean="0">
                <a:latin typeface="Bookman Old Style" pitchFamily="18" charset="0"/>
              </a:rPr>
              <a:t>interest in performance, they will be </a:t>
            </a:r>
            <a:r>
              <a:rPr lang="en-US" dirty="0" smtClean="0">
                <a:latin typeface="Bookman Old Style" pitchFamily="18" charset="0"/>
              </a:rPr>
              <a:t>enthusiastic </a:t>
            </a:r>
            <a:r>
              <a:rPr lang="en-US" dirty="0" smtClean="0">
                <a:latin typeface="Bookman Old Style" pitchFamily="18" charset="0"/>
              </a:rPr>
              <a:t>to participate in the continual improvement that ISO 9000 </a:t>
            </a:r>
            <a:r>
              <a:rPr lang="en-US" dirty="0" smtClean="0">
                <a:latin typeface="Bookman Old Style" pitchFamily="18" charset="0"/>
              </a:rPr>
              <a:t>facilitates.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4. Process approach to quality </a:t>
            </a:r>
            <a:r>
              <a:rPr lang="en-US" sz="2800" dirty="0" smtClean="0">
                <a:solidFill>
                  <a:srgbClr val="FF0000"/>
                </a:solidFill>
                <a:latin typeface="Bookman Old Style" pitchFamily="18" charset="0"/>
              </a:rPr>
              <a:t>management</a:t>
            </a:r>
            <a:endParaRPr lang="en-US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0292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The </a:t>
            </a:r>
            <a:r>
              <a:rPr lang="en-US" sz="2800" dirty="0" smtClean="0">
                <a:latin typeface="Bookman Old Style" pitchFamily="18" charset="0"/>
              </a:rPr>
              <a:t>best results are achieved when activities and resources are managed together. </a:t>
            </a:r>
            <a:endParaRPr lang="en-US" sz="280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This </a:t>
            </a:r>
            <a:r>
              <a:rPr lang="en-US" sz="2800" dirty="0" smtClean="0">
                <a:latin typeface="Bookman Old Style" pitchFamily="18" charset="0"/>
              </a:rPr>
              <a:t>process approach to quality management can lower costs through the effective use of resources, </a:t>
            </a:r>
            <a:r>
              <a:rPr lang="en-US" sz="2800" dirty="0" smtClean="0">
                <a:latin typeface="Bookman Old Style" pitchFamily="18" charset="0"/>
              </a:rPr>
              <a:t>workers, </a:t>
            </a:r>
            <a:r>
              <a:rPr lang="en-US" sz="2800" dirty="0" smtClean="0">
                <a:latin typeface="Bookman Old Style" pitchFamily="18" charset="0"/>
              </a:rPr>
              <a:t>and time</a:t>
            </a:r>
            <a:r>
              <a:rPr lang="en-US" sz="2800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smtClean="0">
                <a:latin typeface="Bookman Old Style" pitchFamily="18" charset="0"/>
              </a:rPr>
              <a:t>If a process is controlled as a whole, management can focus on goals that are important to the big picture, and prioritize objectives to maximize effectiveness.</a:t>
            </a:r>
          </a:p>
          <a:p>
            <a:pPr algn="just">
              <a:buFont typeface="Wingdings" pitchFamily="2" charset="2"/>
              <a:buChar char="v"/>
            </a:pP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5. Management </a:t>
            </a:r>
            <a:r>
              <a:rPr lang="en-US" sz="3600" dirty="0" smtClean="0">
                <a:latin typeface="Bookman Old Style" pitchFamily="18" charset="0"/>
              </a:rPr>
              <a:t>System </a:t>
            </a:r>
            <a:r>
              <a:rPr lang="en-US" sz="3600" dirty="0" smtClean="0">
                <a:latin typeface="Bookman Old Style" pitchFamily="18" charset="0"/>
              </a:rPr>
              <a:t>A</a:t>
            </a:r>
            <a:r>
              <a:rPr lang="en-US" sz="3600" dirty="0" smtClean="0">
                <a:latin typeface="Bookman Old Style" pitchFamily="18" charset="0"/>
              </a:rPr>
              <a:t>pproach</a:t>
            </a:r>
            <a:endParaRPr lang="en-US" sz="36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Combining </a:t>
            </a:r>
            <a:r>
              <a:rPr lang="en-US" dirty="0" smtClean="0">
                <a:latin typeface="Bookman Old Style" pitchFamily="18" charset="0"/>
              </a:rPr>
              <a:t>management groups may seem like a dangerous clash of </a:t>
            </a:r>
            <a:r>
              <a:rPr lang="en-US" dirty="0" smtClean="0">
                <a:latin typeface="Bookman Old Style" pitchFamily="18" charset="0"/>
              </a:rPr>
              <a:t>massive, </a:t>
            </a:r>
            <a:r>
              <a:rPr lang="en-US" dirty="0" smtClean="0">
                <a:latin typeface="Bookman Old Style" pitchFamily="18" charset="0"/>
              </a:rPr>
              <a:t>but if done correctly can result in an efficient and effective management system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If </a:t>
            </a:r>
            <a:r>
              <a:rPr lang="en-US" dirty="0" smtClean="0">
                <a:latin typeface="Bookman Old Style" pitchFamily="18" charset="0"/>
              </a:rPr>
              <a:t>leaders are dedicated to the goals of an organization, they will </a:t>
            </a:r>
            <a:r>
              <a:rPr lang="en-US" dirty="0" smtClean="0">
                <a:latin typeface="Bookman Old Style" pitchFamily="18" charset="0"/>
              </a:rPr>
              <a:t>assist </a:t>
            </a:r>
            <a:r>
              <a:rPr lang="en-US" dirty="0" smtClean="0">
                <a:latin typeface="Bookman Old Style" pitchFamily="18" charset="0"/>
              </a:rPr>
              <a:t>each other to achieve improved productivity.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Some </a:t>
            </a:r>
            <a:r>
              <a:rPr lang="en-US" dirty="0" smtClean="0">
                <a:latin typeface="Bookman Old Style" pitchFamily="18" charset="0"/>
              </a:rPr>
              <a:t>results include integration and alignment of key processes.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Additionally</a:t>
            </a:r>
            <a:r>
              <a:rPr lang="en-US" dirty="0" smtClean="0">
                <a:latin typeface="Bookman Old Style" pitchFamily="18" charset="0"/>
              </a:rPr>
              <a:t>, interested parties will recognize the consistency, effectiveness, and efficiency that come with a management system.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Both </a:t>
            </a:r>
            <a:r>
              <a:rPr lang="en-US" dirty="0" smtClean="0">
                <a:latin typeface="Bookman Old Style" pitchFamily="18" charset="0"/>
              </a:rPr>
              <a:t>suppliers and customers will gain confidence in a business’s abilities.</a:t>
            </a:r>
          </a:p>
          <a:p>
            <a:pPr algn="just">
              <a:buFont typeface="Wingdings" pitchFamily="2" charset="2"/>
              <a:buChar char="v"/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Bookman Old Style" pitchFamily="18" charset="0"/>
              </a:rPr>
              <a:t>6. </a:t>
            </a:r>
            <a:r>
              <a:rPr lang="en-US" sz="3200" dirty="0" smtClean="0">
                <a:latin typeface="Bookman Old Style" pitchFamily="18" charset="0"/>
              </a:rPr>
              <a:t>Continuous Quality  Improvement (CQI) </a:t>
            </a:r>
            <a:endParaRPr lang="en-US" sz="32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importance of this principle is </a:t>
            </a:r>
            <a:r>
              <a:rPr lang="en-US" dirty="0" smtClean="0">
                <a:latin typeface="Bookman Old Style" pitchFamily="18" charset="0"/>
              </a:rPr>
              <a:t>dominant, </a:t>
            </a:r>
            <a:r>
              <a:rPr lang="en-US" dirty="0" smtClean="0">
                <a:latin typeface="Bookman Old Style" pitchFamily="18" charset="0"/>
              </a:rPr>
              <a:t>and should a permanent objective of every organization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Through </a:t>
            </a:r>
            <a:r>
              <a:rPr lang="en-US" dirty="0" smtClean="0">
                <a:latin typeface="Bookman Old Style" pitchFamily="18" charset="0"/>
              </a:rPr>
              <a:t>increased performance, a company can increase profits and gain an advantage over competitors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If </a:t>
            </a:r>
            <a:r>
              <a:rPr lang="en-US" dirty="0" smtClean="0">
                <a:latin typeface="Bookman Old Style" pitchFamily="18" charset="0"/>
              </a:rPr>
              <a:t>a whole business is dedicated to continual improvement, improvement activities will be aligned, leading to faster and more efficient development.</a:t>
            </a:r>
          </a:p>
          <a:p>
            <a:pPr algn="just"/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What is ISO 9000?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Quality</a:t>
            </a:r>
            <a:r>
              <a:rPr lang="en-US" dirty="0" smtClean="0">
                <a:latin typeface="Bookman Old Style" pitchFamily="18" charset="0"/>
              </a:rPr>
              <a:t> is something every company </a:t>
            </a:r>
            <a:r>
              <a:rPr lang="en-US" dirty="0" smtClean="0">
                <a:latin typeface="Bookman Old Style" pitchFamily="18" charset="0"/>
              </a:rPr>
              <a:t>struggle </a:t>
            </a:r>
            <a:r>
              <a:rPr lang="en-US" dirty="0" smtClean="0">
                <a:latin typeface="Bookman Old Style" pitchFamily="18" charset="0"/>
              </a:rPr>
              <a:t>for and is </a:t>
            </a:r>
            <a:r>
              <a:rPr lang="en-US" dirty="0" smtClean="0">
                <a:latin typeface="Bookman Old Style" pitchFamily="18" charset="0"/>
              </a:rPr>
              <a:t>repeatedly times, </a:t>
            </a:r>
            <a:r>
              <a:rPr lang="en-US" dirty="0" smtClean="0">
                <a:latin typeface="Bookman Old Style" pitchFamily="18" charset="0"/>
              </a:rPr>
              <a:t>very difficult to achieve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Difficulties </a:t>
            </a:r>
            <a:r>
              <a:rPr lang="en-US" dirty="0" smtClean="0">
                <a:latin typeface="Bookman Old Style" pitchFamily="18" charset="0"/>
              </a:rPr>
              <a:t>concerning efficiency and quality present themselves everyday in business, 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a </a:t>
            </a:r>
            <a:r>
              <a:rPr lang="en-US" i="1" dirty="0" smtClean="0">
                <a:solidFill>
                  <a:srgbClr val="FF0000"/>
                </a:solidFill>
                <a:latin typeface="Bookman Old Style" pitchFamily="18" charset="0"/>
              </a:rPr>
              <a:t>consumer finds a product not up to their expectations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pPr algn="just"/>
            <a:r>
              <a:rPr lang="en-US" dirty="0" smtClean="0">
                <a:latin typeface="Bookman Old Style" pitchFamily="18" charset="0"/>
              </a:rPr>
              <a:t>How </a:t>
            </a:r>
            <a:r>
              <a:rPr lang="en-US" dirty="0" smtClean="0">
                <a:latin typeface="Bookman Old Style" pitchFamily="18" charset="0"/>
              </a:rPr>
              <a:t>can a company increase the quality of its products and services?  </a:t>
            </a:r>
            <a:r>
              <a:rPr lang="en-US" dirty="0" smtClean="0">
                <a:latin typeface="Bookman Old Style" pitchFamily="18" charset="0"/>
              </a:rPr>
              <a:t>By implementing ISO </a:t>
            </a:r>
            <a:r>
              <a:rPr lang="en-US" dirty="0" smtClean="0">
                <a:latin typeface="Bookman Old Style" pitchFamily="18" charset="0"/>
              </a:rPr>
              <a:t>9000.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7. Factual 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/ Accurate approach 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to decision </a:t>
            </a:r>
            <a:r>
              <a:rPr lang="en-US" sz="4000" dirty="0" smtClean="0">
                <a:solidFill>
                  <a:srgbClr val="FF0000"/>
                </a:solidFill>
                <a:latin typeface="Bookman Old Style" pitchFamily="18" charset="0"/>
              </a:rPr>
              <a:t>making</a:t>
            </a:r>
            <a:endParaRPr lang="en-US" sz="4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482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Effective </a:t>
            </a:r>
            <a:r>
              <a:rPr lang="en-US" dirty="0" smtClean="0">
                <a:latin typeface="Bookman Old Style" pitchFamily="18" charset="0"/>
              </a:rPr>
              <a:t>decisions are based on the analysis and interpretation of information and data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By making informed decisions, an organization will be more likely to make the right decision.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As </a:t>
            </a:r>
            <a:r>
              <a:rPr lang="en-US" dirty="0" smtClean="0">
                <a:latin typeface="Bookman Old Style" pitchFamily="18" charset="0"/>
              </a:rPr>
              <a:t>companies make this a habit, they will be able to demonstrate the effectiveness of past decisions.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This </a:t>
            </a:r>
            <a:r>
              <a:rPr lang="en-US" dirty="0" smtClean="0">
                <a:latin typeface="Bookman Old Style" pitchFamily="18" charset="0"/>
              </a:rPr>
              <a:t>will put confidence in current and </a:t>
            </a:r>
            <a:r>
              <a:rPr lang="en-US" dirty="0" smtClean="0">
                <a:latin typeface="Bookman Old Style" pitchFamily="18" charset="0"/>
              </a:rPr>
              <a:t>future decisions.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8. </a:t>
            </a:r>
            <a:r>
              <a:rPr lang="en-US" dirty="0" smtClean="0">
                <a:latin typeface="Bookman Old Style" pitchFamily="18" charset="0"/>
              </a:rPr>
              <a:t>Supplier relationships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It </a:t>
            </a:r>
            <a:r>
              <a:rPr lang="en-US" dirty="0" smtClean="0">
                <a:latin typeface="Bookman Old Style" pitchFamily="18" charset="0"/>
              </a:rPr>
              <a:t>is important to establish a mutually beneficial supplier relationship; such a relationship creates value for both parties.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A </a:t>
            </a:r>
            <a:r>
              <a:rPr lang="en-US" dirty="0" smtClean="0">
                <a:latin typeface="Bookman Old Style" pitchFamily="18" charset="0"/>
              </a:rPr>
              <a:t>supplier that recognizes a mutually beneficial relationship will be quick to react when a business needs to respond to customer needs or market changes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Through close contact and interaction with a supplier, both organizations will be able to optimize resources and costs.</a:t>
            </a:r>
          </a:p>
          <a:p>
            <a:pPr algn="just">
              <a:buFont typeface="Wingdings" pitchFamily="2" charset="2"/>
              <a:buChar char="v"/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Bookman Old Style" pitchFamily="18" charset="0"/>
              </a:rPr>
              <a:t>Documentations of QMS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ISO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 creates 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documents (SOP)  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that provide requirements, specifications, guidelines or characteristics that can be used consistently to ensure that materials, products, processes and services are fit for their purpose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To become </a:t>
            </a: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ISO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 certified, a company or organization must submit several </a:t>
            </a: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documents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 that report its internal processes, procedures and </a:t>
            </a: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standards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These </a:t>
            </a: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documents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 (or Quality Management System) determines that a company is able to provide quality products and services consistently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A quality management system (</a:t>
            </a:r>
            <a:r>
              <a:rPr lang="en-US" b="1" dirty="0" smtClean="0">
                <a:latin typeface="Bookman Old Style" pitchFamily="18" charset="0"/>
                <a:cs typeface="Times New Roman" pitchFamily="18" charset="0"/>
              </a:rPr>
              <a:t>QMS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) is defined as a formalized system that documents processes, procedures, and responsibilities for achieving quality policies and 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</a:rPr>
              <a:t>objectives.</a:t>
            </a:r>
            <a:endParaRPr lang="en-US" dirty="0" smtClean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Bookman Old Style" pitchFamily="18" charset="0"/>
              </a:rPr>
              <a:t>Documentations of QMS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To </a:t>
            </a:r>
            <a:r>
              <a:rPr lang="en-US" dirty="0" smtClean="0">
                <a:latin typeface="Bookman Old Style" pitchFamily="18" charset="0"/>
              </a:rPr>
              <a:t>become </a:t>
            </a:r>
            <a:r>
              <a:rPr lang="en-US" b="1" dirty="0" smtClean="0">
                <a:latin typeface="Bookman Old Style" pitchFamily="18" charset="0"/>
              </a:rPr>
              <a:t>ISO</a:t>
            </a:r>
            <a:r>
              <a:rPr lang="en-US" dirty="0" smtClean="0">
                <a:latin typeface="Bookman Old Style" pitchFamily="18" charset="0"/>
              </a:rPr>
              <a:t> certified, a company or organization must submit several documents that report its internal processes, procedures and </a:t>
            </a:r>
            <a:r>
              <a:rPr lang="en-US" dirty="0" smtClean="0">
                <a:latin typeface="Bookman Old Style" pitchFamily="18" charset="0"/>
              </a:rPr>
              <a:t>standards (SOP).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These </a:t>
            </a:r>
            <a:r>
              <a:rPr lang="en-US" dirty="0" smtClean="0">
                <a:latin typeface="Bookman Old Style" pitchFamily="18" charset="0"/>
              </a:rPr>
              <a:t>documents (or Quality Management System) determines that a company is able to provide quality products and services consistently.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Creating, implementing and maintaining your Quality Management Systems (QMS) is an important </a:t>
            </a:r>
            <a:r>
              <a:rPr lang="en-US" b="1" dirty="0" smtClean="0">
                <a:solidFill>
                  <a:srgbClr val="FF0000"/>
                </a:solidFill>
                <a:latin typeface="Bookman Old Style" pitchFamily="18" charset="0"/>
              </a:rPr>
              <a:t>documentary</a:t>
            </a:r>
            <a:r>
              <a:rPr lang="en-US" dirty="0" smtClean="0">
                <a:latin typeface="Bookman Old Style" pitchFamily="18" charset="0"/>
              </a:rPr>
              <a:t> requirement for any company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It </a:t>
            </a:r>
            <a:r>
              <a:rPr lang="en-US" dirty="0" smtClean="0">
                <a:latin typeface="Bookman Old Style" pitchFamily="18" charset="0"/>
              </a:rPr>
              <a:t>formalizes the procedures and policies that promote the quality of products and services that a company </a:t>
            </a:r>
            <a:r>
              <a:rPr lang="en-US" dirty="0" smtClean="0">
                <a:latin typeface="Bookman Old Style" pitchFamily="18" charset="0"/>
              </a:rPr>
              <a:t>provides. 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The international standard that is known as the </a:t>
            </a:r>
            <a:r>
              <a:rPr lang="en-US" b="1" dirty="0" smtClean="0">
                <a:latin typeface="Bookman Old Style" pitchFamily="18" charset="0"/>
              </a:rPr>
              <a:t>ISO 9001:2015 </a:t>
            </a:r>
            <a:r>
              <a:rPr lang="en-US" dirty="0" smtClean="0">
                <a:latin typeface="Bookman Old Style" pitchFamily="18" charset="0"/>
              </a:rPr>
              <a:t>gives a list of requirements for a system that determines that a company is able to provide international-quality products and services </a:t>
            </a:r>
            <a:r>
              <a:rPr lang="en-US" dirty="0" smtClean="0">
                <a:latin typeface="Bookman Old Style" pitchFamily="18" charset="0"/>
              </a:rPr>
              <a:t>consistently.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smtClean="0"/>
              <a:t>ISO </a:t>
            </a:r>
            <a:r>
              <a:rPr lang="en-US" b="1" dirty="0" smtClean="0"/>
              <a:t>9001:2015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Newest </a:t>
            </a:r>
            <a:r>
              <a:rPr lang="en-US" dirty="0" smtClean="0">
                <a:latin typeface="Bookman Old Style" pitchFamily="18" charset="0"/>
              </a:rPr>
              <a:t>edition published in </a:t>
            </a:r>
            <a:r>
              <a:rPr lang="en-US" dirty="0" smtClean="0">
                <a:latin typeface="Bookman Old Style" pitchFamily="18" charset="0"/>
              </a:rPr>
              <a:t>2015.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International quality standard used world wide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Improves customer experience and satisfaction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Ten clauses of </a:t>
            </a:r>
            <a:r>
              <a:rPr lang="en-US" dirty="0" smtClean="0">
                <a:latin typeface="Bookman Old Style" pitchFamily="18" charset="0"/>
              </a:rPr>
              <a:t>requirements.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Through the implementation of the standard, ISO 9001:2015 aims to improve customer experience and satisfaction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smtClean="0">
                <a:latin typeface="Bookman Old Style" pitchFamily="18" charset="0"/>
              </a:rPr>
              <a:t>It also aims to improve the internal system of a company so that it is able to produce quality services and products while promoting a culture that is aimed towards growth and continuous improvement</a:t>
            </a:r>
            <a:r>
              <a:rPr lang="en-US" dirty="0" smtClean="0">
                <a:latin typeface="Bookman Old Style" pitchFamily="18" charset="0"/>
              </a:rPr>
              <a:t>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ISO 9001 Requirements</a:t>
            </a:r>
            <a:r>
              <a:rPr lang="en-US" sz="3600" b="1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/>
            <a:r>
              <a:rPr lang="en-US" dirty="0" smtClean="0">
                <a:latin typeface="Bookman Old Style" pitchFamily="18" charset="0"/>
              </a:rPr>
              <a:t>Mandatory requirements need to be </a:t>
            </a:r>
            <a:r>
              <a:rPr lang="en-US" dirty="0" smtClean="0">
                <a:latin typeface="Bookman Old Style" pitchFamily="18" charset="0"/>
              </a:rPr>
              <a:t>fulfill </a:t>
            </a:r>
            <a:r>
              <a:rPr lang="en-US" dirty="0" smtClean="0">
                <a:latin typeface="Bookman Old Style" pitchFamily="18" charset="0"/>
              </a:rPr>
              <a:t>with, while non-mandatory requirements may be submitted for documentation purposes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 To be certified </a:t>
            </a:r>
            <a:r>
              <a:rPr lang="en-US" dirty="0" smtClean="0">
                <a:latin typeface="Bookman Old Style" pitchFamily="18" charset="0"/>
              </a:rPr>
              <a:t>obedient </a:t>
            </a:r>
            <a:r>
              <a:rPr lang="en-US" dirty="0" smtClean="0">
                <a:latin typeface="Bookman Old Style" pitchFamily="18" charset="0"/>
              </a:rPr>
              <a:t>with ISO 9001:2015, the following documents must be </a:t>
            </a:r>
            <a:r>
              <a:rPr lang="en-US" dirty="0" smtClean="0">
                <a:latin typeface="Bookman Old Style" pitchFamily="18" charset="0"/>
              </a:rPr>
              <a:t>submitted (mentioned on next slide).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ISO 9001 Mandatory Requirements — Documents and Records</a:t>
            </a:r>
            <a:br>
              <a:rPr lang="en-US" sz="2800" b="1" dirty="0" smtClean="0">
                <a:latin typeface="Bookman Old Style" pitchFamily="18" charset="0"/>
              </a:rPr>
            </a:b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Monitoring and measuring equipment calibration </a:t>
            </a:r>
            <a:r>
              <a:rPr lang="en-US" dirty="0" smtClean="0">
                <a:latin typeface="Bookman Old Style" pitchFamily="18" charset="0"/>
              </a:rPr>
              <a:t>records.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Records of training, skills, experience and qualifications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Product/service requirements review </a:t>
            </a:r>
            <a:r>
              <a:rPr lang="en-US" dirty="0" smtClean="0">
                <a:latin typeface="Bookman Old Style" pitchFamily="18" charset="0"/>
              </a:rPr>
              <a:t>records.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Record about design and development outputs </a:t>
            </a:r>
            <a:r>
              <a:rPr lang="en-US" dirty="0" smtClean="0">
                <a:latin typeface="Bookman Old Style" pitchFamily="18" charset="0"/>
              </a:rPr>
              <a:t>review.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Record about design and development </a:t>
            </a:r>
            <a:r>
              <a:rPr lang="en-US" dirty="0" smtClean="0">
                <a:latin typeface="Bookman Old Style" pitchFamily="18" charset="0"/>
              </a:rPr>
              <a:t>inputs.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Records of design and development </a:t>
            </a:r>
            <a:r>
              <a:rPr lang="en-US" dirty="0" smtClean="0">
                <a:latin typeface="Bookman Old Style" pitchFamily="18" charset="0"/>
              </a:rPr>
              <a:t>controls.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Records of design and development </a:t>
            </a:r>
            <a:r>
              <a:rPr lang="en-US" dirty="0" smtClean="0">
                <a:latin typeface="Bookman Old Style" pitchFamily="18" charset="0"/>
              </a:rPr>
              <a:t>outputs.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Design and development changes </a:t>
            </a:r>
            <a:r>
              <a:rPr lang="en-US" dirty="0" smtClean="0">
                <a:latin typeface="Bookman Old Style" pitchFamily="18" charset="0"/>
              </a:rPr>
              <a:t>records.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Bookman Old Style" pitchFamily="18" charset="0"/>
              </a:rPr>
              <a:t>Characteristics of product to be produced and service to be provided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Records about customer </a:t>
            </a:r>
            <a:r>
              <a:rPr lang="en-US" dirty="0" smtClean="0">
                <a:latin typeface="Bookman Old Style" pitchFamily="18" charset="0"/>
              </a:rPr>
              <a:t>property.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Production/service provision change control </a:t>
            </a:r>
            <a:r>
              <a:rPr lang="en-US" dirty="0" smtClean="0">
                <a:latin typeface="Bookman Old Style" pitchFamily="18" charset="0"/>
              </a:rPr>
              <a:t>records.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Record of </a:t>
            </a:r>
            <a:r>
              <a:rPr lang="en-US" dirty="0" smtClean="0">
                <a:latin typeface="Bookman Old Style" pitchFamily="18" charset="0"/>
              </a:rPr>
              <a:t>compliance </a:t>
            </a:r>
            <a:r>
              <a:rPr lang="en-US" dirty="0" smtClean="0">
                <a:latin typeface="Bookman Old Style" pitchFamily="18" charset="0"/>
              </a:rPr>
              <a:t>of product/service with acceptance criteria</a:t>
            </a: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Record of </a:t>
            </a:r>
            <a:r>
              <a:rPr lang="en-US" dirty="0" smtClean="0">
                <a:latin typeface="Bookman Old Style" pitchFamily="18" charset="0"/>
              </a:rPr>
              <a:t>different outputs.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Monitoring measurement </a:t>
            </a:r>
            <a:r>
              <a:rPr lang="en-US" dirty="0" smtClean="0">
                <a:latin typeface="Bookman Old Style" pitchFamily="18" charset="0"/>
              </a:rPr>
              <a:t>results.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Internal audit </a:t>
            </a:r>
            <a:r>
              <a:rPr lang="en-US" dirty="0" smtClean="0">
                <a:latin typeface="Bookman Old Style" pitchFamily="18" charset="0"/>
              </a:rPr>
              <a:t>program.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Results of internal </a:t>
            </a:r>
            <a:r>
              <a:rPr lang="en-US" dirty="0" smtClean="0">
                <a:latin typeface="Bookman Old Style" pitchFamily="18" charset="0"/>
              </a:rPr>
              <a:t>audits.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Results of the management </a:t>
            </a:r>
            <a:r>
              <a:rPr lang="en-US" dirty="0" smtClean="0">
                <a:latin typeface="Bookman Old Style" pitchFamily="18" charset="0"/>
              </a:rPr>
              <a:t>review.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en-US" dirty="0" smtClean="0">
                <a:latin typeface="Bookman Old Style" pitchFamily="18" charset="0"/>
              </a:rPr>
              <a:t>Results of corrective </a:t>
            </a:r>
            <a:r>
              <a:rPr lang="en-US" dirty="0" smtClean="0">
                <a:latin typeface="Bookman Old Style" pitchFamily="18" charset="0"/>
              </a:rPr>
              <a:t>/remedial actions.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 algn="just">
              <a:buFont typeface="+mj-lt"/>
              <a:buAutoNum type="arabicPeriod" startAt="10"/>
            </a:pP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ISO 9001 Mandatory Requirements — Documents and Records</a:t>
            </a:r>
            <a:br>
              <a:rPr lang="en-US" sz="2800" b="1" dirty="0" smtClean="0">
                <a:latin typeface="Bookman Old Style" pitchFamily="18" charset="0"/>
              </a:rPr>
            </a:b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Non-Mandatory Requirements — But Often Included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Procedure </a:t>
            </a:r>
            <a:r>
              <a:rPr lang="en-US" dirty="0" smtClean="0"/>
              <a:t>for determining </a:t>
            </a:r>
            <a:r>
              <a:rPr lang="en-US" dirty="0" smtClean="0"/>
              <a:t>framework </a:t>
            </a:r>
            <a:r>
              <a:rPr lang="en-US" dirty="0" smtClean="0"/>
              <a:t>of the organization and interested </a:t>
            </a:r>
            <a:r>
              <a:rPr lang="en-US" dirty="0" smtClean="0"/>
              <a:t>parties.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Procedure for addressing risks and opportunities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Procedure for competence, training and </a:t>
            </a:r>
            <a:r>
              <a:rPr lang="en-US" dirty="0" smtClean="0"/>
              <a:t>awareness.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Procedure of equipment maintenance and measuring </a:t>
            </a:r>
            <a:r>
              <a:rPr lang="en-US" dirty="0" smtClean="0"/>
              <a:t>equipment.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Procedure for document and record control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Sales </a:t>
            </a:r>
            <a:r>
              <a:rPr lang="en-US" dirty="0" smtClean="0"/>
              <a:t>procedure.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Definition </a:t>
            </a:r>
            <a:endParaRPr lang="en-US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b="1" dirty="0" smtClean="0">
                <a:latin typeface="Bookman Old Style" pitchFamily="18" charset="0"/>
              </a:rPr>
              <a:t>ISO 9000 </a:t>
            </a:r>
            <a:r>
              <a:rPr lang="en-US" sz="3600" dirty="0" smtClean="0">
                <a:latin typeface="Bookman Old Style" pitchFamily="18" charset="0"/>
              </a:rPr>
              <a:t>is a series of standards development and published by the ISO that </a:t>
            </a:r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define, establish and maintain</a:t>
            </a:r>
            <a:r>
              <a:rPr lang="en-US" sz="3600" dirty="0" smtClean="0">
                <a:latin typeface="Bookman Old Style" pitchFamily="18" charset="0"/>
              </a:rPr>
              <a:t> an effective quality assurance system for manufacturing and service industries. </a:t>
            </a:r>
            <a:endParaRPr lang="en-US" sz="3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4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design and development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production and service </a:t>
            </a:r>
            <a:r>
              <a:rPr lang="en-US" dirty="0" smtClean="0">
                <a:latin typeface="Bookman Old Style" pitchFamily="18" charset="0"/>
              </a:rPr>
              <a:t>provision.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Warehousing </a:t>
            </a:r>
            <a:r>
              <a:rPr lang="en-US" dirty="0" smtClean="0">
                <a:latin typeface="Bookman Old Style" pitchFamily="18" charset="0"/>
              </a:rPr>
              <a:t>procedure.</a:t>
            </a:r>
            <a:endParaRPr lang="en-US" dirty="0" smtClean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management </a:t>
            </a:r>
            <a:r>
              <a:rPr lang="en-US" dirty="0" smtClean="0">
                <a:latin typeface="Bookman Old Style" pitchFamily="18" charset="0"/>
              </a:rPr>
              <a:t>corrective </a:t>
            </a:r>
            <a:r>
              <a:rPr lang="en-US" dirty="0" smtClean="0">
                <a:latin typeface="Bookman Old Style" pitchFamily="18" charset="0"/>
              </a:rPr>
              <a:t>actions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monitoring customer satisfaction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internal audit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>
                <a:latin typeface="Bookman Old Style" pitchFamily="18" charset="0"/>
              </a:rPr>
              <a:t>Procedure for management review</a:t>
            </a:r>
          </a:p>
          <a:p>
            <a:pPr marL="514350" indent="-514350">
              <a:buFont typeface="+mj-lt"/>
              <a:buAutoNum type="arabicPeriod" startAt="7"/>
            </a:pP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Non-Mandatory Requirements — But Often Included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ow to Get ISO 9001:2015 Certification | Building ISO 9001:2015 QM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202" y="1600200"/>
            <a:ext cx="8501597" cy="4495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3048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ISO 9001 Clauses</a:t>
            </a:r>
            <a:endParaRPr lang="en-US" sz="2400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PDCA </a:t>
            </a:r>
            <a:r>
              <a:rPr lang="en-US" sz="2400" dirty="0" smtClean="0">
                <a:solidFill>
                  <a:srgbClr val="0070C0"/>
                </a:solidFill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Bookman Old Style" pitchFamily="18" charset="0"/>
              </a:rPr>
              <a:t>plan–do–check–act</a:t>
            </a:r>
            <a:r>
              <a:rPr lang="en-US" sz="2400" dirty="0" smtClean="0">
                <a:solidFill>
                  <a:srgbClr val="0070C0"/>
                </a:solidFill>
              </a:rPr>
              <a:t> or </a:t>
            </a:r>
            <a:r>
              <a:rPr lang="en-US" sz="2400" b="1" dirty="0" smtClean="0">
                <a:solidFill>
                  <a:srgbClr val="0070C0"/>
                </a:solidFill>
              </a:rPr>
              <a:t>plan–do–check–adjust</a:t>
            </a:r>
            <a:endParaRPr lang="en-US" sz="2400" b="1" dirty="0" smtClean="0"/>
          </a:p>
          <a:p>
            <a:pPr algn="ctr"/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ISO 9001 Certified Sign Icon. Certification Stamp. Flat Icon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AutoShape 8" descr="ISO 9001 Certified Sign Icon. Certification Stamp. Flat Icon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AutoShape 10" descr="ISO 9001 Certified Sign Icon. Certification Stamp. Flat Icon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AutoShape 12" descr="ISO 9001 Certified Sign Icon. Certification Star Stamp. Whit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AutoShape 14" descr="ISO 9001 Certified Sign Icon. Certification Star Stamp. Whit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639" name="Picture 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he Ultimate Guide to ISO 9000 | Smartshee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0" y="6488668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PDCA (</a:t>
            </a:r>
            <a:r>
              <a:rPr lang="en-US" b="1" dirty="0" smtClean="0"/>
              <a:t>plan–do–check–act</a:t>
            </a:r>
            <a:r>
              <a:rPr lang="en-US" dirty="0" smtClean="0"/>
              <a:t> or </a:t>
            </a:r>
            <a:r>
              <a:rPr lang="en-US" b="1" dirty="0" smtClean="0"/>
              <a:t>plan–do–check–adjust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Bookman Old Style" pitchFamily="18" charset="0"/>
              </a:rPr>
              <a:t>Why is ISO 9001 Certification required?</a:t>
            </a:r>
            <a: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  <a:t/>
            </a:r>
            <a:br>
              <a:rPr lang="en-US" sz="2800" dirty="0" smtClean="0">
                <a:solidFill>
                  <a:srgbClr val="0070C0"/>
                </a:solidFill>
                <a:latin typeface="Bookman Old Style" pitchFamily="18" charset="0"/>
              </a:rPr>
            </a:br>
            <a:endParaRPr lang="en-US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Before </a:t>
            </a:r>
            <a:r>
              <a:rPr lang="en-US" dirty="0" smtClean="0">
                <a:latin typeface="Bookman Old Style" pitchFamily="18" charset="0"/>
              </a:rPr>
              <a:t>you go ahead for ISO, it is important to note that there are different kinds of ISO registration like:</a:t>
            </a:r>
          </a:p>
          <a:p>
            <a:pPr marL="1076325" lvl="3" indent="-6858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Quality Management                    – ISO 9001 </a:t>
            </a: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2015</a:t>
            </a:r>
            <a:endParaRPr lang="en-US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marL="1076325" lvl="3" indent="-6858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Environmental Management         – ISO 14001</a:t>
            </a:r>
          </a:p>
          <a:p>
            <a:pPr marL="1076325" lvl="3" indent="-6858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Information security Management – ISO 27001</a:t>
            </a:r>
          </a:p>
          <a:p>
            <a:pPr marL="1076325" lvl="3" indent="-6858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Food Safety Management             – ISO </a:t>
            </a:r>
            <a:r>
              <a:rPr lang="en-US" b="1" dirty="0" smtClean="0">
                <a:solidFill>
                  <a:srgbClr val="0070C0"/>
                </a:solidFill>
                <a:latin typeface="Bookman Old Style" pitchFamily="18" charset="0"/>
              </a:rPr>
              <a:t>22008</a:t>
            </a:r>
          </a:p>
          <a:p>
            <a:pPr marL="1076325" lvl="3" indent="-685800">
              <a:buFont typeface="Wingdings" pitchFamily="2" charset="2"/>
              <a:buChar char="Ø"/>
            </a:pPr>
            <a:endParaRPr lang="en-US" sz="2600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r>
              <a:rPr lang="en-US" dirty="0" smtClean="0">
                <a:latin typeface="Bookman Old Style" pitchFamily="18" charset="0"/>
              </a:rPr>
              <a:t>Moreover, for quality management, you would need an ISO 9001 certification. </a:t>
            </a: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Objective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of ISO 9000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latin typeface="Bookman Old Style" pitchFamily="18" charset="0"/>
              </a:rPr>
              <a:t>ISO 9000</a:t>
            </a:r>
            <a:r>
              <a:rPr lang="en-US" dirty="0" smtClean="0">
                <a:latin typeface="Bookman Old Style" pitchFamily="18" charset="0"/>
              </a:rPr>
              <a:t> is a quality management standard that presents guidelines </a:t>
            </a:r>
            <a:r>
              <a:rPr lang="en-US" dirty="0" smtClean="0">
                <a:latin typeface="Bookman Old Style" pitchFamily="18" charset="0"/>
              </a:rPr>
              <a:t>planned </a:t>
            </a:r>
            <a:r>
              <a:rPr lang="en-US" dirty="0" smtClean="0">
                <a:latin typeface="Bookman Old Style" pitchFamily="18" charset="0"/>
              </a:rPr>
              <a:t>to increase business efficiency and customer satisfaction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goal/objective </a:t>
            </a:r>
            <a:r>
              <a:rPr lang="en-US" dirty="0" smtClean="0">
                <a:latin typeface="Bookman Old Style" pitchFamily="18" charset="0"/>
              </a:rPr>
              <a:t>of </a:t>
            </a:r>
            <a:r>
              <a:rPr lang="en-US" b="1" dirty="0" smtClean="0">
                <a:latin typeface="Bookman Old Style" pitchFamily="18" charset="0"/>
              </a:rPr>
              <a:t>ISO 9000</a:t>
            </a:r>
            <a:r>
              <a:rPr lang="en-US" dirty="0" smtClean="0">
                <a:latin typeface="Bookman Old Style" pitchFamily="18" charset="0"/>
              </a:rPr>
              <a:t> is to </a:t>
            </a:r>
            <a:r>
              <a:rPr lang="en-US" dirty="0" smtClean="0">
                <a:latin typeface="Bookman Old Style" pitchFamily="18" charset="0"/>
              </a:rPr>
              <a:t>establish </a:t>
            </a:r>
            <a:r>
              <a:rPr lang="en-US" dirty="0" smtClean="0">
                <a:latin typeface="Bookman Old Style" pitchFamily="18" charset="0"/>
              </a:rPr>
              <a:t>a quality management system within an organization, increasing productivity, reducing unnecessary costs, and ensuring quality of processes and </a:t>
            </a:r>
            <a:r>
              <a:rPr lang="en-US" dirty="0" smtClean="0">
                <a:latin typeface="Bookman Old Style" pitchFamily="18" charset="0"/>
              </a:rPr>
              <a:t>products.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ISO 9001 is applicable to businesses and organizations from every </a:t>
            </a:r>
            <a:r>
              <a:rPr lang="en-US" dirty="0" smtClean="0">
                <a:latin typeface="Bookman Old Style" pitchFamily="18" charset="0"/>
              </a:rPr>
              <a:t>sector.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SO stands for International Organization for Standardization. ISO ..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050" y="0"/>
            <a:ext cx="918804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does ISO 9000 work?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ISO 9000 </a:t>
            </a:r>
            <a:r>
              <a:rPr lang="en-US" dirty="0" smtClean="0">
                <a:latin typeface="Bookman Old Style" pitchFamily="18" charset="0"/>
              </a:rPr>
              <a:t>is set up as a collection of guidelines that help a company establish, maintain, and improve a quality management system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It </a:t>
            </a:r>
            <a:r>
              <a:rPr lang="en-US" dirty="0" smtClean="0">
                <a:latin typeface="Bookman Old Style" pitchFamily="18" charset="0"/>
              </a:rPr>
              <a:t>is important to </a:t>
            </a:r>
            <a:r>
              <a:rPr lang="en-US" dirty="0" smtClean="0">
                <a:latin typeface="Bookman Old Style" pitchFamily="18" charset="0"/>
              </a:rPr>
              <a:t>emphasis </a:t>
            </a:r>
            <a:r>
              <a:rPr lang="en-US" dirty="0" smtClean="0">
                <a:latin typeface="Bookman Old Style" pitchFamily="18" charset="0"/>
              </a:rPr>
              <a:t>that ISO 9000 is not a </a:t>
            </a:r>
            <a:r>
              <a:rPr lang="en-US" dirty="0" smtClean="0">
                <a:latin typeface="Bookman Old Style" pitchFamily="18" charset="0"/>
              </a:rPr>
              <a:t>rigid/strict </a:t>
            </a:r>
            <a:r>
              <a:rPr lang="en-US" dirty="0" smtClean="0">
                <a:latin typeface="Bookman Old Style" pitchFamily="18" charset="0"/>
              </a:rPr>
              <a:t>set of requirements, and that organizations have flexibility in how they implement their quality management system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This </a:t>
            </a:r>
            <a:r>
              <a:rPr lang="en-US" dirty="0" smtClean="0">
                <a:latin typeface="Bookman Old Style" pitchFamily="18" charset="0"/>
              </a:rPr>
              <a:t>freedom allows the ISO 9000 standard to be used in a wide range of organizations, and in businesses large and small.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Bookman Old Style" pitchFamily="18" charset="0"/>
              </a:rPr>
              <a:t>One </a:t>
            </a:r>
            <a:r>
              <a:rPr lang="en-US" dirty="0" smtClean="0">
                <a:latin typeface="Bookman Old Style" pitchFamily="18" charset="0"/>
              </a:rPr>
              <a:t>significant </a:t>
            </a:r>
            <a:r>
              <a:rPr lang="en-US" dirty="0" smtClean="0">
                <a:latin typeface="Bookman Old Style" pitchFamily="18" charset="0"/>
              </a:rPr>
              <a:t>aspect of ISO 9000 is its process-oriented approach. </a:t>
            </a:r>
            <a:endParaRPr lang="en-US" dirty="0" smtClean="0">
              <a:latin typeface="Bookman Old Style" pitchFamily="18" charset="0"/>
            </a:endParaRPr>
          </a:p>
          <a:p>
            <a:pPr algn="just"/>
            <a:r>
              <a:rPr lang="en-US" dirty="0" smtClean="0">
                <a:latin typeface="Bookman Old Style" pitchFamily="18" charset="0"/>
              </a:rPr>
              <a:t>Instead </a:t>
            </a:r>
            <a:r>
              <a:rPr lang="en-US" dirty="0" smtClean="0">
                <a:latin typeface="Bookman Old Style" pitchFamily="18" charset="0"/>
              </a:rPr>
              <a:t>of looking at a company’s departments and individual processes, ISO 9000 requires that a company look at “the big picture</a:t>
            </a:r>
            <a:r>
              <a:rPr lang="en-US" dirty="0" smtClean="0">
                <a:latin typeface="Bookman Old Style" pitchFamily="18" charset="0"/>
              </a:rPr>
              <a:t>.”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How do processes interact? Can they be integrated with one another? What are the important aspects of products and services</a:t>
            </a:r>
            <a:r>
              <a:rPr lang="en-US" dirty="0" smtClean="0">
                <a:latin typeface="Bookman Old Style" pitchFamily="18" charset="0"/>
              </a:rPr>
              <a:t>?</a:t>
            </a:r>
          </a:p>
          <a:p>
            <a:pPr algn="just"/>
            <a:r>
              <a:rPr lang="en-US" dirty="0" smtClean="0">
                <a:latin typeface="Bookman Old Style" pitchFamily="18" charset="0"/>
              </a:rPr>
              <a:t>Once this process-oriented approach is implemented, various </a:t>
            </a:r>
            <a:r>
              <a:rPr lang="en-US" dirty="0" smtClean="0">
                <a:latin typeface="Bookman Old Style" pitchFamily="18" charset="0"/>
              </a:rPr>
              <a:t>inspection /assessment </a:t>
            </a:r>
            <a:r>
              <a:rPr lang="en-US" dirty="0" smtClean="0">
                <a:latin typeface="Bookman Old Style" pitchFamily="18" charset="0"/>
              </a:rPr>
              <a:t>can be done as a check of the effectiveness of your quality management </a:t>
            </a:r>
            <a:r>
              <a:rPr lang="en-US" dirty="0" smtClean="0">
                <a:latin typeface="Bookman Old Style" pitchFamily="18" charset="0"/>
              </a:rPr>
              <a:t>system (QMS)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Significance of ISO 9000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1637</Words>
  <Application>Microsoft Office PowerPoint</Application>
  <PresentationFormat>On-screen Show (4:3)</PresentationFormat>
  <Paragraphs>154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Quality Management System (ISO 9000 series)</vt:lpstr>
      <vt:lpstr>What is ISO 9000?</vt:lpstr>
      <vt:lpstr>Definition </vt:lpstr>
      <vt:lpstr>Slide 4</vt:lpstr>
      <vt:lpstr>Why is ISO 9001 Certification required? </vt:lpstr>
      <vt:lpstr>Objective of ISO 9000</vt:lpstr>
      <vt:lpstr>Slide 7</vt:lpstr>
      <vt:lpstr>How does ISO 9000 work?</vt:lpstr>
      <vt:lpstr>Significance of ISO 9000</vt:lpstr>
      <vt:lpstr>Slide 10</vt:lpstr>
      <vt:lpstr>Significance / Importance  of ISO 9000</vt:lpstr>
      <vt:lpstr>What are the ISO 9000 Principles?</vt:lpstr>
      <vt:lpstr>Slide 13</vt:lpstr>
      <vt:lpstr>1. Customer Focus</vt:lpstr>
      <vt:lpstr>2. Good Leadership</vt:lpstr>
      <vt:lpstr>3. Involvement of people</vt:lpstr>
      <vt:lpstr>4. Process approach to quality management</vt:lpstr>
      <vt:lpstr>5. Management System Approach</vt:lpstr>
      <vt:lpstr>6. Continuous Quality  Improvement (CQI) </vt:lpstr>
      <vt:lpstr>7. Factual / Accurate approach to decision making</vt:lpstr>
      <vt:lpstr>8. Supplier relationships</vt:lpstr>
      <vt:lpstr>Documentations of QMS </vt:lpstr>
      <vt:lpstr>Documentations of QMS </vt:lpstr>
      <vt:lpstr>Slide 24</vt:lpstr>
      <vt:lpstr>ISO 9001:2015</vt:lpstr>
      <vt:lpstr>What are the ISO 9001 Requirements?</vt:lpstr>
      <vt:lpstr>ISO 9001 Mandatory Requirements — Documents and Records </vt:lpstr>
      <vt:lpstr>ISO 9001 Mandatory Requirements — Documents and Records </vt:lpstr>
      <vt:lpstr>Non-Mandatory Requirements — But Often Included </vt:lpstr>
      <vt:lpstr>Non-Mandatory Requirements — But Often Included 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System (ISO 9000 series)</dc:title>
  <dc:creator>Engr Muhammad Nadeem</dc:creator>
  <cp:lastModifiedBy>Nadeem</cp:lastModifiedBy>
  <cp:revision>35</cp:revision>
  <dcterms:created xsi:type="dcterms:W3CDTF">2006-08-16T00:00:00Z</dcterms:created>
  <dcterms:modified xsi:type="dcterms:W3CDTF">2020-04-09T08:09:57Z</dcterms:modified>
</cp:coreProperties>
</file>