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DB560FD2-2AE8-44B0-912E-494D75C3188A}" type="datetimeFigureOut">
              <a:rPr lang="en-US" smtClean="0"/>
              <a:t>3/21/2021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30C9986-49F9-47C2-A4D6-6DE14C5B7AA2}"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560FD2-2AE8-44B0-912E-494D75C3188A}"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560FD2-2AE8-44B0-912E-494D75C3188A}"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560FD2-2AE8-44B0-912E-494D75C3188A}"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B560FD2-2AE8-44B0-912E-494D75C3188A}"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C9986-49F9-47C2-A4D6-6DE14C5B7AA2}"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560FD2-2AE8-44B0-912E-494D75C3188A}"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B560FD2-2AE8-44B0-912E-494D75C3188A}" type="datetimeFigureOut">
              <a:rPr lang="en-US" smtClean="0"/>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DB560FD2-2AE8-44B0-912E-494D75C3188A}" type="datetimeFigureOut">
              <a:rPr lang="en-US" smtClean="0"/>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DB560FD2-2AE8-44B0-912E-494D75C3188A}" type="datetimeFigureOut">
              <a:rPr lang="en-US" smtClean="0"/>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0C9986-49F9-47C2-A4D6-6DE14C5B7AA2}"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560FD2-2AE8-44B0-912E-494D75C3188A}"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C9986-49F9-47C2-A4D6-6DE14C5B7AA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DB560FD2-2AE8-44B0-912E-494D75C3188A}"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C9986-49F9-47C2-A4D6-6DE14C5B7AA2}"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B560FD2-2AE8-44B0-912E-494D75C3188A}" type="datetimeFigureOut">
              <a:rPr lang="en-US" smtClean="0"/>
              <a:t>3/21/2021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0C9986-49F9-47C2-A4D6-6DE14C5B7AA2}"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Lecture 8</a:t>
            </a:r>
          </a:p>
          <a:p>
            <a:r>
              <a:rPr lang="en-US" dirty="0" smtClean="0"/>
              <a:t>Reciprocal </a:t>
            </a:r>
            <a:r>
              <a:rPr lang="en-US" dirty="0"/>
              <a:t>recurrent selection</a:t>
            </a:r>
          </a:p>
        </p:txBody>
      </p:sp>
    </p:spTree>
    <p:extLst>
      <p:ext uri="{BB962C8B-B14F-4D97-AF65-F5344CB8AC3E}">
        <p14:creationId xmlns:p14="http://schemas.microsoft.com/office/powerpoint/2010/main" val="31461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271462"/>
            <a:ext cx="5943600" cy="6315075"/>
          </a:xfrm>
          <a:prstGeom prst="rect">
            <a:avLst/>
          </a:prstGeom>
        </p:spPr>
      </p:pic>
    </p:spTree>
    <p:extLst>
      <p:ext uri="{BB962C8B-B14F-4D97-AF65-F5344CB8AC3E}">
        <p14:creationId xmlns:p14="http://schemas.microsoft.com/office/powerpoint/2010/main" val="246472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Recurrent selection:</a:t>
            </a:r>
          </a:p>
        </p:txBody>
      </p:sp>
      <p:sp>
        <p:nvSpPr>
          <p:cNvPr id="3" name="Content Placeholder 2"/>
          <p:cNvSpPr>
            <a:spLocks noGrp="1"/>
          </p:cNvSpPr>
          <p:nvPr>
            <p:ph idx="1"/>
          </p:nvPr>
        </p:nvSpPr>
        <p:spPr/>
        <p:txBody>
          <a:bodyPr>
            <a:normAutofit/>
          </a:bodyPr>
          <a:lstStyle/>
          <a:p>
            <a:r>
              <a:rPr lang="en-US" sz="2000" b="0" i="0" dirty="0">
                <a:solidFill>
                  <a:srgbClr val="3B3835"/>
                </a:solidFill>
                <a:effectLst/>
                <a:latin typeface="Helvetica Neue"/>
              </a:rPr>
              <a:t> </a:t>
            </a:r>
            <a:r>
              <a:rPr lang="en-US" sz="2000" b="0" i="0" dirty="0">
                <a:solidFill>
                  <a:srgbClr val="3B3835"/>
                </a:solidFill>
                <a:effectLst/>
                <a:latin typeface="Arial" pitchFamily="34" charset="0"/>
                <a:cs typeface="Arial" pitchFamily="34" charset="0"/>
              </a:rPr>
              <a:t>Recurrent selection is defined as reselection generation after generation, with </a:t>
            </a:r>
            <a:r>
              <a:rPr lang="en-US" sz="2000" b="0" i="0" dirty="0" err="1">
                <a:solidFill>
                  <a:srgbClr val="3B3835"/>
                </a:solidFill>
                <a:effectLst/>
                <a:latin typeface="Arial" pitchFamily="34" charset="0"/>
                <a:cs typeface="Arial" pitchFamily="34" charset="0"/>
              </a:rPr>
              <a:t>intermating</a:t>
            </a:r>
            <a:r>
              <a:rPr lang="en-US" sz="2000" b="0" i="0" dirty="0">
                <a:solidFill>
                  <a:srgbClr val="3B3835"/>
                </a:solidFill>
                <a:effectLst/>
                <a:latin typeface="Arial" pitchFamily="34" charset="0"/>
                <a:cs typeface="Arial" pitchFamily="34" charset="0"/>
              </a:rPr>
              <a:t> of selected plant to produce the population for the next cycle of selection. The idea of this method was to ensure the isolation of superior </a:t>
            </a:r>
            <a:r>
              <a:rPr lang="en-US" sz="2000" b="0" i="0" dirty="0" err="1">
                <a:solidFill>
                  <a:srgbClr val="3B3835"/>
                </a:solidFill>
                <a:effectLst/>
                <a:latin typeface="Arial" pitchFamily="34" charset="0"/>
                <a:cs typeface="Arial" pitchFamily="34" charset="0"/>
              </a:rPr>
              <a:t>inbreds</a:t>
            </a:r>
            <a:r>
              <a:rPr lang="en-US" sz="2000" b="0" i="0" dirty="0">
                <a:solidFill>
                  <a:srgbClr val="3B3835"/>
                </a:solidFill>
                <a:effectLst/>
                <a:latin typeface="Arial" pitchFamily="34" charset="0"/>
                <a:cs typeface="Arial" pitchFamily="34" charset="0"/>
              </a:rPr>
              <a:t> from the population subjected to recurrent selection</a:t>
            </a:r>
            <a:r>
              <a:rPr lang="en-US" sz="2000" b="0" i="0" dirty="0">
                <a:solidFill>
                  <a:srgbClr val="3B3835"/>
                </a:solidFill>
                <a:effectLst/>
                <a:latin typeface="Helvetica Neue"/>
              </a:rPr>
              <a:t>.</a:t>
            </a:r>
          </a:p>
          <a:p>
            <a:endParaRPr lang="en-US" sz="2000" dirty="0">
              <a:solidFill>
                <a:srgbClr val="3B3835"/>
              </a:solidFill>
              <a:latin typeface="Helvetica Neue"/>
            </a:endParaRPr>
          </a:p>
          <a:p>
            <a:endParaRPr lang="en-US" sz="2000" dirty="0">
              <a:solidFill>
                <a:srgbClr val="3B3835"/>
              </a:solidFill>
              <a:latin typeface="Helvetica Neue"/>
            </a:endParaRPr>
          </a:p>
          <a:p>
            <a:r>
              <a:rPr lang="en-US" sz="2000" b="1" i="0" dirty="0">
                <a:solidFill>
                  <a:srgbClr val="3B3835"/>
                </a:solidFill>
                <a:effectLst/>
                <a:latin typeface="Arial" pitchFamily="34" charset="0"/>
                <a:cs typeface="Arial" pitchFamily="34" charset="0"/>
              </a:rPr>
              <a:t>The isolation of an outstanding inbred line depends on two factors: </a:t>
            </a:r>
          </a:p>
          <a:p>
            <a:r>
              <a:rPr lang="en-US" sz="2000" b="0" i="0" dirty="0">
                <a:solidFill>
                  <a:srgbClr val="3B3835"/>
                </a:solidFill>
                <a:effectLst/>
                <a:latin typeface="Arial" pitchFamily="34" charset="0"/>
                <a:cs typeface="Arial" pitchFamily="34" charset="0"/>
              </a:rPr>
              <a:t>The proportion of superior genotypes present in the base population from which lines are isolated.</a:t>
            </a:r>
          </a:p>
          <a:p>
            <a:r>
              <a:rPr lang="en-US" sz="2000" b="0" i="0" dirty="0">
                <a:solidFill>
                  <a:srgbClr val="3B3835"/>
                </a:solidFill>
                <a:effectLst/>
                <a:latin typeface="Arial" pitchFamily="34" charset="0"/>
                <a:cs typeface="Arial" pitchFamily="34" charset="0"/>
              </a:rPr>
              <a:t> The effectiveness of selection during the inbreeding of desirable genes.</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33348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Types of recurrent selection:</a:t>
            </a:r>
          </a:p>
        </p:txBody>
      </p:sp>
      <p:sp>
        <p:nvSpPr>
          <p:cNvPr id="3" name="Content Placeholder 2"/>
          <p:cNvSpPr>
            <a:spLocks noGrp="1"/>
          </p:cNvSpPr>
          <p:nvPr>
            <p:ph idx="1"/>
          </p:nvPr>
        </p:nvSpPr>
        <p:spPr/>
        <p:txBody>
          <a:bodyPr/>
          <a:lstStyle/>
          <a:p>
            <a:pPr fontAlgn="base"/>
            <a:r>
              <a:rPr lang="en-US" sz="2000" dirty="0">
                <a:solidFill>
                  <a:srgbClr val="555555"/>
                </a:solidFill>
                <a:latin typeface="Arial" pitchFamily="34" charset="0"/>
                <a:cs typeface="Arial" pitchFamily="34" charset="0"/>
              </a:rPr>
              <a:t>Si</a:t>
            </a:r>
            <a:r>
              <a:rPr lang="en-US" sz="2000" b="0" i="0" dirty="0">
                <a:solidFill>
                  <a:srgbClr val="555555"/>
                </a:solidFill>
                <a:effectLst/>
                <a:latin typeface="Arial" pitchFamily="34" charset="0"/>
                <a:cs typeface="Arial" pitchFamily="34" charset="0"/>
              </a:rPr>
              <a:t>mple recurrent selection,</a:t>
            </a:r>
          </a:p>
          <a:p>
            <a:pPr fontAlgn="base"/>
            <a:r>
              <a:rPr lang="en-US" sz="2000" b="0" i="0" dirty="0">
                <a:solidFill>
                  <a:srgbClr val="555555"/>
                </a:solidFill>
                <a:effectLst/>
                <a:latin typeface="Arial" pitchFamily="34" charset="0"/>
                <a:cs typeface="Arial" pitchFamily="34" charset="0"/>
              </a:rPr>
              <a:t> Recurrent selection for general combining ability,</a:t>
            </a:r>
          </a:p>
          <a:p>
            <a:pPr fontAlgn="base"/>
            <a:r>
              <a:rPr lang="en-US" sz="2000" b="0" i="0" dirty="0">
                <a:solidFill>
                  <a:srgbClr val="555555"/>
                </a:solidFill>
                <a:effectLst/>
                <a:latin typeface="Arial" pitchFamily="34" charset="0"/>
                <a:cs typeface="Arial" pitchFamily="34" charset="0"/>
              </a:rPr>
              <a:t> Recurrent selection for specific combining ability, and</a:t>
            </a:r>
          </a:p>
          <a:p>
            <a:pPr fontAlgn="base"/>
            <a:r>
              <a:rPr lang="en-US" sz="2000" b="0" i="0" dirty="0">
                <a:solidFill>
                  <a:srgbClr val="555555"/>
                </a:solidFill>
                <a:effectLst/>
                <a:latin typeface="Arial" pitchFamily="34" charset="0"/>
                <a:cs typeface="Arial" pitchFamily="34" charset="0"/>
              </a:rPr>
              <a:t>Reciprocal recurrent selection.</a:t>
            </a:r>
          </a:p>
          <a:p>
            <a:endParaRPr lang="en-US" dirty="0"/>
          </a:p>
        </p:txBody>
      </p:sp>
    </p:spTree>
    <p:extLst>
      <p:ext uri="{BB962C8B-B14F-4D97-AF65-F5344CB8AC3E}">
        <p14:creationId xmlns:p14="http://schemas.microsoft.com/office/powerpoint/2010/main" val="2339502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Simple recurrent selection:</a:t>
            </a:r>
          </a:p>
        </p:txBody>
      </p:sp>
      <p:sp>
        <p:nvSpPr>
          <p:cNvPr id="3" name="Content Placeholder 2"/>
          <p:cNvSpPr>
            <a:spLocks noGrp="1"/>
          </p:cNvSpPr>
          <p:nvPr>
            <p:ph idx="1"/>
          </p:nvPr>
        </p:nvSpPr>
        <p:spPr/>
        <p:txBody>
          <a:bodyPr>
            <a:normAutofit/>
          </a:bodyPr>
          <a:lstStyle/>
          <a:p>
            <a:pPr fontAlgn="base"/>
            <a:r>
              <a:rPr lang="en-US" sz="2000" b="1" i="0" dirty="0">
                <a:solidFill>
                  <a:srgbClr val="555555"/>
                </a:solidFill>
                <a:effectLst/>
                <a:latin typeface="Helvetica Neue"/>
              </a:rPr>
              <a:t>Simple Recurrent Selection:</a:t>
            </a:r>
            <a:endParaRPr lang="en-US" sz="2000" b="0" i="0" dirty="0">
              <a:solidFill>
                <a:srgbClr val="555555"/>
              </a:solidFill>
              <a:effectLst/>
              <a:latin typeface="Helvetica Neue"/>
            </a:endParaRPr>
          </a:p>
          <a:p>
            <a:pPr fontAlgn="base"/>
            <a:r>
              <a:rPr lang="en-US" sz="2000" b="0" i="0" dirty="0">
                <a:solidFill>
                  <a:srgbClr val="555555"/>
                </a:solidFill>
                <a:effectLst/>
                <a:latin typeface="Helvetica Neue"/>
              </a:rPr>
              <a:t>A type of recurrent selection that does not include tester is referred to as simple recurrent selection. It is also known as phenotypic recurrent selection. This method is an extension of mass selection.</a:t>
            </a:r>
          </a:p>
          <a:p>
            <a:pPr fontAlgn="base"/>
            <a:r>
              <a:rPr lang="en-US" sz="2000" b="1" i="0" dirty="0">
                <a:solidFill>
                  <a:srgbClr val="555555"/>
                </a:solidFill>
                <a:effectLst/>
                <a:latin typeface="Helvetica Neue"/>
              </a:rPr>
              <a:t>Main features of simple recurrent selection are given below:</a:t>
            </a:r>
            <a:endParaRPr lang="en-US" sz="2000" b="0" i="0" dirty="0">
              <a:solidFill>
                <a:srgbClr val="555555"/>
              </a:solidFill>
              <a:effectLst/>
              <a:latin typeface="Helvetica Neue"/>
            </a:endParaRPr>
          </a:p>
          <a:p>
            <a:pPr fontAlgn="base"/>
            <a:r>
              <a:rPr lang="en-US" sz="2000" b="0" i="0" dirty="0">
                <a:solidFill>
                  <a:srgbClr val="555555"/>
                </a:solidFill>
                <a:effectLst/>
                <a:latin typeface="Helvetica Neue"/>
              </a:rPr>
              <a:t>i. The tester is not used in this scheme.</a:t>
            </a:r>
          </a:p>
          <a:p>
            <a:pPr fontAlgn="base"/>
            <a:r>
              <a:rPr lang="en-US" sz="2000" b="0" i="0" dirty="0">
                <a:solidFill>
                  <a:srgbClr val="555555"/>
                </a:solidFill>
                <a:effectLst/>
                <a:latin typeface="Helvetica Neue"/>
              </a:rPr>
              <a:t>ii. It does not measure the combining ability.</a:t>
            </a:r>
          </a:p>
          <a:p>
            <a:pPr fontAlgn="base"/>
            <a:r>
              <a:rPr lang="en-US" sz="2000" b="0" i="0" dirty="0">
                <a:solidFill>
                  <a:srgbClr val="555555"/>
                </a:solidFill>
                <a:effectLst/>
                <a:latin typeface="Helvetica Neue"/>
              </a:rPr>
              <a:t>iii. The selection is based on phenotype or simple test.</a:t>
            </a:r>
          </a:p>
          <a:p>
            <a:pPr fontAlgn="base"/>
            <a:r>
              <a:rPr lang="en-US" sz="2000" b="0" i="0" dirty="0">
                <a:solidFill>
                  <a:srgbClr val="555555"/>
                </a:solidFill>
                <a:effectLst/>
                <a:latin typeface="Helvetica Neue"/>
              </a:rPr>
              <a:t>iv. This method is useful only for those characters which have high heritability.</a:t>
            </a: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val="321285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162050"/>
            <a:ext cx="5943600" cy="4533900"/>
          </a:xfrm>
          <a:prstGeom prst="rect">
            <a:avLst/>
          </a:prstGeom>
        </p:spPr>
      </p:pic>
    </p:spTree>
    <p:extLst>
      <p:ext uri="{BB962C8B-B14F-4D97-AF65-F5344CB8AC3E}">
        <p14:creationId xmlns:p14="http://schemas.microsoft.com/office/powerpoint/2010/main" val="2999775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Recurrent selection for GCA</a:t>
            </a:r>
          </a:p>
        </p:txBody>
      </p:sp>
      <p:sp>
        <p:nvSpPr>
          <p:cNvPr id="3" name="Content Placeholder 2"/>
          <p:cNvSpPr>
            <a:spLocks noGrp="1"/>
          </p:cNvSpPr>
          <p:nvPr>
            <p:ph idx="1"/>
          </p:nvPr>
        </p:nvSpPr>
        <p:spPr/>
        <p:txBody>
          <a:bodyPr>
            <a:normAutofit fontScale="85000" lnSpcReduction="20000"/>
          </a:bodyPr>
          <a:lstStyle/>
          <a:p>
            <a:pPr fontAlgn="base"/>
            <a:r>
              <a:rPr lang="en-US" sz="2000" b="0" i="0" dirty="0">
                <a:solidFill>
                  <a:srgbClr val="555555"/>
                </a:solidFill>
                <a:effectLst/>
                <a:latin typeface="Helvetica Neue"/>
              </a:rPr>
              <a:t>A form of recurrent selection that is used to improve the general combining ability of a population for a character and includes heterozygous tester is referred to as recurrent selection for general combining ability (RSGCA). It is also known as half sib recurrent selection with heterozygous tester. This is an extension of the </a:t>
            </a:r>
            <a:r>
              <a:rPr lang="en-US" sz="2000" b="0" i="0" dirty="0" err="1">
                <a:solidFill>
                  <a:srgbClr val="555555"/>
                </a:solidFill>
                <a:effectLst/>
                <a:latin typeface="Helvetica Neue"/>
              </a:rPr>
              <a:t>Jenkin’s</a:t>
            </a:r>
            <a:r>
              <a:rPr lang="en-US" sz="2000" b="0" i="0" dirty="0">
                <a:solidFill>
                  <a:srgbClr val="555555"/>
                </a:solidFill>
                <a:effectLst/>
                <a:latin typeface="Helvetica Neue"/>
              </a:rPr>
              <a:t> (1940) scheme used for development of short term synthetics.</a:t>
            </a:r>
          </a:p>
          <a:p>
            <a:pPr fontAlgn="base"/>
            <a:r>
              <a:rPr lang="en-US" sz="2000" b="1" i="0" dirty="0">
                <a:solidFill>
                  <a:srgbClr val="555555"/>
                </a:solidFill>
                <a:effectLst/>
                <a:latin typeface="Helvetica Neue"/>
              </a:rPr>
              <a:t>Main features of this scheme are given below:</a:t>
            </a:r>
            <a:endParaRPr lang="en-US" sz="2000" b="0" i="0" dirty="0">
              <a:solidFill>
                <a:srgbClr val="555555"/>
              </a:solidFill>
              <a:effectLst/>
              <a:latin typeface="Helvetica Neue"/>
            </a:endParaRPr>
          </a:p>
          <a:p>
            <a:pPr fontAlgn="base"/>
            <a:r>
              <a:rPr lang="en-US" sz="2000" b="0" i="0" dirty="0">
                <a:solidFill>
                  <a:srgbClr val="555555"/>
                </a:solidFill>
                <a:effectLst/>
                <a:latin typeface="Helvetica Neue"/>
              </a:rPr>
              <a:t>i. This method is used for genetic improvement of quantitative characters.</a:t>
            </a:r>
          </a:p>
          <a:p>
            <a:pPr fontAlgn="base"/>
            <a:r>
              <a:rPr lang="en-US" sz="2000" b="0" i="0" dirty="0">
                <a:solidFill>
                  <a:srgbClr val="555555"/>
                </a:solidFill>
                <a:effectLst/>
                <a:latin typeface="Helvetica Neue"/>
              </a:rPr>
              <a:t>ii. The selection is made on the basis of test cross performance.</a:t>
            </a:r>
          </a:p>
          <a:p>
            <a:pPr fontAlgn="base"/>
            <a:r>
              <a:rPr lang="en-US" sz="2000" b="0" i="0" dirty="0">
                <a:solidFill>
                  <a:srgbClr val="555555"/>
                </a:solidFill>
                <a:effectLst/>
                <a:latin typeface="Helvetica Neue"/>
              </a:rPr>
              <a:t>iii. A heterozygous tester with broad genetic base is used for testing general combining ability. Generally, an open pollinated variety is used as a tester.</a:t>
            </a:r>
          </a:p>
          <a:p>
            <a:pPr fontAlgn="base"/>
            <a:r>
              <a:rPr lang="en-US" sz="2000" b="0" i="0" dirty="0">
                <a:solidFill>
                  <a:srgbClr val="555555"/>
                </a:solidFill>
                <a:effectLst/>
                <a:latin typeface="Helvetica Neue"/>
              </a:rPr>
              <a:t>iv. This method is used for improving general combining ability of a population for a character.</a:t>
            </a:r>
          </a:p>
          <a:p>
            <a:pPr fontAlgn="base"/>
            <a:r>
              <a:rPr lang="en-US" sz="2000" b="0" i="0" dirty="0">
                <a:solidFill>
                  <a:srgbClr val="555555"/>
                </a:solidFill>
                <a:effectLst/>
                <a:latin typeface="Helvetica Neue"/>
              </a:rPr>
              <a:t>v. This method is more effective with incomplete dominance and less effective with over dominance.</a:t>
            </a:r>
          </a:p>
          <a:p>
            <a:pPr fontAlgn="base"/>
            <a:r>
              <a:rPr lang="en-US" sz="2000" b="0" i="0" dirty="0">
                <a:solidFill>
                  <a:srgbClr val="555555"/>
                </a:solidFill>
                <a:effectLst/>
                <a:latin typeface="Helvetica Neue"/>
              </a:rPr>
              <a:t>vi. This method is used for the improvement of those characters which are governed by additive gene action.</a:t>
            </a: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val="163520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Recurrent selection for SCA</a:t>
            </a:r>
          </a:p>
        </p:txBody>
      </p:sp>
      <p:sp>
        <p:nvSpPr>
          <p:cNvPr id="3" name="Content Placeholder 2"/>
          <p:cNvSpPr>
            <a:spLocks noGrp="1"/>
          </p:cNvSpPr>
          <p:nvPr>
            <p:ph idx="1"/>
          </p:nvPr>
        </p:nvSpPr>
        <p:spPr/>
        <p:txBody>
          <a:bodyPr>
            <a:normAutofit fontScale="85000" lnSpcReduction="10000"/>
          </a:bodyPr>
          <a:lstStyle/>
          <a:p>
            <a:pPr fontAlgn="base"/>
            <a:r>
              <a:rPr lang="en-US" sz="2000" b="0" i="0" dirty="0">
                <a:solidFill>
                  <a:srgbClr val="555555"/>
                </a:solidFill>
                <a:effectLst/>
                <a:latin typeface="Helvetica Neue"/>
              </a:rPr>
              <a:t>A form of recurrent selection that is used to improve the sea of a population for a character by using homozygous tester is referred to as recurrent selection for specific combining ability (RSSCA). It is also known as half sib recurrent selection with homozygous tester. This method was originally proposed by Hull in 1945.</a:t>
            </a:r>
          </a:p>
          <a:p>
            <a:pPr fontAlgn="base"/>
            <a:r>
              <a:rPr lang="en-US" sz="2000" b="1" i="0" dirty="0">
                <a:solidFill>
                  <a:srgbClr val="555555"/>
                </a:solidFill>
                <a:effectLst/>
                <a:latin typeface="Helvetica Neue"/>
              </a:rPr>
              <a:t>Main features of this scheme are briefly presented below:</a:t>
            </a:r>
            <a:endParaRPr lang="en-US" sz="2000" b="0" i="0" dirty="0">
              <a:solidFill>
                <a:srgbClr val="555555"/>
              </a:solidFill>
              <a:effectLst/>
              <a:latin typeface="Helvetica Neue"/>
            </a:endParaRPr>
          </a:p>
          <a:p>
            <a:pPr fontAlgn="base"/>
            <a:r>
              <a:rPr lang="en-US" sz="2000" b="0" i="0" dirty="0">
                <a:solidFill>
                  <a:srgbClr val="555555"/>
                </a:solidFill>
                <a:effectLst/>
                <a:latin typeface="Helvetica Neue"/>
              </a:rPr>
              <a:t>i. This method is used for the genetic improvement of polygenic character.</a:t>
            </a:r>
          </a:p>
          <a:p>
            <a:pPr fontAlgn="base"/>
            <a:r>
              <a:rPr lang="en-US" sz="2000" b="0" i="0" dirty="0">
                <a:solidFill>
                  <a:srgbClr val="555555"/>
                </a:solidFill>
                <a:effectLst/>
                <a:latin typeface="Helvetica Neue"/>
              </a:rPr>
              <a:t>ii. Selection is made on the basis of test cross performance.</a:t>
            </a:r>
          </a:p>
          <a:p>
            <a:pPr fontAlgn="base"/>
            <a:r>
              <a:rPr lang="en-US" sz="2000" b="0" i="0" dirty="0">
                <a:solidFill>
                  <a:srgbClr val="555555"/>
                </a:solidFill>
                <a:effectLst/>
                <a:latin typeface="Helvetica Neue"/>
              </a:rPr>
              <a:t>iii. A homozygous tester with narrow genetic base is used for testing specific combining ability. In other words, an inbred is used as a tester.</a:t>
            </a:r>
          </a:p>
          <a:p>
            <a:pPr fontAlgn="base"/>
            <a:r>
              <a:rPr lang="en-US" sz="2000" b="0" i="0" dirty="0">
                <a:solidFill>
                  <a:srgbClr val="555555"/>
                </a:solidFill>
                <a:effectLst/>
                <a:latin typeface="Helvetica Neue"/>
              </a:rPr>
              <a:t>iv. This method is used for improving specific combining ability of the population for a character.</a:t>
            </a:r>
          </a:p>
          <a:p>
            <a:pPr fontAlgn="base"/>
            <a:r>
              <a:rPr lang="en-US" sz="2000" b="0" i="0" dirty="0">
                <a:solidFill>
                  <a:srgbClr val="555555"/>
                </a:solidFill>
                <a:effectLst/>
                <a:latin typeface="Helvetica Neue"/>
              </a:rPr>
              <a:t>v. This method is more effective with over dominance and less effective with incomplete dominance.</a:t>
            </a:r>
          </a:p>
          <a:p>
            <a:pPr fontAlgn="base"/>
            <a:r>
              <a:rPr lang="en-US" sz="2000" b="0" i="0" dirty="0">
                <a:solidFill>
                  <a:srgbClr val="555555"/>
                </a:solidFill>
                <a:effectLst/>
                <a:latin typeface="Helvetica Neue"/>
              </a:rPr>
              <a:t>vi. This scheme is used when a character is governed by non-additive (dominance and epistasis) gene action.</a:t>
            </a: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val="1108624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856709"/>
            <a:ext cx="8077200" cy="4595165"/>
          </a:xfrm>
          <a:prstGeom prst="rect">
            <a:avLst/>
          </a:prstGeom>
        </p:spPr>
      </p:pic>
    </p:spTree>
    <p:extLst>
      <p:ext uri="{BB962C8B-B14F-4D97-AF65-F5344CB8AC3E}">
        <p14:creationId xmlns:p14="http://schemas.microsoft.com/office/powerpoint/2010/main" val="3897557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itchFamily="34" charset="0"/>
                <a:cs typeface="Arial" pitchFamily="34" charset="0"/>
              </a:rPr>
              <a:t>Reciprocal recurrent selection:</a:t>
            </a:r>
          </a:p>
        </p:txBody>
      </p:sp>
      <p:sp>
        <p:nvSpPr>
          <p:cNvPr id="3" name="Content Placeholder 2"/>
          <p:cNvSpPr>
            <a:spLocks noGrp="1"/>
          </p:cNvSpPr>
          <p:nvPr>
            <p:ph idx="1"/>
          </p:nvPr>
        </p:nvSpPr>
        <p:spPr/>
        <p:txBody>
          <a:bodyPr>
            <a:normAutofit fontScale="85000" lnSpcReduction="10000"/>
          </a:bodyPr>
          <a:lstStyle/>
          <a:p>
            <a:pPr fontAlgn="base"/>
            <a:r>
              <a:rPr lang="en-US" sz="2000" b="0" i="0" dirty="0">
                <a:solidFill>
                  <a:srgbClr val="555555"/>
                </a:solidFill>
                <a:effectLst/>
                <a:latin typeface="Helvetica Neue"/>
              </a:rPr>
              <a:t>A form of recurrent selection that is used to improve both </a:t>
            </a:r>
            <a:r>
              <a:rPr lang="en-US" sz="2000" b="0" i="0" dirty="0" err="1">
                <a:solidFill>
                  <a:srgbClr val="555555"/>
                </a:solidFill>
                <a:effectLst/>
                <a:latin typeface="Helvetica Neue"/>
              </a:rPr>
              <a:t>gca</a:t>
            </a:r>
            <a:r>
              <a:rPr lang="en-US" sz="2000" b="0" i="0" dirty="0">
                <a:solidFill>
                  <a:srgbClr val="555555"/>
                </a:solidFill>
                <a:effectLst/>
                <a:latin typeface="Helvetica Neue"/>
              </a:rPr>
              <a:t> and </a:t>
            </a:r>
            <a:r>
              <a:rPr lang="en-US" sz="2000" b="0" i="0" dirty="0" err="1">
                <a:solidFill>
                  <a:srgbClr val="555555"/>
                </a:solidFill>
                <a:effectLst/>
                <a:latin typeface="Helvetica Neue"/>
              </a:rPr>
              <a:t>sca</a:t>
            </a:r>
            <a:r>
              <a:rPr lang="en-US" sz="2000" b="0" i="0" dirty="0">
                <a:solidFill>
                  <a:srgbClr val="555555"/>
                </a:solidFill>
                <a:effectLst/>
                <a:latin typeface="Helvetica Neue"/>
              </a:rPr>
              <a:t> of a population for a character using two heterozygous testers is known as reciprocal recurrent selection (RRS). It is also termed as recurrent reciprocal half sib selection. This scheme was proposed by Comstock, et al. in 1949.</a:t>
            </a:r>
          </a:p>
          <a:p>
            <a:pPr fontAlgn="base"/>
            <a:r>
              <a:rPr lang="en-US" sz="2000" b="1" i="0" dirty="0">
                <a:solidFill>
                  <a:srgbClr val="555555"/>
                </a:solidFill>
                <a:effectLst/>
                <a:latin typeface="Helvetica Neue"/>
              </a:rPr>
              <a:t>Main features of this method are given below:</a:t>
            </a:r>
            <a:endParaRPr lang="en-US" sz="2000" b="0" i="0" dirty="0">
              <a:solidFill>
                <a:srgbClr val="555555"/>
              </a:solidFill>
              <a:effectLst/>
              <a:latin typeface="Helvetica Neue"/>
            </a:endParaRPr>
          </a:p>
          <a:p>
            <a:pPr fontAlgn="base"/>
            <a:r>
              <a:rPr lang="en-US" sz="2000" b="0" i="0" dirty="0">
                <a:solidFill>
                  <a:srgbClr val="555555"/>
                </a:solidFill>
                <a:effectLst/>
                <a:latin typeface="Helvetica Neue"/>
              </a:rPr>
              <a:t>i. This scheme is also used for the improvement of polygenic characters.</a:t>
            </a:r>
          </a:p>
          <a:p>
            <a:pPr fontAlgn="base"/>
            <a:r>
              <a:rPr lang="en-US" sz="2000" b="0" i="0" dirty="0">
                <a:solidFill>
                  <a:srgbClr val="555555"/>
                </a:solidFill>
                <a:effectLst/>
                <a:latin typeface="Helvetica Neue"/>
              </a:rPr>
              <a:t>ii. Selection is made on the basis of test cross performance.</a:t>
            </a:r>
          </a:p>
          <a:p>
            <a:pPr fontAlgn="base"/>
            <a:r>
              <a:rPr lang="en-US" sz="2000" b="0" i="0" dirty="0">
                <a:solidFill>
                  <a:srgbClr val="555555"/>
                </a:solidFill>
                <a:effectLst/>
                <a:latin typeface="Helvetica Neue"/>
              </a:rPr>
              <a:t>iii. Two heterozygous populations each of which is the tester for other are used in this method. The two populations may be designated as A and B.</a:t>
            </a:r>
          </a:p>
          <a:p>
            <a:pPr fontAlgn="base"/>
            <a:r>
              <a:rPr lang="en-US" sz="2000" b="0" i="0" dirty="0">
                <a:solidFill>
                  <a:srgbClr val="555555"/>
                </a:solidFill>
                <a:effectLst/>
                <a:latin typeface="Helvetica Neue"/>
              </a:rPr>
              <a:t>iv. This method is used for improving a population both for </a:t>
            </a:r>
            <a:r>
              <a:rPr lang="en-US" sz="2000" b="0" i="0" dirty="0" err="1">
                <a:solidFill>
                  <a:srgbClr val="555555"/>
                </a:solidFill>
                <a:effectLst/>
                <a:latin typeface="Helvetica Neue"/>
              </a:rPr>
              <a:t>gca</a:t>
            </a:r>
            <a:r>
              <a:rPr lang="en-US" sz="2000" b="0" i="0" dirty="0">
                <a:solidFill>
                  <a:srgbClr val="555555"/>
                </a:solidFill>
                <a:effectLst/>
                <a:latin typeface="Helvetica Neue"/>
              </a:rPr>
              <a:t> and </a:t>
            </a:r>
            <a:r>
              <a:rPr lang="en-US" sz="2000" b="0" i="0" dirty="0" err="1">
                <a:solidFill>
                  <a:srgbClr val="555555"/>
                </a:solidFill>
                <a:effectLst/>
                <a:latin typeface="Helvetica Neue"/>
              </a:rPr>
              <a:t>sca</a:t>
            </a:r>
            <a:r>
              <a:rPr lang="en-US" sz="2000" b="0" i="0" dirty="0">
                <a:solidFill>
                  <a:srgbClr val="555555"/>
                </a:solidFill>
                <a:effectLst/>
                <a:latin typeface="Helvetica Neue"/>
              </a:rPr>
              <a:t> for specific character.</a:t>
            </a:r>
          </a:p>
          <a:p>
            <a:pPr fontAlgn="base"/>
            <a:r>
              <a:rPr lang="en-US" sz="2000" b="0" i="0" dirty="0">
                <a:solidFill>
                  <a:srgbClr val="555555"/>
                </a:solidFill>
                <a:effectLst/>
                <a:latin typeface="Helvetica Neue"/>
              </a:rPr>
              <a:t>v. This method is equally effective with incomplete, complete and over dominance.</a:t>
            </a:r>
          </a:p>
          <a:p>
            <a:pPr fontAlgn="base"/>
            <a:r>
              <a:rPr lang="en-US" sz="2000" b="0" i="0" dirty="0">
                <a:solidFill>
                  <a:srgbClr val="555555"/>
                </a:solidFill>
                <a:effectLst/>
                <a:latin typeface="Helvetica Neue"/>
              </a:rPr>
              <a:t>vi. This method is used for the improvement of those characters which are governed by both additive and non-additive gene action.</a:t>
            </a: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val="2636917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TotalTime>
  <Words>701</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PowerPoint Presentation</vt:lpstr>
      <vt:lpstr>Recurrent selection:</vt:lpstr>
      <vt:lpstr>Types of recurrent selection:</vt:lpstr>
      <vt:lpstr>Simple recurrent selection:</vt:lpstr>
      <vt:lpstr>PowerPoint Presentation</vt:lpstr>
      <vt:lpstr>Recurrent selection for GCA</vt:lpstr>
      <vt:lpstr>Recurrent selection for SCA</vt:lpstr>
      <vt:lpstr>PowerPoint Presentation</vt:lpstr>
      <vt:lpstr>Reciprocal recurrent selection: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Submitted to: mam attiya irum submittedby: hamda sadaqat</dc:title>
  <dc:creator>hamda</dc:creator>
  <cp:lastModifiedBy>3Star</cp:lastModifiedBy>
  <cp:revision>5</cp:revision>
  <dcterms:created xsi:type="dcterms:W3CDTF">2021-03-20T18:10:51Z</dcterms:created>
  <dcterms:modified xsi:type="dcterms:W3CDTF">2021-03-21T05:30:41Z</dcterms:modified>
</cp:coreProperties>
</file>