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70" r:id="rId4"/>
    <p:sldId id="271" r:id="rId5"/>
    <p:sldId id="272" r:id="rId6"/>
    <p:sldId id="273" r:id="rId7"/>
    <p:sldId id="274" r:id="rId8"/>
    <p:sldId id="275" r:id="rId9"/>
    <p:sldId id="276" r:id="rId10"/>
    <p:sldId id="277" r:id="rId11"/>
    <p:sldId id="281" r:id="rId12"/>
    <p:sldId id="282" r:id="rId13"/>
    <p:sldId id="283" r:id="rId14"/>
    <p:sldId id="284" r:id="rId15"/>
    <p:sldId id="285" r:id="rId16"/>
    <p:sldId id="286" r:id="rId17"/>
    <p:sldId id="287" r:id="rId18"/>
    <p:sldId id="288" r:id="rId19"/>
    <p:sldId id="289" r:id="rId2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599" autoAdjust="0"/>
  </p:normalViewPr>
  <p:slideViewPr>
    <p:cSldViewPr>
      <p:cViewPr varScale="1">
        <p:scale>
          <a:sx n="85" d="100"/>
          <a:sy n="85" d="100"/>
        </p:scale>
        <p:origin x="96" y="60"/>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11/12/2020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11/12/2020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smtClean="0"/>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smtClean="0"/>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smtClean="0"/>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smtClean="0"/>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11/12/2020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11/12/2020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11/12/2020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11/12/2020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Canons of Professional Conduct and Etiquette</a:t>
            </a:r>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a:t>
            </a:r>
            <a:r>
              <a:rPr lang="en-US" sz="3600" b="1" dirty="0" smtClean="0"/>
              <a:t>to Clients</a:t>
            </a:r>
            <a:endParaRPr lang="en-US" sz="3600" b="1" dirty="0"/>
          </a:p>
        </p:txBody>
      </p:sp>
      <p:sp>
        <p:nvSpPr>
          <p:cNvPr id="14" name="Content Placeholder 13"/>
          <p:cNvSpPr>
            <a:spLocks noGrp="1"/>
          </p:cNvSpPr>
          <p:nvPr>
            <p:ph idx="1"/>
          </p:nvPr>
        </p:nvSpPr>
        <p:spPr>
          <a:xfrm>
            <a:off x="1522414" y="1905000"/>
            <a:ext cx="9144000" cy="4836368"/>
          </a:xfrm>
        </p:spPr>
        <p:txBody>
          <a:bodyPr>
            <a:normAutofit fontScale="85000" lnSpcReduction="20000"/>
          </a:bodyPr>
          <a:lstStyle/>
          <a:p>
            <a:pPr>
              <a:lnSpc>
                <a:spcPct val="100000"/>
              </a:lnSpc>
            </a:pPr>
            <a:r>
              <a:rPr lang="en-US" sz="2800" dirty="0" smtClean="0"/>
              <a:t> </a:t>
            </a:r>
            <a:r>
              <a:rPr lang="en-US" sz="2800" dirty="0"/>
              <a:t>An advocate shall not advise the commencement of prosecution or </a:t>
            </a:r>
            <a:r>
              <a:rPr lang="en-US" sz="2800" dirty="0" err="1"/>
              <a:t>defence</a:t>
            </a:r>
            <a:r>
              <a:rPr lang="en-US" sz="2800" dirty="0"/>
              <a:t> of case, unless he has been consulted in reference thereto, except when his relation to a party or to the subject matter is such as to make proper for him to do so. </a:t>
            </a:r>
          </a:p>
          <a:p>
            <a:pPr>
              <a:lnSpc>
                <a:spcPct val="100000"/>
              </a:lnSpc>
            </a:pPr>
            <a:r>
              <a:rPr lang="en-US" sz="2800" dirty="0" smtClean="0"/>
              <a:t> </a:t>
            </a:r>
            <a:r>
              <a:rPr lang="en-US" sz="2800" dirty="0"/>
              <a:t>An advocate in his professional capacity shall not advise the violation of any law. This rule shall not apply to advice given in good faith, that a law is </a:t>
            </a:r>
            <a:r>
              <a:rPr lang="en-US" sz="2800" dirty="0" smtClean="0"/>
              <a:t>invalid. </a:t>
            </a:r>
            <a:endParaRPr lang="en-US" sz="2800" dirty="0"/>
          </a:p>
          <a:p>
            <a:pPr>
              <a:lnSpc>
                <a:spcPct val="100000"/>
              </a:lnSpc>
            </a:pPr>
            <a:r>
              <a:rPr lang="en-US" sz="2800" dirty="0" smtClean="0"/>
              <a:t> </a:t>
            </a:r>
            <a:r>
              <a:rPr lang="en-US" sz="2800" dirty="0"/>
              <a:t>It is the right of an advocate to undertake the </a:t>
            </a:r>
            <a:r>
              <a:rPr lang="en-US" sz="2800" dirty="0" err="1"/>
              <a:t>defence</a:t>
            </a:r>
            <a:r>
              <a:rPr lang="en-US" sz="2800" dirty="0"/>
              <a:t> of a person accused of crime, regardless of his personal opinion, as distinguished from knowledge as to the guilt of the accused; otherwise innocent persons and victims merely of suspicious circumstances might be denied proper </a:t>
            </a:r>
            <a:r>
              <a:rPr lang="en-US" sz="2800" dirty="0" err="1"/>
              <a:t>defence</a:t>
            </a:r>
            <a:r>
              <a:rPr lang="en-US" sz="2800" dirty="0"/>
              <a:t>. Having undertaken such </a:t>
            </a:r>
            <a:r>
              <a:rPr lang="en-US" sz="2800" dirty="0" err="1"/>
              <a:t>defence</a:t>
            </a:r>
            <a:r>
              <a:rPr lang="en-US" sz="2800" dirty="0"/>
              <a:t>, an advocate is bound by all fair and </a:t>
            </a:r>
            <a:r>
              <a:rPr lang="en-US" sz="2800" dirty="0" err="1"/>
              <a:t>honourable</a:t>
            </a:r>
            <a:r>
              <a:rPr lang="en-US" sz="2800" dirty="0"/>
              <a:t> means, to present every </a:t>
            </a:r>
            <a:r>
              <a:rPr lang="en-US" sz="2800" dirty="0" err="1"/>
              <a:t>defence</a:t>
            </a:r>
            <a:r>
              <a:rPr lang="en-US" sz="2800" dirty="0"/>
              <a:t> that the law of the land </a:t>
            </a:r>
            <a:r>
              <a:rPr lang="en-US" sz="2800" dirty="0" smtClean="0"/>
              <a:t>permit.</a:t>
            </a:r>
            <a:endParaRPr lang="en-US" sz="2800" dirty="0"/>
          </a:p>
        </p:txBody>
      </p:sp>
    </p:spTree>
    <p:extLst>
      <p:ext uri="{BB962C8B-B14F-4D97-AF65-F5344CB8AC3E}">
        <p14:creationId xmlns:p14="http://schemas.microsoft.com/office/powerpoint/2010/main" val="280648665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err="1" smtClean="0"/>
              <a:t>CLient</a:t>
            </a:r>
            <a:endParaRPr lang="en-US" sz="3600" b="1" dirty="0"/>
          </a:p>
        </p:txBody>
      </p:sp>
      <p:sp>
        <p:nvSpPr>
          <p:cNvPr id="14" name="Content Placeholder 13"/>
          <p:cNvSpPr>
            <a:spLocks noGrp="1"/>
          </p:cNvSpPr>
          <p:nvPr>
            <p:ph idx="1"/>
          </p:nvPr>
        </p:nvSpPr>
        <p:spPr/>
        <p:txBody>
          <a:bodyPr>
            <a:normAutofit lnSpcReduction="10000"/>
          </a:bodyPr>
          <a:lstStyle/>
          <a:p>
            <a:pPr>
              <a:lnSpc>
                <a:spcPct val="100000"/>
              </a:lnSpc>
            </a:pPr>
            <a:r>
              <a:rPr lang="en-US" sz="2800" dirty="0"/>
              <a:t>In fixing fees, advocates should avoid charges which over-estimate their advice and services as well as those which undervalue them. A client's ability to pay cannot justify charge in excess of the value of the service, though his property may justify a lesser charge, or even none at all. </a:t>
            </a:r>
            <a:endParaRPr lang="en-US" sz="2800" dirty="0" smtClean="0"/>
          </a:p>
          <a:p>
            <a:pPr>
              <a:lnSpc>
                <a:spcPct val="100000"/>
              </a:lnSpc>
            </a:pPr>
            <a:r>
              <a:rPr lang="en-US" sz="2800" dirty="0" smtClean="0"/>
              <a:t>The </a:t>
            </a:r>
            <a:r>
              <a:rPr lang="en-US" sz="2800" dirty="0"/>
              <a:t>reasonable requests of a brother advocate, should also receive special and kind consideration. </a:t>
            </a:r>
            <a:endParaRPr lang="en-US" sz="2800" dirty="0" smtClean="0"/>
          </a:p>
          <a:p>
            <a:pPr>
              <a:lnSpc>
                <a:spcPct val="100000"/>
              </a:lnSpc>
            </a:pPr>
            <a:r>
              <a:rPr lang="en-US" sz="2800" dirty="0" smtClean="0"/>
              <a:t>In </a:t>
            </a:r>
            <a:r>
              <a:rPr lang="en-US" sz="2800" dirty="0"/>
              <a:t>respect of widows and orphans of an advocate, all advocates shall assist them free of charge.</a:t>
            </a:r>
            <a:endParaRPr lang="en-US" sz="2800" dirty="0"/>
          </a:p>
        </p:txBody>
      </p:sp>
    </p:spTree>
    <p:extLst>
      <p:ext uri="{BB962C8B-B14F-4D97-AF65-F5344CB8AC3E}">
        <p14:creationId xmlns:p14="http://schemas.microsoft.com/office/powerpoint/2010/main" val="266273811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Clients</a:t>
            </a:r>
            <a:endParaRPr lang="en-US" sz="3600" b="1" dirty="0"/>
          </a:p>
        </p:txBody>
      </p:sp>
      <p:sp>
        <p:nvSpPr>
          <p:cNvPr id="14" name="Content Placeholder 13"/>
          <p:cNvSpPr>
            <a:spLocks noGrp="1"/>
          </p:cNvSpPr>
          <p:nvPr>
            <p:ph idx="1"/>
          </p:nvPr>
        </p:nvSpPr>
        <p:spPr>
          <a:xfrm>
            <a:off x="1522414" y="1905000"/>
            <a:ext cx="9144000" cy="5268416"/>
          </a:xfrm>
        </p:spPr>
        <p:txBody>
          <a:bodyPr>
            <a:normAutofit lnSpcReduction="10000"/>
          </a:bodyPr>
          <a:lstStyle/>
          <a:p>
            <a:pPr>
              <a:lnSpc>
                <a:spcPct val="100000"/>
              </a:lnSpc>
            </a:pPr>
            <a:r>
              <a:rPr lang="en-US" sz="2800" dirty="0"/>
              <a:t>In fixing fees it should never be forgotten that the profession is a branch of the administration of justice and not a mere money making trade</a:t>
            </a:r>
            <a:r>
              <a:rPr lang="en-US" sz="2800" dirty="0" smtClean="0"/>
              <a:t>.</a:t>
            </a:r>
          </a:p>
          <a:p>
            <a:pPr>
              <a:lnSpc>
                <a:spcPct val="100000"/>
              </a:lnSpc>
            </a:pPr>
            <a:r>
              <a:rPr lang="en-US" sz="2800" dirty="0"/>
              <a:t>When an advocate is a witness for his client except as to merely formal matters, such as the attestation or custody of an instrument and the like, he should leave the trial of the case to other advocates. Except when essential to the ends of justice, an advocate should avoid testifying in Court on behalf of his </a:t>
            </a:r>
            <a:r>
              <a:rPr lang="en-US" sz="2800" dirty="0" smtClean="0"/>
              <a:t>client</a:t>
            </a:r>
          </a:p>
          <a:p>
            <a:pPr>
              <a:lnSpc>
                <a:spcPct val="100000"/>
              </a:lnSpc>
            </a:pPr>
            <a:r>
              <a:rPr lang="en-US" sz="2800" dirty="0"/>
              <a:t>I</a:t>
            </a:r>
            <a:r>
              <a:rPr lang="en-US" sz="2800" dirty="0" smtClean="0"/>
              <a:t>t </a:t>
            </a:r>
            <a:r>
              <a:rPr lang="en-US" sz="2800" dirty="0"/>
              <a:t>is improper for an advocate to assert in argument his personal belief in the client's innocence or in the justice of his cause</a:t>
            </a:r>
            <a:endParaRPr lang="en-US" sz="2800" dirty="0" smtClean="0"/>
          </a:p>
          <a:p>
            <a:pPr marL="0" indent="0">
              <a:lnSpc>
                <a:spcPct val="100000"/>
              </a:lnSpc>
              <a:buNone/>
            </a:pPr>
            <a:endParaRPr lang="en-US" sz="2800" dirty="0"/>
          </a:p>
        </p:txBody>
      </p:sp>
    </p:spTree>
    <p:extLst>
      <p:ext uri="{BB962C8B-B14F-4D97-AF65-F5344CB8AC3E}">
        <p14:creationId xmlns:p14="http://schemas.microsoft.com/office/powerpoint/2010/main" val="377104714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Clients</a:t>
            </a:r>
            <a:endParaRPr lang="en-US" sz="3600" b="1" dirty="0"/>
          </a:p>
        </p:txBody>
      </p:sp>
      <p:sp>
        <p:nvSpPr>
          <p:cNvPr id="14" name="Content Placeholder 13"/>
          <p:cNvSpPr>
            <a:spLocks noGrp="1"/>
          </p:cNvSpPr>
          <p:nvPr>
            <p:ph idx="1"/>
          </p:nvPr>
        </p:nvSpPr>
        <p:spPr>
          <a:xfrm>
            <a:off x="1522414" y="1905000"/>
            <a:ext cx="9144000" cy="5484440"/>
          </a:xfrm>
        </p:spPr>
        <p:txBody>
          <a:bodyPr>
            <a:normAutofit/>
          </a:bodyPr>
          <a:lstStyle/>
          <a:p>
            <a:pPr>
              <a:lnSpc>
                <a:spcPct val="100000"/>
              </a:lnSpc>
            </a:pPr>
            <a:r>
              <a:rPr lang="en-US" sz="2800" dirty="0" smtClean="0"/>
              <a:t>In </a:t>
            </a:r>
            <a:r>
              <a:rPr lang="en-US" sz="2800" dirty="0"/>
              <a:t>incidental matters, not effecting the merits of the cause in a trial, nor working substantial prejudice to the rights of the client, such as forcing the opposite advocate to trial when he is under affliction or bereavement, forcing the trial on a particular day to the injury of the opposite advocate when no harm will result from a trial at a different time, agreeing to an extension of time for filing written statements, cross interrogatories and the like, the advocate must be allowed to judge himself. In such matters no client has a right to demand that his advocate shall be ungenerous or that he does any thing therein repugnant to his own sense of </a:t>
            </a:r>
            <a:r>
              <a:rPr lang="en-US" sz="2800" dirty="0" err="1"/>
              <a:t>honour</a:t>
            </a:r>
            <a:r>
              <a:rPr lang="en-US" sz="2800" dirty="0"/>
              <a:t> and property.</a:t>
            </a:r>
            <a:endParaRPr lang="en-US" sz="2800" dirty="0"/>
          </a:p>
        </p:txBody>
      </p:sp>
    </p:spTree>
    <p:extLst>
      <p:ext uri="{BB962C8B-B14F-4D97-AF65-F5344CB8AC3E}">
        <p14:creationId xmlns:p14="http://schemas.microsoft.com/office/powerpoint/2010/main" val="333132550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Court</a:t>
            </a:r>
            <a:endParaRPr lang="en-US" sz="3600" b="1" dirty="0"/>
          </a:p>
        </p:txBody>
      </p:sp>
      <p:sp>
        <p:nvSpPr>
          <p:cNvPr id="14" name="Content Placeholder 13"/>
          <p:cNvSpPr>
            <a:spLocks noGrp="1"/>
          </p:cNvSpPr>
          <p:nvPr>
            <p:ph idx="1"/>
          </p:nvPr>
        </p:nvSpPr>
        <p:spPr>
          <a:xfrm>
            <a:off x="1522414" y="1905000"/>
            <a:ext cx="9144000" cy="6348536"/>
          </a:xfrm>
        </p:spPr>
        <p:txBody>
          <a:bodyPr>
            <a:normAutofit fontScale="70000" lnSpcReduction="20000"/>
          </a:bodyPr>
          <a:lstStyle/>
          <a:p>
            <a:pPr>
              <a:lnSpc>
                <a:spcPct val="100000"/>
              </a:lnSpc>
            </a:pPr>
            <a:r>
              <a:rPr lang="en-US" sz="2800" dirty="0" smtClean="0"/>
              <a:t>It is the duty of the advocate to maintain towards Judge, a respectful attitude not the </a:t>
            </a:r>
            <a:r>
              <a:rPr lang="en-US" sz="2800" dirty="0"/>
              <a:t>sake of the temporary incumbent of the judicial office, but for the maintenance of its supreme importance. Judges, not being wholly free to defend themselves, are peculiarly entitled to receive the support of the Bar against unjust criticism and </a:t>
            </a:r>
            <a:r>
              <a:rPr lang="en-US" sz="2800" dirty="0" err="1"/>
              <a:t>clamour</a:t>
            </a:r>
            <a:r>
              <a:rPr lang="en-US" sz="2800" dirty="0" smtClean="0"/>
              <a:t>.</a:t>
            </a:r>
          </a:p>
          <a:p>
            <a:pPr>
              <a:lnSpc>
                <a:spcPct val="100000"/>
              </a:lnSpc>
            </a:pPr>
            <a:r>
              <a:rPr lang="en-US" sz="2800" dirty="0" smtClean="0"/>
              <a:t> </a:t>
            </a:r>
            <a:r>
              <a:rPr lang="en-US" sz="2800" dirty="0"/>
              <a:t>At the same time whenever there is proper ground for complaint against a judicial officer, it is the right and duty of an advocate to ventilate such grievances and seek redress thereof legally and to protect the complainant and person </a:t>
            </a:r>
            <a:r>
              <a:rPr lang="en-US" sz="2800" dirty="0" smtClean="0"/>
              <a:t>affected.</a:t>
            </a:r>
          </a:p>
          <a:p>
            <a:pPr>
              <a:lnSpc>
                <a:spcPct val="100000"/>
              </a:lnSpc>
            </a:pPr>
            <a:r>
              <a:rPr lang="en-US" sz="2800" dirty="0" smtClean="0"/>
              <a:t>An </a:t>
            </a:r>
            <a:r>
              <a:rPr lang="en-US" sz="2800" dirty="0"/>
              <a:t>advocate shall not advise a person, whose testimony could establish or tend to establish a material fact, to avoid service of process, or conceal himself or otherwise to make his testimony unavailable. </a:t>
            </a:r>
            <a:endParaRPr lang="en-US" sz="2800" dirty="0" smtClean="0"/>
          </a:p>
          <a:p>
            <a:pPr>
              <a:lnSpc>
                <a:spcPct val="100000"/>
              </a:lnSpc>
            </a:pPr>
            <a:r>
              <a:rPr lang="en-US" sz="2800" dirty="0" smtClean="0"/>
              <a:t> </a:t>
            </a:r>
            <a:r>
              <a:rPr lang="en-US" sz="2800" dirty="0"/>
              <a:t>An advocate shall not intentionally misquote to a judge, judicial officer or jury the testimony of a witness, the argument of the opposing advocate or the contents of a document; nor shall he intentionally misquote to a judge or judicial officer the language of a book, statute or decision; nor shall he, with knowledge of its invalidity and without disclosing such knowledge, cite as authority a decision that has been over-ruled or a statute that has been repealed or declared unconstitutional</a:t>
            </a:r>
            <a:r>
              <a:rPr lang="en-US" sz="2800" dirty="0" smtClean="0"/>
              <a:t>.</a:t>
            </a:r>
          </a:p>
          <a:p>
            <a:pPr>
              <a:lnSpc>
                <a:spcPct val="100000"/>
              </a:lnSpc>
            </a:pPr>
            <a:r>
              <a:rPr lang="en-US" sz="2800" dirty="0" smtClean="0"/>
              <a:t>  </a:t>
            </a:r>
            <a:endParaRPr lang="en-US" sz="2800" dirty="0"/>
          </a:p>
        </p:txBody>
      </p:sp>
    </p:spTree>
    <p:extLst>
      <p:ext uri="{BB962C8B-B14F-4D97-AF65-F5344CB8AC3E}">
        <p14:creationId xmlns:p14="http://schemas.microsoft.com/office/powerpoint/2010/main" val="422110480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Court</a:t>
            </a:r>
            <a:endParaRPr lang="en-US" sz="3600" b="1" dirty="0"/>
          </a:p>
        </p:txBody>
      </p:sp>
      <p:sp>
        <p:nvSpPr>
          <p:cNvPr id="14" name="Content Placeholder 13"/>
          <p:cNvSpPr>
            <a:spLocks noGrp="1"/>
          </p:cNvSpPr>
          <p:nvPr>
            <p:ph idx="1"/>
          </p:nvPr>
        </p:nvSpPr>
        <p:spPr>
          <a:xfrm>
            <a:off x="1522414" y="1905000"/>
            <a:ext cx="9144000" cy="5484440"/>
          </a:xfrm>
        </p:spPr>
        <p:txBody>
          <a:bodyPr>
            <a:normAutofit/>
          </a:bodyPr>
          <a:lstStyle/>
          <a:p>
            <a:pPr>
              <a:lnSpc>
                <a:spcPct val="100000"/>
              </a:lnSpc>
            </a:pPr>
            <a:r>
              <a:rPr lang="en-US" sz="2800" dirty="0"/>
              <a:t>Marked attention and unusual hospitality on the part of an advocate to a judge or judicial officer not called for by the personal relations of the parties, subject both the judge and the advocate to misconstructions of motive and should be avoided. </a:t>
            </a:r>
            <a:endParaRPr lang="en-US" sz="2800" dirty="0" smtClean="0"/>
          </a:p>
          <a:p>
            <a:pPr>
              <a:lnSpc>
                <a:spcPct val="100000"/>
              </a:lnSpc>
            </a:pPr>
            <a:r>
              <a:rPr lang="en-US" sz="2800" dirty="0" smtClean="0"/>
              <a:t>An </a:t>
            </a:r>
            <a:r>
              <a:rPr lang="en-US" sz="2800" dirty="0"/>
              <a:t>advocate should not communicate or argue privately with the judge as to the merits of a pending cause and he deserves rebuke and denunciation for any advice or attempt to gain from a judge special consideration or </a:t>
            </a:r>
            <a:r>
              <a:rPr lang="en-US" sz="2800" dirty="0" err="1"/>
              <a:t>favour</a:t>
            </a:r>
            <a:endParaRPr lang="en-US" sz="2800" dirty="0"/>
          </a:p>
        </p:txBody>
      </p:sp>
    </p:spTree>
    <p:extLst>
      <p:ext uri="{BB962C8B-B14F-4D97-AF65-F5344CB8AC3E}">
        <p14:creationId xmlns:p14="http://schemas.microsoft.com/office/powerpoint/2010/main" val="301674011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a:t>Court</a:t>
            </a:r>
            <a:endParaRPr lang="en-US" sz="3600" b="1" dirty="0"/>
          </a:p>
        </p:txBody>
      </p:sp>
      <p:sp>
        <p:nvSpPr>
          <p:cNvPr id="14" name="Content Placeholder 13"/>
          <p:cNvSpPr>
            <a:spLocks noGrp="1"/>
          </p:cNvSpPr>
          <p:nvPr>
            <p:ph idx="1"/>
          </p:nvPr>
        </p:nvSpPr>
        <p:spPr>
          <a:xfrm>
            <a:off x="1522414" y="1905000"/>
            <a:ext cx="9144000" cy="5484440"/>
          </a:xfrm>
        </p:spPr>
        <p:txBody>
          <a:bodyPr>
            <a:normAutofit/>
          </a:bodyPr>
          <a:lstStyle/>
          <a:p>
            <a:pPr>
              <a:lnSpc>
                <a:spcPct val="100000"/>
              </a:lnSpc>
            </a:pPr>
            <a:r>
              <a:rPr lang="en-US" sz="2800" dirty="0"/>
              <a:t>The primary duty of an advocate engaged in public prosecution is not to convict, but to see that justice is done. The suppression of facts or the concealing of witnesses capable of establishing the innocence of the accused is highly reprehensible</a:t>
            </a:r>
            <a:r>
              <a:rPr lang="en-US" sz="2800" dirty="0" smtClean="0"/>
              <a:t>.</a:t>
            </a:r>
          </a:p>
          <a:p>
            <a:pPr>
              <a:lnSpc>
                <a:spcPct val="100000"/>
              </a:lnSpc>
            </a:pPr>
            <a:r>
              <a:rPr lang="en-US" sz="2800" dirty="0"/>
              <a:t>Publications in newspaper by an advocate as to pending or anticipated litigation may interfere with a fair trial in the courts and otherwise prejudice the due administration of justice</a:t>
            </a:r>
            <a:endParaRPr lang="en-US" sz="2800" dirty="0"/>
          </a:p>
        </p:txBody>
      </p:sp>
    </p:spTree>
    <p:extLst>
      <p:ext uri="{BB962C8B-B14F-4D97-AF65-F5344CB8AC3E}">
        <p14:creationId xmlns:p14="http://schemas.microsoft.com/office/powerpoint/2010/main" val="178650517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Court</a:t>
            </a:r>
            <a:endParaRPr lang="en-US" sz="3600" b="1" dirty="0"/>
          </a:p>
        </p:txBody>
      </p:sp>
      <p:sp>
        <p:nvSpPr>
          <p:cNvPr id="14" name="Content Placeholder 13"/>
          <p:cNvSpPr>
            <a:spLocks noGrp="1"/>
          </p:cNvSpPr>
          <p:nvPr>
            <p:ph idx="1"/>
          </p:nvPr>
        </p:nvSpPr>
        <p:spPr>
          <a:xfrm>
            <a:off x="1522414" y="1905000"/>
            <a:ext cx="9144000" cy="5484440"/>
          </a:xfrm>
        </p:spPr>
        <p:txBody>
          <a:bodyPr>
            <a:normAutofit/>
          </a:bodyPr>
          <a:lstStyle/>
          <a:p>
            <a:pPr>
              <a:lnSpc>
                <a:spcPct val="100000"/>
              </a:lnSpc>
            </a:pPr>
            <a:r>
              <a:rPr lang="en-US" sz="2800" dirty="0"/>
              <a:t>It is the duty of advocates to </a:t>
            </a:r>
            <a:r>
              <a:rPr lang="en-US" sz="2800" dirty="0" err="1"/>
              <a:t>endeavour</a:t>
            </a:r>
            <a:r>
              <a:rPr lang="en-US" sz="2800" dirty="0"/>
              <a:t> to prevent political considerations from outweighing judicial fitness in the appointment and selection of judges. They should protest earnestly and actively against the appointment or selection of persons who are unsuitable for the Bench and thus should strive to have elevated thereto only those willing to forego other employments, whether of a business, political or other character, which may embarrass their free and fair consideration of the questions before them for the </a:t>
            </a:r>
            <a:r>
              <a:rPr lang="en-US" sz="2800" dirty="0" smtClean="0"/>
              <a:t>decision.</a:t>
            </a:r>
          </a:p>
          <a:p>
            <a:pPr marL="0" indent="0">
              <a:lnSpc>
                <a:spcPct val="100000"/>
              </a:lnSpc>
              <a:buNone/>
            </a:pPr>
            <a:endParaRPr lang="en-US" sz="2800" dirty="0"/>
          </a:p>
        </p:txBody>
      </p:sp>
    </p:spTree>
    <p:extLst>
      <p:ext uri="{BB962C8B-B14F-4D97-AF65-F5344CB8AC3E}">
        <p14:creationId xmlns:p14="http://schemas.microsoft.com/office/powerpoint/2010/main" val="351621620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Court</a:t>
            </a:r>
            <a:endParaRPr lang="en-US" sz="3600" b="1" dirty="0"/>
          </a:p>
        </p:txBody>
      </p:sp>
      <p:sp>
        <p:nvSpPr>
          <p:cNvPr id="14" name="Content Placeholder 13"/>
          <p:cNvSpPr>
            <a:spLocks noGrp="1"/>
          </p:cNvSpPr>
          <p:nvPr>
            <p:ph idx="1"/>
          </p:nvPr>
        </p:nvSpPr>
        <p:spPr>
          <a:xfrm>
            <a:off x="1522414" y="1905000"/>
            <a:ext cx="9144000" cy="5988496"/>
          </a:xfrm>
        </p:spPr>
        <p:txBody>
          <a:bodyPr>
            <a:normAutofit lnSpcReduction="10000"/>
          </a:bodyPr>
          <a:lstStyle/>
          <a:p>
            <a:pPr>
              <a:lnSpc>
                <a:spcPct val="100000"/>
              </a:lnSpc>
            </a:pPr>
            <a:r>
              <a:rPr lang="en-US" sz="2800" dirty="0"/>
              <a:t>The aspiration of advocates for judicial positions should be governed by an impartial estimate of their ability to add </a:t>
            </a:r>
            <a:r>
              <a:rPr lang="en-US" sz="2800" dirty="0" err="1"/>
              <a:t>honour</a:t>
            </a:r>
            <a:r>
              <a:rPr lang="en-US" sz="2800" dirty="0"/>
              <a:t> to the office and not by a desire for the distinction the position may bring to themselves</a:t>
            </a:r>
            <a:r>
              <a:rPr lang="en-US" sz="2800" dirty="0" smtClean="0"/>
              <a:t>.</a:t>
            </a:r>
          </a:p>
          <a:p>
            <a:pPr>
              <a:lnSpc>
                <a:spcPct val="100000"/>
              </a:lnSpc>
            </a:pPr>
            <a:r>
              <a:rPr lang="en-US" sz="2800" dirty="0"/>
              <a:t>It is the duty of advocates to appear in Court when a matter is called and if it is so possible to make satisfactory alternative arrangements. </a:t>
            </a:r>
            <a:endParaRPr lang="en-US" sz="2800" dirty="0" smtClean="0"/>
          </a:p>
          <a:p>
            <a:pPr>
              <a:lnSpc>
                <a:spcPct val="100000"/>
              </a:lnSpc>
            </a:pPr>
            <a:r>
              <a:rPr lang="en-US" sz="2800" dirty="0"/>
              <a:t>An advocate should in general refrain from volunteering his legal opinion or addressing any arguments in cases in which such advocate is not engaged unless called upon to do so in open Court by a judge or judicial officer. In advancing any such opinion he must do so with a sense of responsibility and impartiality without any regard to the interest of any party.</a:t>
            </a:r>
            <a:endParaRPr lang="en-US" sz="2800" dirty="0"/>
          </a:p>
        </p:txBody>
      </p:sp>
    </p:spTree>
    <p:extLst>
      <p:ext uri="{BB962C8B-B14F-4D97-AF65-F5344CB8AC3E}">
        <p14:creationId xmlns:p14="http://schemas.microsoft.com/office/powerpoint/2010/main" val="34450858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a:t>
            </a:r>
            <a:r>
              <a:rPr lang="en-US" sz="3600" b="1" dirty="0" smtClean="0"/>
              <a:t>Court</a:t>
            </a:r>
            <a:endParaRPr lang="en-US" sz="3600" b="1" dirty="0"/>
          </a:p>
        </p:txBody>
      </p:sp>
      <p:sp>
        <p:nvSpPr>
          <p:cNvPr id="14" name="Content Placeholder 13"/>
          <p:cNvSpPr>
            <a:spLocks noGrp="1"/>
          </p:cNvSpPr>
          <p:nvPr>
            <p:ph idx="1"/>
          </p:nvPr>
        </p:nvSpPr>
        <p:spPr>
          <a:xfrm>
            <a:off x="1522414" y="1905000"/>
            <a:ext cx="9144000" cy="5484440"/>
          </a:xfrm>
        </p:spPr>
        <p:txBody>
          <a:bodyPr>
            <a:normAutofit/>
          </a:bodyPr>
          <a:lstStyle/>
          <a:p>
            <a:pPr>
              <a:lnSpc>
                <a:spcPct val="100000"/>
              </a:lnSpc>
            </a:pPr>
            <a:r>
              <a:rPr lang="en-US" sz="2800" dirty="0"/>
              <a:t>It is the duty of advocates to </a:t>
            </a:r>
            <a:r>
              <a:rPr lang="en-US" sz="2800" dirty="0" err="1"/>
              <a:t>endeavour</a:t>
            </a:r>
            <a:r>
              <a:rPr lang="en-US" sz="2800" dirty="0"/>
              <a:t> to prevent political considerations from outweighing judicial fitness in the appointment and selection of judges. They should protest earnestly and actively against the appointment or selection of persons who are unsuitable for the Bench and thus should strive to have elevated thereto only those willing to forego other employments, whether of a business, political or other character, which may embarrass their free and fair consideration of the questions before them for the </a:t>
            </a:r>
            <a:r>
              <a:rPr lang="en-US" sz="2800" dirty="0" smtClean="0"/>
              <a:t>decision.</a:t>
            </a:r>
          </a:p>
          <a:p>
            <a:pPr marL="0" indent="0">
              <a:lnSpc>
                <a:spcPct val="100000"/>
              </a:lnSpc>
              <a:buNone/>
            </a:pPr>
            <a:endParaRPr lang="en-US" sz="2800" dirty="0"/>
          </a:p>
        </p:txBody>
      </p:sp>
    </p:spTree>
    <p:extLst>
      <p:ext uri="{BB962C8B-B14F-4D97-AF65-F5344CB8AC3E}">
        <p14:creationId xmlns:p14="http://schemas.microsoft.com/office/powerpoint/2010/main" val="280488711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to other Advocates</a:t>
            </a:r>
            <a:endParaRPr lang="en-US" sz="3600" b="1" dirty="0"/>
          </a:p>
        </p:txBody>
      </p:sp>
      <p:sp>
        <p:nvSpPr>
          <p:cNvPr id="14" name="Content Placeholder 13"/>
          <p:cNvSpPr>
            <a:spLocks noGrp="1"/>
          </p:cNvSpPr>
          <p:nvPr>
            <p:ph idx="1"/>
          </p:nvPr>
        </p:nvSpPr>
        <p:spPr/>
        <p:txBody>
          <a:bodyPr>
            <a:normAutofit fontScale="92500" lnSpcReduction="20000"/>
          </a:bodyPr>
          <a:lstStyle/>
          <a:p>
            <a:pPr marL="457200" indent="-457200">
              <a:lnSpc>
                <a:spcPct val="100000"/>
              </a:lnSpc>
              <a:buFont typeface="+mj-lt"/>
              <a:buAutoNum type="arabicPeriod"/>
            </a:pPr>
            <a:r>
              <a:rPr lang="en-US" dirty="0" smtClean="0"/>
              <a:t>It is the duty of every advocate to uphold at all times the dignity and high standing of his profession as well as his own dignity and high standing as a member of it.</a:t>
            </a:r>
          </a:p>
          <a:p>
            <a:pPr>
              <a:lnSpc>
                <a:spcPct val="100000"/>
              </a:lnSpc>
            </a:pPr>
            <a:endParaRPr lang="en-US" sz="2800" dirty="0"/>
          </a:p>
          <a:p>
            <a:pPr>
              <a:lnSpc>
                <a:spcPct val="100000"/>
              </a:lnSpc>
            </a:pPr>
            <a:r>
              <a:rPr lang="en-US" sz="2800" dirty="0" smtClean="0"/>
              <a:t>An advocate shall not solicit professional employment by advertisement or by any other means. (Exceptions Publication or use of ordinary professional cards, name plates so long as the information contained therein is limited to professional and academic qualification, public office currently held and does not contain any matter which </a:t>
            </a:r>
            <a:r>
              <a:rPr lang="en-US" sz="2800" dirty="0" err="1" smtClean="0"/>
              <a:t>savours</a:t>
            </a:r>
            <a:r>
              <a:rPr lang="en-US" sz="2800" dirty="0" smtClean="0"/>
              <a:t> of his personal advertisement.</a:t>
            </a:r>
            <a:endParaRPr lang="en-US" sz="2800"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Continued…</a:t>
            </a:r>
            <a:endParaRPr lang="en-US" dirty="0"/>
          </a:p>
        </p:txBody>
      </p:sp>
      <p:sp>
        <p:nvSpPr>
          <p:cNvPr id="14" name="Content Placeholder 13"/>
          <p:cNvSpPr>
            <a:spLocks noGrp="1"/>
          </p:cNvSpPr>
          <p:nvPr>
            <p:ph idx="1"/>
          </p:nvPr>
        </p:nvSpPr>
        <p:spPr>
          <a:xfrm>
            <a:off x="1522414" y="1905000"/>
            <a:ext cx="10332638" cy="4267200"/>
          </a:xfrm>
        </p:spPr>
        <p:txBody>
          <a:bodyPr>
            <a:normAutofit/>
          </a:bodyPr>
          <a:lstStyle/>
          <a:p>
            <a:pPr>
              <a:lnSpc>
                <a:spcPct val="100000"/>
              </a:lnSpc>
            </a:pPr>
            <a:r>
              <a:rPr lang="en-US" sz="2800" dirty="0" smtClean="0"/>
              <a:t>An advocate shall not share with an unlicensed person, the compensation arising out of or incidental to professional employment.</a:t>
            </a:r>
          </a:p>
          <a:p>
            <a:pPr>
              <a:lnSpc>
                <a:spcPct val="100000"/>
              </a:lnSpc>
            </a:pPr>
            <a:r>
              <a:rPr lang="en-US" sz="2800" dirty="0"/>
              <a:t>An </a:t>
            </a:r>
            <a:r>
              <a:rPr lang="en-US" sz="2800" dirty="0" smtClean="0"/>
              <a:t>advocate shall not aid or abet any unlicensed person to practice law or to receive compensation therefore nor shell he knowingly accept professional employment offered to him as result of or incident to the activities of an unlicensed person. </a:t>
            </a:r>
            <a:endParaRPr lang="en-US" sz="2800" dirty="0"/>
          </a:p>
        </p:txBody>
      </p:sp>
    </p:spTree>
    <p:extLst>
      <p:ext uri="{BB962C8B-B14F-4D97-AF65-F5344CB8AC3E}">
        <p14:creationId xmlns:p14="http://schemas.microsoft.com/office/powerpoint/2010/main" val="343684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Continued… </a:t>
            </a:r>
            <a:endParaRPr lang="en-US" dirty="0"/>
          </a:p>
        </p:txBody>
      </p:sp>
      <p:sp>
        <p:nvSpPr>
          <p:cNvPr id="14" name="Content Placeholder 13"/>
          <p:cNvSpPr>
            <a:spLocks noGrp="1"/>
          </p:cNvSpPr>
          <p:nvPr>
            <p:ph idx="1"/>
          </p:nvPr>
        </p:nvSpPr>
        <p:spPr>
          <a:xfrm>
            <a:off x="1522414" y="1905000"/>
            <a:ext cx="10332638" cy="4267200"/>
          </a:xfrm>
        </p:spPr>
        <p:txBody>
          <a:bodyPr>
            <a:normAutofit/>
          </a:bodyPr>
          <a:lstStyle/>
          <a:p>
            <a:pPr>
              <a:lnSpc>
                <a:spcPct val="100000"/>
              </a:lnSpc>
            </a:pPr>
            <a:r>
              <a:rPr lang="en-US" sz="2800" dirty="0"/>
              <a:t>An </a:t>
            </a:r>
            <a:r>
              <a:rPr lang="en-US" sz="2800" dirty="0" smtClean="0"/>
              <a:t>advocate shall not communicate with a party represented by an other advocate upon a subject of controversy in the absence and without the consent of such advocate</a:t>
            </a:r>
          </a:p>
          <a:p>
            <a:pPr>
              <a:lnSpc>
                <a:spcPct val="100000"/>
              </a:lnSpc>
            </a:pPr>
            <a:r>
              <a:rPr lang="en-US" sz="2800" dirty="0" smtClean="0"/>
              <a:t>An advocate shall not in the absence of opposing counsel communicate with or argue before a judge or judicial officer except in open court upon the merits of the contested matter pending before such judge or judicial officer. This shall not apply to ex parte matters. </a:t>
            </a:r>
            <a:endParaRPr lang="en-US" sz="2800" dirty="0"/>
          </a:p>
        </p:txBody>
      </p:sp>
    </p:spTree>
    <p:extLst>
      <p:ext uri="{BB962C8B-B14F-4D97-AF65-F5344CB8AC3E}">
        <p14:creationId xmlns:p14="http://schemas.microsoft.com/office/powerpoint/2010/main" val="214617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Continued… </a:t>
            </a:r>
            <a:endParaRPr lang="en-US" dirty="0"/>
          </a:p>
        </p:txBody>
      </p:sp>
      <p:sp>
        <p:nvSpPr>
          <p:cNvPr id="14" name="Content Placeholder 13"/>
          <p:cNvSpPr>
            <a:spLocks noGrp="1"/>
          </p:cNvSpPr>
          <p:nvPr>
            <p:ph idx="1"/>
          </p:nvPr>
        </p:nvSpPr>
        <p:spPr>
          <a:xfrm>
            <a:off x="1522414" y="1905000"/>
            <a:ext cx="10332638" cy="4267200"/>
          </a:xfrm>
        </p:spPr>
        <p:txBody>
          <a:bodyPr>
            <a:normAutofit/>
          </a:bodyPr>
          <a:lstStyle/>
          <a:p>
            <a:pPr marL="0" indent="0">
              <a:lnSpc>
                <a:spcPct val="100000"/>
              </a:lnSpc>
              <a:buNone/>
            </a:pPr>
            <a:r>
              <a:rPr lang="en-US" sz="2800" dirty="0" smtClean="0"/>
              <a:t> A client proffer of assistance of additional Advocates should not be regard as absence of want of confidence but the matter should be left to the determination of the client. </a:t>
            </a:r>
          </a:p>
          <a:p>
            <a:pPr>
              <a:lnSpc>
                <a:spcPct val="100000"/>
              </a:lnSpc>
            </a:pPr>
            <a:r>
              <a:rPr lang="en-US" sz="2800" dirty="0" smtClean="0"/>
              <a:t>An advocate should decline association as a colleague unless the dues of the advocates first retained are paid.</a:t>
            </a:r>
          </a:p>
          <a:p>
            <a:pPr>
              <a:lnSpc>
                <a:spcPct val="100000"/>
              </a:lnSpc>
            </a:pPr>
            <a:r>
              <a:rPr lang="en-US" sz="2800" dirty="0" smtClean="0"/>
              <a:t>No division  of fee with any person for legal services is proper except with another advocate upon the principles of division of work as expressed in the agreement between the advocates. </a:t>
            </a:r>
          </a:p>
        </p:txBody>
      </p:sp>
    </p:spTree>
    <p:extLst>
      <p:ext uri="{BB962C8B-B14F-4D97-AF65-F5344CB8AC3E}">
        <p14:creationId xmlns:p14="http://schemas.microsoft.com/office/powerpoint/2010/main" val="1402481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Continued… </a:t>
            </a:r>
            <a:endParaRPr lang="en-US" dirty="0"/>
          </a:p>
        </p:txBody>
      </p:sp>
      <p:sp>
        <p:nvSpPr>
          <p:cNvPr id="14" name="Content Placeholder 13"/>
          <p:cNvSpPr>
            <a:spLocks noGrp="1"/>
          </p:cNvSpPr>
          <p:nvPr>
            <p:ph idx="1"/>
          </p:nvPr>
        </p:nvSpPr>
        <p:spPr>
          <a:xfrm>
            <a:off x="1522414" y="1905000"/>
            <a:ext cx="10332638" cy="4267200"/>
          </a:xfrm>
        </p:spPr>
        <p:txBody>
          <a:bodyPr>
            <a:normAutofit/>
          </a:bodyPr>
          <a:lstStyle/>
          <a:p>
            <a:pPr>
              <a:lnSpc>
                <a:spcPct val="100000"/>
              </a:lnSpc>
            </a:pPr>
            <a:r>
              <a:rPr lang="en-US" sz="2800" dirty="0" smtClean="0"/>
              <a:t> Clients not advocates are litigants : whatever may be the ill feelings between the clients, it should not be allowed to influence Advocates in their conduct and respect towards each other or towards parties in the case. All personal clashes between advocates should be avoided. </a:t>
            </a:r>
          </a:p>
          <a:p>
            <a:pPr>
              <a:lnSpc>
                <a:spcPct val="100000"/>
              </a:lnSpc>
            </a:pPr>
            <a:r>
              <a:rPr lang="en-US" sz="2800" dirty="0" smtClean="0"/>
              <a:t>In the trial of the case, it is indecent to allude to the personal history or personal issues of the Advocates appearing on the other side.</a:t>
            </a:r>
          </a:p>
        </p:txBody>
      </p:sp>
    </p:spTree>
    <p:extLst>
      <p:ext uri="{BB962C8B-B14F-4D97-AF65-F5344CB8AC3E}">
        <p14:creationId xmlns:p14="http://schemas.microsoft.com/office/powerpoint/2010/main" val="171700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Continued… </a:t>
            </a:r>
            <a:endParaRPr lang="en-US" dirty="0"/>
          </a:p>
        </p:txBody>
      </p:sp>
      <p:sp>
        <p:nvSpPr>
          <p:cNvPr id="14" name="Content Placeholder 13"/>
          <p:cNvSpPr>
            <a:spLocks noGrp="1"/>
          </p:cNvSpPr>
          <p:nvPr>
            <p:ph idx="1"/>
          </p:nvPr>
        </p:nvSpPr>
        <p:spPr>
          <a:xfrm>
            <a:off x="1522414" y="1905000"/>
            <a:ext cx="10332638" cy="4267200"/>
          </a:xfrm>
        </p:spPr>
        <p:txBody>
          <a:bodyPr>
            <a:normAutofit/>
          </a:bodyPr>
          <a:lstStyle/>
          <a:p>
            <a:pPr>
              <a:lnSpc>
                <a:spcPct val="100000"/>
              </a:lnSpc>
            </a:pPr>
            <a:r>
              <a:rPr lang="en-US" sz="2800" dirty="0" smtClean="0"/>
              <a:t> Junior and yo9unger members should always be respectful to senior and older members who are also expected to be not only courteous but also helpful to their junior and younger brethren at Bar.</a:t>
            </a:r>
          </a:p>
          <a:p>
            <a:pPr>
              <a:lnSpc>
                <a:spcPct val="100000"/>
              </a:lnSpc>
            </a:pPr>
            <a:r>
              <a:rPr lang="en-US" sz="2800" dirty="0" smtClean="0"/>
              <a:t>Where more than one advocates are engaged on any side, it is the right of  the senior member to lead and the junior members to assist him.</a:t>
            </a:r>
          </a:p>
          <a:p>
            <a:pPr algn="ctr">
              <a:lnSpc>
                <a:spcPct val="100000"/>
              </a:lnSpc>
            </a:pPr>
            <a:r>
              <a:rPr lang="en-US" sz="2800" dirty="0" smtClean="0"/>
              <a:t>END</a:t>
            </a:r>
            <a:endParaRPr lang="en-US" sz="2800" dirty="0"/>
          </a:p>
        </p:txBody>
      </p:sp>
    </p:spTree>
    <p:extLst>
      <p:ext uri="{BB962C8B-B14F-4D97-AF65-F5344CB8AC3E}">
        <p14:creationId xmlns:p14="http://schemas.microsoft.com/office/powerpoint/2010/main" val="12399934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a:t>
            </a:r>
            <a:r>
              <a:rPr lang="en-US" sz="3600" b="1" dirty="0" smtClean="0"/>
              <a:t>to Clients</a:t>
            </a:r>
            <a:endParaRPr lang="en-US" sz="3600" b="1" dirty="0"/>
          </a:p>
        </p:txBody>
      </p:sp>
      <p:sp>
        <p:nvSpPr>
          <p:cNvPr id="14" name="Content Placeholder 13"/>
          <p:cNvSpPr>
            <a:spLocks noGrp="1"/>
          </p:cNvSpPr>
          <p:nvPr>
            <p:ph idx="1"/>
          </p:nvPr>
        </p:nvSpPr>
        <p:spPr/>
        <p:txBody>
          <a:bodyPr>
            <a:normAutofit fontScale="85000" lnSpcReduction="20000"/>
          </a:bodyPr>
          <a:lstStyle/>
          <a:p>
            <a:pPr>
              <a:lnSpc>
                <a:spcPct val="100000"/>
              </a:lnSpc>
            </a:pPr>
            <a:r>
              <a:rPr lang="en-US" sz="2800" dirty="0" smtClean="0"/>
              <a:t>An Advocate shall not acquire an interest adverse to a client in the property or interest involved in the case</a:t>
            </a:r>
          </a:p>
          <a:p>
            <a:pPr>
              <a:lnSpc>
                <a:spcPct val="100000"/>
              </a:lnSpc>
            </a:pPr>
            <a:r>
              <a:rPr lang="en-US" sz="2800" dirty="0" smtClean="0"/>
              <a:t>An Advocate shall not accept professional employment without first disclosing his relationship with adverse party as to any nature.</a:t>
            </a:r>
          </a:p>
          <a:p>
            <a:pPr>
              <a:lnSpc>
                <a:spcPct val="100000"/>
              </a:lnSpc>
            </a:pPr>
            <a:r>
              <a:rPr lang="en-US" sz="2800" dirty="0" smtClean="0"/>
              <a:t>An </a:t>
            </a:r>
            <a:r>
              <a:rPr lang="en-US" sz="2800" dirty="0"/>
              <a:t>Advocate shall not accept employment adverse to a client or former client, relating to a matter in reference to which he has obtained confidential information by reason of or in the course of his employment by such client or former client provided that an advocate, who has not been formally engaged by a person and accepted a retainer nor received any fees for such engagement is not precluded from accepting employment adverse to the interest of such person</a:t>
            </a:r>
            <a:r>
              <a:rPr lang="en-US" sz="2800" dirty="0" smtClean="0"/>
              <a:t>..</a:t>
            </a:r>
            <a:endParaRPr lang="en-US" sz="2800" dirty="0"/>
          </a:p>
          <a:p>
            <a:pPr>
              <a:lnSpc>
                <a:spcPct val="100000"/>
              </a:lnSpc>
            </a:pPr>
            <a:endParaRPr lang="en-US" sz="2800" dirty="0"/>
          </a:p>
        </p:txBody>
      </p:sp>
    </p:spTree>
    <p:extLst>
      <p:ext uri="{BB962C8B-B14F-4D97-AF65-F5344CB8AC3E}">
        <p14:creationId xmlns:p14="http://schemas.microsoft.com/office/powerpoint/2010/main" val="4465677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3600" b="1" dirty="0" smtClean="0"/>
              <a:t>Conduct with Regard </a:t>
            </a:r>
            <a:r>
              <a:rPr lang="en-US" sz="3600" b="1" dirty="0" smtClean="0"/>
              <a:t>to Clients</a:t>
            </a:r>
            <a:endParaRPr lang="en-US" sz="3600" b="1" dirty="0"/>
          </a:p>
        </p:txBody>
      </p:sp>
      <p:sp>
        <p:nvSpPr>
          <p:cNvPr id="14" name="Content Placeholder 13"/>
          <p:cNvSpPr>
            <a:spLocks noGrp="1"/>
          </p:cNvSpPr>
          <p:nvPr>
            <p:ph idx="1"/>
          </p:nvPr>
        </p:nvSpPr>
        <p:spPr/>
        <p:txBody>
          <a:bodyPr>
            <a:normAutofit fontScale="92500" lnSpcReduction="10000"/>
          </a:bodyPr>
          <a:lstStyle/>
          <a:p>
            <a:pPr>
              <a:lnSpc>
                <a:spcPct val="100000"/>
              </a:lnSpc>
            </a:pPr>
            <a:r>
              <a:rPr lang="en-US" sz="2800" dirty="0" smtClean="0"/>
              <a:t> </a:t>
            </a:r>
            <a:r>
              <a:rPr lang="en-US" sz="2800" dirty="0"/>
              <a:t>An advocate shall not represent conflicting interests. </a:t>
            </a:r>
          </a:p>
          <a:p>
            <a:pPr>
              <a:lnSpc>
                <a:spcPct val="100000"/>
              </a:lnSpc>
            </a:pPr>
            <a:r>
              <a:rPr lang="en-US" sz="2800" dirty="0" smtClean="0"/>
              <a:t> </a:t>
            </a:r>
            <a:r>
              <a:rPr lang="en-US" sz="2800" dirty="0"/>
              <a:t>An advocate shall not himself or in </a:t>
            </a:r>
            <a:r>
              <a:rPr lang="en-US" sz="2800" dirty="0" err="1"/>
              <a:t>benami</a:t>
            </a:r>
            <a:r>
              <a:rPr lang="en-US" sz="2800" dirty="0"/>
              <a:t> purchase any property at a probate, foreclosure or judicial sale in an auction or proceeding in which such advocate appears for a party, nor shall he accept the whole or part of the property, in respect of which he had been engaged to conduct the case, in lieu of his remuneration, or as a reward or </a:t>
            </a:r>
            <a:r>
              <a:rPr lang="en-US" sz="2800" dirty="0" smtClean="0"/>
              <a:t>bounty</a:t>
            </a:r>
            <a:endParaRPr lang="en-US" sz="2800" dirty="0"/>
          </a:p>
          <a:p>
            <a:pPr>
              <a:lnSpc>
                <a:spcPct val="100000"/>
              </a:lnSpc>
            </a:pPr>
            <a:r>
              <a:rPr lang="en-US" sz="2800" dirty="0" smtClean="0"/>
              <a:t> </a:t>
            </a:r>
            <a:r>
              <a:rPr lang="en-US" sz="2800" dirty="0"/>
              <a:t>An advocate shall not commingle the property of client with his own, and shall promptly report to the client the receipt by him of any money or other property belonging to such client.</a:t>
            </a:r>
            <a:endParaRPr lang="en-US" sz="2800" dirty="0"/>
          </a:p>
        </p:txBody>
      </p:sp>
    </p:spTree>
    <p:extLst>
      <p:ext uri="{BB962C8B-B14F-4D97-AF65-F5344CB8AC3E}">
        <p14:creationId xmlns:p14="http://schemas.microsoft.com/office/powerpoint/2010/main" val="240570220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121</TotalTime>
  <Words>1962</Words>
  <Application>Microsoft Office PowerPoint</Application>
  <PresentationFormat>Custom</PresentationFormat>
  <Paragraphs>64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Consolas</vt:lpstr>
      <vt:lpstr>Corbel</vt:lpstr>
      <vt:lpstr>Chalkboard 16x9</vt:lpstr>
      <vt:lpstr>Canons of Professional Conduct and Etiquette</vt:lpstr>
      <vt:lpstr>Conduct with Regard to other Advocates</vt:lpstr>
      <vt:lpstr>Continued…</vt:lpstr>
      <vt:lpstr>Continued… </vt:lpstr>
      <vt:lpstr>Continued… </vt:lpstr>
      <vt:lpstr>Continued… </vt:lpstr>
      <vt:lpstr>Continued… </vt:lpstr>
      <vt:lpstr>Conduct with Regard to Clients</vt:lpstr>
      <vt:lpstr>Conduct with Regard to Clients</vt:lpstr>
      <vt:lpstr>Conduct with Regard to Clients</vt:lpstr>
      <vt:lpstr>Conduct with Regard to CLient</vt:lpstr>
      <vt:lpstr>Conduct with Regard to Clients</vt:lpstr>
      <vt:lpstr>Conduct with Regard to Clients</vt:lpstr>
      <vt:lpstr>Conduct with Regard to Court</vt:lpstr>
      <vt:lpstr>Conduct with Regard to Court</vt:lpstr>
      <vt:lpstr>Conduct with Regard to Court</vt:lpstr>
      <vt:lpstr>Conduct with Regard to Court</vt:lpstr>
      <vt:lpstr>Conduct with Regard to Court</vt:lpstr>
      <vt:lpstr>Conduct with Regard to Court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False Imprisonment</dc:title>
  <dc:creator>HP</dc:creator>
  <cp:lastModifiedBy>HP</cp:lastModifiedBy>
  <cp:revision>14</cp:revision>
  <dcterms:created xsi:type="dcterms:W3CDTF">2020-05-02T19:06:15Z</dcterms:created>
  <dcterms:modified xsi:type="dcterms:W3CDTF">2020-11-12T06:05:44Z</dcterms:modified>
</cp:coreProperties>
</file>