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65" r:id="rId3"/>
    <p:sldId id="266" r:id="rId4"/>
    <p:sldId id="272" r:id="rId5"/>
    <p:sldId id="258" r:id="rId6"/>
    <p:sldId id="261" r:id="rId7"/>
    <p:sldId id="262" r:id="rId8"/>
    <p:sldId id="263" r:id="rId9"/>
    <p:sldId id="259" r:id="rId10"/>
    <p:sldId id="271" r:id="rId11"/>
    <p:sldId id="264" r:id="rId12"/>
    <p:sldId id="273" r:id="rId13"/>
    <p:sldId id="260" r:id="rId14"/>
    <p:sldId id="270" r:id="rId15"/>
    <p:sldId id="267" r:id="rId16"/>
    <p:sldId id="26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4148102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226580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4293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2407035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958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1639146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2026868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86703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207932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92925-F6EF-4B87-8290-50BF5128A130}" type="datetimeFigureOut">
              <a:rPr lang="en-GB" smtClean="0"/>
              <a:t>10/04/2020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592326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D92925-F6EF-4B87-8290-50BF5128A130}"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402284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D92925-F6EF-4B87-8290-50BF5128A130}" type="datetimeFigureOut">
              <a:rPr lang="en-GB" smtClean="0"/>
              <a:t>10/04/2020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734190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D92925-F6EF-4B87-8290-50BF5128A130}" type="datetimeFigureOut">
              <a:rPr lang="en-GB" smtClean="0"/>
              <a:t>10/04/2020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416636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92925-F6EF-4B87-8290-50BF5128A130}" type="datetimeFigureOut">
              <a:rPr lang="en-GB" smtClean="0"/>
              <a:t>10/04/2020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191457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D92925-F6EF-4B87-8290-50BF5128A130}"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413092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D92925-F6EF-4B87-8290-50BF5128A130}" type="datetimeFigureOut">
              <a:rPr lang="en-GB" smtClean="0"/>
              <a:t>10/04/2020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BCBC65-FBE9-4396-A83A-45D17E8167F9}" type="slidenum">
              <a:rPr lang="en-GB" smtClean="0"/>
              <a:t>‹#›</a:t>
            </a:fld>
            <a:endParaRPr lang="en-GB"/>
          </a:p>
        </p:txBody>
      </p:sp>
    </p:spTree>
    <p:extLst>
      <p:ext uri="{BB962C8B-B14F-4D97-AF65-F5344CB8AC3E}">
        <p14:creationId xmlns:p14="http://schemas.microsoft.com/office/powerpoint/2010/main" val="123445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D92925-F6EF-4B87-8290-50BF5128A130}" type="datetimeFigureOut">
              <a:rPr lang="en-GB" smtClean="0"/>
              <a:t>10/04/2020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BCBC65-FBE9-4396-A83A-45D17E8167F9}" type="slidenum">
              <a:rPr lang="en-GB" smtClean="0"/>
              <a:t>‹#›</a:t>
            </a:fld>
            <a:endParaRPr lang="en-GB"/>
          </a:p>
        </p:txBody>
      </p:sp>
    </p:spTree>
    <p:extLst>
      <p:ext uri="{BB962C8B-B14F-4D97-AF65-F5344CB8AC3E}">
        <p14:creationId xmlns:p14="http://schemas.microsoft.com/office/powerpoint/2010/main" val="3065211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mage.slidesharecdn.com/1lh0qo0ntlgq22r3ozlv-signature-c42f92f7b6133bc2826c3ed451199474d677fe5dbba3af17d7bc7b68cbd4095b-poli-151103061422-lva1-app6892/95/labelling-theory-in-deviance-4-638.jpg?cb=144653160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mage.slidesharecdn.com/1lh0qo0ntlgq22r3ozlv-signature-c42f92f7b6133bc2826c3ed451199474d677fe5dbba3af17d7bc7b68cbd4095b-poli-151103061422-lva1-app6892/95/labelling-theory-in-deviance-8-638.jpg?cb=14465316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9" name="Group 6">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40" name="Rectangle 18">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20">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22">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44" name="Straight Connector 26">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45" name="Straight Connector 28">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216E41FD-D4E2-43C6-A2FB-27C37B3293FC}"/>
              </a:ext>
            </a:extLst>
          </p:cNvPr>
          <p:cNvSpPr>
            <a:spLocks noGrp="1"/>
          </p:cNvSpPr>
          <p:nvPr>
            <p:ph type="title"/>
          </p:nvPr>
        </p:nvSpPr>
        <p:spPr>
          <a:xfrm>
            <a:off x="1507067" y="1397000"/>
            <a:ext cx="7766936" cy="2653836"/>
          </a:xfrm>
        </p:spPr>
        <p:txBody>
          <a:bodyPr vert="horz" lIns="91440" tIns="45720" rIns="91440" bIns="45720" rtlCol="0" anchor="b">
            <a:normAutofit/>
          </a:bodyPr>
          <a:lstStyle/>
          <a:p>
            <a:pPr algn="r"/>
            <a:r>
              <a:rPr lang="en-US" sz="5400"/>
              <a:t>Theories of Criminal Behavior</a:t>
            </a:r>
          </a:p>
        </p:txBody>
      </p:sp>
    </p:spTree>
    <p:extLst>
      <p:ext uri="{BB962C8B-B14F-4D97-AF65-F5344CB8AC3E}">
        <p14:creationId xmlns:p14="http://schemas.microsoft.com/office/powerpoint/2010/main" val="1852740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6A0DE-112E-4240-B9BA-3B8618531BF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7FEC8ABA-1B31-418B-8ECD-1DFD35066C8C}"/>
              </a:ext>
            </a:extLst>
          </p:cNvPr>
          <p:cNvSpPr>
            <a:spLocks noGrp="1"/>
          </p:cNvSpPr>
          <p:nvPr>
            <p:ph idx="1"/>
          </p:nvPr>
        </p:nvSpPr>
        <p:spPr/>
        <p:txBody>
          <a:bodyPr/>
          <a:lstStyle/>
          <a:p>
            <a:r>
              <a:rPr lang="en-US" dirty="0"/>
              <a:t>Examples of these approaches include the theory of differential association, which claims that all criminal behavior is learned and that the learning process is influenced by the extent of the individual’s contact with persons who commit crimes. The more an individual associates with such persons, the more likely it becomes that he will learn and adopt.</a:t>
            </a:r>
          </a:p>
          <a:p>
            <a:r>
              <a:rPr lang="en-US" b="1" dirty="0"/>
              <a:t>The theory of anomie, </a:t>
            </a:r>
            <a:r>
              <a:rPr lang="en-US" dirty="0"/>
              <a:t>proposed by the American sociologist </a:t>
            </a:r>
            <a:r>
              <a:rPr lang="en-US" b="1" dirty="0"/>
              <a:t>Robert K. Merton</a:t>
            </a:r>
            <a:r>
              <a:rPr lang="en-US" dirty="0"/>
              <a:t>, suggests that criminality results from an offender’s inability to attain his goals by socially acceptable means; faced with this inability, the individual is likely to turn to other—not necessarily socially or legally acceptable—objectives or to pursue the original objectives by unacceptable means.</a:t>
            </a:r>
            <a:endParaRPr lang="en-GB" dirty="0"/>
          </a:p>
        </p:txBody>
      </p:sp>
    </p:spTree>
    <p:extLst>
      <p:ext uri="{BB962C8B-B14F-4D97-AF65-F5344CB8AC3E}">
        <p14:creationId xmlns:p14="http://schemas.microsoft.com/office/powerpoint/2010/main" val="3474516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A96C9-06DE-4874-8016-559508EAF8CF}"/>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CFC3BE9E-200D-46FC-8665-DCB4BF6D2C09}"/>
              </a:ext>
            </a:extLst>
          </p:cNvPr>
          <p:cNvSpPr>
            <a:spLocks noGrp="1"/>
          </p:cNvSpPr>
          <p:nvPr>
            <p:ph idx="1"/>
          </p:nvPr>
        </p:nvSpPr>
        <p:spPr/>
        <p:txBody>
          <a:bodyPr>
            <a:normAutofit/>
          </a:bodyPr>
          <a:lstStyle/>
          <a:p>
            <a:r>
              <a:rPr lang="en-US" dirty="0"/>
              <a:t>Social Learning Theory Aggression  Is learned, not innate.  Requires personal observation of aggression or rewards for aggression.  Involves </a:t>
            </a:r>
            <a:r>
              <a:rPr lang="en-US" dirty="0" err="1"/>
              <a:t>behaviour</a:t>
            </a:r>
            <a:r>
              <a:rPr lang="en-US" dirty="0"/>
              <a:t> modelling of family members, community members and mass media.</a:t>
            </a:r>
          </a:p>
          <a:p>
            <a:r>
              <a:rPr lang="en-US" dirty="0"/>
              <a:t>Three types of learning    Classical conditioning initially described by Ivan Pavlov, occur when a particular response to stimulus becomes conditioned to response to another associated stimulus.</a:t>
            </a:r>
          </a:p>
          <a:p>
            <a:r>
              <a:rPr lang="en-US" dirty="0"/>
              <a:t> Operant conditioning defined by B.F Skinner , is the learning process by which a response is strengthen or extinguished through reinforcement or punishment of behavior.</a:t>
            </a:r>
          </a:p>
          <a:p>
            <a:r>
              <a:rPr lang="en-US" dirty="0"/>
              <a:t>Observational (vicarious) learning initially described by Al. Bert Bandura. Occurs through observing the </a:t>
            </a:r>
            <a:r>
              <a:rPr lang="en-US" dirty="0" err="1"/>
              <a:t>bevahavior</a:t>
            </a:r>
            <a:r>
              <a:rPr lang="en-US" dirty="0"/>
              <a:t> of others and imitating those behavior, even there is no reinforcement at the time.</a:t>
            </a:r>
          </a:p>
        </p:txBody>
      </p:sp>
    </p:spTree>
    <p:extLst>
      <p:ext uri="{BB962C8B-B14F-4D97-AF65-F5344CB8AC3E}">
        <p14:creationId xmlns:p14="http://schemas.microsoft.com/office/powerpoint/2010/main" val="943423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7E9AA-9C1A-43BB-9C5E-33BD1982E83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0C4FB2CD-7489-4A58-ACBD-47A79182876E}"/>
              </a:ext>
            </a:extLst>
          </p:cNvPr>
          <p:cNvSpPr>
            <a:spLocks noGrp="1"/>
          </p:cNvSpPr>
          <p:nvPr>
            <p:ph idx="1"/>
          </p:nvPr>
        </p:nvSpPr>
        <p:spPr/>
        <p:txBody>
          <a:bodyPr/>
          <a:lstStyle/>
          <a:p>
            <a:r>
              <a:rPr lang="en-US" b="1" dirty="0"/>
              <a:t>Principles of Learning</a:t>
            </a:r>
          </a:p>
          <a:p>
            <a:r>
              <a:rPr lang="en-US" dirty="0"/>
              <a:t> Positive reinforcement: increases the target behavior by rewarding the individual </a:t>
            </a:r>
          </a:p>
          <a:p>
            <a:r>
              <a:rPr lang="en-US" dirty="0"/>
              <a:t> Negative reinforcement: increases the target behavior by removing an unpleasant stimulus  </a:t>
            </a:r>
          </a:p>
          <a:p>
            <a:r>
              <a:rPr lang="en-US" dirty="0"/>
              <a:t>Punishment: reduces the odds of the target behavior being repeated </a:t>
            </a:r>
            <a:endParaRPr lang="en-GB" dirty="0"/>
          </a:p>
          <a:p>
            <a:endParaRPr lang="en-GB" dirty="0"/>
          </a:p>
        </p:txBody>
      </p:sp>
    </p:spTree>
    <p:extLst>
      <p:ext uri="{BB962C8B-B14F-4D97-AF65-F5344CB8AC3E}">
        <p14:creationId xmlns:p14="http://schemas.microsoft.com/office/powerpoint/2010/main" val="3024674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BC5E5-F376-4B10-99DC-E157B06095BD}"/>
              </a:ext>
            </a:extLst>
          </p:cNvPr>
          <p:cNvSpPr>
            <a:spLocks noGrp="1"/>
          </p:cNvSpPr>
          <p:nvPr>
            <p:ph type="title"/>
          </p:nvPr>
        </p:nvSpPr>
        <p:spPr/>
        <p:txBody>
          <a:bodyPr/>
          <a:lstStyle/>
          <a:p>
            <a:r>
              <a:rPr lang="en-US" dirty="0"/>
              <a:t>Psychologists approach</a:t>
            </a:r>
            <a:endParaRPr lang="en-GB" dirty="0"/>
          </a:p>
        </p:txBody>
      </p:sp>
      <p:sp>
        <p:nvSpPr>
          <p:cNvPr id="3" name="Content Placeholder 2">
            <a:extLst>
              <a:ext uri="{FF2B5EF4-FFF2-40B4-BE49-F238E27FC236}">
                <a16:creationId xmlns:a16="http://schemas.microsoft.com/office/drawing/2014/main" id="{BA8091C0-FF34-471D-B157-07A608A4663F}"/>
              </a:ext>
            </a:extLst>
          </p:cNvPr>
          <p:cNvSpPr>
            <a:spLocks noGrp="1"/>
          </p:cNvSpPr>
          <p:nvPr>
            <p:ph idx="1"/>
          </p:nvPr>
        </p:nvSpPr>
        <p:spPr/>
        <p:txBody>
          <a:bodyPr>
            <a:normAutofit/>
          </a:bodyPr>
          <a:lstStyle/>
          <a:p>
            <a:r>
              <a:rPr lang="en-US" dirty="0"/>
              <a:t>Psychologists approach the task of explaining delinquent and criminal behavior by focusing on an individual’s personality. </a:t>
            </a:r>
          </a:p>
          <a:p>
            <a:r>
              <a:rPr lang="en-US" dirty="0"/>
              <a:t>They examine the processes by which behavior and restraints on behavior are learned. These processes often are conceived as being the result of the interaction of biological predispositions and social experiences.</a:t>
            </a:r>
          </a:p>
          <a:p>
            <a:r>
              <a:rPr lang="en-US" dirty="0"/>
              <a:t>Earliest psychological theories of crime were those based on the work of Sigmund Freud (1856–1939).</a:t>
            </a:r>
          </a:p>
          <a:p>
            <a:r>
              <a:rPr lang="en-US" dirty="0"/>
              <a:t>Freud argued that human nature includes a great reservoir of instinctual drives (the “id”) that demand gratification. These drives are restrained by moral and ethical codes (the “superego”) that children internalize as a result of their great love for and attachment to their parents.</a:t>
            </a:r>
            <a:endParaRPr lang="en-GB" dirty="0"/>
          </a:p>
        </p:txBody>
      </p:sp>
    </p:spTree>
    <p:extLst>
      <p:ext uri="{BB962C8B-B14F-4D97-AF65-F5344CB8AC3E}">
        <p14:creationId xmlns:p14="http://schemas.microsoft.com/office/powerpoint/2010/main" val="391969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284ED-C364-4FFA-AA4E-5E9BC56E8AE7}"/>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D6151E23-1D54-481C-9DCC-5400976F4F4C}"/>
              </a:ext>
            </a:extLst>
          </p:cNvPr>
          <p:cNvSpPr>
            <a:spLocks noGrp="1"/>
          </p:cNvSpPr>
          <p:nvPr>
            <p:ph idx="1"/>
          </p:nvPr>
        </p:nvSpPr>
        <p:spPr/>
        <p:txBody>
          <a:bodyPr/>
          <a:lstStyle/>
          <a:p>
            <a:r>
              <a:rPr lang="en-US" dirty="0"/>
              <a:t>Later psychological theories of crime were based on behavior theory, such as that of the American psychologist B.F. Skinner (1904–90), who viewed all human behavior—criminal and otherwise—as learned and thus </a:t>
            </a:r>
            <a:r>
              <a:rPr lang="en-US" dirty="0" err="1"/>
              <a:t>manipulable</a:t>
            </a:r>
            <a:r>
              <a:rPr lang="en-US" dirty="0"/>
              <a:t> by the use of reinforcement and punishment.</a:t>
            </a:r>
          </a:p>
          <a:p>
            <a:r>
              <a:rPr lang="en-US" dirty="0"/>
              <a:t>It is sometimes argued that crime is associated with certain mental conditions. Mental illness is generally the cause of a relatively small proportion of crimes, but its perceived importance may be exaggerated by the seriousness of some of the crimes committed by persons with mental disorders.</a:t>
            </a:r>
          </a:p>
          <a:p>
            <a:r>
              <a:rPr lang="en-US" dirty="0"/>
              <a:t>One particular personality configuration—antisocial personality disorder—is thought to be strongly associated with criminality. </a:t>
            </a:r>
            <a:endParaRPr lang="en-GB" dirty="0"/>
          </a:p>
        </p:txBody>
      </p:sp>
    </p:spTree>
    <p:extLst>
      <p:ext uri="{BB962C8B-B14F-4D97-AF65-F5344CB8AC3E}">
        <p14:creationId xmlns:p14="http://schemas.microsoft.com/office/powerpoint/2010/main" val="615705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BE326-7BB5-471C-9A6F-166C99AFCC9E}"/>
              </a:ext>
            </a:extLst>
          </p:cNvPr>
          <p:cNvSpPr>
            <a:spLocks noGrp="1"/>
          </p:cNvSpPr>
          <p:nvPr>
            <p:ph type="title"/>
          </p:nvPr>
        </p:nvSpPr>
        <p:spPr/>
        <p:txBody>
          <a:bodyPr/>
          <a:lstStyle/>
          <a:p>
            <a:r>
              <a:rPr lang="en-US" dirty="0"/>
              <a:t>Labelling Theory</a:t>
            </a:r>
            <a:endParaRPr lang="en-GB" dirty="0"/>
          </a:p>
        </p:txBody>
      </p:sp>
      <p:sp>
        <p:nvSpPr>
          <p:cNvPr id="3" name="Content Placeholder 2">
            <a:extLst>
              <a:ext uri="{FF2B5EF4-FFF2-40B4-BE49-F238E27FC236}">
                <a16:creationId xmlns:a16="http://schemas.microsoft.com/office/drawing/2014/main" id="{FFB6BB95-B386-4F2D-9362-9A3F6F379055}"/>
              </a:ext>
            </a:extLst>
          </p:cNvPr>
          <p:cNvSpPr>
            <a:spLocks noGrp="1"/>
          </p:cNvSpPr>
          <p:nvPr>
            <p:ph idx="1"/>
          </p:nvPr>
        </p:nvSpPr>
        <p:spPr/>
        <p:txBody>
          <a:bodyPr>
            <a:normAutofit lnSpcReduction="10000"/>
          </a:bodyPr>
          <a:lstStyle/>
          <a:p>
            <a:r>
              <a:rPr lang="en-US" b="1" dirty="0"/>
              <a:t>Labeling theory</a:t>
            </a:r>
            <a:r>
              <a:rPr lang="en-US" dirty="0"/>
              <a:t> states that people come to identify and behave in ways that reflect how others </a:t>
            </a:r>
            <a:r>
              <a:rPr lang="en-US" b="1" dirty="0"/>
              <a:t>label</a:t>
            </a:r>
            <a:r>
              <a:rPr lang="en-US" dirty="0"/>
              <a:t> them. This </a:t>
            </a:r>
            <a:r>
              <a:rPr lang="en-US" b="1" dirty="0"/>
              <a:t>theory</a:t>
            </a:r>
            <a:r>
              <a:rPr lang="en-US" dirty="0"/>
              <a:t> is most commonly associated with the sociology of </a:t>
            </a:r>
            <a:r>
              <a:rPr lang="en-US" b="1" dirty="0"/>
              <a:t>crime</a:t>
            </a:r>
            <a:r>
              <a:rPr lang="en-US" dirty="0"/>
              <a:t> since </a:t>
            </a:r>
            <a:r>
              <a:rPr lang="en-US" b="1" dirty="0"/>
              <a:t>labeling</a:t>
            </a:r>
            <a:r>
              <a:rPr lang="en-US" dirty="0"/>
              <a:t> someone unlawfully deviant can lead to poor conduct.</a:t>
            </a:r>
          </a:p>
          <a:p>
            <a:r>
              <a:rPr lang="en-US" dirty="0"/>
              <a:t>Howard Becker (1928-) Labelling Theory - Actions are not intrinsically deviant, but rather they become deviant through the application of a label</a:t>
            </a:r>
          </a:p>
          <a:p>
            <a:r>
              <a:rPr lang="en-US" dirty="0"/>
              <a:t>Becker believed that once a label has been applied to an individual, it may be granted master status.  All other aspects of the individual’s life are no longer regarded as important as the label of deviant, and deviancy becomes a central activity.  A deviant career usually follows.</a:t>
            </a:r>
          </a:p>
          <a:p>
            <a:r>
              <a:rPr lang="en-US" dirty="0"/>
              <a:t> Primary Deviance </a:t>
            </a:r>
          </a:p>
          <a:p>
            <a:r>
              <a:rPr lang="en-US" dirty="0"/>
              <a:t> Secondary Deviance</a:t>
            </a:r>
          </a:p>
          <a:p>
            <a:endParaRPr lang="en-US" dirty="0"/>
          </a:p>
          <a:p>
            <a:endParaRPr lang="en-GB" dirty="0"/>
          </a:p>
        </p:txBody>
      </p:sp>
    </p:spTree>
    <p:extLst>
      <p:ext uri="{BB962C8B-B14F-4D97-AF65-F5344CB8AC3E}">
        <p14:creationId xmlns:p14="http://schemas.microsoft.com/office/powerpoint/2010/main" val="623390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B46A8-5808-4249-955B-810ABE55345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1ED2F656-5388-48C0-B31C-39CE9EBB2FB7}"/>
              </a:ext>
            </a:extLst>
          </p:cNvPr>
          <p:cNvSpPr>
            <a:spLocks noGrp="1"/>
          </p:cNvSpPr>
          <p:nvPr>
            <p:ph idx="1"/>
          </p:nvPr>
        </p:nvSpPr>
        <p:spPr/>
        <p:txBody>
          <a:bodyPr>
            <a:normAutofit lnSpcReduction="10000"/>
          </a:bodyPr>
          <a:lstStyle/>
          <a:p>
            <a:r>
              <a:rPr lang="en-US" dirty="0">
                <a:hlinkClick r:id="rId2" tooltip="Primary Deviance&#10;A behavior that&#10;violates a social&#10;norm bu..."/>
              </a:rPr>
              <a:t> </a:t>
            </a:r>
            <a:r>
              <a:rPr lang="en-US" dirty="0"/>
              <a:t>Primary Deviance A behavior that violates a social norm but that does not effect one’s sense of self.</a:t>
            </a:r>
          </a:p>
          <a:p>
            <a:r>
              <a:rPr lang="en-US" dirty="0"/>
              <a:t>Example of primary deviance  Tommy is five years old and his mother has taking him to WH Smith. Now everyone knows that WH Smith has a pick and mix stand and Tommy loves his chocolate. So when mummy isn’t looking, Tommy takes some chocolate mice and carries on like nothing happened. Unfortunately, the clerk saw him eat the chocolate and he gets into trouble with mummy.</a:t>
            </a:r>
          </a:p>
          <a:p>
            <a:r>
              <a:rPr lang="en-US" dirty="0"/>
              <a:t> This is primary deviance. The clerk doesn’t call the police because it’s justified as childhood behavior. When Tommy gets older, he would describe it as a “moment of madness”. No one has labelled Tommy as a thief. It is not affected his status or how society views Tommy, therefore according to Lemert primary deviance is pointless to study as it has no effect on the individual or society.</a:t>
            </a:r>
          </a:p>
          <a:p>
            <a:endParaRPr lang="en-GB" dirty="0"/>
          </a:p>
        </p:txBody>
      </p:sp>
    </p:spTree>
    <p:extLst>
      <p:ext uri="{BB962C8B-B14F-4D97-AF65-F5344CB8AC3E}">
        <p14:creationId xmlns:p14="http://schemas.microsoft.com/office/powerpoint/2010/main" val="1013248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601D-883A-4BBB-963E-82A8852258E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B0745D96-8D2B-4B14-8D07-B278C62F00E6}"/>
              </a:ext>
            </a:extLst>
          </p:cNvPr>
          <p:cNvSpPr>
            <a:spLocks noGrp="1"/>
          </p:cNvSpPr>
          <p:nvPr>
            <p:ph idx="1"/>
          </p:nvPr>
        </p:nvSpPr>
        <p:spPr/>
        <p:txBody>
          <a:bodyPr>
            <a:normAutofit fontScale="92500" lnSpcReduction="10000"/>
          </a:bodyPr>
          <a:lstStyle/>
          <a:p>
            <a:pPr algn="just"/>
            <a:r>
              <a:rPr lang="en-US" dirty="0"/>
              <a:t>Secondary Deviance  In secondary deviance the person is already labelled as a deviant but still he/she continues to engage in that particular act.</a:t>
            </a:r>
            <a:r>
              <a:rPr lang="en-US" dirty="0">
                <a:hlinkClick r:id="rId2" tooltip="Example of secondary&#10;deviance&#10; However, as Tommy gets olde..."/>
              </a:rPr>
              <a:t> </a:t>
            </a:r>
            <a:endParaRPr lang="en-US" dirty="0"/>
          </a:p>
          <a:p>
            <a:pPr algn="just"/>
            <a:r>
              <a:rPr lang="en-US" dirty="0"/>
              <a:t>Example of secondary deviance  However, as Tommy gets older, he continues to steal and at the age of 18 Tommy steals a car from the local Mercedes dealership. Tommy gets caught and sent to prison for 10 years but when he comes out, he is still viewed as “that thief”. This makes it hard Tommy to get a job and because he needs money to survive, Tommy joins the neighborhood gang and once again reverts to crime.</a:t>
            </a:r>
          </a:p>
          <a:p>
            <a:pPr algn="just"/>
            <a:r>
              <a:rPr lang="en-US" dirty="0"/>
              <a:t>This is what we call secondary deviance – crime caused by a societal reaction. Society viewed Tommy as nothing more than a thief, so “thief” became Tommy’s master status. This puts Tommy in a self-concept crisis because he doesn’t know how he fits into society anymore – no one likes him, he cannot get a job – therefore self-fulfilling prophecy occurs, and Tommy fulfils his label. He joins neighborhood gang in order to be around people who accept his master status. Therefore, Tommy reverts to crime because of his label.</a:t>
            </a:r>
          </a:p>
          <a:p>
            <a:endParaRPr lang="en-GB" dirty="0"/>
          </a:p>
        </p:txBody>
      </p:sp>
    </p:spTree>
    <p:extLst>
      <p:ext uri="{BB962C8B-B14F-4D97-AF65-F5344CB8AC3E}">
        <p14:creationId xmlns:p14="http://schemas.microsoft.com/office/powerpoint/2010/main" val="337266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7FD8-33EE-48A2-966F-6192C1484FBA}"/>
              </a:ext>
            </a:extLst>
          </p:cNvPr>
          <p:cNvSpPr>
            <a:spLocks noGrp="1"/>
          </p:cNvSpPr>
          <p:nvPr>
            <p:ph type="title"/>
          </p:nvPr>
        </p:nvSpPr>
        <p:spPr/>
        <p:txBody>
          <a:bodyPr/>
          <a:lstStyle/>
          <a:p>
            <a:r>
              <a:rPr lang="en-GB" b="1" dirty="0"/>
              <a:t>Classical Theory</a:t>
            </a:r>
            <a:endParaRPr lang="en-GB" dirty="0"/>
          </a:p>
        </p:txBody>
      </p:sp>
      <p:sp>
        <p:nvSpPr>
          <p:cNvPr id="3" name="Content Placeholder 2">
            <a:extLst>
              <a:ext uri="{FF2B5EF4-FFF2-40B4-BE49-F238E27FC236}">
                <a16:creationId xmlns:a16="http://schemas.microsoft.com/office/drawing/2014/main" id="{E23C8352-AA05-4B3A-A812-9C1FFE3AA66A}"/>
              </a:ext>
            </a:extLst>
          </p:cNvPr>
          <p:cNvSpPr>
            <a:spLocks noGrp="1"/>
          </p:cNvSpPr>
          <p:nvPr>
            <p:ph idx="1"/>
          </p:nvPr>
        </p:nvSpPr>
        <p:spPr/>
        <p:txBody>
          <a:bodyPr/>
          <a:lstStyle/>
          <a:p>
            <a:r>
              <a:rPr lang="en-US" dirty="0"/>
              <a:t>Classical theory - A product of the Enlightenment, based on the assumption that people exercise free will and are thus completely responsible for their actions. </a:t>
            </a:r>
          </a:p>
          <a:p>
            <a:r>
              <a:rPr lang="en-US" dirty="0"/>
              <a:t>In classical theory, human behavior, including criminal behavior, is motivated by a hedonistic rationality, in which actors weigh the potential pleasure of an action against the possible pain associated with it.</a:t>
            </a:r>
          </a:p>
          <a:p>
            <a:r>
              <a:rPr lang="en-US" dirty="0"/>
              <a:t> In 1764, criminologist Cesare Beccaria wrote ' An Essay on Crimes and Punishments', which set forth classical criminological theory. He argued that the only justified rationale for laws and punishments was the principle of utility. Utility - The principle that a policy should "the greatest happiness shared by the greatest number".</a:t>
            </a:r>
          </a:p>
          <a:p>
            <a:endParaRPr lang="en-GB" dirty="0"/>
          </a:p>
        </p:txBody>
      </p:sp>
    </p:spTree>
    <p:extLst>
      <p:ext uri="{BB962C8B-B14F-4D97-AF65-F5344CB8AC3E}">
        <p14:creationId xmlns:p14="http://schemas.microsoft.com/office/powerpoint/2010/main" val="407392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A718-6924-4BE0-92D0-5CFE86AAAD96}"/>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FF3CFCDC-10A0-4A1A-8061-525F8AF08317}"/>
              </a:ext>
            </a:extLst>
          </p:cNvPr>
          <p:cNvSpPr>
            <a:spLocks noGrp="1"/>
          </p:cNvSpPr>
          <p:nvPr>
            <p:ph idx="1"/>
          </p:nvPr>
        </p:nvSpPr>
        <p:spPr/>
        <p:txBody>
          <a:bodyPr>
            <a:normAutofit/>
          </a:bodyPr>
          <a:lstStyle/>
          <a:p>
            <a:r>
              <a:rPr lang="en-US" dirty="0"/>
              <a:t>Explaining Crime Classical Theory Beccaria believed the basis of society, as well as the origin of punishments and the right to punish, is the social contract. The only legitimate purpose of punishment is special deterrence and general deterrence.</a:t>
            </a:r>
          </a:p>
          <a:p>
            <a:r>
              <a:rPr lang="en-US" dirty="0"/>
              <a:t>The prevention of individuals from committing crime again by punishing them. social contract An imaginary agreement to sacrifice the minimum amount of liberty to prevent anarchy and chaos. </a:t>
            </a:r>
          </a:p>
          <a:p>
            <a:r>
              <a:rPr lang="en-US" dirty="0"/>
              <a:t>The prevention of people in general or society at large from engaging in crime by punishing specific individuals and making examples of them.</a:t>
            </a:r>
          </a:p>
          <a:p>
            <a:endParaRPr lang="en-US" dirty="0"/>
          </a:p>
        </p:txBody>
      </p:sp>
    </p:spTree>
    <p:extLst>
      <p:ext uri="{BB962C8B-B14F-4D97-AF65-F5344CB8AC3E}">
        <p14:creationId xmlns:p14="http://schemas.microsoft.com/office/powerpoint/2010/main" val="97140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D033C-ADF9-48F2-A450-5BC0D082CBB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98B3186F-E3B3-4DB7-AE99-E99D47724147}"/>
              </a:ext>
            </a:extLst>
          </p:cNvPr>
          <p:cNvSpPr>
            <a:spLocks noGrp="1"/>
          </p:cNvSpPr>
          <p:nvPr>
            <p:ph idx="1"/>
          </p:nvPr>
        </p:nvSpPr>
        <p:spPr/>
        <p:txBody>
          <a:bodyPr/>
          <a:lstStyle/>
          <a:p>
            <a:r>
              <a:rPr lang="en-US" dirty="0"/>
              <a:t>Crime is caused by the individuals free will</a:t>
            </a:r>
          </a:p>
          <a:p>
            <a:r>
              <a:rPr lang="en-US" dirty="0"/>
              <a:t>Human beings are rational and make decisions freely and with understanding of consequences</a:t>
            </a:r>
          </a:p>
          <a:p>
            <a:r>
              <a:rPr lang="en-US" dirty="0"/>
              <a:t>Crime is an immoral form of human behavior</a:t>
            </a:r>
          </a:p>
          <a:p>
            <a:r>
              <a:rPr lang="en-US" dirty="0"/>
              <a:t>Such behavior weakens society</a:t>
            </a:r>
          </a:p>
          <a:p>
            <a:pPr lvl="1"/>
            <a:r>
              <a:rPr lang="en-US" dirty="0"/>
              <a:t>Punishment is a necessary evil sometimes intended to deter criminals and serve as an example to those who would violate the law</a:t>
            </a:r>
          </a:p>
          <a:p>
            <a:pPr lvl="1"/>
            <a:r>
              <a:rPr lang="en-US" dirty="0"/>
              <a:t>Crime prevention is possible through swift and certain punishment that counters possible gains from criminal behavior</a:t>
            </a:r>
          </a:p>
          <a:p>
            <a:endParaRPr lang="en-GB" dirty="0"/>
          </a:p>
        </p:txBody>
      </p:sp>
    </p:spTree>
    <p:extLst>
      <p:ext uri="{BB962C8B-B14F-4D97-AF65-F5344CB8AC3E}">
        <p14:creationId xmlns:p14="http://schemas.microsoft.com/office/powerpoint/2010/main" val="375111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E4DFF-C099-4AEB-84B9-6B7310538B03}"/>
              </a:ext>
            </a:extLst>
          </p:cNvPr>
          <p:cNvSpPr>
            <a:spLocks noGrp="1"/>
          </p:cNvSpPr>
          <p:nvPr>
            <p:ph type="title"/>
          </p:nvPr>
        </p:nvSpPr>
        <p:spPr/>
        <p:txBody>
          <a:bodyPr/>
          <a:lstStyle/>
          <a:p>
            <a:r>
              <a:rPr lang="en-GB" b="1" dirty="0"/>
              <a:t>Biological Theory</a:t>
            </a:r>
            <a:endParaRPr lang="en-GB" dirty="0"/>
          </a:p>
        </p:txBody>
      </p:sp>
      <p:sp>
        <p:nvSpPr>
          <p:cNvPr id="3" name="Content Placeholder 2">
            <a:extLst>
              <a:ext uri="{FF2B5EF4-FFF2-40B4-BE49-F238E27FC236}">
                <a16:creationId xmlns:a16="http://schemas.microsoft.com/office/drawing/2014/main" id="{CA2D2216-8AFC-4F0B-A1B2-7BE18BCC4B63}"/>
              </a:ext>
            </a:extLst>
          </p:cNvPr>
          <p:cNvSpPr>
            <a:spLocks noGrp="1"/>
          </p:cNvSpPr>
          <p:nvPr>
            <p:ph idx="1"/>
          </p:nvPr>
        </p:nvSpPr>
        <p:spPr/>
        <p:txBody>
          <a:bodyPr/>
          <a:lstStyle/>
          <a:p>
            <a:r>
              <a:rPr lang="en-US" dirty="0"/>
              <a:t>The basic determinants of human behavior are to a considerable degree, determined by genetics</a:t>
            </a:r>
          </a:p>
          <a:p>
            <a:r>
              <a:rPr lang="en-US" dirty="0"/>
              <a:t>These basic determinants of human behavior may be passed from one generations to the next</a:t>
            </a:r>
          </a:p>
          <a:p>
            <a:r>
              <a:rPr lang="en-US" dirty="0"/>
              <a:t>Human DNA, environmental contaminants, nutrition, hormones, trauma to the brain, exposure to drugs and alcohol during pregnancy and body chemistry can all contribute to criminal behavior.</a:t>
            </a:r>
          </a:p>
          <a:p>
            <a:r>
              <a:rPr lang="en-US" dirty="0"/>
              <a:t>Biological Explanation of Crime Following are some of the major biological explanations for deviant behavior Cesare Lombroso Theory, Y Chromosome Theory and William Sheldon Theory</a:t>
            </a:r>
          </a:p>
          <a:p>
            <a:endParaRPr lang="en-US" dirty="0"/>
          </a:p>
          <a:p>
            <a:endParaRPr lang="en-GB" dirty="0"/>
          </a:p>
        </p:txBody>
      </p:sp>
    </p:spTree>
    <p:extLst>
      <p:ext uri="{BB962C8B-B14F-4D97-AF65-F5344CB8AC3E}">
        <p14:creationId xmlns:p14="http://schemas.microsoft.com/office/powerpoint/2010/main" val="1182264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B601C-9750-473B-BDFD-832D8ACDFAB8}"/>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D6FB0029-FD0A-43F6-93BD-49F233092142}"/>
              </a:ext>
            </a:extLst>
          </p:cNvPr>
          <p:cNvSpPr>
            <a:spLocks noGrp="1"/>
          </p:cNvSpPr>
          <p:nvPr>
            <p:ph idx="1"/>
          </p:nvPr>
        </p:nvSpPr>
        <p:spPr/>
        <p:txBody>
          <a:bodyPr>
            <a:normAutofit/>
          </a:bodyPr>
          <a:lstStyle/>
          <a:p>
            <a:r>
              <a:rPr lang="en-US" dirty="0"/>
              <a:t>Cesare Lombroso (1835–1909)  Cesare Lombroso, born was an Italian criminologist, physician, and founder of the Italian School of Positivist Criminology </a:t>
            </a:r>
          </a:p>
          <a:p>
            <a:r>
              <a:rPr lang="en-US" dirty="0"/>
              <a:t> Cesare Lombroso rejected the Classical School explanation, which believed that crime was a characteristic of human nature and instead believed that criminality was inherited.</a:t>
            </a:r>
          </a:p>
          <a:p>
            <a:r>
              <a:rPr lang="en-US" dirty="0"/>
              <a:t> From this belief, he developed a Theory of Deviance. In which a person’s bodily constitution indicates whether or not an individual is a "born criminal. These "born criminals" are a throwback to an earlier stage of human evolution with the physical makeup, mental Capabilities and instincts of primitive man.</a:t>
            </a:r>
            <a:endParaRPr lang="en-GB" dirty="0"/>
          </a:p>
        </p:txBody>
      </p:sp>
    </p:spTree>
    <p:extLst>
      <p:ext uri="{BB962C8B-B14F-4D97-AF65-F5344CB8AC3E}">
        <p14:creationId xmlns:p14="http://schemas.microsoft.com/office/powerpoint/2010/main" val="105546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523E-5E09-4E4A-8567-F92DB1BA0520}"/>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3686B54E-C1AB-4188-BB10-B82C6C267513}"/>
              </a:ext>
            </a:extLst>
          </p:cNvPr>
          <p:cNvSpPr>
            <a:spLocks noGrp="1"/>
          </p:cNvSpPr>
          <p:nvPr>
            <p:ph idx="1"/>
          </p:nvPr>
        </p:nvSpPr>
        <p:spPr/>
        <p:txBody>
          <a:bodyPr>
            <a:normAutofit fontScale="92500"/>
          </a:bodyPr>
          <a:lstStyle/>
          <a:p>
            <a:r>
              <a:rPr lang="en-US" dirty="0"/>
              <a:t>In developing his theory, Cesare Lombroso observed the physical characteristics of Italian prisoners and compared them to those of Italian soldiers.</a:t>
            </a:r>
          </a:p>
          <a:p>
            <a:r>
              <a:rPr lang="en-US" dirty="0"/>
              <a:t>Characteristics of Criminal: Cesare Lombroso concluded that the criminals were physically different. The physical characteristics that he used to identify prisoners included;  An asymmetry of the face or head  Large monkey-like ears  Large lips. A twisted nose  Excessive cheekbones  Long arms  Excessive wrinkles on the skin  Large jaw  Large chin</a:t>
            </a:r>
          </a:p>
          <a:p>
            <a:r>
              <a:rPr lang="en-US" dirty="0"/>
              <a:t>Cesare Lombroso (1835–1909)  Lombroso declared that Males with five or more of these characteristics could be marked as born criminals.  Females, on the other hand, only needed as few as three of these characteristics to be born criminals.</a:t>
            </a:r>
          </a:p>
          <a:p>
            <a:r>
              <a:rPr lang="en-US" dirty="0"/>
              <a:t>Lombroso also believed that tattoos were markings of born criminals because they stood as evidence of both immortality and insensitivity to physical pain.</a:t>
            </a:r>
          </a:p>
          <a:p>
            <a:endParaRPr lang="en-US" dirty="0"/>
          </a:p>
          <a:p>
            <a:endParaRPr lang="en-GB" dirty="0"/>
          </a:p>
        </p:txBody>
      </p:sp>
    </p:spTree>
    <p:extLst>
      <p:ext uri="{BB962C8B-B14F-4D97-AF65-F5344CB8AC3E}">
        <p14:creationId xmlns:p14="http://schemas.microsoft.com/office/powerpoint/2010/main" val="2679440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53174-8146-48DC-A70E-F85A1AB7C126}"/>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08255A1B-D8F0-4A30-B489-B587199A1C1D}"/>
              </a:ext>
            </a:extLst>
          </p:cNvPr>
          <p:cNvSpPr>
            <a:spLocks noGrp="1"/>
          </p:cNvSpPr>
          <p:nvPr>
            <p:ph idx="1"/>
          </p:nvPr>
        </p:nvSpPr>
        <p:spPr/>
        <p:txBody>
          <a:bodyPr>
            <a:normAutofit lnSpcReduction="10000"/>
          </a:bodyPr>
          <a:lstStyle/>
          <a:p>
            <a:r>
              <a:rPr lang="en-US" b="1" dirty="0"/>
              <a:t>Y Chromosome Theory </a:t>
            </a:r>
            <a:r>
              <a:rPr lang="en-US" dirty="0"/>
              <a:t>The extra Y chromosome theory is the belief that criminals have an extra Y chromosome, giving them an XYY chromosome makeup rather than an XY makeup, that creates a strong compulsion within them to commit crimes.</a:t>
            </a:r>
          </a:p>
          <a:p>
            <a:r>
              <a:rPr lang="en-US" dirty="0"/>
              <a:t>Y Chromosome Theory This person is sometimes called the "super male." Some studies have found that the proportion of XYY males in the prison population is higher than the general male population (1 to 3 percent versus less than 1 percent), however other studies don’t provide evidence that supports this theory.</a:t>
            </a:r>
          </a:p>
          <a:p>
            <a:r>
              <a:rPr lang="en-GB" b="1" dirty="0"/>
              <a:t>William Sheldon Theory</a:t>
            </a:r>
            <a:r>
              <a:rPr lang="en-GB" dirty="0"/>
              <a:t>. </a:t>
            </a:r>
            <a:r>
              <a:rPr lang="en-US" dirty="0"/>
              <a:t>Sheldon believed that people could be classified into 3 body shapes, which correspond with 3 different personality types.  Endomorphic (fat and soft)  Ectomorphic (thin and fragile)  Mesomorphic (muscular and hard)</a:t>
            </a:r>
          </a:p>
          <a:p>
            <a:endParaRPr lang="en-GB" dirty="0"/>
          </a:p>
        </p:txBody>
      </p:sp>
    </p:spTree>
    <p:extLst>
      <p:ext uri="{BB962C8B-B14F-4D97-AF65-F5344CB8AC3E}">
        <p14:creationId xmlns:p14="http://schemas.microsoft.com/office/powerpoint/2010/main" val="4074402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AC9BC-F2B2-4206-845F-9C44720A6C29}"/>
              </a:ext>
            </a:extLst>
          </p:cNvPr>
          <p:cNvSpPr>
            <a:spLocks noGrp="1"/>
          </p:cNvSpPr>
          <p:nvPr>
            <p:ph type="title"/>
          </p:nvPr>
        </p:nvSpPr>
        <p:spPr/>
        <p:txBody>
          <a:bodyPr/>
          <a:lstStyle/>
          <a:p>
            <a:r>
              <a:rPr lang="en-GB" b="1" dirty="0"/>
              <a:t>Sociological Theory</a:t>
            </a:r>
            <a:endParaRPr lang="en-GB" dirty="0"/>
          </a:p>
        </p:txBody>
      </p:sp>
      <p:sp>
        <p:nvSpPr>
          <p:cNvPr id="3" name="Content Placeholder 2">
            <a:extLst>
              <a:ext uri="{FF2B5EF4-FFF2-40B4-BE49-F238E27FC236}">
                <a16:creationId xmlns:a16="http://schemas.microsoft.com/office/drawing/2014/main" id="{86A069D1-5F1B-4834-9207-797A7C5A007D}"/>
              </a:ext>
            </a:extLst>
          </p:cNvPr>
          <p:cNvSpPr>
            <a:spLocks noGrp="1"/>
          </p:cNvSpPr>
          <p:nvPr>
            <p:ph idx="1"/>
          </p:nvPr>
        </p:nvSpPr>
        <p:spPr/>
        <p:txBody>
          <a:bodyPr>
            <a:normAutofit lnSpcReduction="10000"/>
          </a:bodyPr>
          <a:lstStyle/>
          <a:p>
            <a:r>
              <a:rPr lang="en-US" dirty="0"/>
              <a:t>The largest number of criminological theories have been developed through sociological inquiry.</a:t>
            </a:r>
          </a:p>
          <a:p>
            <a:r>
              <a:rPr lang="en-US" dirty="0"/>
              <a:t>Social Environment as the cause of criminal behavior</a:t>
            </a:r>
          </a:p>
          <a:p>
            <a:r>
              <a:rPr lang="en-US" dirty="0"/>
              <a:t>Weak, broken bonds with family, school, religion as catalyst to human behavior</a:t>
            </a:r>
          </a:p>
          <a:p>
            <a:r>
              <a:rPr lang="en-US" dirty="0"/>
              <a:t>People engage in criminal behavior because they do not see the benefits of adhering to conventional social values and believe that crime is a way to improve their social, financial conditions</a:t>
            </a:r>
          </a:p>
          <a:p>
            <a:r>
              <a:rPr lang="en-US" dirty="0"/>
              <a:t>Positive alternatives divert people’s actions away from criminal activity and create a sense of belonging, competence,  and empowerment</a:t>
            </a:r>
          </a:p>
          <a:p>
            <a:r>
              <a:rPr lang="en-US" dirty="0"/>
              <a:t>Social programs that change the cultural and social conditions that lead people to crime</a:t>
            </a:r>
          </a:p>
          <a:p>
            <a:endParaRPr lang="en-GB" dirty="0"/>
          </a:p>
        </p:txBody>
      </p:sp>
    </p:spTree>
    <p:extLst>
      <p:ext uri="{BB962C8B-B14F-4D97-AF65-F5344CB8AC3E}">
        <p14:creationId xmlns:p14="http://schemas.microsoft.com/office/powerpoint/2010/main" val="31093814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215</TotalTime>
  <Words>1963</Words>
  <Application>Microsoft Office PowerPoint</Application>
  <PresentationFormat>Widescreen</PresentationFormat>
  <Paragraphs>77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Theories of Criminal Behavior</vt:lpstr>
      <vt:lpstr>Classical Theory</vt:lpstr>
      <vt:lpstr>Continue….</vt:lpstr>
      <vt:lpstr>Continue….</vt:lpstr>
      <vt:lpstr>Biological Theory</vt:lpstr>
      <vt:lpstr>Continue….</vt:lpstr>
      <vt:lpstr>Continue….</vt:lpstr>
      <vt:lpstr>Continue….</vt:lpstr>
      <vt:lpstr>Sociological Theory</vt:lpstr>
      <vt:lpstr>Continue….</vt:lpstr>
      <vt:lpstr>Continue….</vt:lpstr>
      <vt:lpstr>Continue….</vt:lpstr>
      <vt:lpstr>Psychologists approach</vt:lpstr>
      <vt:lpstr>Continue….</vt:lpstr>
      <vt:lpstr>Labelling Theory</vt:lpstr>
      <vt:lpstr>Continue….</vt:lpstr>
      <vt:lpstr>Continue….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Criminal Behavior</dc:title>
  <dc:creator>Windows User</dc:creator>
  <cp:lastModifiedBy>Windows User</cp:lastModifiedBy>
  <cp:revision>2</cp:revision>
  <dcterms:created xsi:type="dcterms:W3CDTF">2020-04-10T09:52:02Z</dcterms:created>
  <dcterms:modified xsi:type="dcterms:W3CDTF">2020-04-10T13:27:47Z</dcterms:modified>
</cp:coreProperties>
</file>