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8" r:id="rId2"/>
    <p:sldId id="259" r:id="rId3"/>
    <p:sldId id="260" r:id="rId4"/>
    <p:sldId id="261" r:id="rId5"/>
    <p:sldId id="262" r:id="rId6"/>
    <p:sldId id="272" r:id="rId7"/>
    <p:sldId id="263" r:id="rId8"/>
    <p:sldId id="273" r:id="rId9"/>
    <p:sldId id="264" r:id="rId10"/>
    <p:sldId id="274" r:id="rId11"/>
    <p:sldId id="265" r:id="rId12"/>
    <p:sldId id="275" r:id="rId13"/>
    <p:sldId id="266" r:id="rId14"/>
    <p:sldId id="276" r:id="rId15"/>
    <p:sldId id="267" r:id="rId16"/>
    <p:sldId id="277" r:id="rId17"/>
    <p:sldId id="268" r:id="rId18"/>
    <p:sldId id="278" r:id="rId19"/>
    <p:sldId id="269" r:id="rId20"/>
    <p:sldId id="279" r:id="rId21"/>
    <p:sldId id="270" r:id="rId22"/>
    <p:sldId id="280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926" autoAdjust="0"/>
    <p:restoredTop sz="92832" autoAdjust="0"/>
  </p:normalViewPr>
  <p:slideViewPr>
    <p:cSldViewPr>
      <p:cViewPr varScale="1">
        <p:scale>
          <a:sx n="68" d="100"/>
          <a:sy n="68" d="100"/>
        </p:scale>
        <p:origin x="-14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3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048724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77AE08-5BBE-44E1-A310-4DF7805CBA55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1048725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1048726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727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048728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B1C475-C581-49DA-8A5C-AEC19A14D05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05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48606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12EDBF2-1CF9-41EA-B35B-B9C740B61364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104860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48608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609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610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611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612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48613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48614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48615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48616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48617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48618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48619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48620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48621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48622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48623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48624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5F8A84C-CA08-4C3B-AEAA-1BB3141A7F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706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70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EDBF2-1CF9-41EA-B35B-B9C740B61364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104870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70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8A84C-CA08-4C3B-AEAA-1BB3141A7F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3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64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6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EDBF2-1CF9-41EA-B35B-B9C740B61364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104866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6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8A84C-CA08-4C3B-AEAA-1BB3141A7F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58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589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12EDBF2-1CF9-41EA-B35B-B9C740B61364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1048590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5F8A84C-CA08-4C3B-AEAA-1BB3141A7F4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48591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4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85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48686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12EDBF2-1CF9-41EA-B35B-B9C740B61364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1048687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48688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689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690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691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692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48693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48694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48695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48696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48697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48698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48699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48700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48701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48702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48703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48704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5F8A84C-CA08-4C3B-AEAA-1BB3141A7F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4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EDBF2-1CF9-41EA-B35B-B9C740B61364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104864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4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8A84C-CA08-4C3B-AEAA-1BB3141A7F4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4864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50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52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EDBF2-1CF9-41EA-B35B-B9C740B61364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1048653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54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8A84C-CA08-4C3B-AEAA-1BB3141A7F4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48655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56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57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48658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60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12EDBF2-1CF9-41EA-B35B-B9C740B61364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1048661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5F8A84C-CA08-4C3B-AEAA-1BB3141A7F4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48662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EDBF2-1CF9-41EA-B35B-B9C740B61364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104866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7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8A84C-CA08-4C3B-AEAA-1BB3141A7F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48711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712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48713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48714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48715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48716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717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48718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48719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720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12EDBF2-1CF9-41EA-B35B-B9C740B61364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1048721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5F8A84C-CA08-4C3B-AEAA-1BB3141A7F4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48722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1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48672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48673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74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48675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48676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48677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678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4867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4868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48681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12EDBF2-1CF9-41EA-B35B-B9C740B61364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1048682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5F8A84C-CA08-4C3B-AEAA-1BB3141A7F4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48683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48577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578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48579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12EDBF2-1CF9-41EA-B35B-B9C740B61364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1048580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1048581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48582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48583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584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48585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48586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5F8A84C-CA08-4C3B-AEAA-1BB3141A7F4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Micronutrients as pollutants</a:t>
            </a:r>
            <a:br>
              <a:rPr lang="en-US" b="1" dirty="0" smtClean="0">
                <a:solidFill>
                  <a:schemeClr val="tx1"/>
                </a:solidFill>
              </a:rPr>
            </a:br>
            <a:r>
              <a:rPr lang="en-US" b="1" dirty="0" smtClean="0">
                <a:solidFill>
                  <a:schemeClr val="tx1"/>
                </a:solidFill>
              </a:rPr>
              <a:t>introduction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48601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Micronutrients inclusively both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Vitamins 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 Minerals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Micronutrients are important for both plants and human.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Deficiencies in specific nutrients render the body more susceptible to injury 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v"/>
            </a:pPr>
            <a:endParaRPr lang="en-US" dirty="0" smtClean="0"/>
          </a:p>
          <a:p>
            <a:pPr>
              <a:buFont typeface="Wingdings" pitchFamily="2" charset="2"/>
              <a:buChar char="v"/>
            </a:pPr>
            <a:endParaRPr lang="en-US" dirty="0" smtClean="0"/>
          </a:p>
          <a:p>
            <a:pPr>
              <a:buFont typeface="Wingdings" pitchFamily="2" charset="2"/>
              <a:buChar char="v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haier\Desktop\1200px-NatCoppe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609600"/>
            <a:ext cx="7239000" cy="510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iron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4863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Iron and iron oxide are known to produce a benign siderosis.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Iron oxides have been implicated as vehicle for transporting high concentrations of both carcinogens and sulfur dioxides deep into the lungs .</a:t>
            </a:r>
          </a:p>
          <a:p>
            <a:endParaRPr lang="en-US" dirty="0" smtClean="0"/>
          </a:p>
          <a:p>
            <a:r>
              <a:rPr lang="en-US" dirty="0" smtClean="0"/>
              <a:t>Iron oxides also cause damage by staining materials.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haier\Desktop\images (4)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685800"/>
            <a:ext cx="8153400" cy="49529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467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molybdenum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48635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Mo mines are low-grade and hence the high level of associated heavy metals easily causes pollution in the surrounding areas</a:t>
            </a:r>
          </a:p>
          <a:p>
            <a:endParaRPr lang="en-US" dirty="0" smtClean="0"/>
          </a:p>
          <a:p>
            <a:r>
              <a:rPr lang="en-US" dirty="0" smtClean="0"/>
              <a:t>The Cu , Cd and Pb  concentrations in wormwood exceeded the limits of these metals in general plants.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haier\Desktop\images (5)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276350"/>
            <a:ext cx="7924800" cy="43053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boron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48637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Boron is an element that occurs in the environment mainly through natural processes.</a:t>
            </a:r>
          </a:p>
          <a:p>
            <a:r>
              <a:rPr lang="en-US" dirty="0" smtClean="0"/>
              <a:t>Exposure to large amounts of boron over short periods of time can affect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Stomach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Intestines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Liver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Kidney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Brain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haier\Desktop\images (6)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1143000"/>
            <a:ext cx="7162800" cy="4419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chlorine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48639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Cl</a:t>
            </a:r>
            <a:r>
              <a:rPr lang="en-US" dirty="0" smtClean="0"/>
              <a:t> used as disinfectant and bleaching agent , is poisonous to fish and other aquatic animals at low levels.</a:t>
            </a:r>
          </a:p>
          <a:p>
            <a:endParaRPr lang="en-US" dirty="0" smtClean="0"/>
          </a:p>
          <a:p>
            <a:r>
              <a:rPr lang="en-US" dirty="0" smtClean="0"/>
              <a:t>Chlorine causes environmental harm at low levels.</a:t>
            </a:r>
          </a:p>
          <a:p>
            <a:endParaRPr lang="en-US" dirty="0" smtClean="0"/>
          </a:p>
          <a:p>
            <a:r>
              <a:rPr lang="en-US" dirty="0" smtClean="0"/>
              <a:t>Chlorine is especially harmful to organisms living in water and in soil.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haier\Desktop\images (7)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066800"/>
            <a:ext cx="7467600" cy="4419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nickel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48641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Nickel cause serious harmful health effects , </a:t>
            </a:r>
            <a:r>
              <a:rPr lang="en-US" dirty="0" err="1" smtClean="0"/>
              <a:t>e.g</a:t>
            </a:r>
            <a:endParaRPr lang="en-US" dirty="0" smtClean="0"/>
          </a:p>
          <a:p>
            <a:endParaRPr lang="en-US" dirty="0" smtClean="0"/>
          </a:p>
          <a:p>
            <a:pPr marL="457200" indent="-457200">
              <a:buFont typeface="Wingdings" pitchFamily="2" charset="2"/>
              <a:buChar char="Ø"/>
            </a:pPr>
            <a:r>
              <a:rPr lang="en-US" dirty="0" smtClean="0"/>
              <a:t>Chronic bronchitis </a:t>
            </a:r>
          </a:p>
          <a:p>
            <a:endParaRPr lang="en-US" dirty="0" smtClean="0"/>
          </a:p>
          <a:p>
            <a:pPr marL="457200" indent="-457200">
              <a:buFont typeface="Wingdings" pitchFamily="2" charset="2"/>
              <a:buChar char="Ø"/>
            </a:pPr>
            <a:r>
              <a:rPr lang="en-US" dirty="0" smtClean="0"/>
              <a:t>Reduced lung fraction </a:t>
            </a:r>
          </a:p>
          <a:p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Cancer of the lungs</a:t>
            </a:r>
          </a:p>
          <a:p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Cancer of the nasal sinus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467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Functions of micronutrients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48597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Serve as cofactor  for enzymes involved in metabolism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Required for DNA synthesis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Necessary  for cell division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Necessary for oxygen transport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Carry out thousands of essential reactions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Important for the sustainability of life</a:t>
            </a:r>
          </a:p>
          <a:p>
            <a:pPr>
              <a:buFont typeface="Wingdings" pitchFamily="2" charset="2"/>
              <a:buChar char="v"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haier\Desktop\images (8)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685800"/>
            <a:ext cx="7086600" cy="5029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selenium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4864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 high concentrations , </a:t>
            </a:r>
            <a:r>
              <a:rPr lang="en-US" dirty="0" err="1" smtClean="0"/>
              <a:t>sssssi</a:t>
            </a:r>
            <a:r>
              <a:rPr lang="en-US" dirty="0" smtClean="0"/>
              <a:t> acts as environmental contaminant.</a:t>
            </a:r>
          </a:p>
          <a:p>
            <a:endParaRPr lang="en-US" dirty="0" smtClean="0"/>
          </a:p>
          <a:p>
            <a:r>
              <a:rPr lang="en-US" dirty="0" smtClean="0"/>
              <a:t>Source of si pollution include waste materials from certain mining , agricultural , petrochemical etc.</a:t>
            </a:r>
          </a:p>
          <a:p>
            <a:endParaRPr lang="en-US" dirty="0" smtClean="0"/>
          </a:p>
          <a:p>
            <a:r>
              <a:rPr lang="en-US" dirty="0" smtClean="0"/>
              <a:t>Si reduced respiratory capacity due to binding to hemoglobin.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haier\Desktop\images (9)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790575"/>
            <a:ext cx="6477000" cy="49244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What do you mean by pollutants and nutrient?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4859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Char char="q"/>
            </a:pPr>
            <a:r>
              <a:rPr lang="en-US" altLang="en-US" dirty="0"/>
              <a:t>Pollutant:</a:t>
            </a:r>
            <a:endParaRPr lang="zh-CN" altLang="en-US" dirty="0"/>
          </a:p>
          <a:p>
            <a:pPr marL="0" indent="0"/>
            <a:r>
              <a:rPr lang="en-US" dirty="0" smtClean="0"/>
              <a:t>A substance that makes land, water, air, etc., dirty and not safe or suitable to use</a:t>
            </a:r>
            <a:endParaRPr lang="zh-CN" altLang="en-US" dirty="0"/>
          </a:p>
          <a:p>
            <a:pPr marL="0" indent="0">
              <a:buNone/>
            </a:pPr>
            <a:r>
              <a:rPr lang="en-US" dirty="0" smtClean="0"/>
              <a:t>Or </a:t>
            </a:r>
            <a:endParaRPr lang="zh-CN" altLang="en-US" dirty="0"/>
          </a:p>
          <a:p>
            <a:pPr marL="0" indent="0"/>
            <a:r>
              <a:rPr lang="en-US" dirty="0" smtClean="0"/>
              <a:t>Something that causes pollution</a:t>
            </a:r>
            <a:endParaRPr lang="zh-CN" altLang="en-US" dirty="0"/>
          </a:p>
          <a:p>
            <a:pPr marL="0" indent="0">
              <a:buFont typeface="Wingdings" pitchFamily="2" charset="2"/>
              <a:buChar char="q"/>
            </a:pPr>
            <a:r>
              <a:rPr lang="en-US" altLang="en-US" dirty="0" smtClean="0"/>
              <a:t>Nutrient :</a:t>
            </a:r>
            <a:endParaRPr lang="zh-CN" altLang="en-US" dirty="0"/>
          </a:p>
          <a:p>
            <a:pPr marL="0" indent="0"/>
            <a:r>
              <a:rPr lang="en-US" altLang="en-US" dirty="0" smtClean="0"/>
              <a:t>A substance that plants, animals, and people need to live and grow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List of micronutrients that will be discussed as pollutants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48595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Zinc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Manganese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Copper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Iron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Molybdenum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Boron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Chlorine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Nickel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Selenium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7467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Zinc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48599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Zinc can easily contaminate the soil and water in areas where it is naturally present or mined.</a:t>
            </a:r>
          </a:p>
          <a:p>
            <a:pPr>
              <a:buFont typeface="Courier New" pitchFamily="49" charset="0"/>
              <a:buChar char="o"/>
            </a:pPr>
            <a:endParaRPr lang="en-US" dirty="0" smtClean="0"/>
          </a:p>
          <a:p>
            <a:r>
              <a:rPr lang="en-US" dirty="0" smtClean="0"/>
              <a:t>When ingested in excess whether voluntarily through exposure to contaminated soil or water .</a:t>
            </a:r>
          </a:p>
          <a:p>
            <a:pPr>
              <a:buFont typeface="Courier New" pitchFamily="49" charset="0"/>
              <a:buChar char="o"/>
            </a:pPr>
            <a:endParaRPr lang="en-US" dirty="0" smtClean="0"/>
          </a:p>
          <a:p>
            <a:r>
              <a:rPr lang="en-US" dirty="0" smtClean="0"/>
              <a:t>Zn can cause various health problems.</a:t>
            </a:r>
          </a:p>
          <a:p>
            <a:pPr>
              <a:buFont typeface="Courier New" pitchFamily="49" charset="0"/>
              <a:buChar char="o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haier\Desktop\images (2)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047750"/>
            <a:ext cx="7772400" cy="44386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manganese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48603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Mn compounds exist naturally in environment as solids in soil and small particles in water.</a:t>
            </a:r>
          </a:p>
          <a:p>
            <a:endParaRPr lang="en-US" dirty="0" smtClean="0"/>
          </a:p>
          <a:p>
            <a:r>
              <a:rPr lang="en-US" dirty="0" smtClean="0"/>
              <a:t>Mn substances can cause lung , liver and vascular disturbance.</a:t>
            </a:r>
          </a:p>
          <a:p>
            <a:endParaRPr lang="en-US" dirty="0" smtClean="0"/>
          </a:p>
          <a:p>
            <a:r>
              <a:rPr lang="en-US" dirty="0" smtClean="0"/>
              <a:t> decline in blood pressure </a:t>
            </a:r>
          </a:p>
          <a:p>
            <a:endParaRPr lang="en-US" dirty="0" smtClean="0"/>
          </a:p>
          <a:p>
            <a:r>
              <a:rPr lang="en-US" dirty="0" smtClean="0"/>
              <a:t>Failure in development of animal </a:t>
            </a:r>
            <a:r>
              <a:rPr lang="en-US" dirty="0" err="1" smtClean="0"/>
              <a:t>feotuses</a:t>
            </a:r>
            <a:r>
              <a:rPr lang="en-US" dirty="0" smtClean="0"/>
              <a:t> and brain damage.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aier\Desktop\images (3)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066800"/>
            <a:ext cx="6905625" cy="44529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copper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48631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 excavation of copper in mines creates dust rich with the metal and wind can spread it around the mine site.</a:t>
            </a:r>
          </a:p>
          <a:p>
            <a:endParaRPr lang="en-US" dirty="0" smtClean="0"/>
          </a:p>
          <a:p>
            <a:r>
              <a:rPr lang="en-US" dirty="0" smtClean="0"/>
              <a:t>In buildings copper used in plumbing dissolves gradually and adds the metal into the water supply.ss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476</Words>
  <Application>Microsoft Office PowerPoint</Application>
  <PresentationFormat>On-screen Show (4:3)</PresentationFormat>
  <Paragraphs>95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Oriel</vt:lpstr>
      <vt:lpstr>Micronutrients as pollutants introduction</vt:lpstr>
      <vt:lpstr>Functions of micronutrients </vt:lpstr>
      <vt:lpstr>What do you mean by pollutants and nutrient?</vt:lpstr>
      <vt:lpstr>List of micronutrients that will be discussed as pollutants</vt:lpstr>
      <vt:lpstr>Zinc </vt:lpstr>
      <vt:lpstr>Slide 6</vt:lpstr>
      <vt:lpstr>manganese</vt:lpstr>
      <vt:lpstr>Slide 8</vt:lpstr>
      <vt:lpstr>copper</vt:lpstr>
      <vt:lpstr>Slide 10</vt:lpstr>
      <vt:lpstr>iron</vt:lpstr>
      <vt:lpstr>Slide 12</vt:lpstr>
      <vt:lpstr>molybdenum</vt:lpstr>
      <vt:lpstr>Slide 14</vt:lpstr>
      <vt:lpstr>boron</vt:lpstr>
      <vt:lpstr>Slide 16</vt:lpstr>
      <vt:lpstr>chlorine</vt:lpstr>
      <vt:lpstr>Slide 18</vt:lpstr>
      <vt:lpstr>nickel</vt:lpstr>
      <vt:lpstr>Slide 20</vt:lpstr>
      <vt:lpstr>selenium</vt:lpstr>
      <vt:lpstr>Slide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Micronutrients as pollutants</dc:title>
  <dc:creator>Windows User</dc:creator>
  <cp:lastModifiedBy>Windows User</cp:lastModifiedBy>
  <cp:revision>13</cp:revision>
  <dcterms:created xsi:type="dcterms:W3CDTF">2020-03-25T08:15:56Z</dcterms:created>
  <dcterms:modified xsi:type="dcterms:W3CDTF">2020-04-19T18:02:14Z</dcterms:modified>
</cp:coreProperties>
</file>