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305" r:id="rId3"/>
    <p:sldId id="260" r:id="rId4"/>
    <p:sldId id="281" r:id="rId5"/>
    <p:sldId id="282" r:id="rId6"/>
    <p:sldId id="283" r:id="rId7"/>
    <p:sldId id="306" r:id="rId8"/>
    <p:sldId id="284" r:id="rId9"/>
    <p:sldId id="285" r:id="rId10"/>
    <p:sldId id="286" r:id="rId11"/>
    <p:sldId id="307" r:id="rId12"/>
    <p:sldId id="308" r:id="rId13"/>
    <p:sldId id="309" r:id="rId14"/>
    <p:sldId id="288" r:id="rId15"/>
    <p:sldId id="289" r:id="rId16"/>
    <p:sldId id="290" r:id="rId17"/>
    <p:sldId id="291" r:id="rId18"/>
    <p:sldId id="292" r:id="rId19"/>
    <p:sldId id="293" r:id="rId20"/>
    <p:sldId id="310" r:id="rId21"/>
    <p:sldId id="311" r:id="rId22"/>
    <p:sldId id="294" r:id="rId23"/>
    <p:sldId id="273" r:id="rId24"/>
    <p:sldId id="27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1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2.xml.rels><?xml version="1.0" encoding="UTF-8" standalone="yes"?>
<Relationships xmlns="http://schemas.openxmlformats.org/package/2006/relationships"><Relationship Id="rId1" Type="http://schemas.openxmlformats.org/officeDocument/2006/relationships/image" Target="../media/image4.png"/></Relationships>
</file>

<file path=ppt/diagrams/_rels/data13.xml.rels><?xml version="1.0" encoding="UTF-8" standalone="yes"?>
<Relationships xmlns="http://schemas.openxmlformats.org/package/2006/relationships"><Relationship Id="rId1" Type="http://schemas.openxmlformats.org/officeDocument/2006/relationships/image" Target="../media/image5.png"/></Relationships>
</file>

<file path=ppt/diagrams/_rels/data14.xml.rels><?xml version="1.0" encoding="UTF-8" standalone="yes"?>
<Relationships xmlns="http://schemas.openxmlformats.org/package/2006/relationships"><Relationship Id="rId1" Type="http://schemas.openxmlformats.org/officeDocument/2006/relationships/image" Target="../media/image6.png"/></Relationships>
</file>

<file path=ppt/diagrams/_rels/data2.xml.rels><?xml version="1.0" encoding="UTF-8" standalone="yes"?>
<Relationships xmlns="http://schemas.openxmlformats.org/package/2006/relationships"><Relationship Id="rId1" Type="http://schemas.openxmlformats.org/officeDocument/2006/relationships/image" Target="../media/image1.png"/></Relationships>
</file>

<file path=ppt/diagrams/_rels/data21.xml.rels><?xml version="1.0" encoding="UTF-8" standalone="yes"?>
<Relationships xmlns="http://schemas.openxmlformats.org/package/2006/relationships"><Relationship Id="rId3" Type="http://schemas.openxmlformats.org/officeDocument/2006/relationships/hyperlink" Target="https://www.dipku-sz.net/izdanie/181/intercultural-dialogue-powerful-instrument-development-students-intercultural-competence" TargetMode="External"/><Relationship Id="rId2" Type="http://schemas.openxmlformats.org/officeDocument/2006/relationships/hyperlink" Target="https://www.coe.int/t/dg4/intercultural/concept_EN.asp" TargetMode="External"/><Relationship Id="rId1" Type="http://schemas.openxmlformats.org/officeDocument/2006/relationships/hyperlink" Target="https://ec.europa.eu/culture/policy/strategic-framework/intercultural-dialogue_en" TargetMode="External"/></Relationships>
</file>

<file path=ppt/diagrams/_rels/data9.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png"/></Relationships>
</file>

<file path=ppt/diagrams/_rels/drawing21.xml.rels><?xml version="1.0" encoding="UTF-8" standalone="yes"?>
<Relationships xmlns="http://schemas.openxmlformats.org/package/2006/relationships"><Relationship Id="rId3" Type="http://schemas.openxmlformats.org/officeDocument/2006/relationships/hyperlink" Target="https://www.dipku-sz.net/izdanie/181/intercultural-dialogue-powerful-instrument-development-students-intercultural-competence" TargetMode="External"/><Relationship Id="rId2" Type="http://schemas.openxmlformats.org/officeDocument/2006/relationships/hyperlink" Target="https://www.coe.int/t/dg4/intercultural/concept_EN.asp" TargetMode="External"/><Relationship Id="rId1" Type="http://schemas.openxmlformats.org/officeDocument/2006/relationships/hyperlink" Target="https://ec.europa.eu/culture/policy/strategic-framework/intercultural-dialogue_en" TargetMode="External"/></Relationships>
</file>

<file path=ppt/diagrams/_rels/drawing9.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7026FC-BFE8-4210-A9A5-83DF1446FEF7}"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en-US"/>
        </a:p>
      </dgm:t>
    </dgm:pt>
    <dgm:pt modelId="{424B2AD9-0F4A-4307-953B-FB967E9B1F9D}">
      <dgm:prSet/>
      <dgm:spPr/>
      <dgm:t>
        <a:bodyPr/>
        <a:lstStyle/>
        <a:p>
          <a:pPr algn="ctr" rtl="0"/>
          <a:r>
            <a:rPr lang="en-US" b="0" i="0" dirty="0" smtClean="0"/>
            <a:t>Citizenship Education and Community Engagement</a:t>
          </a:r>
        </a:p>
        <a:p>
          <a:pPr algn="ctr" rtl="0"/>
          <a:r>
            <a:rPr lang="en-US" b="0" i="0" dirty="0" smtClean="0"/>
            <a:t>Hafiz Muhammad Moin  (moinawan.su.edu@gmail.com)</a:t>
          </a:r>
          <a:r>
            <a:rPr lang="en-US" dirty="0" smtClean="0"/>
            <a:t> </a:t>
          </a:r>
          <a:endParaRPr lang="en-US" dirty="0"/>
        </a:p>
      </dgm:t>
    </dgm:pt>
    <dgm:pt modelId="{D4C7B0AC-9E5C-4066-BBE4-34BC9F39AEF5}" type="parTrans" cxnId="{93DFAE58-BE49-4711-881E-4D3D9A5171BD}">
      <dgm:prSet/>
      <dgm:spPr/>
      <dgm:t>
        <a:bodyPr/>
        <a:lstStyle/>
        <a:p>
          <a:endParaRPr lang="en-US"/>
        </a:p>
      </dgm:t>
    </dgm:pt>
    <dgm:pt modelId="{EB515F13-7535-44B1-8D65-AB6C50B48770}" type="sibTrans" cxnId="{93DFAE58-BE49-4711-881E-4D3D9A5171BD}">
      <dgm:prSet/>
      <dgm:spPr/>
      <dgm:t>
        <a:bodyPr/>
        <a:lstStyle/>
        <a:p>
          <a:endParaRPr lang="en-US"/>
        </a:p>
      </dgm:t>
    </dgm:pt>
    <dgm:pt modelId="{A21FCEA5-DBD6-4DA3-A70C-4396AF07DB92}" type="pres">
      <dgm:prSet presAssocID="{167026FC-BFE8-4210-A9A5-83DF1446FEF7}" presName="linear" presStyleCnt="0">
        <dgm:presLayoutVars>
          <dgm:animLvl val="lvl"/>
          <dgm:resizeHandles val="exact"/>
        </dgm:presLayoutVars>
      </dgm:prSet>
      <dgm:spPr/>
      <dgm:t>
        <a:bodyPr/>
        <a:lstStyle/>
        <a:p>
          <a:endParaRPr lang="en-US"/>
        </a:p>
      </dgm:t>
    </dgm:pt>
    <dgm:pt modelId="{F5221887-F323-4DC5-9326-F5D6A7A5E84C}" type="pres">
      <dgm:prSet presAssocID="{424B2AD9-0F4A-4307-953B-FB967E9B1F9D}" presName="parentText" presStyleLbl="node1" presStyleIdx="0" presStyleCnt="1" custLinFactNeighborX="85" custLinFactNeighborY="13722">
        <dgm:presLayoutVars>
          <dgm:chMax val="0"/>
          <dgm:bulletEnabled val="1"/>
        </dgm:presLayoutVars>
      </dgm:prSet>
      <dgm:spPr/>
      <dgm:t>
        <a:bodyPr/>
        <a:lstStyle/>
        <a:p>
          <a:endParaRPr lang="en-US"/>
        </a:p>
      </dgm:t>
    </dgm:pt>
  </dgm:ptLst>
  <dgm:cxnLst>
    <dgm:cxn modelId="{989BDFFB-6140-4612-BD57-D7EC490A4775}" type="presOf" srcId="{424B2AD9-0F4A-4307-953B-FB967E9B1F9D}" destId="{F5221887-F323-4DC5-9326-F5D6A7A5E84C}" srcOrd="0" destOrd="0" presId="urn:microsoft.com/office/officeart/2005/8/layout/vList2"/>
    <dgm:cxn modelId="{12D4901C-BF65-4C12-8085-89C10CE2F80D}" type="presOf" srcId="{167026FC-BFE8-4210-A9A5-83DF1446FEF7}" destId="{A21FCEA5-DBD6-4DA3-A70C-4396AF07DB92}" srcOrd="0" destOrd="0" presId="urn:microsoft.com/office/officeart/2005/8/layout/vList2"/>
    <dgm:cxn modelId="{93DFAE58-BE49-4711-881E-4D3D9A5171BD}" srcId="{167026FC-BFE8-4210-A9A5-83DF1446FEF7}" destId="{424B2AD9-0F4A-4307-953B-FB967E9B1F9D}" srcOrd="0" destOrd="0" parTransId="{D4C7B0AC-9E5C-4066-BBE4-34BC9F39AEF5}" sibTransId="{EB515F13-7535-44B1-8D65-AB6C50B48770}"/>
    <dgm:cxn modelId="{84B1BC1C-2ECE-4672-BA2F-C631936A732B}" type="presParOf" srcId="{A21FCEA5-DBD6-4DA3-A70C-4396AF07DB92}" destId="{F5221887-F323-4DC5-9326-F5D6A7A5E84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smtClean="0">
              <a:latin typeface="Times New Roman" pitchFamily="18" charset="0"/>
              <a:cs typeface="Times New Roman" pitchFamily="18" charset="0"/>
            </a:rPr>
            <a:t>Globalization ??????</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Two Trends of Intercultural Communication </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D07302AA-831E-4FB9-81F1-19F1F99549DA}">
      <dgm:prSet/>
      <dgm:spPr/>
      <dgm:t>
        <a:bodyPr/>
        <a:lstStyle/>
        <a:p>
          <a:endParaRPr lang="en-US" dirty="0" smtClean="0">
            <a:latin typeface="Times New Roman" pitchFamily="18" charset="0"/>
            <a:cs typeface="Times New Roman" pitchFamily="18" charset="0"/>
          </a:endParaRPr>
        </a:p>
      </dgm:t>
    </dgm:pt>
    <dgm:pt modelId="{26E57FBC-652B-4359-BF15-C1BA3D94C3F5}" type="parTrans" cxnId="{2EA72566-782F-45EE-AD2E-C83956103E52}">
      <dgm:prSet/>
      <dgm:spPr/>
      <dgm:t>
        <a:bodyPr/>
        <a:lstStyle/>
        <a:p>
          <a:endParaRPr lang="en-US"/>
        </a:p>
      </dgm:t>
    </dgm:pt>
    <dgm:pt modelId="{5C1E5CD9-9897-4E21-9C1E-931329857D2A}" type="sibTrans" cxnId="{2EA72566-782F-45EE-AD2E-C83956103E52}">
      <dgm:prSet/>
      <dgm:spPr/>
      <dgm:t>
        <a:bodyPr/>
        <a:lstStyle/>
        <a:p>
          <a:endParaRPr lang="en-US"/>
        </a:p>
      </dgm:t>
    </dgm:pt>
    <dgm:pt modelId="{33FB5B8C-A3DC-4846-86A5-890381022600}">
      <dgm:prSet/>
      <dgm:spPr/>
      <dgm:t>
        <a:bodyPr/>
        <a:lstStyle/>
        <a:p>
          <a:r>
            <a:rPr lang="en-US" dirty="0" smtClean="0">
              <a:solidFill>
                <a:srgbClr val="FF0000"/>
              </a:solidFill>
              <a:latin typeface="Times New Roman" pitchFamily="18" charset="0"/>
              <a:cs typeface="Times New Roman" pitchFamily="18" charset="0"/>
            </a:rPr>
            <a:t>Multicultural Workforce ??????</a:t>
          </a:r>
          <a:endParaRPr lang="en-US" dirty="0">
            <a:solidFill>
              <a:srgbClr val="FF0000"/>
            </a:solidFill>
            <a:latin typeface="Times New Roman" pitchFamily="18" charset="0"/>
            <a:cs typeface="Times New Roman" pitchFamily="18" charset="0"/>
          </a:endParaRPr>
        </a:p>
      </dgm:t>
    </dgm:pt>
    <dgm:pt modelId="{695781E4-D055-4DB1-9B08-D95D64F837BD}" type="parTrans" cxnId="{5BFFA7DC-557B-42D0-8A26-EE553EB1C0AA}">
      <dgm:prSet/>
      <dgm:spPr/>
      <dgm:t>
        <a:bodyPr/>
        <a:lstStyle/>
        <a:p>
          <a:endParaRPr lang="en-US"/>
        </a:p>
      </dgm:t>
    </dgm:pt>
    <dgm:pt modelId="{35882386-473D-4EF5-B4B4-12744B1884B3}" type="sibTrans" cxnId="{5BFFA7DC-557B-42D0-8A26-EE553EB1C0AA}">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43567">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20077" custLinFactNeighborX="0" custLinFactNeighborY="9917">
        <dgm:presLayoutVars>
          <dgm:bulletEnabled val="1"/>
        </dgm:presLayoutVars>
      </dgm:prSet>
      <dgm:spPr/>
      <dgm:t>
        <a:bodyPr/>
        <a:lstStyle/>
        <a:p>
          <a:endParaRPr lang="en-US"/>
        </a:p>
      </dgm:t>
    </dgm:pt>
  </dgm:ptLst>
  <dgm:cxnLst>
    <dgm:cxn modelId="{DEEB4666-6317-45FC-BC7C-BFB0C66F038C}" srcId="{D0855AD0-32C6-4C30-B1CE-18249009565A}" destId="{624CFA72-9F9E-4A82-AB25-BEAEB0E7685B}" srcOrd="0" destOrd="0" parTransId="{EDD8B46D-6EFE-43AC-BBBA-59D7234E6D3B}" sibTransId="{05A529F9-E4B7-464B-8AFD-E9010EA280CA}"/>
    <dgm:cxn modelId="{9E72A874-B336-45E7-8D4D-123E89035CEA}" type="presOf" srcId="{79A909FE-7379-414C-9787-8F6A52F85BF6}" destId="{07FE797A-339E-4CBA-8341-0CF6DEF2AE50}" srcOrd="0" destOrd="0" presId="urn:microsoft.com/office/officeart/2005/8/layout/hList1"/>
    <dgm:cxn modelId="{5BFFA7DC-557B-42D0-8A26-EE553EB1C0AA}" srcId="{624CFA72-9F9E-4A82-AB25-BEAEB0E7685B}" destId="{33FB5B8C-A3DC-4846-86A5-890381022600}" srcOrd="2" destOrd="0" parTransId="{695781E4-D055-4DB1-9B08-D95D64F837BD}" sibTransId="{35882386-473D-4EF5-B4B4-12744B1884B3}"/>
    <dgm:cxn modelId="{A4306E37-776C-4644-A0F2-43899BABC25A}" type="presOf" srcId="{33FB5B8C-A3DC-4846-86A5-890381022600}" destId="{07FE797A-339E-4CBA-8341-0CF6DEF2AE50}" srcOrd="0" destOrd="2" presId="urn:microsoft.com/office/officeart/2005/8/layout/hList1"/>
    <dgm:cxn modelId="{C63A7767-2846-4B6B-92A2-85A2778930A0}" type="presOf" srcId="{624CFA72-9F9E-4A82-AB25-BEAEB0E7685B}" destId="{854496AB-5753-49D4-9BEC-FD31C8E441C9}" srcOrd="0" destOrd="0" presId="urn:microsoft.com/office/officeart/2005/8/layout/hList1"/>
    <dgm:cxn modelId="{48EB4E70-53F7-43B0-AB82-E04BDBA43AFB}" type="presOf" srcId="{D0855AD0-32C6-4C30-B1CE-18249009565A}" destId="{F529769A-E69B-4B29-BDFC-7F66F4AA1A6F}" srcOrd="0" destOrd="0" presId="urn:microsoft.com/office/officeart/2005/8/layout/hList1"/>
    <dgm:cxn modelId="{2EA72566-782F-45EE-AD2E-C83956103E52}" srcId="{624CFA72-9F9E-4A82-AB25-BEAEB0E7685B}" destId="{D07302AA-831E-4FB9-81F1-19F1F99549DA}" srcOrd="1" destOrd="0" parTransId="{26E57FBC-652B-4359-BF15-C1BA3D94C3F5}" sibTransId="{5C1E5CD9-9897-4E21-9C1E-931329857D2A}"/>
    <dgm:cxn modelId="{F4656B58-44C3-4087-8D1D-606EBB233D35}" type="presOf" srcId="{D07302AA-831E-4FB9-81F1-19F1F99549DA}" destId="{07FE797A-339E-4CBA-8341-0CF6DEF2AE50}" srcOrd="0" destOrd="1"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smtClean="0">
              <a:latin typeface="Times New Roman" pitchFamily="18" charset="0"/>
              <a:cs typeface="Times New Roman" pitchFamily="18" charset="0"/>
            </a:rPr>
            <a:t>Globalization is reduction and removal of barriers between national borders in order to facilitate the flow of good, capital, services and labor. </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Globalization</a:t>
          </a:r>
          <a:r>
            <a:rPr lang="en-US" sz="4000" dirty="0" smtClean="0">
              <a:latin typeface="Times New Roman" pitchFamily="18" charset="0"/>
              <a:cs typeface="Times New Roman" pitchFamily="18" charset="0"/>
            </a:rPr>
            <a:t> </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66ACA10B-5265-4822-A415-35F75CC33E7C}">
      <dgm:prSet/>
      <dgm:spPr/>
      <dgm:t>
        <a:bodyPr/>
        <a:lstStyle/>
        <a:p>
          <a:endParaRPr lang="en-US" dirty="0"/>
        </a:p>
      </dgm:t>
    </dgm:pt>
    <dgm:pt modelId="{746C533B-519F-4B4B-96D2-96F9A521E4BC}" type="parTrans" cxnId="{532CABC0-FE44-411F-B5EA-91D3CCFE9077}">
      <dgm:prSet/>
      <dgm:spPr/>
      <dgm:t>
        <a:bodyPr/>
        <a:lstStyle/>
        <a:p>
          <a:endParaRPr lang="en-US"/>
        </a:p>
      </dgm:t>
    </dgm:pt>
    <dgm:pt modelId="{F2C8DB5C-F166-4D9D-9F83-B37EE29944FF}" type="sibTrans" cxnId="{532CABC0-FE44-411F-B5EA-91D3CCFE9077}">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15186">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20077" custLinFactNeighborX="0" custLinFactNeighborY="9917">
        <dgm:presLayoutVars>
          <dgm:bulletEnabled val="1"/>
        </dgm:presLayoutVars>
      </dgm:prSet>
      <dgm:spPr/>
      <dgm:t>
        <a:bodyPr/>
        <a:lstStyle/>
        <a:p>
          <a:endParaRPr lang="en-US"/>
        </a:p>
      </dgm:t>
    </dgm:pt>
  </dgm:ptLst>
  <dgm:cxnLst>
    <dgm:cxn modelId="{48EB4E70-53F7-43B0-AB82-E04BDBA43AFB}" type="presOf" srcId="{D0855AD0-32C6-4C30-B1CE-18249009565A}" destId="{F529769A-E69B-4B29-BDFC-7F66F4AA1A6F}" srcOrd="0" destOrd="0" presId="urn:microsoft.com/office/officeart/2005/8/layout/hList1"/>
    <dgm:cxn modelId="{59CC7E79-E312-4DD9-902B-9BE5D4FDD662}" type="presOf" srcId="{66ACA10B-5265-4822-A415-35F75CC33E7C}" destId="{07FE797A-339E-4CBA-8341-0CF6DEF2AE50}" srcOrd="0" destOrd="1"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C63A7767-2846-4B6B-92A2-85A2778930A0}" type="presOf" srcId="{624CFA72-9F9E-4A82-AB25-BEAEB0E7685B}" destId="{854496AB-5753-49D4-9BEC-FD31C8E441C9}" srcOrd="0" destOrd="0" presId="urn:microsoft.com/office/officeart/2005/8/layout/hList1"/>
    <dgm:cxn modelId="{532CABC0-FE44-411F-B5EA-91D3CCFE9077}" srcId="{624CFA72-9F9E-4A82-AB25-BEAEB0E7685B}" destId="{66ACA10B-5265-4822-A415-35F75CC33E7C}" srcOrd="1" destOrd="0" parTransId="{746C533B-519F-4B4B-96D2-96F9A521E4BC}" sibTransId="{F2C8DB5C-F166-4D9D-9F83-B37EE29944FF}"/>
    <dgm:cxn modelId="{9E72A874-B336-45E7-8D4D-123E89035CEA}" type="presOf" srcId="{79A909FE-7379-414C-9787-8F6A52F85BF6}" destId="{07FE797A-339E-4CBA-8341-0CF6DEF2AE50}" srcOrd="0" destOrd="0"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a:blipFill rotWithShape="0">
          <a:blip xmlns:r="http://schemas.openxmlformats.org/officeDocument/2006/relationships" r:embed="rId1"/>
          <a:stretch>
            <a:fillRect/>
          </a:stretch>
        </a:blipFill>
      </dgm:spPr>
      <dgm:t>
        <a:bodyPr/>
        <a:lstStyle/>
        <a:p>
          <a:endParaRPr lang="en-US" baseline="0" dirty="0">
            <a:solidFill>
              <a:srgbClr val="FF0000"/>
            </a:solidFill>
          </a:endParaRPr>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solidFill>
                <a:schemeClr val="bg1"/>
              </a:solidFill>
              <a:latin typeface="Times New Roman" pitchFamily="18" charset="0"/>
              <a:cs typeface="Times New Roman" pitchFamily="18" charset="0"/>
            </a:rPr>
            <a:t>Multicultural Workforce</a:t>
          </a:r>
        </a:p>
        <a:p>
          <a:pPr algn="l"/>
          <a:r>
            <a:rPr lang="en-US" sz="4000" baseline="0" dirty="0" smtClean="0">
              <a:solidFill>
                <a:schemeClr val="tx1"/>
              </a:solidFill>
              <a:latin typeface="Times New Roman" pitchFamily="18" charset="0"/>
              <a:cs typeface="Times New Roman" pitchFamily="18" charset="0"/>
            </a:rPr>
            <a:t>Multicultural workforce refers to the changing age, gender, ethnicity, physical ability and race of employees across all types and places of work </a:t>
          </a:r>
          <a:endParaRPr lang="en-US" sz="4000" baseline="0" dirty="0">
            <a:solidFill>
              <a:schemeClr val="tx1"/>
            </a:solidFill>
          </a:endParaRPr>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15186">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20077" custLinFactNeighborX="0" custLinFactNeighborY="9917">
        <dgm:presLayoutVars>
          <dgm:bulletEnabled val="1"/>
        </dgm:presLayoutVars>
      </dgm:prSet>
      <dgm:spPr/>
      <dgm:t>
        <a:bodyPr/>
        <a:lstStyle/>
        <a:p>
          <a:endParaRPr lang="en-US"/>
        </a:p>
      </dgm:t>
    </dgm:pt>
  </dgm:ptLst>
  <dgm:cxnLst>
    <dgm:cxn modelId="{48EB4E70-53F7-43B0-AB82-E04BDBA43AFB}" type="presOf" srcId="{D0855AD0-32C6-4C30-B1CE-18249009565A}" destId="{F529769A-E69B-4B29-BDFC-7F66F4AA1A6F}" srcOrd="0" destOrd="0"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C63A7767-2846-4B6B-92A2-85A2778930A0}" type="presOf" srcId="{624CFA72-9F9E-4A82-AB25-BEAEB0E7685B}" destId="{854496AB-5753-49D4-9BEC-FD31C8E441C9}" srcOrd="0" destOrd="0" presId="urn:microsoft.com/office/officeart/2005/8/layout/hList1"/>
    <dgm:cxn modelId="{9E72A874-B336-45E7-8D4D-123E89035CEA}" type="presOf" srcId="{79A909FE-7379-414C-9787-8F6A52F85BF6}" destId="{07FE797A-339E-4CBA-8341-0CF6DEF2AE50}" srcOrd="0" destOrd="0"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a:blipFill rotWithShape="0">
          <a:blip xmlns:r="http://schemas.openxmlformats.org/officeDocument/2006/relationships" r:embed="rId1"/>
          <a:stretch>
            <a:fillRect/>
          </a:stretch>
        </a:blipFill>
      </dgm:spPr>
      <dgm:t>
        <a:bodyPr/>
        <a:lstStyle/>
        <a:p>
          <a:endParaRPr lang="en-US" baseline="0" dirty="0">
            <a:solidFill>
              <a:schemeClr val="bg1"/>
            </a:solidFill>
          </a:endParaRPr>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Impact of Globalization Business Sector </a:t>
          </a:r>
          <a:r>
            <a:rPr lang="en-US" sz="4000" baseline="0" dirty="0" smtClean="0">
              <a:solidFill>
                <a:schemeClr val="bg1"/>
              </a:solidFill>
              <a:latin typeface="Times New Roman" pitchFamily="18" charset="0"/>
              <a:cs typeface="Times New Roman" pitchFamily="18" charset="0"/>
            </a:rPr>
            <a:t>E.g. </a:t>
          </a:r>
          <a:r>
            <a:rPr lang="en-US" sz="4000" baseline="0" dirty="0" smtClean="0">
              <a:solidFill>
                <a:schemeClr val="tx1"/>
              </a:solidFill>
              <a:latin typeface="Times New Roman" pitchFamily="18" charset="0"/>
              <a:cs typeface="Times New Roman" pitchFamily="18" charset="0"/>
            </a:rPr>
            <a:t>import and export of food, electronic goods etc. to other countries</a:t>
          </a:r>
          <a:endParaRPr lang="en-US" sz="4000" baseline="0" dirty="0" smtClean="0">
            <a:solidFill>
              <a:schemeClr val="tx1"/>
            </a:solidFill>
          </a:endParaRPr>
        </a:p>
        <a:p>
          <a:pPr algn="l"/>
          <a:r>
            <a:rPr lang="en-US" sz="4000" baseline="0" dirty="0" smtClean="0">
              <a:solidFill>
                <a:schemeClr val="tx1"/>
              </a:solidFill>
              <a:latin typeface="Times New Roman" pitchFamily="18" charset="0"/>
              <a:cs typeface="Times New Roman" pitchFamily="18" charset="0"/>
            </a:rPr>
            <a:t>Building a business friendly environment with other nations. </a:t>
          </a:r>
          <a:endParaRPr lang="en-US" sz="4000" baseline="0" dirty="0">
            <a:solidFill>
              <a:schemeClr val="tx1"/>
            </a:solidFill>
          </a:endParaRPr>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15186">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20077" custLinFactNeighborX="0" custLinFactNeighborY="9917">
        <dgm:presLayoutVars>
          <dgm:bulletEnabled val="1"/>
        </dgm:presLayoutVars>
      </dgm:prSet>
      <dgm:spPr/>
      <dgm:t>
        <a:bodyPr/>
        <a:lstStyle/>
        <a:p>
          <a:endParaRPr lang="en-US"/>
        </a:p>
      </dgm:t>
    </dgm:pt>
  </dgm:ptLst>
  <dgm:cxnLst>
    <dgm:cxn modelId="{48EB4E70-53F7-43B0-AB82-E04BDBA43AFB}" type="presOf" srcId="{D0855AD0-32C6-4C30-B1CE-18249009565A}" destId="{F529769A-E69B-4B29-BDFC-7F66F4AA1A6F}" srcOrd="0" destOrd="0"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C63A7767-2846-4B6B-92A2-85A2778930A0}" type="presOf" srcId="{624CFA72-9F9E-4A82-AB25-BEAEB0E7685B}" destId="{854496AB-5753-49D4-9BEC-FD31C8E441C9}" srcOrd="0" destOrd="0" presId="urn:microsoft.com/office/officeart/2005/8/layout/hList1"/>
    <dgm:cxn modelId="{9E72A874-B336-45E7-8D4D-123E89035CEA}" type="presOf" srcId="{79A909FE-7379-414C-9787-8F6A52F85BF6}" destId="{07FE797A-339E-4CBA-8341-0CF6DEF2AE50}" srcOrd="0" destOrd="0"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a:blipFill rotWithShape="0">
          <a:blip xmlns:r="http://schemas.openxmlformats.org/officeDocument/2006/relationships" r:embed="rId1"/>
          <a:stretch>
            <a:fillRect/>
          </a:stretch>
        </a:blipFill>
      </dgm:spPr>
      <dgm:t>
        <a:bodyPr/>
        <a:lstStyle/>
        <a:p>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Worldwide Sporting Event</a:t>
          </a:r>
        </a:p>
        <a:p>
          <a:pPr algn="l"/>
          <a:r>
            <a:rPr lang="en-US" sz="4000" baseline="0" dirty="0" smtClean="0">
              <a:solidFill>
                <a:schemeClr val="tx1"/>
              </a:solidFill>
              <a:latin typeface="Times New Roman" pitchFamily="18" charset="0"/>
              <a:cs typeface="Times New Roman" pitchFamily="18" charset="0"/>
            </a:rPr>
            <a:t>Worldwide Sporting Events such as FIFA World cup, ICC World cup and the Olympic games. </a:t>
          </a:r>
          <a:r>
            <a:rPr lang="en-US" sz="4000" b="1" dirty="0" smtClean="0">
              <a:latin typeface="Times New Roman" pitchFamily="18" charset="0"/>
              <a:cs typeface="Times New Roman" pitchFamily="18" charset="0"/>
            </a:rPr>
            <a:t>	</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15186">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20077" custLinFactNeighborX="0" custLinFactNeighborY="9917">
        <dgm:presLayoutVars>
          <dgm:bulletEnabled val="1"/>
        </dgm:presLayoutVars>
      </dgm:prSet>
      <dgm:spPr/>
      <dgm:t>
        <a:bodyPr/>
        <a:lstStyle/>
        <a:p>
          <a:endParaRPr lang="en-US"/>
        </a:p>
      </dgm:t>
    </dgm:pt>
  </dgm:ptLst>
  <dgm:cxnLst>
    <dgm:cxn modelId="{48EB4E70-53F7-43B0-AB82-E04BDBA43AFB}" type="presOf" srcId="{D0855AD0-32C6-4C30-B1CE-18249009565A}" destId="{F529769A-E69B-4B29-BDFC-7F66F4AA1A6F}" srcOrd="0" destOrd="0"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C63A7767-2846-4B6B-92A2-85A2778930A0}" type="presOf" srcId="{624CFA72-9F9E-4A82-AB25-BEAEB0E7685B}" destId="{854496AB-5753-49D4-9BEC-FD31C8E441C9}" srcOrd="0" destOrd="0" presId="urn:microsoft.com/office/officeart/2005/8/layout/hList1"/>
    <dgm:cxn modelId="{9E72A874-B336-45E7-8D4D-123E89035CEA}" type="presOf" srcId="{79A909FE-7379-414C-9787-8F6A52F85BF6}" destId="{07FE797A-339E-4CBA-8341-0CF6DEF2AE50}" srcOrd="0" destOrd="0"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smtClean="0">
              <a:latin typeface="Times New Roman" pitchFamily="18" charset="0"/>
              <a:cs typeface="Times New Roman" pitchFamily="18" charset="0"/>
            </a:rPr>
            <a:t>Social Background</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Multicultural Workforce</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6549AC66-4B40-4C1C-9B1B-4164F7810606}">
      <dgm:prSet/>
      <dgm:spPr/>
      <dgm:t>
        <a:bodyPr/>
        <a:lstStyle/>
        <a:p>
          <a:r>
            <a:rPr lang="en-US" smtClean="0">
              <a:latin typeface="Times New Roman" pitchFamily="18" charset="0"/>
              <a:cs typeface="Times New Roman" pitchFamily="18" charset="0"/>
            </a:rPr>
            <a:t>Cultures</a:t>
          </a:r>
          <a:endParaRPr lang="en-US" dirty="0" smtClean="0">
            <a:latin typeface="Times New Roman" pitchFamily="18" charset="0"/>
            <a:cs typeface="Times New Roman" pitchFamily="18" charset="0"/>
          </a:endParaRPr>
        </a:p>
      </dgm:t>
    </dgm:pt>
    <dgm:pt modelId="{E14580A6-6178-4EA5-87AE-980BA3D73185}" type="parTrans" cxnId="{780B2B57-8B16-4EE8-82C9-C232D64C41A9}">
      <dgm:prSet/>
      <dgm:spPr/>
      <dgm:t>
        <a:bodyPr/>
        <a:lstStyle/>
        <a:p>
          <a:endParaRPr lang="en-US"/>
        </a:p>
      </dgm:t>
    </dgm:pt>
    <dgm:pt modelId="{FA288BF7-8BFB-4375-9A23-7B37F8C72DC0}" type="sibTrans" cxnId="{780B2B57-8B16-4EE8-82C9-C232D64C41A9}">
      <dgm:prSet/>
      <dgm:spPr/>
      <dgm:t>
        <a:bodyPr/>
        <a:lstStyle/>
        <a:p>
          <a:endParaRPr lang="en-US"/>
        </a:p>
      </dgm:t>
    </dgm:pt>
    <dgm:pt modelId="{5426CFE4-622C-4114-84A2-F49C3FDD6D64}">
      <dgm:prSet/>
      <dgm:spPr/>
      <dgm:t>
        <a:bodyPr/>
        <a:lstStyle/>
        <a:p>
          <a:r>
            <a:rPr lang="en-US" smtClean="0">
              <a:latin typeface="Times New Roman" pitchFamily="18" charset="0"/>
              <a:cs typeface="Times New Roman" pitchFamily="18" charset="0"/>
            </a:rPr>
            <a:t>Racial Background Gender</a:t>
          </a:r>
          <a:endParaRPr lang="en-US" dirty="0" smtClean="0">
            <a:latin typeface="Times New Roman" pitchFamily="18" charset="0"/>
            <a:cs typeface="Times New Roman" pitchFamily="18" charset="0"/>
          </a:endParaRPr>
        </a:p>
      </dgm:t>
    </dgm:pt>
    <dgm:pt modelId="{A574EF1D-3859-4B35-AA89-85B0F2D16B6A}" type="parTrans" cxnId="{190E5AFC-448E-4704-AAEB-48FF92D32BBD}">
      <dgm:prSet/>
      <dgm:spPr/>
      <dgm:t>
        <a:bodyPr/>
        <a:lstStyle/>
        <a:p>
          <a:endParaRPr lang="en-US"/>
        </a:p>
      </dgm:t>
    </dgm:pt>
    <dgm:pt modelId="{D2DEE82F-98D6-4F5E-9CC5-EEDC44A0592A}" type="sibTrans" cxnId="{190E5AFC-448E-4704-AAEB-48FF92D32BBD}">
      <dgm:prSet/>
      <dgm:spPr/>
      <dgm:t>
        <a:bodyPr/>
        <a:lstStyle/>
        <a:p>
          <a:endParaRPr lang="en-US"/>
        </a:p>
      </dgm:t>
    </dgm:pt>
    <dgm:pt modelId="{5A500C0F-692A-4C1E-9209-6AD1C02790D1}">
      <dgm:prSet/>
      <dgm:spPr/>
      <dgm:t>
        <a:bodyPr/>
        <a:lstStyle/>
        <a:p>
          <a:r>
            <a:rPr lang="en-US" smtClean="0">
              <a:latin typeface="Times New Roman" pitchFamily="18" charset="0"/>
              <a:cs typeface="Times New Roman" pitchFamily="18" charset="0"/>
            </a:rPr>
            <a:t>Age </a:t>
          </a:r>
          <a:endParaRPr lang="en-US" dirty="0" smtClean="0">
            <a:latin typeface="Times New Roman" pitchFamily="18" charset="0"/>
            <a:cs typeface="Times New Roman" pitchFamily="18" charset="0"/>
          </a:endParaRPr>
        </a:p>
      </dgm:t>
    </dgm:pt>
    <dgm:pt modelId="{B451BB50-AD4F-42BB-96B0-AC056BED2DB9}" type="parTrans" cxnId="{B1B0CACB-3178-4352-8EBC-B9820EA96EE9}">
      <dgm:prSet/>
      <dgm:spPr/>
      <dgm:t>
        <a:bodyPr/>
        <a:lstStyle/>
        <a:p>
          <a:endParaRPr lang="en-US"/>
        </a:p>
      </dgm:t>
    </dgm:pt>
    <dgm:pt modelId="{83743735-22F9-462E-BFB1-5C635AEF4639}" type="sibTrans" cxnId="{B1B0CACB-3178-4352-8EBC-B9820EA96EE9}">
      <dgm:prSet/>
      <dgm:spPr/>
      <dgm:t>
        <a:bodyPr/>
        <a:lstStyle/>
        <a:p>
          <a:endParaRPr lang="en-US"/>
        </a:p>
      </dgm:t>
    </dgm:pt>
    <dgm:pt modelId="{F6FF1E48-57C2-42A6-886D-B106E2D800EE}">
      <dgm:prSet/>
      <dgm:spPr/>
      <dgm:t>
        <a:bodyPr/>
        <a:lstStyle/>
        <a:p>
          <a:r>
            <a:rPr lang="en-US" smtClean="0">
              <a:latin typeface="Times New Roman" pitchFamily="18" charset="0"/>
              <a:cs typeface="Times New Roman" pitchFamily="18" charset="0"/>
            </a:rPr>
            <a:t>Regions </a:t>
          </a:r>
          <a:endParaRPr lang="en-US" dirty="0" smtClean="0">
            <a:latin typeface="Times New Roman" pitchFamily="18" charset="0"/>
            <a:cs typeface="Times New Roman" pitchFamily="18" charset="0"/>
          </a:endParaRPr>
        </a:p>
      </dgm:t>
    </dgm:pt>
    <dgm:pt modelId="{481E7B29-1DEB-4082-9D76-383525600703}" type="parTrans" cxnId="{1FCF548C-0BD0-4317-ACBC-048A7B118A61}">
      <dgm:prSet/>
      <dgm:spPr/>
      <dgm:t>
        <a:bodyPr/>
        <a:lstStyle/>
        <a:p>
          <a:endParaRPr lang="en-US"/>
        </a:p>
      </dgm:t>
    </dgm:pt>
    <dgm:pt modelId="{B95446FE-17BD-4673-87F2-685A90121FEC}" type="sibTrans" cxnId="{1FCF548C-0BD0-4317-ACBC-048A7B118A61}">
      <dgm:prSet/>
      <dgm:spPr/>
      <dgm:t>
        <a:bodyPr/>
        <a:lstStyle/>
        <a:p>
          <a:endParaRPr lang="en-US"/>
        </a:p>
      </dgm:t>
    </dgm:pt>
    <dgm:pt modelId="{4B5F43BC-31C6-456F-80DC-FF80F43AB8B6}">
      <dgm:prSet/>
      <dgm:spPr/>
      <dgm:t>
        <a:bodyPr/>
        <a:lstStyle/>
        <a:p>
          <a:r>
            <a:rPr lang="en-US" smtClean="0">
              <a:latin typeface="Times New Roman" pitchFamily="18" charset="0"/>
              <a:cs typeface="Times New Roman" pitchFamily="18" charset="0"/>
            </a:rPr>
            <a:t>Religion</a:t>
          </a:r>
          <a:endParaRPr lang="en-US" dirty="0" smtClean="0">
            <a:latin typeface="Times New Roman" pitchFamily="18" charset="0"/>
            <a:cs typeface="Times New Roman" pitchFamily="18" charset="0"/>
          </a:endParaRPr>
        </a:p>
      </dgm:t>
    </dgm:pt>
    <dgm:pt modelId="{C24D4B2E-7479-405A-B244-3FCC3FA85ACA}" type="parTrans" cxnId="{E238F2A0-4885-422F-BE3E-9AB4FC915A83}">
      <dgm:prSet/>
      <dgm:spPr/>
      <dgm:t>
        <a:bodyPr/>
        <a:lstStyle/>
        <a:p>
          <a:endParaRPr lang="en-US"/>
        </a:p>
      </dgm:t>
    </dgm:pt>
    <dgm:pt modelId="{E4E5CF95-61C4-4459-B856-D1E2E8BA42E2}" type="sibTrans" cxnId="{E238F2A0-4885-422F-BE3E-9AB4FC915A83}">
      <dgm:prSet/>
      <dgm:spPr/>
      <dgm:t>
        <a:bodyPr/>
        <a:lstStyle/>
        <a:p>
          <a:endParaRPr lang="en-US"/>
        </a:p>
      </dgm:t>
    </dgm:pt>
    <dgm:pt modelId="{028479C4-2F60-4230-8F1D-7F1D666E2A52}">
      <dgm:prSet/>
      <dgm:spPr/>
      <dgm:t>
        <a:bodyPr/>
        <a:lstStyle/>
        <a:p>
          <a:endParaRPr lang="en-US" dirty="0">
            <a:latin typeface="Times New Roman" pitchFamily="18" charset="0"/>
            <a:cs typeface="Times New Roman" pitchFamily="18" charset="0"/>
          </a:endParaRPr>
        </a:p>
      </dgm:t>
    </dgm:pt>
    <dgm:pt modelId="{E10DDDBE-8CC3-472E-8114-C33FC4C49155}" type="parTrans" cxnId="{3EA28711-EF8B-4226-9DFC-FF4A11E03B71}">
      <dgm:prSet/>
      <dgm:spPr/>
      <dgm:t>
        <a:bodyPr/>
        <a:lstStyle/>
        <a:p>
          <a:endParaRPr lang="en-US"/>
        </a:p>
      </dgm:t>
    </dgm:pt>
    <dgm:pt modelId="{55495549-AACB-45F4-BC96-25171F36AA58}" type="sibTrans" cxnId="{3EA28711-EF8B-4226-9DFC-FF4A11E03B71}">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43567">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20077" custLinFactNeighborX="0" custLinFactNeighborY="9917">
        <dgm:presLayoutVars>
          <dgm:bulletEnabled val="1"/>
        </dgm:presLayoutVars>
      </dgm:prSet>
      <dgm:spPr/>
      <dgm:t>
        <a:bodyPr/>
        <a:lstStyle/>
        <a:p>
          <a:endParaRPr lang="en-US"/>
        </a:p>
      </dgm:t>
    </dgm:pt>
  </dgm:ptLst>
  <dgm:cxnLst>
    <dgm:cxn modelId="{2188DDB3-900C-4F58-ADD5-C1054F08C5C8}" type="presOf" srcId="{6549AC66-4B40-4C1C-9B1B-4164F7810606}" destId="{07FE797A-339E-4CBA-8341-0CF6DEF2AE50}" srcOrd="0" destOrd="1"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5A8B225A-D2FF-4ABA-A3E8-DD6D9CAFF68D}" type="presOf" srcId="{5426CFE4-622C-4114-84A2-F49C3FDD6D64}" destId="{07FE797A-339E-4CBA-8341-0CF6DEF2AE50}" srcOrd="0" destOrd="2" presId="urn:microsoft.com/office/officeart/2005/8/layout/hList1"/>
    <dgm:cxn modelId="{1FCF548C-0BD0-4317-ACBC-048A7B118A61}" srcId="{624CFA72-9F9E-4A82-AB25-BEAEB0E7685B}" destId="{F6FF1E48-57C2-42A6-886D-B106E2D800EE}" srcOrd="4" destOrd="0" parTransId="{481E7B29-1DEB-4082-9D76-383525600703}" sibTransId="{B95446FE-17BD-4673-87F2-685A90121FEC}"/>
    <dgm:cxn modelId="{9E72A874-B336-45E7-8D4D-123E89035CEA}" type="presOf" srcId="{79A909FE-7379-414C-9787-8F6A52F85BF6}" destId="{07FE797A-339E-4CBA-8341-0CF6DEF2AE50}" srcOrd="0" destOrd="0" presId="urn:microsoft.com/office/officeart/2005/8/layout/hList1"/>
    <dgm:cxn modelId="{190E5AFC-448E-4704-AAEB-48FF92D32BBD}" srcId="{624CFA72-9F9E-4A82-AB25-BEAEB0E7685B}" destId="{5426CFE4-622C-4114-84A2-F49C3FDD6D64}" srcOrd="2" destOrd="0" parTransId="{A574EF1D-3859-4B35-AA89-85B0F2D16B6A}" sibTransId="{D2DEE82F-98D6-4F5E-9CC5-EEDC44A0592A}"/>
    <dgm:cxn modelId="{27084BC2-A812-4107-A85F-A9BAE5372972}" type="presOf" srcId="{028479C4-2F60-4230-8F1D-7F1D666E2A52}" destId="{07FE797A-339E-4CBA-8341-0CF6DEF2AE50}" srcOrd="0" destOrd="6" presId="urn:microsoft.com/office/officeart/2005/8/layout/hList1"/>
    <dgm:cxn modelId="{C63A7767-2846-4B6B-92A2-85A2778930A0}" type="presOf" srcId="{624CFA72-9F9E-4A82-AB25-BEAEB0E7685B}" destId="{854496AB-5753-49D4-9BEC-FD31C8E441C9}" srcOrd="0" destOrd="0" presId="urn:microsoft.com/office/officeart/2005/8/layout/hList1"/>
    <dgm:cxn modelId="{FD111D48-ED61-49CF-A8D9-01AE6B56B51E}" type="presOf" srcId="{5A500C0F-692A-4C1E-9209-6AD1C02790D1}" destId="{07FE797A-339E-4CBA-8341-0CF6DEF2AE50}" srcOrd="0" destOrd="3" presId="urn:microsoft.com/office/officeart/2005/8/layout/hList1"/>
    <dgm:cxn modelId="{48EB4E70-53F7-43B0-AB82-E04BDBA43AFB}" type="presOf" srcId="{D0855AD0-32C6-4C30-B1CE-18249009565A}" destId="{F529769A-E69B-4B29-BDFC-7F66F4AA1A6F}" srcOrd="0" destOrd="0" presId="urn:microsoft.com/office/officeart/2005/8/layout/hList1"/>
    <dgm:cxn modelId="{3EA28711-EF8B-4226-9DFC-FF4A11E03B71}" srcId="{624CFA72-9F9E-4A82-AB25-BEAEB0E7685B}" destId="{028479C4-2F60-4230-8F1D-7F1D666E2A52}" srcOrd="6" destOrd="0" parTransId="{E10DDDBE-8CC3-472E-8114-C33FC4C49155}" sibTransId="{55495549-AACB-45F4-BC96-25171F36AA58}"/>
    <dgm:cxn modelId="{780B2B57-8B16-4EE8-82C9-C232D64C41A9}" srcId="{624CFA72-9F9E-4A82-AB25-BEAEB0E7685B}" destId="{6549AC66-4B40-4C1C-9B1B-4164F7810606}" srcOrd="1" destOrd="0" parTransId="{E14580A6-6178-4EA5-87AE-980BA3D73185}" sibTransId="{FA288BF7-8BFB-4375-9A23-7B37F8C72DC0}"/>
    <dgm:cxn modelId="{FFCDBAF1-4909-4FF0-9069-F4DED6AF5328}" type="presOf" srcId="{4B5F43BC-31C6-456F-80DC-FF80F43AB8B6}" destId="{07FE797A-339E-4CBA-8341-0CF6DEF2AE50}" srcOrd="0" destOrd="5" presId="urn:microsoft.com/office/officeart/2005/8/layout/hList1"/>
    <dgm:cxn modelId="{8E6F4DBE-C3EA-43F6-99DE-D95ED3BA09B3}" type="presOf" srcId="{F6FF1E48-57C2-42A6-886D-B106E2D800EE}" destId="{07FE797A-339E-4CBA-8341-0CF6DEF2AE50}" srcOrd="0" destOrd="4"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E238F2A0-4885-422F-BE3E-9AB4FC915A83}" srcId="{624CFA72-9F9E-4A82-AB25-BEAEB0E7685B}" destId="{4B5F43BC-31C6-456F-80DC-FF80F43AB8B6}" srcOrd="5" destOrd="0" parTransId="{C24D4B2E-7479-405A-B244-3FCC3FA85ACA}" sibTransId="{E4E5CF95-61C4-4459-B856-D1E2E8BA42E2}"/>
    <dgm:cxn modelId="{B1B0CACB-3178-4352-8EBC-B9820EA96EE9}" srcId="{624CFA72-9F9E-4A82-AB25-BEAEB0E7685B}" destId="{5A500C0F-692A-4C1E-9209-6AD1C02790D1}" srcOrd="3" destOrd="0" parTransId="{B451BB50-AD4F-42BB-96B0-AC056BED2DB9}" sibTransId="{83743735-22F9-462E-BFB1-5C635AEF4639}"/>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smtClean="0">
              <a:latin typeface="Times New Roman" pitchFamily="18" charset="0"/>
              <a:cs typeface="Times New Roman" pitchFamily="18" charset="0"/>
            </a:rPr>
            <a:t>Staff retention</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Need for Managing </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CAFD23FC-CBE7-4B78-BEE3-57BC1FDF1D96}">
      <dgm:prSet/>
      <dgm:spPr/>
      <dgm:t>
        <a:bodyPr/>
        <a:lstStyle/>
        <a:p>
          <a:r>
            <a:rPr lang="en-US" smtClean="0">
              <a:latin typeface="Times New Roman" pitchFamily="18" charset="0"/>
              <a:cs typeface="Times New Roman" pitchFamily="18" charset="0"/>
            </a:rPr>
            <a:t>Less recruitment costs</a:t>
          </a:r>
          <a:endParaRPr lang="en-US" dirty="0" smtClean="0">
            <a:latin typeface="Times New Roman" pitchFamily="18" charset="0"/>
            <a:cs typeface="Times New Roman" pitchFamily="18" charset="0"/>
          </a:endParaRPr>
        </a:p>
      </dgm:t>
    </dgm:pt>
    <dgm:pt modelId="{556B4847-0E02-4ABE-A584-2AF641EAC61B}" type="parTrans" cxnId="{AC02F310-2B97-4EF2-B35A-E27DDB812F6F}">
      <dgm:prSet/>
      <dgm:spPr/>
      <dgm:t>
        <a:bodyPr/>
        <a:lstStyle/>
        <a:p>
          <a:endParaRPr lang="en-US"/>
        </a:p>
      </dgm:t>
    </dgm:pt>
    <dgm:pt modelId="{A4E16859-6172-47A9-8905-B92E3BE4EE75}" type="sibTrans" cxnId="{AC02F310-2B97-4EF2-B35A-E27DDB812F6F}">
      <dgm:prSet/>
      <dgm:spPr/>
      <dgm:t>
        <a:bodyPr/>
        <a:lstStyle/>
        <a:p>
          <a:endParaRPr lang="en-US"/>
        </a:p>
      </dgm:t>
    </dgm:pt>
    <dgm:pt modelId="{82A0405D-2B91-4EAE-A554-CB7892359CE6}">
      <dgm:prSet/>
      <dgm:spPr/>
      <dgm:t>
        <a:bodyPr/>
        <a:lstStyle/>
        <a:p>
          <a:r>
            <a:rPr lang="en-US" smtClean="0">
              <a:latin typeface="Times New Roman" pitchFamily="18" charset="0"/>
              <a:cs typeface="Times New Roman" pitchFamily="18" charset="0"/>
            </a:rPr>
            <a:t>Working together </a:t>
          </a:r>
          <a:endParaRPr lang="en-US" dirty="0" smtClean="0">
            <a:latin typeface="Times New Roman" pitchFamily="18" charset="0"/>
            <a:cs typeface="Times New Roman" pitchFamily="18" charset="0"/>
          </a:endParaRPr>
        </a:p>
      </dgm:t>
    </dgm:pt>
    <dgm:pt modelId="{0DFE73D2-0308-41A1-A467-3CE216AFD487}" type="parTrans" cxnId="{96918704-900C-4394-93A8-BCAF712A869B}">
      <dgm:prSet/>
      <dgm:spPr/>
      <dgm:t>
        <a:bodyPr/>
        <a:lstStyle/>
        <a:p>
          <a:endParaRPr lang="en-US"/>
        </a:p>
      </dgm:t>
    </dgm:pt>
    <dgm:pt modelId="{72EC4D3E-6D29-4C28-A390-73EC5F1F3F26}" type="sibTrans" cxnId="{96918704-900C-4394-93A8-BCAF712A869B}">
      <dgm:prSet/>
      <dgm:spPr/>
      <dgm:t>
        <a:bodyPr/>
        <a:lstStyle/>
        <a:p>
          <a:endParaRPr lang="en-US"/>
        </a:p>
      </dgm:t>
    </dgm:pt>
    <dgm:pt modelId="{623FBDBB-3AA6-4193-8F5C-92CBB35A4AA4}">
      <dgm:prSet/>
      <dgm:spPr/>
      <dgm:t>
        <a:bodyPr/>
        <a:lstStyle/>
        <a:p>
          <a:r>
            <a:rPr lang="en-US" smtClean="0">
              <a:latin typeface="Times New Roman" pitchFamily="18" charset="0"/>
              <a:cs typeface="Times New Roman" pitchFamily="18" charset="0"/>
            </a:rPr>
            <a:t>More productivity </a:t>
          </a:r>
          <a:endParaRPr lang="en-US" dirty="0" smtClean="0">
            <a:latin typeface="Times New Roman" pitchFamily="18" charset="0"/>
            <a:cs typeface="Times New Roman" pitchFamily="18" charset="0"/>
          </a:endParaRPr>
        </a:p>
      </dgm:t>
    </dgm:pt>
    <dgm:pt modelId="{7758F503-E610-4904-AB14-E3AE2BF94674}" type="parTrans" cxnId="{04985B17-00F2-4A34-93F6-F7BB4710CF95}">
      <dgm:prSet/>
      <dgm:spPr/>
      <dgm:t>
        <a:bodyPr/>
        <a:lstStyle/>
        <a:p>
          <a:endParaRPr lang="en-US"/>
        </a:p>
      </dgm:t>
    </dgm:pt>
    <dgm:pt modelId="{41E9C998-633A-4E0D-82B7-3748BF4D28DE}" type="sibTrans" cxnId="{04985B17-00F2-4A34-93F6-F7BB4710CF95}">
      <dgm:prSet/>
      <dgm:spPr/>
      <dgm:t>
        <a:bodyPr/>
        <a:lstStyle/>
        <a:p>
          <a:endParaRPr lang="en-US"/>
        </a:p>
      </dgm:t>
    </dgm:pt>
    <dgm:pt modelId="{AC7E5150-73E0-4ED8-8861-126C1FD1AA29}">
      <dgm:prSet/>
      <dgm:spPr/>
      <dgm:t>
        <a:bodyPr/>
        <a:lstStyle/>
        <a:p>
          <a:r>
            <a:rPr lang="en-US" smtClean="0">
              <a:latin typeface="Times New Roman" pitchFamily="18" charset="0"/>
              <a:cs typeface="Times New Roman" pitchFamily="18" charset="0"/>
            </a:rPr>
            <a:t>Resolving conflicts </a:t>
          </a:r>
          <a:endParaRPr lang="en-US" dirty="0" smtClean="0">
            <a:latin typeface="Times New Roman" pitchFamily="18" charset="0"/>
            <a:cs typeface="Times New Roman" pitchFamily="18" charset="0"/>
          </a:endParaRPr>
        </a:p>
      </dgm:t>
    </dgm:pt>
    <dgm:pt modelId="{8D2EC8BC-7ABF-474C-AD42-E540139125A9}" type="parTrans" cxnId="{F9657C32-64F1-4DFC-987D-B2762859046A}">
      <dgm:prSet/>
      <dgm:spPr/>
      <dgm:t>
        <a:bodyPr/>
        <a:lstStyle/>
        <a:p>
          <a:endParaRPr lang="en-US"/>
        </a:p>
      </dgm:t>
    </dgm:pt>
    <dgm:pt modelId="{0C20DABB-D0A0-4CAF-8559-2B16A7A840DE}" type="sibTrans" cxnId="{F9657C32-64F1-4DFC-987D-B2762859046A}">
      <dgm:prSet/>
      <dgm:spPr/>
      <dgm:t>
        <a:bodyPr/>
        <a:lstStyle/>
        <a:p>
          <a:endParaRPr lang="en-US"/>
        </a:p>
      </dgm:t>
    </dgm:pt>
    <dgm:pt modelId="{E7B0718F-D86C-4005-9FD7-E088F245BC8B}">
      <dgm:prSet/>
      <dgm:spPr/>
      <dgm:t>
        <a:bodyPr/>
        <a:lstStyle/>
        <a:p>
          <a:r>
            <a:rPr lang="en-US" dirty="0" smtClean="0">
              <a:latin typeface="Times New Roman" pitchFamily="18" charset="0"/>
              <a:cs typeface="Times New Roman" pitchFamily="18" charset="0"/>
            </a:rPr>
            <a:t>Team management </a:t>
          </a:r>
          <a:endParaRPr lang="en-US" dirty="0">
            <a:latin typeface="Times New Roman" pitchFamily="18" charset="0"/>
            <a:cs typeface="Times New Roman" pitchFamily="18" charset="0"/>
          </a:endParaRPr>
        </a:p>
      </dgm:t>
    </dgm:pt>
    <dgm:pt modelId="{D5D60ECE-69AD-411B-B94C-6CDEA6B884DE}" type="parTrans" cxnId="{3BED174F-6709-42AD-9159-BC0698A5EE1B}">
      <dgm:prSet/>
      <dgm:spPr/>
      <dgm:t>
        <a:bodyPr/>
        <a:lstStyle/>
        <a:p>
          <a:endParaRPr lang="en-US"/>
        </a:p>
      </dgm:t>
    </dgm:pt>
    <dgm:pt modelId="{9199B7E8-92FE-4320-838F-0B8593BA6CAD}" type="sibTrans" cxnId="{3BED174F-6709-42AD-9159-BC0698A5EE1B}">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43567">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20077" custLinFactNeighborX="0" custLinFactNeighborY="9172">
        <dgm:presLayoutVars>
          <dgm:bulletEnabled val="1"/>
        </dgm:presLayoutVars>
      </dgm:prSet>
      <dgm:spPr/>
      <dgm:t>
        <a:bodyPr/>
        <a:lstStyle/>
        <a:p>
          <a:endParaRPr lang="en-US"/>
        </a:p>
      </dgm:t>
    </dgm:pt>
  </dgm:ptLst>
  <dgm:cxnLst>
    <dgm:cxn modelId="{9E72A874-B336-45E7-8D4D-123E89035CEA}" type="presOf" srcId="{79A909FE-7379-414C-9787-8F6A52F85BF6}" destId="{07FE797A-339E-4CBA-8341-0CF6DEF2AE50}" srcOrd="0" destOrd="0"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AC02F310-2B97-4EF2-B35A-E27DDB812F6F}" srcId="{624CFA72-9F9E-4A82-AB25-BEAEB0E7685B}" destId="{CAFD23FC-CBE7-4B78-BEE3-57BC1FDF1D96}" srcOrd="1" destOrd="0" parTransId="{556B4847-0E02-4ABE-A584-2AF641EAC61B}" sibTransId="{A4E16859-6172-47A9-8905-B92E3BE4EE75}"/>
    <dgm:cxn modelId="{96918704-900C-4394-93A8-BCAF712A869B}" srcId="{624CFA72-9F9E-4A82-AB25-BEAEB0E7685B}" destId="{82A0405D-2B91-4EAE-A554-CB7892359CE6}" srcOrd="2" destOrd="0" parTransId="{0DFE73D2-0308-41A1-A467-3CE216AFD487}" sibTransId="{72EC4D3E-6D29-4C28-A390-73EC5F1F3F26}"/>
    <dgm:cxn modelId="{C63A7767-2846-4B6B-92A2-85A2778930A0}" type="presOf" srcId="{624CFA72-9F9E-4A82-AB25-BEAEB0E7685B}" destId="{854496AB-5753-49D4-9BEC-FD31C8E441C9}" srcOrd="0" destOrd="0" presId="urn:microsoft.com/office/officeart/2005/8/layout/hList1"/>
    <dgm:cxn modelId="{8680A836-1C6B-4FBB-9F72-D69E2EE061E8}" type="presOf" srcId="{E7B0718F-D86C-4005-9FD7-E088F245BC8B}" destId="{07FE797A-339E-4CBA-8341-0CF6DEF2AE50}" srcOrd="0" destOrd="5" presId="urn:microsoft.com/office/officeart/2005/8/layout/hList1"/>
    <dgm:cxn modelId="{48EB4E70-53F7-43B0-AB82-E04BDBA43AFB}" type="presOf" srcId="{D0855AD0-32C6-4C30-B1CE-18249009565A}" destId="{F529769A-E69B-4B29-BDFC-7F66F4AA1A6F}" srcOrd="0" destOrd="0" presId="urn:microsoft.com/office/officeart/2005/8/layout/hList1"/>
    <dgm:cxn modelId="{F9657C32-64F1-4DFC-987D-B2762859046A}" srcId="{624CFA72-9F9E-4A82-AB25-BEAEB0E7685B}" destId="{AC7E5150-73E0-4ED8-8861-126C1FD1AA29}" srcOrd="4" destOrd="0" parTransId="{8D2EC8BC-7ABF-474C-AD42-E540139125A9}" sibTransId="{0C20DABB-D0A0-4CAF-8559-2B16A7A840DE}"/>
    <dgm:cxn modelId="{86DA5183-0C95-4F6A-93B3-8C588AE48E15}" type="presOf" srcId="{82A0405D-2B91-4EAE-A554-CB7892359CE6}" destId="{07FE797A-339E-4CBA-8341-0CF6DEF2AE50}" srcOrd="0" destOrd="2"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04985B17-00F2-4A34-93F6-F7BB4710CF95}" srcId="{624CFA72-9F9E-4A82-AB25-BEAEB0E7685B}" destId="{623FBDBB-3AA6-4193-8F5C-92CBB35A4AA4}" srcOrd="3" destOrd="0" parTransId="{7758F503-E610-4904-AB14-E3AE2BF94674}" sibTransId="{41E9C998-633A-4E0D-82B7-3748BF4D28DE}"/>
    <dgm:cxn modelId="{6F37759F-0EFC-4FBF-91A8-F66A54B995E3}" type="presOf" srcId="{AC7E5150-73E0-4ED8-8861-126C1FD1AA29}" destId="{07FE797A-339E-4CBA-8341-0CF6DEF2AE50}" srcOrd="0" destOrd="4" presId="urn:microsoft.com/office/officeart/2005/8/layout/hList1"/>
    <dgm:cxn modelId="{FD3852C0-6072-4282-81BA-E0FBC01537BA}" type="presOf" srcId="{623FBDBB-3AA6-4193-8F5C-92CBB35A4AA4}" destId="{07FE797A-339E-4CBA-8341-0CF6DEF2AE50}" srcOrd="0" destOrd="3" presId="urn:microsoft.com/office/officeart/2005/8/layout/hList1"/>
    <dgm:cxn modelId="{3BED174F-6709-42AD-9159-BC0698A5EE1B}" srcId="{624CFA72-9F9E-4A82-AB25-BEAEB0E7685B}" destId="{E7B0718F-D86C-4005-9FD7-E088F245BC8B}" srcOrd="5" destOrd="0" parTransId="{D5D60ECE-69AD-411B-B94C-6CDEA6B884DE}" sibTransId="{9199B7E8-92FE-4320-838F-0B8593BA6CAD}"/>
    <dgm:cxn modelId="{65455406-1342-4D51-B4DA-6B67634AE9F8}" type="presOf" srcId="{CAFD23FC-CBE7-4B78-BEE3-57BC1FDF1D96}" destId="{07FE797A-339E-4CBA-8341-0CF6DEF2AE50}" srcOrd="0" destOrd="1" presId="urn:microsoft.com/office/officeart/2005/8/layout/hList1"/>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dirty="0" smtClean="0">
              <a:latin typeface="Times New Roman" pitchFamily="18" charset="0"/>
              <a:cs typeface="Times New Roman" pitchFamily="18" charset="0"/>
            </a:rPr>
            <a:t>Avoid assumptions, jokes which are misunderstood</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DO’S of Intercultural Communication</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A858DA23-342A-40CF-BC0F-EF13C04D6594}">
      <dgm:prSet/>
      <dgm:spPr/>
      <dgm:t>
        <a:bodyPr/>
        <a:lstStyle/>
        <a:p>
          <a:r>
            <a:rPr lang="en-US" smtClean="0">
              <a:latin typeface="Times New Roman" pitchFamily="18" charset="0"/>
              <a:cs typeface="Times New Roman" pitchFamily="18" charset="0"/>
            </a:rPr>
            <a:t>Use symbols, diagrams and pictures </a:t>
          </a:r>
          <a:endParaRPr lang="en-US" dirty="0" smtClean="0">
            <a:latin typeface="Times New Roman" pitchFamily="18" charset="0"/>
            <a:cs typeface="Times New Roman" pitchFamily="18" charset="0"/>
          </a:endParaRPr>
        </a:p>
      </dgm:t>
    </dgm:pt>
    <dgm:pt modelId="{B3D5FF4C-C145-4FC4-9D3F-FFE52C4A58A2}" type="parTrans" cxnId="{D63C081C-4F64-496D-9F61-F9251FBDD58A}">
      <dgm:prSet/>
      <dgm:spPr/>
      <dgm:t>
        <a:bodyPr/>
        <a:lstStyle/>
        <a:p>
          <a:endParaRPr lang="en-US"/>
        </a:p>
      </dgm:t>
    </dgm:pt>
    <dgm:pt modelId="{FBEA5586-B191-42E3-8058-B852ACDD5BD9}" type="sibTrans" cxnId="{D63C081C-4F64-496D-9F61-F9251FBDD58A}">
      <dgm:prSet/>
      <dgm:spPr/>
      <dgm:t>
        <a:bodyPr/>
        <a:lstStyle/>
        <a:p>
          <a:endParaRPr lang="en-US"/>
        </a:p>
      </dgm:t>
    </dgm:pt>
    <dgm:pt modelId="{444B4A9D-83CE-4E30-8896-0CFD2265D8DC}">
      <dgm:prSet/>
      <dgm:spPr/>
      <dgm:t>
        <a:bodyPr/>
        <a:lstStyle/>
        <a:p>
          <a:r>
            <a:rPr lang="en-US" smtClean="0">
              <a:latin typeface="Times New Roman" pitchFamily="18" charset="0"/>
              <a:cs typeface="Times New Roman" pitchFamily="18" charset="0"/>
            </a:rPr>
            <a:t>Avoid using slang and idioms, choosing words that will convey only the most specific denotative meaning</a:t>
          </a:r>
          <a:endParaRPr lang="en-US" dirty="0" smtClean="0">
            <a:latin typeface="Times New Roman" pitchFamily="18" charset="0"/>
            <a:cs typeface="Times New Roman" pitchFamily="18" charset="0"/>
          </a:endParaRPr>
        </a:p>
      </dgm:t>
    </dgm:pt>
    <dgm:pt modelId="{3A669E4E-5877-474C-B453-31E803467588}" type="parTrans" cxnId="{3D0DF0D7-1FEB-4E08-A05B-6F0A0F15E346}">
      <dgm:prSet/>
      <dgm:spPr/>
      <dgm:t>
        <a:bodyPr/>
        <a:lstStyle/>
        <a:p>
          <a:endParaRPr lang="en-US"/>
        </a:p>
      </dgm:t>
    </dgm:pt>
    <dgm:pt modelId="{7C4E90F6-7094-46D7-9105-193B661B0CE3}" type="sibTrans" cxnId="{3D0DF0D7-1FEB-4E08-A05B-6F0A0F15E346}">
      <dgm:prSet/>
      <dgm:spPr/>
      <dgm:t>
        <a:bodyPr/>
        <a:lstStyle/>
        <a:p>
          <a:endParaRPr lang="en-US"/>
        </a:p>
      </dgm:t>
    </dgm:pt>
    <dgm:pt modelId="{73169F30-3DC8-4A17-97BC-123204FB4706}">
      <dgm:prSet/>
      <dgm:spPr/>
      <dgm:t>
        <a:bodyPr/>
        <a:lstStyle/>
        <a:p>
          <a:r>
            <a:rPr lang="en-US" smtClean="0">
              <a:latin typeface="Times New Roman" pitchFamily="18" charset="0"/>
              <a:cs typeface="Times New Roman" pitchFamily="18" charset="0"/>
            </a:rPr>
            <a:t>Investigate their culture’s perception </a:t>
          </a:r>
          <a:endParaRPr lang="en-US" dirty="0" smtClean="0">
            <a:latin typeface="Times New Roman" pitchFamily="18" charset="0"/>
            <a:cs typeface="Times New Roman" pitchFamily="18" charset="0"/>
          </a:endParaRPr>
        </a:p>
      </dgm:t>
    </dgm:pt>
    <dgm:pt modelId="{878D4EEC-D34A-43F1-93C5-CE82C923187F}" type="parTrans" cxnId="{1D493B21-E016-4A24-9A09-276EA491ADB9}">
      <dgm:prSet/>
      <dgm:spPr/>
      <dgm:t>
        <a:bodyPr/>
        <a:lstStyle/>
        <a:p>
          <a:endParaRPr lang="en-US"/>
        </a:p>
      </dgm:t>
    </dgm:pt>
    <dgm:pt modelId="{B32B84A9-FD48-4E47-9CBC-393537044EEC}" type="sibTrans" cxnId="{1D493B21-E016-4A24-9A09-276EA491ADB9}">
      <dgm:prSet/>
      <dgm:spPr/>
      <dgm:t>
        <a:bodyPr/>
        <a:lstStyle/>
        <a:p>
          <a:endParaRPr lang="en-US"/>
        </a:p>
      </dgm:t>
    </dgm:pt>
    <dgm:pt modelId="{9ED4310D-60BF-4971-A953-E0510492D487}">
      <dgm:prSet/>
      <dgm:spPr/>
      <dgm:t>
        <a:bodyPr/>
        <a:lstStyle/>
        <a:p>
          <a:r>
            <a:rPr lang="en-US" smtClean="0">
              <a:latin typeface="Times New Roman" pitchFamily="18" charset="0"/>
              <a:cs typeface="Times New Roman" pitchFamily="18" charset="0"/>
            </a:rPr>
            <a:t>Take cultural and local differences into account</a:t>
          </a:r>
          <a:endParaRPr lang="en-US" dirty="0" smtClean="0">
            <a:latin typeface="Times New Roman" pitchFamily="18" charset="0"/>
            <a:cs typeface="Times New Roman" pitchFamily="18" charset="0"/>
          </a:endParaRPr>
        </a:p>
      </dgm:t>
    </dgm:pt>
    <dgm:pt modelId="{022A4BFF-E153-49B1-B1D9-AF4F5E7D4B29}" type="parTrans" cxnId="{A9E55227-F1E7-4A33-A17C-343B2B0A4479}">
      <dgm:prSet/>
      <dgm:spPr/>
      <dgm:t>
        <a:bodyPr/>
        <a:lstStyle/>
        <a:p>
          <a:endParaRPr lang="en-US"/>
        </a:p>
      </dgm:t>
    </dgm:pt>
    <dgm:pt modelId="{9FA806C7-CF05-4A7A-ADF1-DA62A100DE41}" type="sibTrans" cxnId="{A9E55227-F1E7-4A33-A17C-343B2B0A4479}">
      <dgm:prSet/>
      <dgm:spPr/>
      <dgm:t>
        <a:bodyPr/>
        <a:lstStyle/>
        <a:p>
          <a:endParaRPr lang="en-US"/>
        </a:p>
      </dgm:t>
    </dgm:pt>
    <dgm:pt modelId="{E446E9A5-DB6A-4EB9-9BBB-45A5C0BF6B5D}">
      <dgm:prSet/>
      <dgm:spPr/>
      <dgm:t>
        <a:bodyPr/>
        <a:lstStyle/>
        <a:p>
          <a:r>
            <a:rPr lang="en-US" dirty="0" smtClean="0">
              <a:latin typeface="Times New Roman" pitchFamily="18" charset="0"/>
              <a:cs typeface="Times New Roman" pitchFamily="18" charset="0"/>
            </a:rPr>
            <a:t>Say what you do and do what you say. Make sure that your communication is in line with the audience, use understandable language </a:t>
          </a:r>
          <a:endParaRPr lang="en-US" dirty="0">
            <a:latin typeface="Times New Roman" pitchFamily="18" charset="0"/>
            <a:cs typeface="Times New Roman" pitchFamily="18" charset="0"/>
          </a:endParaRPr>
        </a:p>
      </dgm:t>
    </dgm:pt>
    <dgm:pt modelId="{1B6B3D1C-78F3-4B6D-B540-EE7CC884D3CC}" type="parTrans" cxnId="{8FE336B4-A7B9-4FD0-941A-B4497A169D88}">
      <dgm:prSet/>
      <dgm:spPr/>
      <dgm:t>
        <a:bodyPr/>
        <a:lstStyle/>
        <a:p>
          <a:endParaRPr lang="en-US"/>
        </a:p>
      </dgm:t>
    </dgm:pt>
    <dgm:pt modelId="{2240A2F1-597E-4613-9DA3-16F3B0181849}" type="sibTrans" cxnId="{8FE336B4-A7B9-4FD0-941A-B4497A169D88}">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43567">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20077" custLinFactNeighborX="0" custLinFactNeighborY="9172">
        <dgm:presLayoutVars>
          <dgm:bulletEnabled val="1"/>
        </dgm:presLayoutVars>
      </dgm:prSet>
      <dgm:spPr/>
      <dgm:t>
        <a:bodyPr/>
        <a:lstStyle/>
        <a:p>
          <a:endParaRPr lang="en-US"/>
        </a:p>
      </dgm:t>
    </dgm:pt>
  </dgm:ptLst>
  <dgm:cxnLst>
    <dgm:cxn modelId="{0F137858-7A13-407E-9BB1-1666CEAA73D1}" type="presOf" srcId="{E446E9A5-DB6A-4EB9-9BBB-45A5C0BF6B5D}" destId="{07FE797A-339E-4CBA-8341-0CF6DEF2AE50}" srcOrd="0" destOrd="5"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A9E55227-F1E7-4A33-A17C-343B2B0A4479}" srcId="{624CFA72-9F9E-4A82-AB25-BEAEB0E7685B}" destId="{9ED4310D-60BF-4971-A953-E0510492D487}" srcOrd="4" destOrd="0" parTransId="{022A4BFF-E153-49B1-B1D9-AF4F5E7D4B29}" sibTransId="{9FA806C7-CF05-4A7A-ADF1-DA62A100DE41}"/>
    <dgm:cxn modelId="{8FE336B4-A7B9-4FD0-941A-B4497A169D88}" srcId="{624CFA72-9F9E-4A82-AB25-BEAEB0E7685B}" destId="{E446E9A5-DB6A-4EB9-9BBB-45A5C0BF6B5D}" srcOrd="5" destOrd="0" parTransId="{1B6B3D1C-78F3-4B6D-B540-EE7CC884D3CC}" sibTransId="{2240A2F1-597E-4613-9DA3-16F3B0181849}"/>
    <dgm:cxn modelId="{D34E9EFC-EDDC-4A31-B5AA-728C88534AAE}" type="presOf" srcId="{A858DA23-342A-40CF-BC0F-EF13C04D6594}" destId="{07FE797A-339E-4CBA-8341-0CF6DEF2AE50}" srcOrd="0" destOrd="1" presId="urn:microsoft.com/office/officeart/2005/8/layout/hList1"/>
    <dgm:cxn modelId="{7092C594-67D2-4D1A-B8CB-FD55ACAF309E}" type="presOf" srcId="{444B4A9D-83CE-4E30-8896-0CFD2265D8DC}" destId="{07FE797A-339E-4CBA-8341-0CF6DEF2AE50}" srcOrd="0" destOrd="2" presId="urn:microsoft.com/office/officeart/2005/8/layout/hList1"/>
    <dgm:cxn modelId="{9E72A874-B336-45E7-8D4D-123E89035CEA}" type="presOf" srcId="{79A909FE-7379-414C-9787-8F6A52F85BF6}" destId="{07FE797A-339E-4CBA-8341-0CF6DEF2AE50}" srcOrd="0" destOrd="0" presId="urn:microsoft.com/office/officeart/2005/8/layout/hList1"/>
    <dgm:cxn modelId="{F96597BD-8702-41E8-B95E-D41F2D8621D4}" type="presOf" srcId="{73169F30-3DC8-4A17-97BC-123204FB4706}" destId="{07FE797A-339E-4CBA-8341-0CF6DEF2AE50}" srcOrd="0" destOrd="3" presId="urn:microsoft.com/office/officeart/2005/8/layout/hList1"/>
    <dgm:cxn modelId="{3D0DF0D7-1FEB-4E08-A05B-6F0A0F15E346}" srcId="{624CFA72-9F9E-4A82-AB25-BEAEB0E7685B}" destId="{444B4A9D-83CE-4E30-8896-0CFD2265D8DC}" srcOrd="2" destOrd="0" parTransId="{3A669E4E-5877-474C-B453-31E803467588}" sibTransId="{7C4E90F6-7094-46D7-9105-193B661B0CE3}"/>
    <dgm:cxn modelId="{C63A7767-2846-4B6B-92A2-85A2778930A0}" type="presOf" srcId="{624CFA72-9F9E-4A82-AB25-BEAEB0E7685B}" destId="{854496AB-5753-49D4-9BEC-FD31C8E441C9}" srcOrd="0" destOrd="0" presId="urn:microsoft.com/office/officeart/2005/8/layout/hList1"/>
    <dgm:cxn modelId="{48EB4E70-53F7-43B0-AB82-E04BDBA43AFB}" type="presOf" srcId="{D0855AD0-32C6-4C30-B1CE-18249009565A}" destId="{F529769A-E69B-4B29-BDFC-7F66F4AA1A6F}" srcOrd="0" destOrd="0" presId="urn:microsoft.com/office/officeart/2005/8/layout/hList1"/>
    <dgm:cxn modelId="{EB9A334D-275E-48EF-A28E-610C07F4F5E8}" type="presOf" srcId="{9ED4310D-60BF-4971-A953-E0510492D487}" destId="{07FE797A-339E-4CBA-8341-0CF6DEF2AE50}" srcOrd="0" destOrd="4" presId="urn:microsoft.com/office/officeart/2005/8/layout/hList1"/>
    <dgm:cxn modelId="{D63C081C-4F64-496D-9F61-F9251FBDD58A}" srcId="{624CFA72-9F9E-4A82-AB25-BEAEB0E7685B}" destId="{A858DA23-342A-40CF-BC0F-EF13C04D6594}" srcOrd="1" destOrd="0" parTransId="{B3D5FF4C-C145-4FC4-9D3F-FFE52C4A58A2}" sibTransId="{FBEA5586-B191-42E3-8058-B852ACDD5BD9}"/>
    <dgm:cxn modelId="{1D493B21-E016-4A24-9A09-276EA491ADB9}" srcId="{624CFA72-9F9E-4A82-AB25-BEAEB0E7685B}" destId="{73169F30-3DC8-4A17-97BC-123204FB4706}" srcOrd="3" destOrd="0" parTransId="{878D4EEC-D34A-43F1-93C5-CE82C923187F}" sibTransId="{B32B84A9-FD48-4E47-9CBC-393537044EEC}"/>
    <dgm:cxn modelId="{2C80D48B-DCCC-422C-BEED-C697507356A7}" srcId="{624CFA72-9F9E-4A82-AB25-BEAEB0E7685B}" destId="{79A909FE-7379-414C-9787-8F6A52F85BF6}" srcOrd="0" destOrd="0" parTransId="{88338815-6E39-4480-AEFB-0C92A5FD426E}" sibTransId="{CFFC356A-D45A-49F7-BC25-C6DA3ED1F64E}"/>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smtClean="0">
              <a:latin typeface="Times New Roman" pitchFamily="18" charset="0"/>
              <a:cs typeface="Times New Roman" pitchFamily="18" charset="0"/>
            </a:rPr>
            <a:t>Using the same approach worldwide </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DONT’S OF INTERCULTURAL COMMUNICATION </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D37C90E6-045E-48FF-98AD-B706CF9D5E71}">
      <dgm:prSet/>
      <dgm:spPr/>
      <dgm:t>
        <a:bodyPr/>
        <a:lstStyle/>
        <a:p>
          <a:r>
            <a:rPr lang="en-US" smtClean="0">
              <a:latin typeface="Times New Roman" pitchFamily="18" charset="0"/>
              <a:cs typeface="Times New Roman" pitchFamily="18" charset="0"/>
            </a:rPr>
            <a:t>Considering traditional knowledge and practices as ‘backward’</a:t>
          </a:r>
          <a:endParaRPr lang="en-US" dirty="0" smtClean="0">
            <a:latin typeface="Times New Roman" pitchFamily="18" charset="0"/>
            <a:cs typeface="Times New Roman" pitchFamily="18" charset="0"/>
          </a:endParaRPr>
        </a:p>
      </dgm:t>
    </dgm:pt>
    <dgm:pt modelId="{5BB557F7-0D4E-4C10-BD1F-761F63857540}" type="parTrans" cxnId="{44B21503-E4D1-4395-A406-2596362ED6BD}">
      <dgm:prSet/>
      <dgm:spPr/>
      <dgm:t>
        <a:bodyPr/>
        <a:lstStyle/>
        <a:p>
          <a:endParaRPr lang="en-US"/>
        </a:p>
      </dgm:t>
    </dgm:pt>
    <dgm:pt modelId="{3DE8255D-7143-4B49-B7C7-D24D6A63D521}" type="sibTrans" cxnId="{44B21503-E4D1-4395-A406-2596362ED6BD}">
      <dgm:prSet/>
      <dgm:spPr/>
      <dgm:t>
        <a:bodyPr/>
        <a:lstStyle/>
        <a:p>
          <a:endParaRPr lang="en-US"/>
        </a:p>
      </dgm:t>
    </dgm:pt>
    <dgm:pt modelId="{AD92A27B-00E7-4BA8-8438-CD4B2173D616}">
      <dgm:prSet/>
      <dgm:spPr/>
      <dgm:t>
        <a:bodyPr/>
        <a:lstStyle/>
        <a:p>
          <a:r>
            <a:rPr lang="en-US" smtClean="0">
              <a:latin typeface="Times New Roman" pitchFamily="18" charset="0"/>
              <a:cs typeface="Times New Roman" pitchFamily="18" charset="0"/>
            </a:rPr>
            <a:t>Letting cultural differences become a source of conflict that hinder the process of work</a:t>
          </a:r>
          <a:endParaRPr lang="en-US" dirty="0" smtClean="0">
            <a:latin typeface="Times New Roman" pitchFamily="18" charset="0"/>
            <a:cs typeface="Times New Roman" pitchFamily="18" charset="0"/>
          </a:endParaRPr>
        </a:p>
      </dgm:t>
    </dgm:pt>
    <dgm:pt modelId="{F0541F95-B24D-44B4-9886-0AEDF0CBA6A1}" type="parTrans" cxnId="{3F07586C-1B37-494E-8BAE-829CC155733B}">
      <dgm:prSet/>
      <dgm:spPr/>
      <dgm:t>
        <a:bodyPr/>
        <a:lstStyle/>
        <a:p>
          <a:endParaRPr lang="en-US"/>
        </a:p>
      </dgm:t>
    </dgm:pt>
    <dgm:pt modelId="{F49F92CA-2347-4344-B30F-243BF1001DFC}" type="sibTrans" cxnId="{3F07586C-1B37-494E-8BAE-829CC155733B}">
      <dgm:prSet/>
      <dgm:spPr/>
      <dgm:t>
        <a:bodyPr/>
        <a:lstStyle/>
        <a:p>
          <a:endParaRPr lang="en-US"/>
        </a:p>
      </dgm:t>
    </dgm:pt>
    <dgm:pt modelId="{C3EC8116-92FD-4F0E-AA17-4C0FCEE96CCD}">
      <dgm:prSet/>
      <dgm:spPr/>
      <dgm:t>
        <a:bodyPr/>
        <a:lstStyle/>
        <a:p>
          <a:r>
            <a:rPr lang="en-US" dirty="0" smtClean="0">
              <a:latin typeface="Times New Roman" pitchFamily="18" charset="0"/>
              <a:cs typeface="Times New Roman" pitchFamily="18" charset="0"/>
            </a:rPr>
            <a:t>Fail to take language barriers into account</a:t>
          </a:r>
          <a:endParaRPr lang="en-US" dirty="0">
            <a:latin typeface="Times New Roman" pitchFamily="18" charset="0"/>
            <a:cs typeface="Times New Roman" pitchFamily="18" charset="0"/>
          </a:endParaRPr>
        </a:p>
      </dgm:t>
    </dgm:pt>
    <dgm:pt modelId="{E4DDEF68-F1D6-4E62-A728-EF490C591E57}" type="parTrans" cxnId="{5424E5B6-C11D-45D2-99B4-950E9748DC2E}">
      <dgm:prSet/>
      <dgm:spPr/>
      <dgm:t>
        <a:bodyPr/>
        <a:lstStyle/>
        <a:p>
          <a:endParaRPr lang="en-US"/>
        </a:p>
      </dgm:t>
    </dgm:pt>
    <dgm:pt modelId="{F7F9CF7F-DB66-4C7A-A6FB-EFEE1B67F443}" type="sibTrans" cxnId="{5424E5B6-C11D-45D2-99B4-950E9748DC2E}">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43567">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20077" custLinFactNeighborX="0" custLinFactNeighborY="9172">
        <dgm:presLayoutVars>
          <dgm:bulletEnabled val="1"/>
        </dgm:presLayoutVars>
      </dgm:prSet>
      <dgm:spPr/>
      <dgm:t>
        <a:bodyPr/>
        <a:lstStyle/>
        <a:p>
          <a:endParaRPr lang="en-US"/>
        </a:p>
      </dgm:t>
    </dgm:pt>
  </dgm:ptLst>
  <dgm:cxnLst>
    <dgm:cxn modelId="{F8966492-B98A-49FE-99C7-4DC95DF30FF1}" type="presOf" srcId="{C3EC8116-92FD-4F0E-AA17-4C0FCEE96CCD}" destId="{07FE797A-339E-4CBA-8341-0CF6DEF2AE50}" srcOrd="0" destOrd="3"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3F07586C-1B37-494E-8BAE-829CC155733B}" srcId="{624CFA72-9F9E-4A82-AB25-BEAEB0E7685B}" destId="{AD92A27B-00E7-4BA8-8438-CD4B2173D616}" srcOrd="2" destOrd="0" parTransId="{F0541F95-B24D-44B4-9886-0AEDF0CBA6A1}" sibTransId="{F49F92CA-2347-4344-B30F-243BF1001DFC}"/>
    <dgm:cxn modelId="{C63A7767-2846-4B6B-92A2-85A2778930A0}" type="presOf" srcId="{624CFA72-9F9E-4A82-AB25-BEAEB0E7685B}" destId="{854496AB-5753-49D4-9BEC-FD31C8E441C9}" srcOrd="0" destOrd="0" presId="urn:microsoft.com/office/officeart/2005/8/layout/hList1"/>
    <dgm:cxn modelId="{08492A10-3625-4E50-BC72-44D474528BA1}" type="presOf" srcId="{D37C90E6-045E-48FF-98AD-B706CF9D5E71}" destId="{07FE797A-339E-4CBA-8341-0CF6DEF2AE50}" srcOrd="0" destOrd="1" presId="urn:microsoft.com/office/officeart/2005/8/layout/hList1"/>
    <dgm:cxn modelId="{9E72A874-B336-45E7-8D4D-123E89035CEA}" type="presOf" srcId="{79A909FE-7379-414C-9787-8F6A52F85BF6}" destId="{07FE797A-339E-4CBA-8341-0CF6DEF2AE50}" srcOrd="0" destOrd="0" presId="urn:microsoft.com/office/officeart/2005/8/layout/hList1"/>
    <dgm:cxn modelId="{48EB4E70-53F7-43B0-AB82-E04BDBA43AFB}" type="presOf" srcId="{D0855AD0-32C6-4C30-B1CE-18249009565A}" destId="{F529769A-E69B-4B29-BDFC-7F66F4AA1A6F}" srcOrd="0" destOrd="0"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44B21503-E4D1-4395-A406-2596362ED6BD}" srcId="{624CFA72-9F9E-4A82-AB25-BEAEB0E7685B}" destId="{D37C90E6-045E-48FF-98AD-B706CF9D5E71}" srcOrd="1" destOrd="0" parTransId="{5BB557F7-0D4E-4C10-BD1F-761F63857540}" sibTransId="{3DE8255D-7143-4B49-B7C7-D24D6A63D521}"/>
    <dgm:cxn modelId="{5424E5B6-C11D-45D2-99B4-950E9748DC2E}" srcId="{624CFA72-9F9E-4A82-AB25-BEAEB0E7685B}" destId="{C3EC8116-92FD-4F0E-AA17-4C0FCEE96CCD}" srcOrd="3" destOrd="0" parTransId="{E4DDEF68-F1D6-4E62-A728-EF490C591E57}" sibTransId="{F7F9CF7F-DB66-4C7A-A6FB-EFEE1B67F443}"/>
    <dgm:cxn modelId="{C690351D-5D6E-4ECD-BE09-98E54C949616}" type="presOf" srcId="{AD92A27B-00E7-4BA8-8438-CD4B2173D616}" destId="{07FE797A-339E-4CBA-8341-0CF6DEF2AE50}" srcOrd="0" destOrd="2" presId="urn:microsoft.com/office/officeart/2005/8/layout/hList1"/>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smtClean="0">
              <a:latin typeface="Times New Roman" pitchFamily="18" charset="0"/>
              <a:cs typeface="Times New Roman" pitchFamily="18" charset="0"/>
            </a:rPr>
            <a:t>For example </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DONT’S OF INTERCULTURAL COMMUNICATION (</a:t>
          </a:r>
          <a:r>
            <a:rPr lang="en-US" sz="4000" b="1" dirty="0" err="1" smtClean="0">
              <a:latin typeface="Times New Roman" pitchFamily="18" charset="0"/>
              <a:cs typeface="Times New Roman" pitchFamily="18" charset="0"/>
            </a:rPr>
            <a:t>Cont</a:t>
          </a:r>
          <a:r>
            <a:rPr lang="en-US" sz="4000" b="1" dirty="0" smtClean="0">
              <a:latin typeface="Times New Roman" pitchFamily="18" charset="0"/>
              <a:cs typeface="Times New Roman" pitchFamily="18" charset="0"/>
            </a:rPr>
            <a:t>…) </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D9584C8A-1CB2-4989-9827-25899F340320}">
      <dgm:prSet/>
      <dgm:spPr/>
      <dgm:t>
        <a:bodyPr/>
        <a:lstStyle/>
        <a:p>
          <a:r>
            <a:rPr lang="en-US" smtClean="0">
              <a:latin typeface="Times New Roman" pitchFamily="18" charset="0"/>
              <a:cs typeface="Times New Roman" pitchFamily="18" charset="0"/>
            </a:rPr>
            <a:t>North Americans view direct eye contact as a sign of honesty </a:t>
          </a:r>
          <a:endParaRPr lang="en-US" dirty="0" smtClean="0">
            <a:latin typeface="Times New Roman" pitchFamily="18" charset="0"/>
            <a:cs typeface="Times New Roman" pitchFamily="18" charset="0"/>
          </a:endParaRPr>
        </a:p>
      </dgm:t>
    </dgm:pt>
    <dgm:pt modelId="{DB6FB002-B16E-4CCD-8233-F469C4162785}" type="parTrans" cxnId="{1562F85C-0A3A-4304-A072-8BBF81B140F0}">
      <dgm:prSet/>
      <dgm:spPr/>
      <dgm:t>
        <a:bodyPr/>
        <a:lstStyle/>
        <a:p>
          <a:endParaRPr lang="en-US"/>
        </a:p>
      </dgm:t>
    </dgm:pt>
    <dgm:pt modelId="{5EDE0796-733F-4A1A-B856-E639B3049F48}" type="sibTrans" cxnId="{1562F85C-0A3A-4304-A072-8BBF81B140F0}">
      <dgm:prSet/>
      <dgm:spPr/>
      <dgm:t>
        <a:bodyPr/>
        <a:lstStyle/>
        <a:p>
          <a:endParaRPr lang="en-US"/>
        </a:p>
      </dgm:t>
    </dgm:pt>
    <dgm:pt modelId="{615DA5F6-108F-4D1F-B98F-0318D40960A7}">
      <dgm:prSet/>
      <dgm:spPr/>
      <dgm:t>
        <a:bodyPr/>
        <a:lstStyle/>
        <a:p>
          <a:r>
            <a:rPr lang="en-US" dirty="0" smtClean="0">
              <a:latin typeface="Times New Roman" pitchFamily="18" charset="0"/>
              <a:cs typeface="Times New Roman" pitchFamily="18" charset="0"/>
            </a:rPr>
            <a:t>Asians view direct eye contact as a form of disrespect</a:t>
          </a:r>
          <a:endParaRPr lang="en-US" dirty="0">
            <a:latin typeface="Times New Roman" pitchFamily="18" charset="0"/>
            <a:cs typeface="Times New Roman" pitchFamily="18" charset="0"/>
          </a:endParaRPr>
        </a:p>
      </dgm:t>
    </dgm:pt>
    <dgm:pt modelId="{9308AF54-6318-42AD-97E0-81445180DB2F}" type="parTrans" cxnId="{C53CD7CE-CBA1-4486-B0B3-371C71297B5E}">
      <dgm:prSet/>
      <dgm:spPr/>
      <dgm:t>
        <a:bodyPr/>
        <a:lstStyle/>
        <a:p>
          <a:endParaRPr lang="en-US"/>
        </a:p>
      </dgm:t>
    </dgm:pt>
    <dgm:pt modelId="{27C30503-5F2A-4642-AEFF-3E98288AB2C2}" type="sibTrans" cxnId="{C53CD7CE-CBA1-4486-B0B3-371C71297B5E}">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43567">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96921" custLinFactNeighborX="0" custLinFactNeighborY="9172">
        <dgm:presLayoutVars>
          <dgm:bulletEnabled val="1"/>
        </dgm:presLayoutVars>
      </dgm:prSet>
      <dgm:spPr/>
      <dgm:t>
        <a:bodyPr/>
        <a:lstStyle/>
        <a:p>
          <a:endParaRPr lang="en-US"/>
        </a:p>
      </dgm:t>
    </dgm:pt>
  </dgm:ptLst>
  <dgm:cxnLst>
    <dgm:cxn modelId="{1562F85C-0A3A-4304-A072-8BBF81B140F0}" srcId="{624CFA72-9F9E-4A82-AB25-BEAEB0E7685B}" destId="{D9584C8A-1CB2-4989-9827-25899F340320}" srcOrd="1" destOrd="0" parTransId="{DB6FB002-B16E-4CCD-8233-F469C4162785}" sibTransId="{5EDE0796-733F-4A1A-B856-E639B3049F48}"/>
    <dgm:cxn modelId="{2C80D48B-DCCC-422C-BEED-C697507356A7}" srcId="{624CFA72-9F9E-4A82-AB25-BEAEB0E7685B}" destId="{79A909FE-7379-414C-9787-8F6A52F85BF6}" srcOrd="0" destOrd="0" parTransId="{88338815-6E39-4480-AEFB-0C92A5FD426E}" sibTransId="{CFFC356A-D45A-49F7-BC25-C6DA3ED1F64E}"/>
    <dgm:cxn modelId="{48EB4E70-53F7-43B0-AB82-E04BDBA43AFB}" type="presOf" srcId="{D0855AD0-32C6-4C30-B1CE-18249009565A}" destId="{F529769A-E69B-4B29-BDFC-7F66F4AA1A6F}" srcOrd="0" destOrd="0"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9E72A874-B336-45E7-8D4D-123E89035CEA}" type="presOf" srcId="{79A909FE-7379-414C-9787-8F6A52F85BF6}" destId="{07FE797A-339E-4CBA-8341-0CF6DEF2AE50}" srcOrd="0" destOrd="0" presId="urn:microsoft.com/office/officeart/2005/8/layout/hList1"/>
    <dgm:cxn modelId="{C53CD7CE-CBA1-4486-B0B3-371C71297B5E}" srcId="{624CFA72-9F9E-4A82-AB25-BEAEB0E7685B}" destId="{615DA5F6-108F-4D1F-B98F-0318D40960A7}" srcOrd="2" destOrd="0" parTransId="{9308AF54-6318-42AD-97E0-81445180DB2F}" sibTransId="{27C30503-5F2A-4642-AEFF-3E98288AB2C2}"/>
    <dgm:cxn modelId="{6DEA3691-1161-4152-822B-F7EF955EF2BF}" type="presOf" srcId="{615DA5F6-108F-4D1F-B98F-0318D40960A7}" destId="{07FE797A-339E-4CBA-8341-0CF6DEF2AE50}" srcOrd="0" destOrd="2" presId="urn:microsoft.com/office/officeart/2005/8/layout/hList1"/>
    <dgm:cxn modelId="{12C36D5C-A107-4E8A-89F4-C8926EF1B677}" type="presOf" srcId="{D9584C8A-1CB2-4989-9827-25899F340320}" destId="{07FE797A-339E-4CBA-8341-0CF6DEF2AE50}" srcOrd="0" destOrd="1" presId="urn:microsoft.com/office/officeart/2005/8/layout/hList1"/>
    <dgm:cxn modelId="{C63A7767-2846-4B6B-92A2-85A2778930A0}" type="presOf" srcId="{624CFA72-9F9E-4A82-AB25-BEAEB0E7685B}" destId="{854496AB-5753-49D4-9BEC-FD31C8E441C9}" srcOrd="0" destOrd="0" presId="urn:microsoft.com/office/officeart/2005/8/layout/hList1"/>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1F6EC1D-EE8D-43BA-A0CA-6952F317CE25}">
      <dgm:prSet custT="1"/>
      <dgm:spPr/>
      <dgm:t>
        <a:bodyPr/>
        <a:lstStyle/>
        <a:p>
          <a:pPr rtl="0"/>
          <a:r>
            <a:rPr lang="en-US" sz="2800" b="1" dirty="0" smtClean="0">
              <a:latin typeface="Times New Roman" pitchFamily="18" charset="0"/>
              <a:cs typeface="Times New Roman" pitchFamily="18" charset="0"/>
            </a:rPr>
            <a:t>Intercultural dialogue</a:t>
          </a:r>
          <a:r>
            <a:rPr lang="en-US" sz="2800" dirty="0" smtClean="0">
              <a:latin typeface="Times New Roman" pitchFamily="18" charset="0"/>
              <a:cs typeface="Times New Roman" pitchFamily="18" charset="0"/>
            </a:rPr>
            <a:t> is an open and respectful exchange of views between individuals and groups belonging to different cultures that leads to a deeper understanding of the other’s global perception.</a:t>
          </a:r>
          <a:endParaRPr lang="en-US" sz="2800" dirty="0"/>
        </a:p>
      </dgm:t>
    </dgm:pt>
    <dgm:pt modelId="{156481F7-14CB-4A64-BB0B-640E2A864731}" type="parTrans" cxnId="{42F6A1BA-55E8-440E-ADF9-F6660B40F4E2}">
      <dgm:prSet/>
      <dgm:spPr/>
      <dgm:t>
        <a:bodyPr/>
        <a:lstStyle/>
        <a:p>
          <a:endParaRPr lang="en-US"/>
        </a:p>
      </dgm:t>
    </dgm:pt>
    <dgm:pt modelId="{140A20C3-37DF-4DDE-AD4E-3215AD58715D}" type="sibTrans" cxnId="{42F6A1BA-55E8-440E-ADF9-F6660B40F4E2}">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464F5158-FCCC-4250-A95A-9142287BE4DE}" type="pres">
      <dgm:prSet presAssocID="{21F6EC1D-EE8D-43BA-A0CA-6952F317CE25}" presName="composite" presStyleCnt="0"/>
      <dgm:spPr/>
    </dgm:pt>
    <dgm:pt modelId="{57249043-6664-4AE6-9066-2BBE960EF901}" type="pres">
      <dgm:prSet presAssocID="{21F6EC1D-EE8D-43BA-A0CA-6952F317CE25}" presName="parTx" presStyleLbl="alignNode1" presStyleIdx="0" presStyleCnt="1" custScaleY="102538">
        <dgm:presLayoutVars>
          <dgm:chMax val="0"/>
          <dgm:chPref val="0"/>
          <dgm:bulletEnabled val="1"/>
        </dgm:presLayoutVars>
      </dgm:prSet>
      <dgm:spPr/>
      <dgm:t>
        <a:bodyPr/>
        <a:lstStyle/>
        <a:p>
          <a:endParaRPr lang="en-US"/>
        </a:p>
      </dgm:t>
    </dgm:pt>
    <dgm:pt modelId="{1C6AD0C7-6D5E-49EF-AE55-D5840AF5EA3F}" type="pres">
      <dgm:prSet presAssocID="{21F6EC1D-EE8D-43BA-A0CA-6952F317CE25}" presName="desTx" presStyleLbl="alignAccFollowNode1" presStyleIdx="0" presStyleCnt="1" custScaleY="107255">
        <dgm:presLayoutVars>
          <dgm:bulletEnabled val="1"/>
        </dgm:presLayoutVars>
      </dgm:prSet>
      <dgm:spPr>
        <a:blipFill rotWithShape="0">
          <a:blip xmlns:r="http://schemas.openxmlformats.org/officeDocument/2006/relationships" r:embed="rId1"/>
          <a:stretch>
            <a:fillRect/>
          </a:stretch>
        </a:blipFill>
      </dgm:spPr>
      <dgm:t>
        <a:bodyPr/>
        <a:lstStyle/>
        <a:p>
          <a:endParaRPr lang="en-US"/>
        </a:p>
      </dgm:t>
    </dgm:pt>
  </dgm:ptLst>
  <dgm:cxnLst>
    <dgm:cxn modelId="{42F6A1BA-55E8-440E-ADF9-F6660B40F4E2}" srcId="{D0855AD0-32C6-4C30-B1CE-18249009565A}" destId="{21F6EC1D-EE8D-43BA-A0CA-6952F317CE25}" srcOrd="0" destOrd="0" parTransId="{156481F7-14CB-4A64-BB0B-640E2A864731}" sibTransId="{140A20C3-37DF-4DDE-AD4E-3215AD58715D}"/>
    <dgm:cxn modelId="{8740B81D-1782-4CF7-9B78-6E0282F7B778}" type="presOf" srcId="{21F6EC1D-EE8D-43BA-A0CA-6952F317CE25}" destId="{57249043-6664-4AE6-9066-2BBE960EF901}" srcOrd="0" destOrd="0" presId="urn:microsoft.com/office/officeart/2005/8/layout/hList1"/>
    <dgm:cxn modelId="{70035DFF-BB85-4ACA-A56E-5699D5F0F5A7}" type="presOf" srcId="{D0855AD0-32C6-4C30-B1CE-18249009565A}" destId="{F529769A-E69B-4B29-BDFC-7F66F4AA1A6F}" srcOrd="0" destOrd="0" presId="urn:microsoft.com/office/officeart/2005/8/layout/hList1"/>
    <dgm:cxn modelId="{87BD7CB5-4138-4583-96D7-02C2773CCF1A}" type="presParOf" srcId="{F529769A-E69B-4B29-BDFC-7F66F4AA1A6F}" destId="{464F5158-FCCC-4250-A95A-9142287BE4DE}" srcOrd="0" destOrd="0" presId="urn:microsoft.com/office/officeart/2005/8/layout/hList1"/>
    <dgm:cxn modelId="{46CB8F27-7038-4BB2-85B3-58C22F80563A}" type="presParOf" srcId="{464F5158-FCCC-4250-A95A-9142287BE4DE}" destId="{57249043-6664-4AE6-9066-2BBE960EF901}" srcOrd="0" destOrd="0" presId="urn:microsoft.com/office/officeart/2005/8/layout/hList1"/>
    <dgm:cxn modelId="{B64A595D-FA80-4281-B1A3-4CE34E0E0120}" type="presParOf" srcId="{464F5158-FCCC-4250-A95A-9142287BE4DE}" destId="{1C6AD0C7-6D5E-49EF-AE55-D5840AF5EA3F}"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dirty="0" smtClean="0">
              <a:latin typeface="Times New Roman" pitchFamily="18" charset="0"/>
              <a:cs typeface="Times New Roman" pitchFamily="18" charset="0"/>
            </a:rPr>
            <a:t>The thumbs up sign in America and </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DONT’S OF INTERCULTURAL COMMUNICATION (</a:t>
          </a:r>
          <a:r>
            <a:rPr lang="en-US" sz="4000" b="1" dirty="0" err="1" smtClean="0">
              <a:latin typeface="Times New Roman" pitchFamily="18" charset="0"/>
              <a:cs typeface="Times New Roman" pitchFamily="18" charset="0"/>
            </a:rPr>
            <a:t>Cont</a:t>
          </a:r>
          <a:r>
            <a:rPr lang="en-US" sz="4000" b="1" dirty="0" smtClean="0">
              <a:latin typeface="Times New Roman" pitchFamily="18" charset="0"/>
              <a:cs typeface="Times New Roman" pitchFamily="18" charset="0"/>
            </a:rPr>
            <a:t>…) </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1FE048DB-C495-42F6-A1AB-B77987C28ED0}">
      <dgm:prSet/>
      <dgm:spPr/>
      <dgm:t>
        <a:bodyPr/>
        <a:lstStyle/>
        <a:p>
          <a:r>
            <a:rPr lang="en-US" smtClean="0">
              <a:latin typeface="Times New Roman" pitchFamily="18" charset="0"/>
              <a:cs typeface="Times New Roman" pitchFamily="18" charset="0"/>
            </a:rPr>
            <a:t>most of Europe means that something is </a:t>
          </a:r>
          <a:endParaRPr lang="en-US" dirty="0" smtClean="0">
            <a:latin typeface="Times New Roman" pitchFamily="18" charset="0"/>
            <a:cs typeface="Times New Roman" pitchFamily="18" charset="0"/>
          </a:endParaRPr>
        </a:p>
      </dgm:t>
    </dgm:pt>
    <dgm:pt modelId="{58C901FE-842E-4884-AB38-CEC69AB7F865}" type="parTrans" cxnId="{E7B2A9C4-27D4-42CB-B208-298608FF6F48}">
      <dgm:prSet/>
      <dgm:spPr/>
      <dgm:t>
        <a:bodyPr/>
        <a:lstStyle/>
        <a:p>
          <a:endParaRPr lang="en-US"/>
        </a:p>
      </dgm:t>
    </dgm:pt>
    <dgm:pt modelId="{B165363C-34E9-4459-B7AD-B046843366E6}" type="sibTrans" cxnId="{E7B2A9C4-27D4-42CB-B208-298608FF6F48}">
      <dgm:prSet/>
      <dgm:spPr/>
      <dgm:t>
        <a:bodyPr/>
        <a:lstStyle/>
        <a:p>
          <a:endParaRPr lang="en-US"/>
        </a:p>
      </dgm:t>
    </dgm:pt>
    <dgm:pt modelId="{4F1EBC30-5276-403E-9CE3-B6ECB85E9C1D}">
      <dgm:prSet/>
      <dgm:spPr/>
      <dgm:t>
        <a:bodyPr/>
        <a:lstStyle/>
        <a:p>
          <a:r>
            <a:rPr lang="en-US" dirty="0" smtClean="0">
              <a:latin typeface="Times New Roman" pitchFamily="18" charset="0"/>
              <a:cs typeface="Times New Roman" pitchFamily="18" charset="0"/>
            </a:rPr>
            <a:t>good, or that you approve. This sign is </a:t>
          </a:r>
          <a:endParaRPr lang="en-US" dirty="0" smtClean="0">
            <a:latin typeface="Times New Roman" pitchFamily="18" charset="0"/>
            <a:cs typeface="Times New Roman" pitchFamily="18" charset="0"/>
          </a:endParaRPr>
        </a:p>
      </dgm:t>
    </dgm:pt>
    <dgm:pt modelId="{4897410F-7F0A-408A-8289-BB1805D4F365}" type="parTrans" cxnId="{24C93DDD-1E17-4C80-877D-88E0B748CB3E}">
      <dgm:prSet/>
      <dgm:spPr/>
      <dgm:t>
        <a:bodyPr/>
        <a:lstStyle/>
        <a:p>
          <a:endParaRPr lang="en-US"/>
        </a:p>
      </dgm:t>
    </dgm:pt>
    <dgm:pt modelId="{6CB69A6D-C045-4472-87C7-32E3E6DF527E}" type="sibTrans" cxnId="{24C93DDD-1E17-4C80-877D-88E0B748CB3E}">
      <dgm:prSet/>
      <dgm:spPr/>
      <dgm:t>
        <a:bodyPr/>
        <a:lstStyle/>
        <a:p>
          <a:endParaRPr lang="en-US"/>
        </a:p>
      </dgm:t>
    </dgm:pt>
    <dgm:pt modelId="{913970BD-5CF7-41A5-A5EC-FE9038D98D09}">
      <dgm:prSet/>
      <dgm:spPr/>
      <dgm:t>
        <a:bodyPr/>
        <a:lstStyle/>
        <a:p>
          <a:r>
            <a:rPr lang="en-US" dirty="0" smtClean="0">
              <a:latin typeface="Times New Roman" pitchFamily="18" charset="0"/>
              <a:cs typeface="Times New Roman" pitchFamily="18" charset="0"/>
            </a:rPr>
            <a:t>considered rude in many Asian and</a:t>
          </a:r>
          <a:endParaRPr lang="en-US" dirty="0" smtClean="0">
            <a:latin typeface="Times New Roman" pitchFamily="18" charset="0"/>
            <a:cs typeface="Times New Roman" pitchFamily="18" charset="0"/>
          </a:endParaRPr>
        </a:p>
      </dgm:t>
    </dgm:pt>
    <dgm:pt modelId="{5808E638-E288-4B3F-B043-ECA7601CA089}" type="parTrans" cxnId="{8FC5127C-D5CE-4BBC-AE69-69788615D4A7}">
      <dgm:prSet/>
      <dgm:spPr/>
      <dgm:t>
        <a:bodyPr/>
        <a:lstStyle/>
        <a:p>
          <a:endParaRPr lang="en-US"/>
        </a:p>
      </dgm:t>
    </dgm:pt>
    <dgm:pt modelId="{AE212FF3-E4A7-48FB-8459-49BA59A280D8}" type="sibTrans" cxnId="{8FC5127C-D5CE-4BBC-AE69-69788615D4A7}">
      <dgm:prSet/>
      <dgm:spPr/>
      <dgm:t>
        <a:bodyPr/>
        <a:lstStyle/>
        <a:p>
          <a:endParaRPr lang="en-US"/>
        </a:p>
      </dgm:t>
    </dgm:pt>
    <dgm:pt modelId="{A60917CE-B245-4CCD-B2DC-89BE23B9F3DB}">
      <dgm:prSet/>
      <dgm:spPr/>
      <dgm:t>
        <a:bodyPr/>
        <a:lstStyle/>
        <a:p>
          <a:r>
            <a:rPr lang="en-US" dirty="0" smtClean="0">
              <a:latin typeface="Times New Roman" pitchFamily="18" charset="0"/>
              <a:cs typeface="Times New Roman" pitchFamily="18" charset="0"/>
            </a:rPr>
            <a:t>Islamic countries. </a:t>
          </a:r>
          <a:endParaRPr lang="en-US" dirty="0" smtClean="0">
            <a:latin typeface="Times New Roman" pitchFamily="18" charset="0"/>
            <a:cs typeface="Times New Roman" pitchFamily="18" charset="0"/>
          </a:endParaRPr>
        </a:p>
      </dgm:t>
    </dgm:pt>
    <dgm:pt modelId="{9D636531-F60D-44F4-B5C5-072B21BC5C7C}" type="parTrans" cxnId="{9689D350-30B5-416F-925B-D33241C792EF}">
      <dgm:prSet/>
      <dgm:spPr/>
      <dgm:t>
        <a:bodyPr/>
        <a:lstStyle/>
        <a:p>
          <a:endParaRPr lang="en-US"/>
        </a:p>
      </dgm:t>
    </dgm:pt>
    <dgm:pt modelId="{F640CF64-4120-4D3E-8690-59BC6F0AA665}" type="sibTrans" cxnId="{9689D350-30B5-416F-925B-D33241C792EF}">
      <dgm:prSet/>
      <dgm:spPr/>
      <dgm:t>
        <a:bodyPr/>
        <a:lstStyle/>
        <a:p>
          <a:endParaRPr lang="en-US"/>
        </a:p>
      </dgm:t>
    </dgm:pt>
    <dgm:pt modelId="{AC1D57D8-6E56-45C4-9AB0-0256CB274664}">
      <dgm:prSet/>
      <dgm:spPr/>
      <dgm:t>
        <a:bodyPr/>
        <a:lstStyle/>
        <a:p>
          <a:r>
            <a:rPr lang="en-US" dirty="0" smtClean="0">
              <a:latin typeface="Times New Roman" pitchFamily="18" charset="0"/>
              <a:cs typeface="Times New Roman" pitchFamily="18" charset="0"/>
            </a:rPr>
            <a:t>Raising your hand up means stop in </a:t>
          </a:r>
          <a:endParaRPr lang="en-US" dirty="0" smtClean="0">
            <a:latin typeface="Times New Roman" pitchFamily="18" charset="0"/>
            <a:cs typeface="Times New Roman" pitchFamily="18" charset="0"/>
          </a:endParaRPr>
        </a:p>
      </dgm:t>
    </dgm:pt>
    <dgm:pt modelId="{6B04BA54-63C2-496F-AB13-1F0C548F7238}" type="parTrans" cxnId="{C07299C9-8FDD-474B-825C-07D2AC0DE597}">
      <dgm:prSet/>
      <dgm:spPr/>
      <dgm:t>
        <a:bodyPr/>
        <a:lstStyle/>
        <a:p>
          <a:endParaRPr lang="en-US"/>
        </a:p>
      </dgm:t>
    </dgm:pt>
    <dgm:pt modelId="{24FF65E6-0220-4212-8B09-41B0B8216F8E}" type="sibTrans" cxnId="{C07299C9-8FDD-474B-825C-07D2AC0DE597}">
      <dgm:prSet/>
      <dgm:spPr/>
      <dgm:t>
        <a:bodyPr/>
        <a:lstStyle/>
        <a:p>
          <a:endParaRPr lang="en-US"/>
        </a:p>
      </dgm:t>
    </dgm:pt>
    <dgm:pt modelId="{B6CC43AA-2468-42A7-A61B-6DB887B8A105}">
      <dgm:prSet/>
      <dgm:spPr/>
      <dgm:t>
        <a:bodyPr/>
        <a:lstStyle/>
        <a:p>
          <a:r>
            <a:rPr lang="en-US" dirty="0" smtClean="0">
              <a:latin typeface="Times New Roman" pitchFamily="18" charset="0"/>
              <a:cs typeface="Times New Roman" pitchFamily="18" charset="0"/>
            </a:rPr>
            <a:t>America or England. In some Asian countries this gesture is used when asking for permission to speak. </a:t>
          </a:r>
          <a:endParaRPr lang="en-US" dirty="0" smtClean="0">
            <a:latin typeface="Times New Roman" pitchFamily="18" charset="0"/>
            <a:cs typeface="Times New Roman" pitchFamily="18" charset="0"/>
          </a:endParaRPr>
        </a:p>
      </dgm:t>
    </dgm:pt>
    <dgm:pt modelId="{606BA3E4-7173-4D22-B21C-63663EE8A704}" type="parTrans" cxnId="{E405562B-C982-4C3E-984C-EAC1C22C1825}">
      <dgm:prSet/>
      <dgm:spPr/>
      <dgm:t>
        <a:bodyPr/>
        <a:lstStyle/>
        <a:p>
          <a:endParaRPr lang="en-US"/>
        </a:p>
      </dgm:t>
    </dgm:pt>
    <dgm:pt modelId="{01B89103-A490-4FDC-8A58-6C7969C9EF4D}" type="sibTrans" cxnId="{E405562B-C982-4C3E-984C-EAC1C22C1825}">
      <dgm:prSet/>
      <dgm:spPr/>
      <dgm:t>
        <a:bodyPr/>
        <a:lstStyle/>
        <a:p>
          <a:endParaRPr lang="en-US"/>
        </a:p>
      </dgm:t>
    </dgm:pt>
    <dgm:pt modelId="{DF265B94-74E3-4958-87F8-719687695E64}">
      <dgm:prSet/>
      <dgm:spPr/>
      <dgm:t>
        <a:bodyPr/>
        <a:lstStyle/>
        <a:p>
          <a:endParaRPr lang="en-US" dirty="0" smtClean="0">
            <a:latin typeface="Times New Roman" pitchFamily="18" charset="0"/>
            <a:cs typeface="Times New Roman" pitchFamily="18" charset="0"/>
          </a:endParaRPr>
        </a:p>
      </dgm:t>
    </dgm:pt>
    <dgm:pt modelId="{9591DD9E-120B-46D6-89A0-60AAB5C7CC07}" type="parTrans" cxnId="{5E7A63EE-5A55-4555-AE8F-AC61F8E9BCC5}">
      <dgm:prSet/>
      <dgm:spPr/>
      <dgm:t>
        <a:bodyPr/>
        <a:lstStyle/>
        <a:p>
          <a:endParaRPr lang="en-US"/>
        </a:p>
      </dgm:t>
    </dgm:pt>
    <dgm:pt modelId="{B3340D14-23B7-46B4-8632-6AC7AF6CEA8A}" type="sibTrans" cxnId="{5E7A63EE-5A55-4555-AE8F-AC61F8E9BCC5}">
      <dgm:prSet/>
      <dgm:spPr/>
      <dgm:t>
        <a:bodyPr/>
        <a:lstStyle/>
        <a:p>
          <a:endParaRPr lang="en-US"/>
        </a:p>
      </dgm:t>
    </dgm:pt>
    <dgm:pt modelId="{33B05AFA-0DF4-4F5F-9166-C895BA0140FD}">
      <dgm:prSet/>
      <dgm:spPr/>
      <dgm:t>
        <a:bodyPr/>
        <a:lstStyle/>
        <a:p>
          <a:endParaRPr lang="en-US" dirty="0" smtClean="0">
            <a:latin typeface="Times New Roman" pitchFamily="18" charset="0"/>
            <a:cs typeface="Times New Roman" pitchFamily="18" charset="0"/>
          </a:endParaRPr>
        </a:p>
      </dgm:t>
    </dgm:pt>
    <dgm:pt modelId="{670CE9E6-4FCE-4CD0-9728-FD629D59D1D3}" type="parTrans" cxnId="{9042D958-4BF9-4979-B7B7-FA807F5AD443}">
      <dgm:prSet/>
      <dgm:spPr/>
      <dgm:t>
        <a:bodyPr/>
        <a:lstStyle/>
        <a:p>
          <a:endParaRPr lang="en-US"/>
        </a:p>
      </dgm:t>
    </dgm:pt>
    <dgm:pt modelId="{8E7FBA84-4790-498B-B2A7-AE89E4C11AC2}" type="sibTrans" cxnId="{9042D958-4BF9-4979-B7B7-FA807F5AD443}">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43567">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99130" custLinFactNeighborX="0" custLinFactNeighborY="5181">
        <dgm:presLayoutVars>
          <dgm:bulletEnabled val="1"/>
        </dgm:presLayoutVars>
      </dgm:prSet>
      <dgm:spPr/>
      <dgm:t>
        <a:bodyPr/>
        <a:lstStyle/>
        <a:p>
          <a:endParaRPr lang="en-US"/>
        </a:p>
      </dgm:t>
    </dgm:pt>
  </dgm:ptLst>
  <dgm:cxnLst>
    <dgm:cxn modelId="{E405562B-C982-4C3E-984C-EAC1C22C1825}" srcId="{624CFA72-9F9E-4A82-AB25-BEAEB0E7685B}" destId="{B6CC43AA-2468-42A7-A61B-6DB887B8A105}" srcOrd="8" destOrd="0" parTransId="{606BA3E4-7173-4D22-B21C-63663EE8A704}" sibTransId="{01B89103-A490-4FDC-8A58-6C7969C9EF4D}"/>
    <dgm:cxn modelId="{9E72A874-B336-45E7-8D4D-123E89035CEA}" type="presOf" srcId="{79A909FE-7379-414C-9787-8F6A52F85BF6}" destId="{07FE797A-339E-4CBA-8341-0CF6DEF2AE50}" srcOrd="0" destOrd="0"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756B501E-F2E4-458D-99FC-704C1605BCBA}" type="presOf" srcId="{AC1D57D8-6E56-45C4-9AB0-0256CB274664}" destId="{07FE797A-339E-4CBA-8341-0CF6DEF2AE50}" srcOrd="0" destOrd="5" presId="urn:microsoft.com/office/officeart/2005/8/layout/hList1"/>
    <dgm:cxn modelId="{E7B2A9C4-27D4-42CB-B208-298608FF6F48}" srcId="{624CFA72-9F9E-4A82-AB25-BEAEB0E7685B}" destId="{1FE048DB-C495-42F6-A1AB-B77987C28ED0}" srcOrd="1" destOrd="0" parTransId="{58C901FE-842E-4884-AB38-CEC69AB7F865}" sibTransId="{B165363C-34E9-4459-B7AD-B046843366E6}"/>
    <dgm:cxn modelId="{24C93DDD-1E17-4C80-877D-88E0B748CB3E}" srcId="{624CFA72-9F9E-4A82-AB25-BEAEB0E7685B}" destId="{4F1EBC30-5276-403E-9CE3-B6ECB85E9C1D}" srcOrd="2" destOrd="0" parTransId="{4897410F-7F0A-408A-8289-BB1805D4F365}" sibTransId="{6CB69A6D-C045-4472-87C7-32E3E6DF527E}"/>
    <dgm:cxn modelId="{9042D958-4BF9-4979-B7B7-FA807F5AD443}" srcId="{624CFA72-9F9E-4A82-AB25-BEAEB0E7685B}" destId="{33B05AFA-0DF4-4F5F-9166-C895BA0140FD}" srcOrd="6" destOrd="0" parTransId="{670CE9E6-4FCE-4CD0-9728-FD629D59D1D3}" sibTransId="{8E7FBA84-4790-498B-B2A7-AE89E4C11AC2}"/>
    <dgm:cxn modelId="{54DE21D2-9C02-48FE-84DB-FB23F193CCE4}" type="presOf" srcId="{DF265B94-74E3-4958-87F8-719687695E64}" destId="{07FE797A-339E-4CBA-8341-0CF6DEF2AE50}" srcOrd="0" destOrd="7" presId="urn:microsoft.com/office/officeart/2005/8/layout/hList1"/>
    <dgm:cxn modelId="{C63A7767-2846-4B6B-92A2-85A2778930A0}" type="presOf" srcId="{624CFA72-9F9E-4A82-AB25-BEAEB0E7685B}" destId="{854496AB-5753-49D4-9BEC-FD31C8E441C9}" srcOrd="0" destOrd="0" presId="urn:microsoft.com/office/officeart/2005/8/layout/hList1"/>
    <dgm:cxn modelId="{C07299C9-8FDD-474B-825C-07D2AC0DE597}" srcId="{624CFA72-9F9E-4A82-AB25-BEAEB0E7685B}" destId="{AC1D57D8-6E56-45C4-9AB0-0256CB274664}" srcOrd="5" destOrd="0" parTransId="{6B04BA54-63C2-496F-AB13-1F0C548F7238}" sibTransId="{24FF65E6-0220-4212-8B09-41B0B8216F8E}"/>
    <dgm:cxn modelId="{48EB4E70-53F7-43B0-AB82-E04BDBA43AFB}" type="presOf" srcId="{D0855AD0-32C6-4C30-B1CE-18249009565A}" destId="{F529769A-E69B-4B29-BDFC-7F66F4AA1A6F}" srcOrd="0" destOrd="0" presId="urn:microsoft.com/office/officeart/2005/8/layout/hList1"/>
    <dgm:cxn modelId="{478C3FF1-60D2-4632-A7AD-0FED770B33B6}" type="presOf" srcId="{B6CC43AA-2468-42A7-A61B-6DB887B8A105}" destId="{07FE797A-339E-4CBA-8341-0CF6DEF2AE50}" srcOrd="0" destOrd="8" presId="urn:microsoft.com/office/officeart/2005/8/layout/hList1"/>
    <dgm:cxn modelId="{63142074-DB01-4287-BD75-ED13C9DA67A8}" type="presOf" srcId="{913970BD-5CF7-41A5-A5EC-FE9038D98D09}" destId="{07FE797A-339E-4CBA-8341-0CF6DEF2AE50}" srcOrd="0" destOrd="3"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449F3686-DEF8-4CFB-B272-E3DA68C96CC9}" type="presOf" srcId="{33B05AFA-0DF4-4F5F-9166-C895BA0140FD}" destId="{07FE797A-339E-4CBA-8341-0CF6DEF2AE50}" srcOrd="0" destOrd="6" presId="urn:microsoft.com/office/officeart/2005/8/layout/hList1"/>
    <dgm:cxn modelId="{8FC5127C-D5CE-4BBC-AE69-69788615D4A7}" srcId="{624CFA72-9F9E-4A82-AB25-BEAEB0E7685B}" destId="{913970BD-5CF7-41A5-A5EC-FE9038D98D09}" srcOrd="3" destOrd="0" parTransId="{5808E638-E288-4B3F-B043-ECA7601CA089}" sibTransId="{AE212FF3-E4A7-48FB-8459-49BA59A280D8}"/>
    <dgm:cxn modelId="{5E7A63EE-5A55-4555-AE8F-AC61F8E9BCC5}" srcId="{624CFA72-9F9E-4A82-AB25-BEAEB0E7685B}" destId="{DF265B94-74E3-4958-87F8-719687695E64}" srcOrd="7" destOrd="0" parTransId="{9591DD9E-120B-46D6-89A0-60AAB5C7CC07}" sibTransId="{B3340D14-23B7-46B4-8632-6AC7AF6CEA8A}"/>
    <dgm:cxn modelId="{3935E635-BD56-45E1-BF82-597DA2FEFE61}" type="presOf" srcId="{1FE048DB-C495-42F6-A1AB-B77987C28ED0}" destId="{07FE797A-339E-4CBA-8341-0CF6DEF2AE50}" srcOrd="0" destOrd="1" presId="urn:microsoft.com/office/officeart/2005/8/layout/hList1"/>
    <dgm:cxn modelId="{C09D639B-38A1-4320-B79E-9962D126EFEE}" type="presOf" srcId="{4F1EBC30-5276-403E-9CE3-B6ECB85E9C1D}" destId="{07FE797A-339E-4CBA-8341-0CF6DEF2AE50}" srcOrd="0" destOrd="2" presId="urn:microsoft.com/office/officeart/2005/8/layout/hList1"/>
    <dgm:cxn modelId="{9689D350-30B5-416F-925B-D33241C792EF}" srcId="{624CFA72-9F9E-4A82-AB25-BEAEB0E7685B}" destId="{A60917CE-B245-4CCD-B2DC-89BE23B9F3DB}" srcOrd="4" destOrd="0" parTransId="{9D636531-F60D-44F4-B5C5-072B21BC5C7C}" sibTransId="{F640CF64-4120-4D3E-8690-59BC6F0AA665}"/>
    <dgm:cxn modelId="{5820290B-FAE6-4100-B684-6EC716473C93}" type="presOf" srcId="{A60917CE-B245-4CCD-B2DC-89BE23B9F3DB}" destId="{07FE797A-339E-4CBA-8341-0CF6DEF2AE50}" srcOrd="0" destOrd="4" presId="urn:microsoft.com/office/officeart/2005/8/layout/hList1"/>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smtClean="0">
              <a:latin typeface="Times New Roman" pitchFamily="18" charset="0"/>
              <a:cs typeface="Times New Roman" pitchFamily="18" charset="0"/>
              <a:hlinkClick xmlns:r="http://schemas.openxmlformats.org/officeDocument/2006/relationships" r:id="rId1"/>
            </a:rPr>
            <a:t>https://ec.europa.eu/culture/policy/strategic-framework/intercultural-dialogue_en</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Suggestions for Further Reading </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8660D383-FA9B-4B60-BD9B-13D4466DE08C}">
      <dgm:prSet/>
      <dgm:spPr/>
      <dgm:t>
        <a:bodyPr/>
        <a:lstStyle/>
        <a:p>
          <a:endParaRPr lang="en-US" dirty="0">
            <a:latin typeface="Times New Roman" pitchFamily="18" charset="0"/>
            <a:cs typeface="Times New Roman" pitchFamily="18" charset="0"/>
          </a:endParaRPr>
        </a:p>
      </dgm:t>
    </dgm:pt>
    <dgm:pt modelId="{0185FF02-F76B-4D6B-BFCC-75A6450D906E}" type="parTrans" cxnId="{BBBD9DC8-6E52-47AB-A294-E124376B580A}">
      <dgm:prSet/>
      <dgm:spPr/>
      <dgm:t>
        <a:bodyPr/>
        <a:lstStyle/>
        <a:p>
          <a:endParaRPr lang="en-US"/>
        </a:p>
      </dgm:t>
    </dgm:pt>
    <dgm:pt modelId="{5AD1A599-C6E2-4A89-92AD-FE3B9AE7F727}" type="sibTrans" cxnId="{BBBD9DC8-6E52-47AB-A294-E124376B580A}">
      <dgm:prSet/>
      <dgm:spPr/>
      <dgm:t>
        <a:bodyPr/>
        <a:lstStyle/>
        <a:p>
          <a:endParaRPr lang="en-US"/>
        </a:p>
      </dgm:t>
    </dgm:pt>
    <dgm:pt modelId="{69123549-8D1E-4C05-825E-6E3BB29B3FDB}">
      <dgm:prSet/>
      <dgm:spPr/>
      <dgm:t>
        <a:bodyPr/>
        <a:lstStyle/>
        <a:p>
          <a:r>
            <a:rPr lang="en-US" smtClean="0">
              <a:latin typeface="Times New Roman" pitchFamily="18" charset="0"/>
              <a:cs typeface="Times New Roman" pitchFamily="18" charset="0"/>
              <a:hlinkClick xmlns:r="http://schemas.openxmlformats.org/officeDocument/2006/relationships" r:id="rId2"/>
            </a:rPr>
            <a:t>https://www.coe.int/t/dg4/intercultural/concept_EN.asp</a:t>
          </a:r>
          <a:endParaRPr lang="en-US" dirty="0" smtClean="0">
            <a:latin typeface="Times New Roman" pitchFamily="18" charset="0"/>
            <a:cs typeface="Times New Roman" pitchFamily="18" charset="0"/>
          </a:endParaRPr>
        </a:p>
      </dgm:t>
    </dgm:pt>
    <dgm:pt modelId="{223A73BB-20BD-4E9F-B70B-9F767DD61635}" type="parTrans" cxnId="{D0C46177-4D14-4C0F-91D7-BAAE281447D1}">
      <dgm:prSet/>
      <dgm:spPr/>
      <dgm:t>
        <a:bodyPr/>
        <a:lstStyle/>
        <a:p>
          <a:endParaRPr lang="en-US"/>
        </a:p>
      </dgm:t>
    </dgm:pt>
    <dgm:pt modelId="{7ADC2AE1-FA55-410F-86FF-10D9C6983361}" type="sibTrans" cxnId="{D0C46177-4D14-4C0F-91D7-BAAE281447D1}">
      <dgm:prSet/>
      <dgm:spPr/>
      <dgm:t>
        <a:bodyPr/>
        <a:lstStyle/>
        <a:p>
          <a:endParaRPr lang="en-US"/>
        </a:p>
      </dgm:t>
    </dgm:pt>
    <dgm:pt modelId="{166D5A6D-9DE2-4089-8DD5-9B94E562D839}">
      <dgm:prSet/>
      <dgm:spPr/>
      <dgm:t>
        <a:bodyPr/>
        <a:lstStyle/>
        <a:p>
          <a:endParaRPr lang="en-US" dirty="0" smtClean="0">
            <a:latin typeface="Times New Roman" pitchFamily="18" charset="0"/>
            <a:cs typeface="Times New Roman" pitchFamily="18" charset="0"/>
            <a:hlinkClick xmlns:r="http://schemas.openxmlformats.org/officeDocument/2006/relationships" r:id="rId3"/>
          </a:endParaRPr>
        </a:p>
      </dgm:t>
    </dgm:pt>
    <dgm:pt modelId="{3D880EA9-C7FE-44D9-A0C6-F0B25D487729}" type="parTrans" cxnId="{9AC406AB-E3EF-4AB2-B615-FA2C7992BBA4}">
      <dgm:prSet/>
      <dgm:spPr/>
      <dgm:t>
        <a:bodyPr/>
        <a:lstStyle/>
        <a:p>
          <a:endParaRPr lang="en-US"/>
        </a:p>
      </dgm:t>
    </dgm:pt>
    <dgm:pt modelId="{04733954-0426-4984-99F5-91E107C3F929}" type="sibTrans" cxnId="{9AC406AB-E3EF-4AB2-B615-FA2C7992BBA4}">
      <dgm:prSet/>
      <dgm:spPr/>
      <dgm:t>
        <a:bodyPr/>
        <a:lstStyle/>
        <a:p>
          <a:endParaRPr lang="en-US"/>
        </a:p>
      </dgm:t>
    </dgm:pt>
    <dgm:pt modelId="{3376D36B-55C4-4B1E-922A-A25BF2BEB001}">
      <dgm:prSet/>
      <dgm:spPr/>
      <dgm:t>
        <a:bodyPr/>
        <a:lstStyle/>
        <a:p>
          <a:r>
            <a:rPr lang="en-US" dirty="0" smtClean="0">
              <a:latin typeface="Times New Roman" pitchFamily="18" charset="0"/>
              <a:cs typeface="Times New Roman" pitchFamily="18" charset="0"/>
              <a:hlinkClick xmlns:r="http://schemas.openxmlformats.org/officeDocument/2006/relationships" r:id="rId3"/>
            </a:rPr>
            <a:t>https://www.dipku-sz.net/izdanie/181/intercultural-dialogue-powerful-instrument-development-students-intercultural-competence</a:t>
          </a:r>
          <a:endParaRPr lang="en-US" dirty="0">
            <a:latin typeface="Times New Roman" pitchFamily="18" charset="0"/>
            <a:cs typeface="Times New Roman" pitchFamily="18" charset="0"/>
          </a:endParaRPr>
        </a:p>
      </dgm:t>
    </dgm:pt>
    <dgm:pt modelId="{4535074E-1720-405C-A702-A6C6D2892628}" type="parTrans" cxnId="{DC02FAAE-0409-4FC2-8778-6BFB078313E2}">
      <dgm:prSet/>
      <dgm:spPr/>
      <dgm:t>
        <a:bodyPr/>
        <a:lstStyle/>
        <a:p>
          <a:endParaRPr lang="en-US"/>
        </a:p>
      </dgm:t>
    </dgm:pt>
    <dgm:pt modelId="{E1F99D32-4978-41B2-9576-80868A83E75E}" type="sibTrans" cxnId="{DC02FAAE-0409-4FC2-8778-6BFB078313E2}">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36926">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99130" custLinFactNeighborX="0" custLinFactNeighborY="5181">
        <dgm:presLayoutVars>
          <dgm:bulletEnabled val="1"/>
        </dgm:presLayoutVars>
      </dgm:prSet>
      <dgm:spPr/>
      <dgm:t>
        <a:bodyPr/>
        <a:lstStyle/>
        <a:p>
          <a:endParaRPr lang="en-US"/>
        </a:p>
      </dgm:t>
    </dgm:pt>
  </dgm:ptLst>
  <dgm:cxnLst>
    <dgm:cxn modelId="{9AC406AB-E3EF-4AB2-B615-FA2C7992BBA4}" srcId="{624CFA72-9F9E-4A82-AB25-BEAEB0E7685B}" destId="{166D5A6D-9DE2-4089-8DD5-9B94E562D839}" srcOrd="3" destOrd="0" parTransId="{3D880EA9-C7FE-44D9-A0C6-F0B25D487729}" sibTransId="{04733954-0426-4984-99F5-91E107C3F929}"/>
    <dgm:cxn modelId="{DEEB4666-6317-45FC-BC7C-BFB0C66F038C}" srcId="{D0855AD0-32C6-4C30-B1CE-18249009565A}" destId="{624CFA72-9F9E-4A82-AB25-BEAEB0E7685B}" srcOrd="0" destOrd="0" parTransId="{EDD8B46D-6EFE-43AC-BBBA-59D7234E6D3B}" sibTransId="{05A529F9-E4B7-464B-8AFD-E9010EA280CA}"/>
    <dgm:cxn modelId="{9E72A874-B336-45E7-8D4D-123E89035CEA}" type="presOf" srcId="{79A909FE-7379-414C-9787-8F6A52F85BF6}" destId="{07FE797A-339E-4CBA-8341-0CF6DEF2AE50}" srcOrd="0" destOrd="0" presId="urn:microsoft.com/office/officeart/2005/8/layout/hList1"/>
    <dgm:cxn modelId="{DC02FAAE-0409-4FC2-8778-6BFB078313E2}" srcId="{624CFA72-9F9E-4A82-AB25-BEAEB0E7685B}" destId="{3376D36B-55C4-4B1E-922A-A25BF2BEB001}" srcOrd="4" destOrd="0" parTransId="{4535074E-1720-405C-A702-A6C6D2892628}" sibTransId="{E1F99D32-4978-41B2-9576-80868A83E75E}"/>
    <dgm:cxn modelId="{8ABF55D1-889E-4CB6-96C9-CD2146BA95AE}" type="presOf" srcId="{69123549-8D1E-4C05-825E-6E3BB29B3FDB}" destId="{07FE797A-339E-4CBA-8341-0CF6DEF2AE50}" srcOrd="0" destOrd="2" presId="urn:microsoft.com/office/officeart/2005/8/layout/hList1"/>
    <dgm:cxn modelId="{BCBEF026-C084-4AF2-9408-03C55C59E472}" type="presOf" srcId="{166D5A6D-9DE2-4089-8DD5-9B94E562D839}" destId="{07FE797A-339E-4CBA-8341-0CF6DEF2AE50}" srcOrd="0" destOrd="3" presId="urn:microsoft.com/office/officeart/2005/8/layout/hList1"/>
    <dgm:cxn modelId="{DB8E5D94-8FC3-4623-9643-80F1897C1C06}" type="presOf" srcId="{8660D383-FA9B-4B60-BD9B-13D4466DE08C}" destId="{07FE797A-339E-4CBA-8341-0CF6DEF2AE50}" srcOrd="0" destOrd="1" presId="urn:microsoft.com/office/officeart/2005/8/layout/hList1"/>
    <dgm:cxn modelId="{C63A7767-2846-4B6B-92A2-85A2778930A0}" type="presOf" srcId="{624CFA72-9F9E-4A82-AB25-BEAEB0E7685B}" destId="{854496AB-5753-49D4-9BEC-FD31C8E441C9}" srcOrd="0" destOrd="0" presId="urn:microsoft.com/office/officeart/2005/8/layout/hList1"/>
    <dgm:cxn modelId="{48EB4E70-53F7-43B0-AB82-E04BDBA43AFB}" type="presOf" srcId="{D0855AD0-32C6-4C30-B1CE-18249009565A}" destId="{F529769A-E69B-4B29-BDFC-7F66F4AA1A6F}" srcOrd="0" destOrd="0" presId="urn:microsoft.com/office/officeart/2005/8/layout/hList1"/>
    <dgm:cxn modelId="{BBBD9DC8-6E52-47AB-A294-E124376B580A}" srcId="{624CFA72-9F9E-4A82-AB25-BEAEB0E7685B}" destId="{8660D383-FA9B-4B60-BD9B-13D4466DE08C}" srcOrd="1" destOrd="0" parTransId="{0185FF02-F76B-4D6B-BFCC-75A6450D906E}" sibTransId="{5AD1A599-C6E2-4A89-92AD-FE3B9AE7F727}"/>
    <dgm:cxn modelId="{D0C46177-4D14-4C0F-91D7-BAAE281447D1}" srcId="{624CFA72-9F9E-4A82-AB25-BEAEB0E7685B}" destId="{69123549-8D1E-4C05-825E-6E3BB29B3FDB}" srcOrd="2" destOrd="0" parTransId="{223A73BB-20BD-4E9F-B70B-9F767DD61635}" sibTransId="{7ADC2AE1-FA55-410F-86FF-10D9C6983361}"/>
    <dgm:cxn modelId="{2C80D48B-DCCC-422C-BEED-C697507356A7}" srcId="{624CFA72-9F9E-4A82-AB25-BEAEB0E7685B}" destId="{79A909FE-7379-414C-9787-8F6A52F85BF6}" srcOrd="0" destOrd="0" parTransId="{88338815-6E39-4480-AEFB-0C92A5FD426E}" sibTransId="{CFFC356A-D45A-49F7-BC25-C6DA3ED1F64E}"/>
    <dgm:cxn modelId="{5C851630-46CC-4AF7-9094-17D2E0377F46}" type="presOf" srcId="{3376D36B-55C4-4B1E-922A-A25BF2BEB001}" destId="{07FE797A-339E-4CBA-8341-0CF6DEF2AE50}" srcOrd="0" destOrd="4" presId="urn:microsoft.com/office/officeart/2005/8/layout/hList1"/>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7026FC-BFE8-4210-A9A5-83DF1446FEF7}"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en-US"/>
        </a:p>
      </dgm:t>
    </dgm:pt>
    <dgm:pt modelId="{424B2AD9-0F4A-4307-953B-FB967E9B1F9D}">
      <dgm:prSet/>
      <dgm:spPr/>
      <dgm:t>
        <a:bodyPr/>
        <a:lstStyle/>
        <a:p>
          <a:pPr algn="ctr" rtl="0"/>
          <a:r>
            <a:rPr lang="en-US" b="1" dirty="0" smtClean="0">
              <a:latin typeface="Times New Roman" pitchFamily="18" charset="0"/>
              <a:cs typeface="Times New Roman" pitchFamily="18" charset="0"/>
            </a:rPr>
            <a:t>Intercultural Dialogue</a:t>
          </a:r>
          <a:endParaRPr lang="en-US" dirty="0"/>
        </a:p>
      </dgm:t>
    </dgm:pt>
    <dgm:pt modelId="{D4C7B0AC-9E5C-4066-BBE4-34BC9F39AEF5}" type="parTrans" cxnId="{93DFAE58-BE49-4711-881E-4D3D9A5171BD}">
      <dgm:prSet/>
      <dgm:spPr/>
      <dgm:t>
        <a:bodyPr/>
        <a:lstStyle/>
        <a:p>
          <a:endParaRPr lang="en-US"/>
        </a:p>
      </dgm:t>
    </dgm:pt>
    <dgm:pt modelId="{EB515F13-7535-44B1-8D65-AB6C50B48770}" type="sibTrans" cxnId="{93DFAE58-BE49-4711-881E-4D3D9A5171BD}">
      <dgm:prSet/>
      <dgm:spPr/>
      <dgm:t>
        <a:bodyPr/>
        <a:lstStyle/>
        <a:p>
          <a:endParaRPr lang="en-US"/>
        </a:p>
      </dgm:t>
    </dgm:pt>
    <dgm:pt modelId="{A21FCEA5-DBD6-4DA3-A70C-4396AF07DB92}" type="pres">
      <dgm:prSet presAssocID="{167026FC-BFE8-4210-A9A5-83DF1446FEF7}" presName="linear" presStyleCnt="0">
        <dgm:presLayoutVars>
          <dgm:animLvl val="lvl"/>
          <dgm:resizeHandles val="exact"/>
        </dgm:presLayoutVars>
      </dgm:prSet>
      <dgm:spPr/>
      <dgm:t>
        <a:bodyPr/>
        <a:lstStyle/>
        <a:p>
          <a:endParaRPr lang="en-US"/>
        </a:p>
      </dgm:t>
    </dgm:pt>
    <dgm:pt modelId="{F5221887-F323-4DC5-9326-F5D6A7A5E84C}" type="pres">
      <dgm:prSet presAssocID="{424B2AD9-0F4A-4307-953B-FB967E9B1F9D}" presName="parentText" presStyleLbl="node1" presStyleIdx="0" presStyleCnt="1" custLinFactNeighborX="201" custLinFactNeighborY="-29980">
        <dgm:presLayoutVars>
          <dgm:chMax val="0"/>
          <dgm:bulletEnabled val="1"/>
        </dgm:presLayoutVars>
      </dgm:prSet>
      <dgm:spPr/>
      <dgm:t>
        <a:bodyPr/>
        <a:lstStyle/>
        <a:p>
          <a:endParaRPr lang="en-US"/>
        </a:p>
      </dgm:t>
    </dgm:pt>
  </dgm:ptLst>
  <dgm:cxnLst>
    <dgm:cxn modelId="{D431F091-77F3-4811-8712-6F875C861E57}" type="presOf" srcId="{424B2AD9-0F4A-4307-953B-FB967E9B1F9D}" destId="{F5221887-F323-4DC5-9326-F5D6A7A5E84C}" srcOrd="0" destOrd="0" presId="urn:microsoft.com/office/officeart/2005/8/layout/vList2"/>
    <dgm:cxn modelId="{E831E4D0-075D-4079-8069-A63E06A62F5A}" type="presOf" srcId="{167026FC-BFE8-4210-A9A5-83DF1446FEF7}" destId="{A21FCEA5-DBD6-4DA3-A70C-4396AF07DB92}" srcOrd="0" destOrd="0" presId="urn:microsoft.com/office/officeart/2005/8/layout/vList2"/>
    <dgm:cxn modelId="{93DFAE58-BE49-4711-881E-4D3D9A5171BD}" srcId="{167026FC-BFE8-4210-A9A5-83DF1446FEF7}" destId="{424B2AD9-0F4A-4307-953B-FB967E9B1F9D}" srcOrd="0" destOrd="0" parTransId="{D4C7B0AC-9E5C-4066-BBE4-34BC9F39AEF5}" sibTransId="{EB515F13-7535-44B1-8D65-AB6C50B48770}"/>
    <dgm:cxn modelId="{09A03B7F-7DE5-41AD-87B6-82D4224DCDC0}" type="presParOf" srcId="{A21FCEA5-DBD6-4DA3-A70C-4396AF07DB92}" destId="{F5221887-F323-4DC5-9326-F5D6A7A5E84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24CFA72-9F9E-4A82-AB25-BEAEB0E7685B}">
      <dgm:prSet custT="1"/>
      <dgm:spPr/>
      <dgm:t>
        <a:bodyPr/>
        <a:lstStyle/>
        <a:p>
          <a:pPr algn="l"/>
          <a:r>
            <a:rPr lang="en-US" sz="2400" dirty="0" smtClean="0">
              <a:latin typeface="Times New Roman" pitchFamily="18" charset="0"/>
              <a:cs typeface="Times New Roman" pitchFamily="18" charset="0"/>
            </a:rPr>
            <a:t>The 18</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December 2006 the European Parliament and European Union Council decided to declare the year 2008 as “The European Year of Intercultural Dialogue”. </a:t>
          </a:r>
        </a:p>
        <a:p>
          <a:pPr algn="l"/>
          <a:endParaRPr lang="en-US" sz="2400" dirty="0" smtClean="0">
            <a:latin typeface="Times New Roman" pitchFamily="18" charset="0"/>
            <a:cs typeface="Times New Roman" pitchFamily="18" charset="0"/>
          </a:endParaRPr>
        </a:p>
        <a:p>
          <a:pPr algn="l"/>
          <a:r>
            <a:rPr lang="en-US" sz="2400" dirty="0" smtClean="0">
              <a:latin typeface="Times New Roman" pitchFamily="18" charset="0"/>
              <a:cs typeface="Times New Roman" pitchFamily="18" charset="0"/>
            </a:rPr>
            <a:t>That institutional declaration admitted the multicultural reality of Europe </a:t>
          </a:r>
          <a:endParaRPr lang="en-US" sz="2400" dirty="0"/>
        </a:p>
      </dgm:t>
    </dgm:pt>
    <dgm:pt modelId="{EDD8B46D-6EFE-43AC-BBBA-59D7234E6D3B}" type="parTrans" cxnId="{DEEB4666-6317-45FC-BC7C-BFB0C66F038C}">
      <dgm:prSet/>
      <dgm:spPr/>
      <dgm:t>
        <a:bodyPr/>
        <a:lstStyle/>
        <a:p>
          <a:endParaRPr lang="en-US"/>
        </a:p>
      </dgm:t>
    </dgm:pt>
    <dgm:pt modelId="{05A529F9-E4B7-464B-8AFD-E9010EA280CA}" type="sibTrans" cxnId="{DEEB4666-6317-45FC-BC7C-BFB0C66F038C}">
      <dgm:prSet/>
      <dgm:spPr/>
      <dgm:t>
        <a:bodyPr/>
        <a:lstStyle/>
        <a:p>
          <a:endParaRPr lang="en-US"/>
        </a:p>
      </dgm:t>
    </dgm:pt>
    <dgm:pt modelId="{77B39EE6-D95D-4541-8504-27EE6BC9F242}">
      <dgm:prSet/>
      <dgm:spPr/>
      <dgm:t>
        <a:bodyPr/>
        <a:lstStyle/>
        <a:p>
          <a:r>
            <a:rPr lang="en-US" smtClean="0">
              <a:latin typeface="Times New Roman" pitchFamily="18" charset="0"/>
              <a:cs typeface="Times New Roman" pitchFamily="18" charset="0"/>
            </a:rPr>
            <a:t>General Objectives of “The European Year of Intercultural Dialogue” were:</a:t>
          </a:r>
          <a:endParaRPr lang="en-US"/>
        </a:p>
      </dgm:t>
    </dgm:pt>
    <dgm:pt modelId="{C939C16C-9DCA-4348-A8DC-9EBA3903FB77}" type="parTrans" cxnId="{45DE43D6-9EC2-49FA-A6E6-3C80D7B8101B}">
      <dgm:prSet/>
      <dgm:spPr/>
    </dgm:pt>
    <dgm:pt modelId="{7D1D1A1A-1CD9-4EE4-8E96-B7A30136E83A}" type="sibTrans" cxnId="{45DE43D6-9EC2-49FA-A6E6-3C80D7B8101B}">
      <dgm:prSet/>
      <dgm:spPr/>
    </dgm:pt>
    <dgm:pt modelId="{58B167F4-ADF1-4B4A-BCBD-A64D9C713737}">
      <dgm:prSet/>
      <dgm:spPr/>
      <dgm:t>
        <a:bodyPr/>
        <a:lstStyle/>
        <a:p>
          <a:r>
            <a:rPr lang="en-US" smtClean="0">
              <a:latin typeface="Times New Roman" pitchFamily="18" charset="0"/>
              <a:cs typeface="Times New Roman" pitchFamily="18" charset="0"/>
            </a:rPr>
            <a:t>Promoting the intercultural dialogue as a process that permits all the people that live in the European Union </a:t>
          </a:r>
          <a:r>
            <a:rPr lang="en-US" b="1" smtClean="0">
              <a:latin typeface="Times New Roman" pitchFamily="18" charset="0"/>
              <a:cs typeface="Times New Roman" pitchFamily="18" charset="0"/>
            </a:rPr>
            <a:t>to improve their aptitude to live in a cultural environment more open</a:t>
          </a:r>
          <a:r>
            <a:rPr lang="en-US" smtClean="0">
              <a:latin typeface="Times New Roman" pitchFamily="18" charset="0"/>
              <a:cs typeface="Times New Roman" pitchFamily="18" charset="0"/>
            </a:rPr>
            <a:t>, more complex where different identities and ideologies coexist.  </a:t>
          </a:r>
          <a:endParaRPr lang="en-US" dirty="0">
            <a:latin typeface="Times New Roman" pitchFamily="18" charset="0"/>
            <a:cs typeface="Times New Roman" pitchFamily="18" charset="0"/>
          </a:endParaRPr>
        </a:p>
      </dgm:t>
    </dgm:pt>
    <dgm:pt modelId="{1930D4E7-7C17-4A80-957F-B0123FC218EE}" type="parTrans" cxnId="{DD43388B-41F0-462C-954E-F4787ED58894}">
      <dgm:prSet/>
      <dgm:spPr/>
      <dgm:t>
        <a:bodyPr/>
        <a:lstStyle/>
        <a:p>
          <a:endParaRPr lang="en-US"/>
        </a:p>
      </dgm:t>
    </dgm:pt>
    <dgm:pt modelId="{EDD32F1A-5ABE-467A-8A26-3B2F7658563F}" type="sibTrans" cxnId="{DD43388B-41F0-462C-954E-F4787ED58894}">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ScaleY="100000" custLinFactNeighborX="230" custLinFactNeighborY="-9698">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18874" custLinFactNeighborX="-680" custLinFactNeighborY="6280">
        <dgm:presLayoutVars>
          <dgm:bulletEnabled val="1"/>
        </dgm:presLayoutVars>
      </dgm:prSet>
      <dgm:spPr/>
      <dgm:t>
        <a:bodyPr/>
        <a:lstStyle/>
        <a:p>
          <a:endParaRPr lang="en-US"/>
        </a:p>
      </dgm:t>
    </dgm:pt>
  </dgm:ptLst>
  <dgm:cxnLst>
    <dgm:cxn modelId="{E50E3AFA-1C94-4A6E-90DF-760FC0CF6392}" type="presOf" srcId="{58B167F4-ADF1-4B4A-BCBD-A64D9C713737}" destId="{07FE797A-339E-4CBA-8341-0CF6DEF2AE50}" srcOrd="0" destOrd="1" presId="urn:microsoft.com/office/officeart/2005/8/layout/hList1"/>
    <dgm:cxn modelId="{DD43388B-41F0-462C-954E-F4787ED58894}" srcId="{624CFA72-9F9E-4A82-AB25-BEAEB0E7685B}" destId="{58B167F4-ADF1-4B4A-BCBD-A64D9C713737}" srcOrd="1" destOrd="0" parTransId="{1930D4E7-7C17-4A80-957F-B0123FC218EE}" sibTransId="{EDD32F1A-5ABE-467A-8A26-3B2F7658563F}"/>
    <dgm:cxn modelId="{C63A7767-2846-4B6B-92A2-85A2778930A0}" type="presOf" srcId="{624CFA72-9F9E-4A82-AB25-BEAEB0E7685B}" destId="{854496AB-5753-49D4-9BEC-FD31C8E441C9}" srcOrd="0" destOrd="0" presId="urn:microsoft.com/office/officeart/2005/8/layout/hList1"/>
    <dgm:cxn modelId="{F4B7A809-A1D8-4F21-8418-74784214C99E}" type="presOf" srcId="{77B39EE6-D95D-4541-8504-27EE6BC9F242}" destId="{07FE797A-339E-4CBA-8341-0CF6DEF2AE50}" srcOrd="0" destOrd="0" presId="urn:microsoft.com/office/officeart/2005/8/layout/hList1"/>
    <dgm:cxn modelId="{48EB4E70-53F7-43B0-AB82-E04BDBA43AFB}" type="presOf" srcId="{D0855AD0-32C6-4C30-B1CE-18249009565A}" destId="{F529769A-E69B-4B29-BDFC-7F66F4AA1A6F}" srcOrd="0" destOrd="0"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45DE43D6-9EC2-49FA-A6E6-3C80D7B8101B}" srcId="{624CFA72-9F9E-4A82-AB25-BEAEB0E7685B}" destId="{77B39EE6-D95D-4541-8504-27EE6BC9F242}" srcOrd="0" destOrd="0" parTransId="{C939C16C-9DCA-4348-A8DC-9EBA3903FB77}" sibTransId="{7D1D1A1A-1CD9-4EE4-8E96-B7A30136E83A}"/>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Intercultural Dialogue</a:t>
          </a:r>
          <a:endParaRPr lang="en-US" sz="4000" dirty="0"/>
        </a:p>
      </dgm:t>
    </dgm:pt>
    <dgm:pt modelId="{EDD8B46D-6EFE-43AC-BBBA-59D7234E6D3B}" type="parTrans" cxnId="{DEEB4666-6317-45FC-BC7C-BFB0C66F038C}">
      <dgm:prSet/>
      <dgm:spPr/>
      <dgm:t>
        <a:bodyPr/>
        <a:lstStyle/>
        <a:p>
          <a:endParaRPr lang="en-US"/>
        </a:p>
      </dgm:t>
    </dgm:pt>
    <dgm:pt modelId="{05A529F9-E4B7-464B-8AFD-E9010EA280CA}" type="sibTrans" cxnId="{DEEB4666-6317-45FC-BC7C-BFB0C66F038C}">
      <dgm:prSet/>
      <dgm:spPr/>
      <dgm:t>
        <a:bodyPr/>
        <a:lstStyle/>
        <a:p>
          <a:endParaRPr lang="en-US"/>
        </a:p>
      </dgm:t>
    </dgm:pt>
    <dgm:pt modelId="{79A909FE-7379-414C-9787-8F6A52F85BF6}">
      <dgm:prSet/>
      <dgm:spPr/>
      <dgm:t>
        <a:bodyPr/>
        <a:lstStyle/>
        <a:p>
          <a:r>
            <a:rPr lang="en-US" dirty="0" smtClean="0">
              <a:latin typeface="Times New Roman" pitchFamily="18" charset="0"/>
              <a:cs typeface="Times New Roman" pitchFamily="18" charset="0"/>
            </a:rPr>
            <a:t>The world is more and more interconnected but it does not mean that individuals and societies really live together – as millions of poor, women, youth, migrants and minorities needs to support. </a:t>
          </a:r>
          <a:endParaRPr lang="en-US" baseline="0" dirty="0"/>
        </a:p>
      </dgm:t>
    </dgm:pt>
    <dgm:pt modelId="{88338815-6E39-4480-AEFB-0C92A5FD426E}" type="parTrans" cxnId="{2C80D48B-DCCC-422C-BEED-C697507356A7}">
      <dgm:prSet/>
      <dgm:spPr/>
      <dgm:t>
        <a:bodyPr/>
        <a:lstStyle/>
        <a:p>
          <a:endParaRPr lang="en-US"/>
        </a:p>
      </dgm:t>
    </dgm:pt>
    <dgm:pt modelId="{CFFC356A-D45A-49F7-BC25-C6DA3ED1F64E}" type="sibTrans" cxnId="{2C80D48B-DCCC-422C-BEED-C697507356A7}">
      <dgm:prSet/>
      <dgm:spPr/>
      <dgm:t>
        <a:bodyPr/>
        <a:lstStyle/>
        <a:p>
          <a:endParaRPr lang="en-US"/>
        </a:p>
      </dgm:t>
    </dgm:pt>
    <dgm:pt modelId="{BFD84178-D452-437D-9499-47313CB122BE}">
      <dgm:prSet/>
      <dgm:spPr/>
      <dgm:t>
        <a:bodyPr/>
        <a:lstStyle/>
        <a:p>
          <a:r>
            <a:rPr lang="en-US" dirty="0" smtClean="0">
              <a:latin typeface="Times New Roman" pitchFamily="18" charset="0"/>
              <a:cs typeface="Times New Roman" pitchFamily="18" charset="0"/>
            </a:rPr>
            <a:t>Today there is more information, technology and knowledge available than ever before, but adequate wisdom is still needed to prevent conflicts, to eradicate poverty or to make it possible for all to learn in order to live in harmony in a safe world.</a:t>
          </a:r>
          <a:endParaRPr lang="en-US" dirty="0">
            <a:latin typeface="Times New Roman" pitchFamily="18" charset="0"/>
            <a:cs typeface="Times New Roman" pitchFamily="18" charset="0"/>
          </a:endParaRPr>
        </a:p>
      </dgm:t>
    </dgm:pt>
    <dgm:pt modelId="{3A839DD2-93B1-4B90-A006-68530A95DC0F}" type="parTrans" cxnId="{756D0038-AA6C-48C8-AAF9-303EBE7D8AB9}">
      <dgm:prSet/>
      <dgm:spPr/>
      <dgm:t>
        <a:bodyPr/>
        <a:lstStyle/>
        <a:p>
          <a:endParaRPr lang="en-US"/>
        </a:p>
      </dgm:t>
    </dgm:pt>
    <dgm:pt modelId="{AEB7E095-4EAD-4899-BE75-ABB0FB858FD8}" type="sibTrans" cxnId="{756D0038-AA6C-48C8-AAF9-303EBE7D8AB9}">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Y="-31067" custLinFactNeighborY="-100000">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19457" custLinFactNeighborY="8146">
        <dgm:presLayoutVars>
          <dgm:bulletEnabled val="1"/>
        </dgm:presLayoutVars>
      </dgm:prSet>
      <dgm:spPr/>
      <dgm:t>
        <a:bodyPr/>
        <a:lstStyle/>
        <a:p>
          <a:endParaRPr lang="en-US"/>
        </a:p>
      </dgm:t>
    </dgm:pt>
  </dgm:ptLst>
  <dgm:cxnLst>
    <dgm:cxn modelId="{48EB4E70-53F7-43B0-AB82-E04BDBA43AFB}" type="presOf" srcId="{D0855AD0-32C6-4C30-B1CE-18249009565A}" destId="{F529769A-E69B-4B29-BDFC-7F66F4AA1A6F}" srcOrd="0" destOrd="0" presId="urn:microsoft.com/office/officeart/2005/8/layout/hList1"/>
    <dgm:cxn modelId="{91C1B5D2-CC6C-40DC-A3A1-0FBCFD29D0C0}" type="presOf" srcId="{BFD84178-D452-437D-9499-47313CB122BE}" destId="{07FE797A-339E-4CBA-8341-0CF6DEF2AE50}" srcOrd="0" destOrd="1"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C63A7767-2846-4B6B-92A2-85A2778930A0}" type="presOf" srcId="{624CFA72-9F9E-4A82-AB25-BEAEB0E7685B}" destId="{854496AB-5753-49D4-9BEC-FD31C8E441C9}" srcOrd="0" destOrd="0" presId="urn:microsoft.com/office/officeart/2005/8/layout/hList1"/>
    <dgm:cxn modelId="{9E72A874-B336-45E7-8D4D-123E89035CEA}" type="presOf" srcId="{79A909FE-7379-414C-9787-8F6A52F85BF6}" destId="{07FE797A-339E-4CBA-8341-0CF6DEF2AE50}" srcOrd="0" destOrd="0"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756D0038-AA6C-48C8-AAF9-303EBE7D8AB9}" srcId="{624CFA72-9F9E-4A82-AB25-BEAEB0E7685B}" destId="{BFD84178-D452-437D-9499-47313CB122BE}" srcOrd="1" destOrd="0" parTransId="{3A839DD2-93B1-4B90-A006-68530A95DC0F}" sibTransId="{AEB7E095-4EAD-4899-BE75-ABB0FB858FD8}"/>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dirty="0" smtClean="0">
              <a:latin typeface="Times New Roman" pitchFamily="18" charset="0"/>
              <a:cs typeface="Times New Roman" pitchFamily="18" charset="0"/>
            </a:rPr>
            <a:t>Intercultural dialogue or communication refers to the effective communication between people/workers/clients of different cultural background. </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Intercultural Dialogue (</a:t>
          </a:r>
          <a:r>
            <a:rPr lang="en-US" sz="4000" b="1" dirty="0" err="1" smtClean="0">
              <a:latin typeface="Times New Roman" pitchFamily="18" charset="0"/>
              <a:cs typeface="Times New Roman" pitchFamily="18" charset="0"/>
            </a:rPr>
            <a:t>Cont</a:t>
          </a:r>
          <a:r>
            <a:rPr lang="en-US" sz="4000" b="1" dirty="0" smtClean="0">
              <a:latin typeface="Times New Roman" pitchFamily="18" charset="0"/>
              <a:cs typeface="Times New Roman" pitchFamily="18" charset="0"/>
            </a:rPr>
            <a:t>…)</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5276C7AD-4B45-430E-A8AD-9DC2FF6FDC97}">
      <dgm:prSet/>
      <dgm:spPr/>
      <dgm:t>
        <a:bodyPr/>
        <a:lstStyle/>
        <a:p>
          <a:r>
            <a:rPr lang="en-US" smtClean="0">
              <a:latin typeface="Times New Roman" pitchFamily="18" charset="0"/>
              <a:cs typeface="Times New Roman" pitchFamily="18" charset="0"/>
            </a:rPr>
            <a:t>It also includes thought patterns and non-verbal communication. </a:t>
          </a:r>
          <a:endParaRPr lang="en-US" dirty="0" smtClean="0">
            <a:latin typeface="Times New Roman" pitchFamily="18" charset="0"/>
            <a:cs typeface="Times New Roman" pitchFamily="18" charset="0"/>
          </a:endParaRPr>
        </a:p>
      </dgm:t>
    </dgm:pt>
    <dgm:pt modelId="{14CF71F9-D800-4910-A613-A7E7F7429AF1}" type="parTrans" cxnId="{7C3D0AF3-1200-440D-8156-694672D30E24}">
      <dgm:prSet/>
      <dgm:spPr/>
      <dgm:t>
        <a:bodyPr/>
        <a:lstStyle/>
        <a:p>
          <a:endParaRPr lang="en-US"/>
        </a:p>
      </dgm:t>
    </dgm:pt>
    <dgm:pt modelId="{DC06F39F-7C17-4CFF-A659-C091C3A55D7F}" type="sibTrans" cxnId="{7C3D0AF3-1200-440D-8156-694672D30E24}">
      <dgm:prSet/>
      <dgm:spPr/>
      <dgm:t>
        <a:bodyPr/>
        <a:lstStyle/>
        <a:p>
          <a:endParaRPr lang="en-US"/>
        </a:p>
      </dgm:t>
    </dgm:pt>
    <dgm:pt modelId="{FF98519C-6D7E-47F0-8274-65444B31217F}">
      <dgm:prSet/>
      <dgm:spPr/>
      <dgm:t>
        <a:bodyPr/>
        <a:lstStyle/>
        <a:p>
          <a:endParaRPr lang="en-US" dirty="0">
            <a:latin typeface="Times New Roman" pitchFamily="18" charset="0"/>
            <a:cs typeface="Times New Roman" pitchFamily="18" charset="0"/>
          </a:endParaRPr>
        </a:p>
      </dgm:t>
    </dgm:pt>
    <dgm:pt modelId="{51E182BD-CA54-422F-8328-0F9E45398C34}" type="parTrans" cxnId="{3D9C0F20-0492-4A05-B3E7-3795338FBF0F}">
      <dgm:prSet/>
      <dgm:spPr/>
      <dgm:t>
        <a:bodyPr/>
        <a:lstStyle/>
        <a:p>
          <a:endParaRPr lang="en-US"/>
        </a:p>
      </dgm:t>
    </dgm:pt>
    <dgm:pt modelId="{00935723-1CD6-44B8-A7A4-59C678A5DAC3}" type="sibTrans" cxnId="{3D9C0F20-0492-4A05-B3E7-3795338FBF0F}">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43567">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20077" custLinFactNeighborX="0" custLinFactNeighborY="9917">
        <dgm:presLayoutVars>
          <dgm:bulletEnabled val="1"/>
        </dgm:presLayoutVars>
      </dgm:prSet>
      <dgm:spPr/>
      <dgm:t>
        <a:bodyPr/>
        <a:lstStyle/>
        <a:p>
          <a:endParaRPr lang="en-US"/>
        </a:p>
      </dgm:t>
    </dgm:pt>
  </dgm:ptLst>
  <dgm:cxnLst>
    <dgm:cxn modelId="{3D9C0F20-0492-4A05-B3E7-3795338FBF0F}" srcId="{624CFA72-9F9E-4A82-AB25-BEAEB0E7685B}" destId="{FF98519C-6D7E-47F0-8274-65444B31217F}" srcOrd="2" destOrd="0" parTransId="{51E182BD-CA54-422F-8328-0F9E45398C34}" sibTransId="{00935723-1CD6-44B8-A7A4-59C678A5DAC3}"/>
    <dgm:cxn modelId="{DEEB4666-6317-45FC-BC7C-BFB0C66F038C}" srcId="{D0855AD0-32C6-4C30-B1CE-18249009565A}" destId="{624CFA72-9F9E-4A82-AB25-BEAEB0E7685B}" srcOrd="0" destOrd="0" parTransId="{EDD8B46D-6EFE-43AC-BBBA-59D7234E6D3B}" sibTransId="{05A529F9-E4B7-464B-8AFD-E9010EA280CA}"/>
    <dgm:cxn modelId="{713C5D10-CF86-4E80-95E9-5C3E887F97F0}" type="presOf" srcId="{FF98519C-6D7E-47F0-8274-65444B31217F}" destId="{07FE797A-339E-4CBA-8341-0CF6DEF2AE50}" srcOrd="0" destOrd="2" presId="urn:microsoft.com/office/officeart/2005/8/layout/hList1"/>
    <dgm:cxn modelId="{9E72A874-B336-45E7-8D4D-123E89035CEA}" type="presOf" srcId="{79A909FE-7379-414C-9787-8F6A52F85BF6}" destId="{07FE797A-339E-4CBA-8341-0CF6DEF2AE50}" srcOrd="0" destOrd="0" presId="urn:microsoft.com/office/officeart/2005/8/layout/hList1"/>
    <dgm:cxn modelId="{2808C63F-3167-4691-B065-4D8E0ADD6ACC}" type="presOf" srcId="{5276C7AD-4B45-430E-A8AD-9DC2FF6FDC97}" destId="{07FE797A-339E-4CBA-8341-0CF6DEF2AE50}" srcOrd="0" destOrd="1" presId="urn:microsoft.com/office/officeart/2005/8/layout/hList1"/>
    <dgm:cxn modelId="{C63A7767-2846-4B6B-92A2-85A2778930A0}" type="presOf" srcId="{624CFA72-9F9E-4A82-AB25-BEAEB0E7685B}" destId="{854496AB-5753-49D4-9BEC-FD31C8E441C9}" srcOrd="0" destOrd="0" presId="urn:microsoft.com/office/officeart/2005/8/layout/hList1"/>
    <dgm:cxn modelId="{48EB4E70-53F7-43B0-AB82-E04BDBA43AFB}" type="presOf" srcId="{D0855AD0-32C6-4C30-B1CE-18249009565A}" destId="{F529769A-E69B-4B29-BDFC-7F66F4AA1A6F}" srcOrd="0" destOrd="0" presId="urn:microsoft.com/office/officeart/2005/8/layout/hList1"/>
    <dgm:cxn modelId="{7C3D0AF3-1200-440D-8156-694672D30E24}" srcId="{624CFA72-9F9E-4A82-AB25-BEAEB0E7685B}" destId="{5276C7AD-4B45-430E-A8AD-9DC2FF6FDC97}" srcOrd="1" destOrd="0" parTransId="{14CF71F9-D800-4910-A613-A7E7F7429AF1}" sibTransId="{DC06F39F-7C17-4CFF-A659-C091C3A55D7F}"/>
    <dgm:cxn modelId="{2C80D48B-DCCC-422C-BEED-C697507356A7}" srcId="{624CFA72-9F9E-4A82-AB25-BEAEB0E7685B}" destId="{79A909FE-7379-414C-9787-8F6A52F85BF6}" srcOrd="0" destOrd="0" parTransId="{88338815-6E39-4480-AEFB-0C92A5FD426E}" sibTransId="{CFFC356A-D45A-49F7-BC25-C6DA3ED1F64E}"/>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dirty="0" smtClean="0">
              <a:latin typeface="Times New Roman" pitchFamily="18" charset="0"/>
              <a:cs typeface="Times New Roman" pitchFamily="18" charset="0"/>
            </a:rPr>
            <a:t>Unlike multiculturalism, where the focus is on the preservation of separate cultures, intercultural dialogue seeks to establish linkages and common ground between different cultures, communities, and people, promoting understanding and interaction.</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Intercultural Dialogue (</a:t>
          </a:r>
          <a:r>
            <a:rPr lang="en-US" sz="4000" b="1" dirty="0" err="1" smtClean="0">
              <a:latin typeface="Times New Roman" pitchFamily="18" charset="0"/>
              <a:cs typeface="Times New Roman" pitchFamily="18" charset="0"/>
            </a:rPr>
            <a:t>Cont</a:t>
          </a:r>
          <a:r>
            <a:rPr lang="en-US" sz="4000" b="1" dirty="0" smtClean="0">
              <a:latin typeface="Times New Roman" pitchFamily="18" charset="0"/>
              <a:cs typeface="Times New Roman" pitchFamily="18" charset="0"/>
            </a:rPr>
            <a:t>…)</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43567">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99382" custLinFactNeighborX="0" custLinFactNeighborY="9917">
        <dgm:presLayoutVars>
          <dgm:bulletEnabled val="1"/>
        </dgm:presLayoutVars>
      </dgm:prSet>
      <dgm:spPr/>
      <dgm:t>
        <a:bodyPr/>
        <a:lstStyle/>
        <a:p>
          <a:endParaRPr lang="en-US"/>
        </a:p>
      </dgm:t>
    </dgm:pt>
  </dgm:ptLst>
  <dgm:cxnLst>
    <dgm:cxn modelId="{48EB4E70-53F7-43B0-AB82-E04BDBA43AFB}" type="presOf" srcId="{D0855AD0-32C6-4C30-B1CE-18249009565A}" destId="{F529769A-E69B-4B29-BDFC-7F66F4AA1A6F}" srcOrd="0" destOrd="0"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C63A7767-2846-4B6B-92A2-85A2778930A0}" type="presOf" srcId="{624CFA72-9F9E-4A82-AB25-BEAEB0E7685B}" destId="{854496AB-5753-49D4-9BEC-FD31C8E441C9}" srcOrd="0" destOrd="0" presId="urn:microsoft.com/office/officeart/2005/8/layout/hList1"/>
    <dgm:cxn modelId="{9E72A874-B336-45E7-8D4D-123E89035CEA}" type="presOf" srcId="{79A909FE-7379-414C-9787-8F6A52F85BF6}" destId="{07FE797A-339E-4CBA-8341-0CF6DEF2AE50}" srcOrd="0" destOrd="0"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b="1" dirty="0" smtClean="0">
              <a:latin typeface="Times New Roman" pitchFamily="18" charset="0"/>
              <a:cs typeface="Times New Roman" pitchFamily="18" charset="0"/>
            </a:rPr>
            <a:t>Intercultural dialogue</a:t>
          </a:r>
          <a:r>
            <a:rPr lang="en-US" dirty="0" smtClean="0">
              <a:latin typeface="Times New Roman" pitchFamily="18" charset="0"/>
              <a:cs typeface="Times New Roman" pitchFamily="18" charset="0"/>
            </a:rPr>
            <a:t> was valuable in maintaining international peace and security, and for that reason, it was </a:t>
          </a:r>
          <a:r>
            <a:rPr lang="en-US" b="1" dirty="0" smtClean="0">
              <a:latin typeface="Times New Roman" pitchFamily="18" charset="0"/>
              <a:cs typeface="Times New Roman" pitchFamily="18" charset="0"/>
            </a:rPr>
            <a:t>essential</a:t>
          </a:r>
          <a:r>
            <a:rPr lang="en-US" dirty="0" smtClean="0">
              <a:latin typeface="Times New Roman" pitchFamily="18" charset="0"/>
              <a:cs typeface="Times New Roman" pitchFamily="18" charset="0"/>
            </a:rPr>
            <a:t> to treat all cultures and faiths with equal respect, strengthen </a:t>
          </a:r>
          <a:r>
            <a:rPr lang="en-US" b="1" dirty="0" smtClean="0">
              <a:latin typeface="Times New Roman" pitchFamily="18" charset="0"/>
              <a:cs typeface="Times New Roman" pitchFamily="18" charset="0"/>
            </a:rPr>
            <a:t>intercultural dialogue</a:t>
          </a:r>
          <a:r>
            <a:rPr lang="en-US" dirty="0" smtClean="0">
              <a:latin typeface="Times New Roman" pitchFamily="18" charset="0"/>
              <a:cs typeface="Times New Roman" pitchFamily="18" charset="0"/>
            </a:rPr>
            <a:t> is an inclusive spirit, and settle conflicts by peaceful means</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Importance</a:t>
          </a:r>
          <a:r>
            <a:rPr lang="en-US" sz="4000" dirty="0" smtClean="0"/>
            <a:t> </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43567">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20077" custLinFactNeighborX="0" custLinFactNeighborY="9917">
        <dgm:presLayoutVars>
          <dgm:bulletEnabled val="1"/>
        </dgm:presLayoutVars>
      </dgm:prSet>
      <dgm:spPr/>
      <dgm:t>
        <a:bodyPr/>
        <a:lstStyle/>
        <a:p>
          <a:endParaRPr lang="en-US"/>
        </a:p>
      </dgm:t>
    </dgm:pt>
  </dgm:ptLst>
  <dgm:cxnLst>
    <dgm:cxn modelId="{48EB4E70-53F7-43B0-AB82-E04BDBA43AFB}" type="presOf" srcId="{D0855AD0-32C6-4C30-B1CE-18249009565A}" destId="{F529769A-E69B-4B29-BDFC-7F66F4AA1A6F}" srcOrd="0" destOrd="0"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C63A7767-2846-4B6B-92A2-85A2778930A0}" type="presOf" srcId="{624CFA72-9F9E-4A82-AB25-BEAEB0E7685B}" destId="{854496AB-5753-49D4-9BEC-FD31C8E441C9}" srcOrd="0" destOrd="0" presId="urn:microsoft.com/office/officeart/2005/8/layout/hList1"/>
    <dgm:cxn modelId="{9E72A874-B336-45E7-8D4D-123E89035CEA}" type="presOf" srcId="{79A909FE-7379-414C-9787-8F6A52F85BF6}" destId="{07FE797A-339E-4CBA-8341-0CF6DEF2AE50}" srcOrd="0" destOrd="0"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a:blipFill rotWithShape="0">
          <a:blip xmlns:r="http://schemas.openxmlformats.org/officeDocument/2006/relationships" r:embed="rId1"/>
          <a:stretch>
            <a:fillRect/>
          </a:stretch>
        </a:blipFill>
      </dgm:spPr>
      <dgm:t>
        <a:bodyPr/>
        <a:lstStyle/>
        <a:p>
          <a:r>
            <a:rPr lang="en-US" dirty="0" smtClean="0">
              <a:solidFill>
                <a:schemeClr val="bg2"/>
              </a:solidFill>
              <a:latin typeface="Times New Roman" pitchFamily="18" charset="0"/>
              <a:cs typeface="Times New Roman" pitchFamily="18" charset="0"/>
            </a:rPr>
            <a:t>Success of any international business</a:t>
          </a:r>
          <a:endParaRPr lang="en-US" baseline="0" dirty="0">
            <a:solidFill>
              <a:schemeClr val="bg2"/>
            </a:solidFill>
          </a:endParaRPr>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Needs for Intercultural Communication </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B56C2838-30D1-4A3A-8716-E7011B80AA9D}">
      <dgm:prSet/>
      <dgm:spPr/>
      <dgm:t>
        <a:bodyPr/>
        <a:lstStyle/>
        <a:p>
          <a:r>
            <a:rPr lang="en-US" dirty="0" smtClean="0">
              <a:solidFill>
                <a:schemeClr val="bg2"/>
              </a:solidFill>
              <a:latin typeface="Times New Roman" pitchFamily="18" charset="0"/>
              <a:cs typeface="Times New Roman" pitchFamily="18" charset="0"/>
            </a:rPr>
            <a:t>Allows workers from different </a:t>
          </a:r>
          <a:endParaRPr lang="en-US" dirty="0" smtClean="0">
            <a:solidFill>
              <a:schemeClr val="bg2"/>
            </a:solidFill>
            <a:latin typeface="Times New Roman" pitchFamily="18" charset="0"/>
            <a:cs typeface="Times New Roman" pitchFamily="18" charset="0"/>
          </a:endParaRPr>
        </a:p>
      </dgm:t>
    </dgm:pt>
    <dgm:pt modelId="{4B818DF3-03DA-471F-9CFE-A5D1BF6683A2}" type="parTrans" cxnId="{227B3F9E-436F-48AA-BDA8-79279C8166F4}">
      <dgm:prSet/>
      <dgm:spPr/>
      <dgm:t>
        <a:bodyPr/>
        <a:lstStyle/>
        <a:p>
          <a:endParaRPr lang="en-US"/>
        </a:p>
      </dgm:t>
    </dgm:pt>
    <dgm:pt modelId="{A9ADBAED-F098-44E3-8477-7B4DDFC18302}" type="sibTrans" cxnId="{227B3F9E-436F-48AA-BDA8-79279C8166F4}">
      <dgm:prSet/>
      <dgm:spPr/>
      <dgm:t>
        <a:bodyPr/>
        <a:lstStyle/>
        <a:p>
          <a:endParaRPr lang="en-US"/>
        </a:p>
      </dgm:t>
    </dgm:pt>
    <dgm:pt modelId="{A02F5964-B6B1-4B6C-B1F7-F7CE1E3FD90F}">
      <dgm:prSet/>
      <dgm:spPr/>
      <dgm:t>
        <a:bodyPr/>
        <a:lstStyle/>
        <a:p>
          <a:r>
            <a:rPr lang="en-US" dirty="0" smtClean="0">
              <a:solidFill>
                <a:schemeClr val="bg2"/>
              </a:solidFill>
              <a:latin typeface="Times New Roman" pitchFamily="18" charset="0"/>
              <a:cs typeface="Times New Roman" pitchFamily="18" charset="0"/>
            </a:rPr>
            <a:t>cultures to work together as a group </a:t>
          </a:r>
          <a:endParaRPr lang="en-US" dirty="0" smtClean="0">
            <a:solidFill>
              <a:schemeClr val="bg2"/>
            </a:solidFill>
            <a:latin typeface="Times New Roman" pitchFamily="18" charset="0"/>
            <a:cs typeface="Times New Roman" pitchFamily="18" charset="0"/>
          </a:endParaRPr>
        </a:p>
      </dgm:t>
    </dgm:pt>
    <dgm:pt modelId="{AF090CF0-8B91-40C3-A9D5-D425C393A897}" type="parTrans" cxnId="{E31590ED-D55B-402A-AF2A-74450ADB4CC7}">
      <dgm:prSet/>
      <dgm:spPr/>
      <dgm:t>
        <a:bodyPr/>
        <a:lstStyle/>
        <a:p>
          <a:endParaRPr lang="en-US"/>
        </a:p>
      </dgm:t>
    </dgm:pt>
    <dgm:pt modelId="{7F0DAB1B-DAF7-41AE-81A6-7099ED12A9CB}" type="sibTrans" cxnId="{E31590ED-D55B-402A-AF2A-74450ADB4CC7}">
      <dgm:prSet/>
      <dgm:spPr/>
      <dgm:t>
        <a:bodyPr/>
        <a:lstStyle/>
        <a:p>
          <a:endParaRPr lang="en-US"/>
        </a:p>
      </dgm:t>
    </dgm:pt>
    <dgm:pt modelId="{1481D6AE-B083-472F-9781-18682E2EB17C}">
      <dgm:prSet/>
      <dgm:spPr/>
      <dgm:t>
        <a:bodyPr/>
        <a:lstStyle/>
        <a:p>
          <a:r>
            <a:rPr lang="en-US" dirty="0" smtClean="0">
              <a:solidFill>
                <a:schemeClr val="bg2"/>
              </a:solidFill>
              <a:latin typeface="Times New Roman" pitchFamily="18" charset="0"/>
              <a:cs typeface="Times New Roman" pitchFamily="18" charset="0"/>
            </a:rPr>
            <a:t>Worldwide marketing campaign</a:t>
          </a:r>
          <a:endParaRPr lang="en-US" dirty="0" smtClean="0">
            <a:solidFill>
              <a:schemeClr val="bg2"/>
            </a:solidFill>
            <a:latin typeface="Times New Roman" pitchFamily="18" charset="0"/>
            <a:cs typeface="Times New Roman" pitchFamily="18" charset="0"/>
          </a:endParaRPr>
        </a:p>
      </dgm:t>
    </dgm:pt>
    <dgm:pt modelId="{637F61F8-CC3B-4769-9AFC-97DE35852107}" type="parTrans" cxnId="{BE766213-FC39-412D-9F1D-5A4F2A43935C}">
      <dgm:prSet/>
      <dgm:spPr/>
      <dgm:t>
        <a:bodyPr/>
        <a:lstStyle/>
        <a:p>
          <a:endParaRPr lang="en-US"/>
        </a:p>
      </dgm:t>
    </dgm:pt>
    <dgm:pt modelId="{AE491352-2802-413B-B22B-DC4DA90C2ACE}" type="sibTrans" cxnId="{BE766213-FC39-412D-9F1D-5A4F2A43935C}">
      <dgm:prSet/>
      <dgm:spPr/>
      <dgm:t>
        <a:bodyPr/>
        <a:lstStyle/>
        <a:p>
          <a:endParaRPr lang="en-US"/>
        </a:p>
      </dgm:t>
    </dgm:pt>
    <dgm:pt modelId="{14DC3A99-F1B4-486F-B54B-488C09DF71CE}">
      <dgm:prSet/>
      <dgm:spPr/>
      <dgm:t>
        <a:bodyPr/>
        <a:lstStyle/>
        <a:p>
          <a:r>
            <a:rPr lang="en-US" dirty="0" smtClean="0">
              <a:solidFill>
                <a:schemeClr val="bg2"/>
              </a:solidFill>
              <a:latin typeface="Times New Roman" pitchFamily="18" charset="0"/>
              <a:cs typeface="Times New Roman" pitchFamily="18" charset="0"/>
            </a:rPr>
            <a:t>An increase in international business</a:t>
          </a:r>
          <a:endParaRPr lang="en-US" dirty="0">
            <a:solidFill>
              <a:schemeClr val="bg2"/>
            </a:solidFill>
            <a:latin typeface="Times New Roman" pitchFamily="18" charset="0"/>
            <a:cs typeface="Times New Roman" pitchFamily="18" charset="0"/>
          </a:endParaRPr>
        </a:p>
      </dgm:t>
    </dgm:pt>
    <dgm:pt modelId="{94AAEA52-5D81-4768-A7B2-1D26A538A187}" type="parTrans" cxnId="{636ABBE4-AD4D-42BB-8B12-B139FC514E94}">
      <dgm:prSet/>
      <dgm:spPr/>
      <dgm:t>
        <a:bodyPr/>
        <a:lstStyle/>
        <a:p>
          <a:endParaRPr lang="en-US"/>
        </a:p>
      </dgm:t>
    </dgm:pt>
    <dgm:pt modelId="{D7D615D0-5755-443C-85C3-01F2E170F597}" type="sibTrans" cxnId="{636ABBE4-AD4D-42BB-8B12-B139FC514E94}">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25046">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20077" custLinFactNeighborX="0" custLinFactNeighborY="9917">
        <dgm:presLayoutVars>
          <dgm:bulletEnabled val="1"/>
        </dgm:presLayoutVars>
      </dgm:prSet>
      <dgm:spPr/>
      <dgm:t>
        <a:bodyPr/>
        <a:lstStyle/>
        <a:p>
          <a:endParaRPr lang="en-US"/>
        </a:p>
      </dgm:t>
    </dgm:pt>
  </dgm:ptLst>
  <dgm:cxnLst>
    <dgm:cxn modelId="{636ABBE4-AD4D-42BB-8B12-B139FC514E94}" srcId="{624CFA72-9F9E-4A82-AB25-BEAEB0E7685B}" destId="{14DC3A99-F1B4-486F-B54B-488C09DF71CE}" srcOrd="4" destOrd="0" parTransId="{94AAEA52-5D81-4768-A7B2-1D26A538A187}" sibTransId="{D7D615D0-5755-443C-85C3-01F2E170F597}"/>
    <dgm:cxn modelId="{9E72A874-B336-45E7-8D4D-123E89035CEA}" type="presOf" srcId="{79A909FE-7379-414C-9787-8F6A52F85BF6}" destId="{07FE797A-339E-4CBA-8341-0CF6DEF2AE50}" srcOrd="0" destOrd="0"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1DCAD64A-6670-4533-9536-32C48749F023}" type="presOf" srcId="{A02F5964-B6B1-4B6C-B1F7-F7CE1E3FD90F}" destId="{07FE797A-339E-4CBA-8341-0CF6DEF2AE50}" srcOrd="0" destOrd="2" presId="urn:microsoft.com/office/officeart/2005/8/layout/hList1"/>
    <dgm:cxn modelId="{1ECDF486-E38E-4E90-A67A-E80CC766DD43}" type="presOf" srcId="{14DC3A99-F1B4-486F-B54B-488C09DF71CE}" destId="{07FE797A-339E-4CBA-8341-0CF6DEF2AE50}" srcOrd="0" destOrd="4" presId="urn:microsoft.com/office/officeart/2005/8/layout/hList1"/>
    <dgm:cxn modelId="{DFB62978-7C80-4B24-A6F6-C65CB26CD2A6}" type="presOf" srcId="{1481D6AE-B083-472F-9781-18682E2EB17C}" destId="{07FE797A-339E-4CBA-8341-0CF6DEF2AE50}" srcOrd="0" destOrd="3" presId="urn:microsoft.com/office/officeart/2005/8/layout/hList1"/>
    <dgm:cxn modelId="{C63A7767-2846-4B6B-92A2-85A2778930A0}" type="presOf" srcId="{624CFA72-9F9E-4A82-AB25-BEAEB0E7685B}" destId="{854496AB-5753-49D4-9BEC-FD31C8E441C9}" srcOrd="0" destOrd="0" presId="urn:microsoft.com/office/officeart/2005/8/layout/hList1"/>
    <dgm:cxn modelId="{48EB4E70-53F7-43B0-AB82-E04BDBA43AFB}" type="presOf" srcId="{D0855AD0-32C6-4C30-B1CE-18249009565A}" destId="{F529769A-E69B-4B29-BDFC-7F66F4AA1A6F}" srcOrd="0" destOrd="0" presId="urn:microsoft.com/office/officeart/2005/8/layout/hList1"/>
    <dgm:cxn modelId="{BE766213-FC39-412D-9F1D-5A4F2A43935C}" srcId="{624CFA72-9F9E-4A82-AB25-BEAEB0E7685B}" destId="{1481D6AE-B083-472F-9781-18682E2EB17C}" srcOrd="3" destOrd="0" parTransId="{637F61F8-CC3B-4769-9AFC-97DE35852107}" sibTransId="{AE491352-2802-413B-B22B-DC4DA90C2ACE}"/>
    <dgm:cxn modelId="{E31590ED-D55B-402A-AF2A-74450ADB4CC7}" srcId="{624CFA72-9F9E-4A82-AB25-BEAEB0E7685B}" destId="{A02F5964-B6B1-4B6C-B1F7-F7CE1E3FD90F}" srcOrd="2" destOrd="0" parTransId="{AF090CF0-8B91-40C3-A9D5-D425C393A897}" sibTransId="{7F0DAB1B-DAF7-41AE-81A6-7099ED12A9CB}"/>
    <dgm:cxn modelId="{DEEB4666-6317-45FC-BC7C-BFB0C66F038C}" srcId="{D0855AD0-32C6-4C30-B1CE-18249009565A}" destId="{624CFA72-9F9E-4A82-AB25-BEAEB0E7685B}" srcOrd="0" destOrd="0" parTransId="{EDD8B46D-6EFE-43AC-BBBA-59D7234E6D3B}" sibTransId="{05A529F9-E4B7-464B-8AFD-E9010EA280CA}"/>
    <dgm:cxn modelId="{BD71B67A-0C31-49CE-903A-3C15541FD31B}" type="presOf" srcId="{B56C2838-30D1-4A3A-8716-E7011B80AA9D}" destId="{07FE797A-339E-4CBA-8341-0CF6DEF2AE50}" srcOrd="0" destOrd="1" presId="urn:microsoft.com/office/officeart/2005/8/layout/hList1"/>
    <dgm:cxn modelId="{227B3F9E-436F-48AA-BDA8-79279C8166F4}" srcId="{624CFA72-9F9E-4A82-AB25-BEAEB0E7685B}" destId="{B56C2838-30D1-4A3A-8716-E7011B80AA9D}" srcOrd="1" destOrd="0" parTransId="{4B818DF3-03DA-471F-9CFE-A5D1BF6683A2}" sibTransId="{A9ADBAED-F098-44E3-8477-7B4DDFC18302}"/>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21887-F323-4DC5-9326-F5D6A7A5E84C}">
      <dsp:nvSpPr>
        <dsp:cNvPr id="0" name=""/>
        <dsp:cNvSpPr/>
      </dsp:nvSpPr>
      <dsp:spPr>
        <a:xfrm>
          <a:off x="0" y="1798"/>
          <a:ext cx="8757139" cy="912600"/>
        </a:xfrm>
        <a:prstGeom prst="round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i="0" kern="1200" dirty="0" smtClean="0"/>
            <a:t>Citizenship Education and Community Engagement</a:t>
          </a:r>
        </a:p>
        <a:p>
          <a:pPr lvl="0" algn="ctr" defTabSz="889000" rtl="0">
            <a:lnSpc>
              <a:spcPct val="90000"/>
            </a:lnSpc>
            <a:spcBef>
              <a:spcPct val="0"/>
            </a:spcBef>
            <a:spcAft>
              <a:spcPct val="35000"/>
            </a:spcAft>
          </a:pPr>
          <a:r>
            <a:rPr lang="en-US" sz="2000" b="0" i="0" kern="1200" dirty="0" smtClean="0"/>
            <a:t>Hafiz Muhammad Moin  (moinawan.su.edu@gmail.com)</a:t>
          </a:r>
          <a:r>
            <a:rPr lang="en-US" sz="2000" kern="1200" dirty="0" smtClean="0"/>
            <a:t> </a:t>
          </a:r>
          <a:endParaRPr lang="en-US" sz="2000" kern="1200" dirty="0"/>
        </a:p>
      </dsp:txBody>
      <dsp:txXfrm>
        <a:off x="44549" y="46347"/>
        <a:ext cx="8668041" cy="8235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1699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Two Trends of Intercultural Communication </a:t>
          </a:r>
          <a:endParaRPr lang="en-US" sz="4000" kern="1200" dirty="0"/>
        </a:p>
      </dsp:txBody>
      <dsp:txXfrm>
        <a:off x="0" y="0"/>
        <a:ext cx="8686800" cy="1699200"/>
      </dsp:txXfrm>
    </dsp:sp>
    <dsp:sp modelId="{07FE797A-339E-4CBA-8341-0CF6DEF2AE50}">
      <dsp:nvSpPr>
        <dsp:cNvPr id="0" name=""/>
        <dsp:cNvSpPr/>
      </dsp:nvSpPr>
      <dsp:spPr>
        <a:xfrm>
          <a:off x="0" y="1421211"/>
          <a:ext cx="8686800" cy="505578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4706" tIns="314706" rIns="419608" bIns="472059" numCol="1" spcCol="1270" anchor="t" anchorCtr="0">
          <a:noAutofit/>
        </a:bodyPr>
        <a:lstStyle/>
        <a:p>
          <a:pPr marL="285750" lvl="1" indent="-285750" algn="l" defTabSz="2622550">
            <a:lnSpc>
              <a:spcPct val="90000"/>
            </a:lnSpc>
            <a:spcBef>
              <a:spcPct val="0"/>
            </a:spcBef>
            <a:spcAft>
              <a:spcPct val="15000"/>
            </a:spcAft>
            <a:buChar char="••"/>
          </a:pPr>
          <a:r>
            <a:rPr lang="en-US" sz="5900" kern="1200" smtClean="0">
              <a:latin typeface="Times New Roman" pitchFamily="18" charset="0"/>
              <a:cs typeface="Times New Roman" pitchFamily="18" charset="0"/>
            </a:rPr>
            <a:t>Globalization ??????</a:t>
          </a:r>
          <a:endParaRPr lang="en-US" sz="5900" kern="1200" baseline="0" dirty="0"/>
        </a:p>
        <a:p>
          <a:pPr marL="285750" lvl="1" indent="-285750" algn="l" defTabSz="2622550">
            <a:lnSpc>
              <a:spcPct val="90000"/>
            </a:lnSpc>
            <a:spcBef>
              <a:spcPct val="0"/>
            </a:spcBef>
            <a:spcAft>
              <a:spcPct val="15000"/>
            </a:spcAft>
            <a:buChar char="••"/>
          </a:pPr>
          <a:endParaRPr lang="en-US" sz="5900" kern="1200" dirty="0" smtClean="0">
            <a:latin typeface="Times New Roman" pitchFamily="18" charset="0"/>
            <a:cs typeface="Times New Roman" pitchFamily="18" charset="0"/>
          </a:endParaRPr>
        </a:p>
        <a:p>
          <a:pPr marL="285750" lvl="1" indent="-285750" algn="l" defTabSz="2622550">
            <a:lnSpc>
              <a:spcPct val="90000"/>
            </a:lnSpc>
            <a:spcBef>
              <a:spcPct val="0"/>
            </a:spcBef>
            <a:spcAft>
              <a:spcPct val="15000"/>
            </a:spcAft>
            <a:buChar char="••"/>
          </a:pPr>
          <a:r>
            <a:rPr lang="en-US" sz="5900" kern="1200" dirty="0" smtClean="0">
              <a:solidFill>
                <a:srgbClr val="FF0000"/>
              </a:solidFill>
              <a:latin typeface="Times New Roman" pitchFamily="18" charset="0"/>
              <a:cs typeface="Times New Roman" pitchFamily="18" charset="0"/>
            </a:rPr>
            <a:t>Multicultural Workforce ??????</a:t>
          </a:r>
          <a:endParaRPr lang="en-US" sz="5900" kern="1200" dirty="0">
            <a:solidFill>
              <a:srgbClr val="FF0000"/>
            </a:solidFill>
            <a:latin typeface="Times New Roman" pitchFamily="18" charset="0"/>
            <a:cs typeface="Times New Roman" pitchFamily="18" charset="0"/>
          </a:endParaRPr>
        </a:p>
      </dsp:txBody>
      <dsp:txXfrm>
        <a:off x="0" y="1421211"/>
        <a:ext cx="8686800" cy="50557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129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Globalization</a:t>
          </a:r>
          <a:r>
            <a:rPr lang="en-US" sz="4000" kern="1200" dirty="0" smtClean="0">
              <a:latin typeface="Times New Roman" pitchFamily="18" charset="0"/>
              <a:cs typeface="Times New Roman" pitchFamily="18" charset="0"/>
            </a:rPr>
            <a:t> </a:t>
          </a:r>
          <a:endParaRPr lang="en-US" sz="4000" kern="1200" dirty="0"/>
        </a:p>
      </dsp:txBody>
      <dsp:txXfrm>
        <a:off x="0" y="0"/>
        <a:ext cx="8686800" cy="1296000"/>
      </dsp:txXfrm>
    </dsp:sp>
    <dsp:sp modelId="{07FE797A-339E-4CBA-8341-0CF6DEF2AE50}">
      <dsp:nvSpPr>
        <dsp:cNvPr id="0" name=""/>
        <dsp:cNvSpPr/>
      </dsp:nvSpPr>
      <dsp:spPr>
        <a:xfrm>
          <a:off x="0" y="828960"/>
          <a:ext cx="8686800" cy="56480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030" tIns="240030" rIns="320040" bIns="360045" numCol="1" spcCol="1270" anchor="t" anchorCtr="0">
          <a:noAutofit/>
        </a:bodyPr>
        <a:lstStyle/>
        <a:p>
          <a:pPr marL="285750" lvl="1" indent="-285750" algn="l" defTabSz="2000250">
            <a:lnSpc>
              <a:spcPct val="90000"/>
            </a:lnSpc>
            <a:spcBef>
              <a:spcPct val="0"/>
            </a:spcBef>
            <a:spcAft>
              <a:spcPct val="15000"/>
            </a:spcAft>
            <a:buChar char="••"/>
          </a:pPr>
          <a:r>
            <a:rPr lang="en-US" sz="4500" kern="1200" smtClean="0">
              <a:latin typeface="Times New Roman" pitchFamily="18" charset="0"/>
              <a:cs typeface="Times New Roman" pitchFamily="18" charset="0"/>
            </a:rPr>
            <a:t>Globalization is reduction and removal of barriers between national borders in order to facilitate the flow of good, capital, services and labor. </a:t>
          </a:r>
          <a:endParaRPr lang="en-US" sz="4500" kern="1200" baseline="0" dirty="0"/>
        </a:p>
        <a:p>
          <a:pPr marL="285750" lvl="1" indent="-285750" algn="l" defTabSz="2000250">
            <a:lnSpc>
              <a:spcPct val="90000"/>
            </a:lnSpc>
            <a:spcBef>
              <a:spcPct val="0"/>
            </a:spcBef>
            <a:spcAft>
              <a:spcPct val="15000"/>
            </a:spcAft>
            <a:buChar char="••"/>
          </a:pPr>
          <a:endParaRPr lang="en-US" sz="4500" kern="1200" dirty="0"/>
        </a:p>
      </dsp:txBody>
      <dsp:txXfrm>
        <a:off x="0" y="828960"/>
        <a:ext cx="8686800" cy="56480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322429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solidFill>
                <a:schemeClr val="bg1"/>
              </a:solidFill>
              <a:latin typeface="Times New Roman" pitchFamily="18" charset="0"/>
              <a:cs typeface="Times New Roman" pitchFamily="18" charset="0"/>
            </a:rPr>
            <a:t>Multicultural Workforce</a:t>
          </a:r>
        </a:p>
        <a:p>
          <a:pPr lvl="0" algn="l" defTabSz="1778000">
            <a:lnSpc>
              <a:spcPct val="90000"/>
            </a:lnSpc>
            <a:spcBef>
              <a:spcPct val="0"/>
            </a:spcBef>
            <a:spcAft>
              <a:spcPct val="35000"/>
            </a:spcAft>
          </a:pPr>
          <a:r>
            <a:rPr lang="en-US" sz="4000" kern="1200" baseline="0" dirty="0" smtClean="0">
              <a:solidFill>
                <a:schemeClr val="tx1"/>
              </a:solidFill>
              <a:latin typeface="Times New Roman" pitchFamily="18" charset="0"/>
              <a:cs typeface="Times New Roman" pitchFamily="18" charset="0"/>
            </a:rPr>
            <a:t>Multicultural workforce refers to the changing age, gender, ethnicity, physical ability and race of employees across all types and places of work </a:t>
          </a:r>
          <a:endParaRPr lang="en-US" sz="4000" kern="1200" baseline="0" dirty="0">
            <a:solidFill>
              <a:schemeClr val="tx1"/>
            </a:solidFill>
          </a:endParaRPr>
        </a:p>
      </dsp:txBody>
      <dsp:txXfrm>
        <a:off x="0" y="0"/>
        <a:ext cx="8686800" cy="3224295"/>
      </dsp:txXfrm>
    </dsp:sp>
    <dsp:sp modelId="{07FE797A-339E-4CBA-8341-0CF6DEF2AE50}">
      <dsp:nvSpPr>
        <dsp:cNvPr id="0" name=""/>
        <dsp:cNvSpPr/>
      </dsp:nvSpPr>
      <dsp:spPr>
        <a:xfrm>
          <a:off x="0" y="3049041"/>
          <a:ext cx="8686800" cy="3427958"/>
        </a:xfrm>
        <a:prstGeom prst="rect">
          <a:avLst/>
        </a:prstGeom>
        <a:blipFill rotWithShape="0">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6710" tIns="346710" rIns="462280" bIns="520065" numCol="1" spcCol="1270" anchor="t" anchorCtr="0">
          <a:noAutofit/>
        </a:bodyPr>
        <a:lstStyle/>
        <a:p>
          <a:pPr marL="285750" lvl="1" indent="-285750" algn="l" defTabSz="2889250">
            <a:lnSpc>
              <a:spcPct val="90000"/>
            </a:lnSpc>
            <a:spcBef>
              <a:spcPct val="0"/>
            </a:spcBef>
            <a:spcAft>
              <a:spcPct val="15000"/>
            </a:spcAft>
            <a:buChar char="••"/>
          </a:pPr>
          <a:endParaRPr lang="en-US" sz="6500" kern="1200" baseline="0" dirty="0">
            <a:solidFill>
              <a:srgbClr val="FF0000"/>
            </a:solidFill>
          </a:endParaRPr>
        </a:p>
      </dsp:txBody>
      <dsp:txXfrm>
        <a:off x="0" y="3049041"/>
        <a:ext cx="8686800" cy="342795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327438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Impact of Globalization Business Sector </a:t>
          </a:r>
          <a:r>
            <a:rPr lang="en-US" sz="4000" kern="1200" baseline="0" dirty="0" smtClean="0">
              <a:solidFill>
                <a:schemeClr val="bg1"/>
              </a:solidFill>
              <a:latin typeface="Times New Roman" pitchFamily="18" charset="0"/>
              <a:cs typeface="Times New Roman" pitchFamily="18" charset="0"/>
            </a:rPr>
            <a:t>E.g. </a:t>
          </a:r>
          <a:r>
            <a:rPr lang="en-US" sz="4000" kern="1200" baseline="0" dirty="0" smtClean="0">
              <a:solidFill>
                <a:schemeClr val="tx1"/>
              </a:solidFill>
              <a:latin typeface="Times New Roman" pitchFamily="18" charset="0"/>
              <a:cs typeface="Times New Roman" pitchFamily="18" charset="0"/>
            </a:rPr>
            <a:t>import and export of food, electronic goods etc. to other countries</a:t>
          </a:r>
          <a:endParaRPr lang="en-US" sz="4000" kern="1200" baseline="0" dirty="0" smtClean="0">
            <a:solidFill>
              <a:schemeClr val="tx1"/>
            </a:solidFill>
          </a:endParaRPr>
        </a:p>
        <a:p>
          <a:pPr lvl="0" algn="l" defTabSz="1778000">
            <a:lnSpc>
              <a:spcPct val="90000"/>
            </a:lnSpc>
            <a:spcBef>
              <a:spcPct val="0"/>
            </a:spcBef>
            <a:spcAft>
              <a:spcPct val="35000"/>
            </a:spcAft>
          </a:pPr>
          <a:r>
            <a:rPr lang="en-US" sz="4000" kern="1200" baseline="0" dirty="0" smtClean="0">
              <a:solidFill>
                <a:schemeClr val="tx1"/>
              </a:solidFill>
              <a:latin typeface="Times New Roman" pitchFamily="18" charset="0"/>
              <a:cs typeface="Times New Roman" pitchFamily="18" charset="0"/>
            </a:rPr>
            <a:t>Building a business friendly environment with other nations. </a:t>
          </a:r>
          <a:endParaRPr lang="en-US" sz="4000" kern="1200" baseline="0" dirty="0">
            <a:solidFill>
              <a:schemeClr val="tx1"/>
            </a:solidFill>
          </a:endParaRPr>
        </a:p>
      </dsp:txBody>
      <dsp:txXfrm>
        <a:off x="0" y="0"/>
        <a:ext cx="8686800" cy="3274380"/>
      </dsp:txXfrm>
    </dsp:sp>
    <dsp:sp modelId="{07FE797A-339E-4CBA-8341-0CF6DEF2AE50}">
      <dsp:nvSpPr>
        <dsp:cNvPr id="0" name=""/>
        <dsp:cNvSpPr/>
      </dsp:nvSpPr>
      <dsp:spPr>
        <a:xfrm>
          <a:off x="0" y="3049041"/>
          <a:ext cx="8686800" cy="3427958"/>
        </a:xfrm>
        <a:prstGeom prst="rect">
          <a:avLst/>
        </a:prstGeom>
        <a:blipFill rotWithShape="0">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6710" tIns="346710" rIns="462280" bIns="520065" numCol="1" spcCol="1270" anchor="t" anchorCtr="0">
          <a:noAutofit/>
        </a:bodyPr>
        <a:lstStyle/>
        <a:p>
          <a:pPr marL="285750" lvl="1" indent="-285750" algn="l" defTabSz="2889250">
            <a:lnSpc>
              <a:spcPct val="90000"/>
            </a:lnSpc>
            <a:spcBef>
              <a:spcPct val="0"/>
            </a:spcBef>
            <a:spcAft>
              <a:spcPct val="15000"/>
            </a:spcAft>
            <a:buChar char="••"/>
          </a:pPr>
          <a:endParaRPr lang="en-US" sz="6500" kern="1200" baseline="0" dirty="0">
            <a:solidFill>
              <a:schemeClr val="bg1"/>
            </a:solidFill>
          </a:endParaRPr>
        </a:p>
      </dsp:txBody>
      <dsp:txXfrm>
        <a:off x="0" y="3049041"/>
        <a:ext cx="8686800" cy="342795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267336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Worldwide Sporting Event</a:t>
          </a:r>
        </a:p>
        <a:p>
          <a:pPr lvl="0" algn="l" defTabSz="1778000">
            <a:lnSpc>
              <a:spcPct val="90000"/>
            </a:lnSpc>
            <a:spcBef>
              <a:spcPct val="0"/>
            </a:spcBef>
            <a:spcAft>
              <a:spcPct val="35000"/>
            </a:spcAft>
          </a:pPr>
          <a:r>
            <a:rPr lang="en-US" sz="4000" kern="1200" baseline="0" dirty="0" smtClean="0">
              <a:solidFill>
                <a:schemeClr val="tx1"/>
              </a:solidFill>
              <a:latin typeface="Times New Roman" pitchFamily="18" charset="0"/>
              <a:cs typeface="Times New Roman" pitchFamily="18" charset="0"/>
            </a:rPr>
            <a:t>Worldwide Sporting Events such as FIFA World cup, ICC World cup and the Olympic games. </a:t>
          </a:r>
          <a:r>
            <a:rPr lang="en-US" sz="4000" b="1" kern="1200" dirty="0" smtClean="0">
              <a:latin typeface="Times New Roman" pitchFamily="18" charset="0"/>
              <a:cs typeface="Times New Roman" pitchFamily="18" charset="0"/>
            </a:rPr>
            <a:t>	</a:t>
          </a:r>
          <a:endParaRPr lang="en-US" sz="4000" kern="1200" dirty="0"/>
        </a:p>
      </dsp:txBody>
      <dsp:txXfrm>
        <a:off x="0" y="0"/>
        <a:ext cx="8686800" cy="2673360"/>
      </dsp:txXfrm>
    </dsp:sp>
    <dsp:sp modelId="{07FE797A-339E-4CBA-8341-0CF6DEF2AE50}">
      <dsp:nvSpPr>
        <dsp:cNvPr id="0" name=""/>
        <dsp:cNvSpPr/>
      </dsp:nvSpPr>
      <dsp:spPr>
        <a:xfrm>
          <a:off x="0" y="3001021"/>
          <a:ext cx="8686800" cy="3427958"/>
        </a:xfrm>
        <a:prstGeom prst="rect">
          <a:avLst/>
        </a:prstGeom>
        <a:blipFill rotWithShape="0">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6710" tIns="346710" rIns="462280" bIns="520065" numCol="1" spcCol="1270" anchor="t" anchorCtr="0">
          <a:noAutofit/>
        </a:bodyPr>
        <a:lstStyle/>
        <a:p>
          <a:pPr marL="285750" lvl="1" indent="-285750" algn="l" defTabSz="2889250">
            <a:lnSpc>
              <a:spcPct val="90000"/>
            </a:lnSpc>
            <a:spcBef>
              <a:spcPct val="0"/>
            </a:spcBef>
            <a:spcAft>
              <a:spcPct val="15000"/>
            </a:spcAft>
            <a:buChar char="••"/>
          </a:pPr>
          <a:endParaRPr lang="en-US" sz="6500" kern="1200" baseline="0" dirty="0"/>
        </a:p>
      </dsp:txBody>
      <dsp:txXfrm>
        <a:off x="0" y="3001021"/>
        <a:ext cx="8686800" cy="342795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112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Multicultural Workforce</a:t>
          </a:r>
          <a:endParaRPr lang="en-US" sz="4000" kern="1200" dirty="0"/>
        </a:p>
      </dsp:txBody>
      <dsp:txXfrm>
        <a:off x="0" y="0"/>
        <a:ext cx="8686800" cy="1123200"/>
      </dsp:txXfrm>
    </dsp:sp>
    <dsp:sp modelId="{07FE797A-339E-4CBA-8341-0CF6DEF2AE50}">
      <dsp:nvSpPr>
        <dsp:cNvPr id="0" name=""/>
        <dsp:cNvSpPr/>
      </dsp:nvSpPr>
      <dsp:spPr>
        <a:xfrm>
          <a:off x="0" y="788628"/>
          <a:ext cx="8686800" cy="568837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8026" tIns="208026" rIns="277368" bIns="312039" numCol="1" spcCol="1270" anchor="t" anchorCtr="0">
          <a:noAutofit/>
        </a:bodyPr>
        <a:lstStyle/>
        <a:p>
          <a:pPr marL="285750" lvl="1" indent="-285750" algn="l" defTabSz="1733550">
            <a:lnSpc>
              <a:spcPct val="90000"/>
            </a:lnSpc>
            <a:spcBef>
              <a:spcPct val="0"/>
            </a:spcBef>
            <a:spcAft>
              <a:spcPct val="15000"/>
            </a:spcAft>
            <a:buChar char="••"/>
          </a:pPr>
          <a:r>
            <a:rPr lang="en-US" sz="3900" kern="1200" smtClean="0">
              <a:latin typeface="Times New Roman" pitchFamily="18" charset="0"/>
              <a:cs typeface="Times New Roman" pitchFamily="18" charset="0"/>
            </a:rPr>
            <a:t>Social Background</a:t>
          </a:r>
          <a:endParaRPr lang="en-US" sz="3900" kern="1200" baseline="0" dirty="0"/>
        </a:p>
        <a:p>
          <a:pPr marL="285750" lvl="1" indent="-285750" algn="l" defTabSz="1733550">
            <a:lnSpc>
              <a:spcPct val="90000"/>
            </a:lnSpc>
            <a:spcBef>
              <a:spcPct val="0"/>
            </a:spcBef>
            <a:spcAft>
              <a:spcPct val="15000"/>
            </a:spcAft>
            <a:buChar char="••"/>
          </a:pPr>
          <a:r>
            <a:rPr lang="en-US" sz="3900" kern="1200" smtClean="0">
              <a:latin typeface="Times New Roman" pitchFamily="18" charset="0"/>
              <a:cs typeface="Times New Roman" pitchFamily="18" charset="0"/>
            </a:rPr>
            <a:t>Cultures</a:t>
          </a:r>
          <a:endParaRPr lang="en-US" sz="3900" kern="1200" dirty="0" smtClean="0">
            <a:latin typeface="Times New Roman" pitchFamily="18" charset="0"/>
            <a:cs typeface="Times New Roman" pitchFamily="18" charset="0"/>
          </a:endParaRPr>
        </a:p>
        <a:p>
          <a:pPr marL="285750" lvl="1" indent="-285750" algn="l" defTabSz="1733550">
            <a:lnSpc>
              <a:spcPct val="90000"/>
            </a:lnSpc>
            <a:spcBef>
              <a:spcPct val="0"/>
            </a:spcBef>
            <a:spcAft>
              <a:spcPct val="15000"/>
            </a:spcAft>
            <a:buChar char="••"/>
          </a:pPr>
          <a:r>
            <a:rPr lang="en-US" sz="3900" kern="1200" smtClean="0">
              <a:latin typeface="Times New Roman" pitchFamily="18" charset="0"/>
              <a:cs typeface="Times New Roman" pitchFamily="18" charset="0"/>
            </a:rPr>
            <a:t>Racial Background Gender</a:t>
          </a:r>
          <a:endParaRPr lang="en-US" sz="3900" kern="1200" dirty="0" smtClean="0">
            <a:latin typeface="Times New Roman" pitchFamily="18" charset="0"/>
            <a:cs typeface="Times New Roman" pitchFamily="18" charset="0"/>
          </a:endParaRPr>
        </a:p>
        <a:p>
          <a:pPr marL="285750" lvl="1" indent="-285750" algn="l" defTabSz="1733550">
            <a:lnSpc>
              <a:spcPct val="90000"/>
            </a:lnSpc>
            <a:spcBef>
              <a:spcPct val="0"/>
            </a:spcBef>
            <a:spcAft>
              <a:spcPct val="15000"/>
            </a:spcAft>
            <a:buChar char="••"/>
          </a:pPr>
          <a:r>
            <a:rPr lang="en-US" sz="3900" kern="1200" smtClean="0">
              <a:latin typeface="Times New Roman" pitchFamily="18" charset="0"/>
              <a:cs typeface="Times New Roman" pitchFamily="18" charset="0"/>
            </a:rPr>
            <a:t>Age </a:t>
          </a:r>
          <a:endParaRPr lang="en-US" sz="3900" kern="1200" dirty="0" smtClean="0">
            <a:latin typeface="Times New Roman" pitchFamily="18" charset="0"/>
            <a:cs typeface="Times New Roman" pitchFamily="18" charset="0"/>
          </a:endParaRPr>
        </a:p>
        <a:p>
          <a:pPr marL="285750" lvl="1" indent="-285750" algn="l" defTabSz="1733550">
            <a:lnSpc>
              <a:spcPct val="90000"/>
            </a:lnSpc>
            <a:spcBef>
              <a:spcPct val="0"/>
            </a:spcBef>
            <a:spcAft>
              <a:spcPct val="15000"/>
            </a:spcAft>
            <a:buChar char="••"/>
          </a:pPr>
          <a:r>
            <a:rPr lang="en-US" sz="3900" kern="1200" smtClean="0">
              <a:latin typeface="Times New Roman" pitchFamily="18" charset="0"/>
              <a:cs typeface="Times New Roman" pitchFamily="18" charset="0"/>
            </a:rPr>
            <a:t>Regions </a:t>
          </a:r>
          <a:endParaRPr lang="en-US" sz="3900" kern="1200" dirty="0" smtClean="0">
            <a:latin typeface="Times New Roman" pitchFamily="18" charset="0"/>
            <a:cs typeface="Times New Roman" pitchFamily="18" charset="0"/>
          </a:endParaRPr>
        </a:p>
        <a:p>
          <a:pPr marL="285750" lvl="1" indent="-285750" algn="l" defTabSz="1733550">
            <a:lnSpc>
              <a:spcPct val="90000"/>
            </a:lnSpc>
            <a:spcBef>
              <a:spcPct val="0"/>
            </a:spcBef>
            <a:spcAft>
              <a:spcPct val="15000"/>
            </a:spcAft>
            <a:buChar char="••"/>
          </a:pPr>
          <a:r>
            <a:rPr lang="en-US" sz="3900" kern="1200" smtClean="0">
              <a:latin typeface="Times New Roman" pitchFamily="18" charset="0"/>
              <a:cs typeface="Times New Roman" pitchFamily="18" charset="0"/>
            </a:rPr>
            <a:t>Religion</a:t>
          </a:r>
          <a:endParaRPr lang="en-US" sz="3900" kern="1200" dirty="0" smtClean="0">
            <a:latin typeface="Times New Roman" pitchFamily="18" charset="0"/>
            <a:cs typeface="Times New Roman" pitchFamily="18" charset="0"/>
          </a:endParaRPr>
        </a:p>
        <a:p>
          <a:pPr marL="285750" lvl="1" indent="-285750" algn="l" defTabSz="1733550">
            <a:lnSpc>
              <a:spcPct val="90000"/>
            </a:lnSpc>
            <a:spcBef>
              <a:spcPct val="0"/>
            </a:spcBef>
            <a:spcAft>
              <a:spcPct val="15000"/>
            </a:spcAft>
            <a:buChar char="••"/>
          </a:pPr>
          <a:endParaRPr lang="en-US" sz="3900" kern="1200" dirty="0">
            <a:latin typeface="Times New Roman" pitchFamily="18" charset="0"/>
            <a:cs typeface="Times New Roman" pitchFamily="18" charset="0"/>
          </a:endParaRPr>
        </a:p>
      </dsp:txBody>
      <dsp:txXfrm>
        <a:off x="0" y="788628"/>
        <a:ext cx="8686800" cy="568837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126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Need for Managing </a:t>
          </a:r>
          <a:endParaRPr lang="en-US" sz="4000" kern="1200" dirty="0"/>
        </a:p>
      </dsp:txBody>
      <dsp:txXfrm>
        <a:off x="0" y="0"/>
        <a:ext cx="8686800" cy="1267200"/>
      </dsp:txXfrm>
    </dsp:sp>
    <dsp:sp modelId="{07FE797A-339E-4CBA-8341-0CF6DEF2AE50}">
      <dsp:nvSpPr>
        <dsp:cNvPr id="0" name=""/>
        <dsp:cNvSpPr/>
      </dsp:nvSpPr>
      <dsp:spPr>
        <a:xfrm>
          <a:off x="0" y="847958"/>
          <a:ext cx="8686800" cy="562904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34696" rIns="312928" bIns="352044" numCol="1" spcCol="1270" anchor="t" anchorCtr="0">
          <a:noAutofit/>
        </a:bodyPr>
        <a:lstStyle/>
        <a:p>
          <a:pPr marL="285750" lvl="1" indent="-285750" algn="l" defTabSz="1955800">
            <a:lnSpc>
              <a:spcPct val="90000"/>
            </a:lnSpc>
            <a:spcBef>
              <a:spcPct val="0"/>
            </a:spcBef>
            <a:spcAft>
              <a:spcPct val="15000"/>
            </a:spcAft>
            <a:buChar char="••"/>
          </a:pPr>
          <a:r>
            <a:rPr lang="en-US" sz="4400" kern="1200" smtClean="0">
              <a:latin typeface="Times New Roman" pitchFamily="18" charset="0"/>
              <a:cs typeface="Times New Roman" pitchFamily="18" charset="0"/>
            </a:rPr>
            <a:t>Staff retention</a:t>
          </a:r>
          <a:endParaRPr lang="en-US" sz="4400" kern="1200" baseline="0" dirty="0"/>
        </a:p>
        <a:p>
          <a:pPr marL="285750" lvl="1" indent="-285750" algn="l" defTabSz="1955800">
            <a:lnSpc>
              <a:spcPct val="90000"/>
            </a:lnSpc>
            <a:spcBef>
              <a:spcPct val="0"/>
            </a:spcBef>
            <a:spcAft>
              <a:spcPct val="15000"/>
            </a:spcAft>
            <a:buChar char="••"/>
          </a:pPr>
          <a:r>
            <a:rPr lang="en-US" sz="4400" kern="1200" smtClean="0">
              <a:latin typeface="Times New Roman" pitchFamily="18" charset="0"/>
              <a:cs typeface="Times New Roman" pitchFamily="18" charset="0"/>
            </a:rPr>
            <a:t>Less recruitment costs</a:t>
          </a:r>
          <a:endParaRPr lang="en-US" sz="4400" kern="1200" dirty="0" smtClean="0">
            <a:latin typeface="Times New Roman" pitchFamily="18" charset="0"/>
            <a:cs typeface="Times New Roman" pitchFamily="18" charset="0"/>
          </a:endParaRPr>
        </a:p>
        <a:p>
          <a:pPr marL="285750" lvl="1" indent="-285750" algn="l" defTabSz="1955800">
            <a:lnSpc>
              <a:spcPct val="90000"/>
            </a:lnSpc>
            <a:spcBef>
              <a:spcPct val="0"/>
            </a:spcBef>
            <a:spcAft>
              <a:spcPct val="15000"/>
            </a:spcAft>
            <a:buChar char="••"/>
          </a:pPr>
          <a:r>
            <a:rPr lang="en-US" sz="4400" kern="1200" smtClean="0">
              <a:latin typeface="Times New Roman" pitchFamily="18" charset="0"/>
              <a:cs typeface="Times New Roman" pitchFamily="18" charset="0"/>
            </a:rPr>
            <a:t>Working together </a:t>
          </a:r>
          <a:endParaRPr lang="en-US" sz="4400" kern="1200" dirty="0" smtClean="0">
            <a:latin typeface="Times New Roman" pitchFamily="18" charset="0"/>
            <a:cs typeface="Times New Roman" pitchFamily="18" charset="0"/>
          </a:endParaRPr>
        </a:p>
        <a:p>
          <a:pPr marL="285750" lvl="1" indent="-285750" algn="l" defTabSz="1955800">
            <a:lnSpc>
              <a:spcPct val="90000"/>
            </a:lnSpc>
            <a:spcBef>
              <a:spcPct val="0"/>
            </a:spcBef>
            <a:spcAft>
              <a:spcPct val="15000"/>
            </a:spcAft>
            <a:buChar char="••"/>
          </a:pPr>
          <a:r>
            <a:rPr lang="en-US" sz="4400" kern="1200" smtClean="0">
              <a:latin typeface="Times New Roman" pitchFamily="18" charset="0"/>
              <a:cs typeface="Times New Roman" pitchFamily="18" charset="0"/>
            </a:rPr>
            <a:t>More productivity </a:t>
          </a:r>
          <a:endParaRPr lang="en-US" sz="4400" kern="1200" dirty="0" smtClean="0">
            <a:latin typeface="Times New Roman" pitchFamily="18" charset="0"/>
            <a:cs typeface="Times New Roman" pitchFamily="18" charset="0"/>
          </a:endParaRPr>
        </a:p>
        <a:p>
          <a:pPr marL="285750" lvl="1" indent="-285750" algn="l" defTabSz="1955800">
            <a:lnSpc>
              <a:spcPct val="90000"/>
            </a:lnSpc>
            <a:spcBef>
              <a:spcPct val="0"/>
            </a:spcBef>
            <a:spcAft>
              <a:spcPct val="15000"/>
            </a:spcAft>
            <a:buChar char="••"/>
          </a:pPr>
          <a:r>
            <a:rPr lang="en-US" sz="4400" kern="1200" smtClean="0">
              <a:latin typeface="Times New Roman" pitchFamily="18" charset="0"/>
              <a:cs typeface="Times New Roman" pitchFamily="18" charset="0"/>
            </a:rPr>
            <a:t>Resolving conflicts </a:t>
          </a:r>
          <a:endParaRPr lang="en-US" sz="4400" kern="1200" dirty="0" smtClean="0">
            <a:latin typeface="Times New Roman" pitchFamily="18" charset="0"/>
            <a:cs typeface="Times New Roman" pitchFamily="18" charset="0"/>
          </a:endParaRPr>
        </a:p>
        <a:p>
          <a:pPr marL="285750" lvl="1" indent="-285750" algn="l" defTabSz="1955800">
            <a:lnSpc>
              <a:spcPct val="90000"/>
            </a:lnSpc>
            <a:spcBef>
              <a:spcPct val="0"/>
            </a:spcBef>
            <a:spcAft>
              <a:spcPct val="15000"/>
            </a:spcAft>
            <a:buChar char="••"/>
          </a:pPr>
          <a:r>
            <a:rPr lang="en-US" sz="4400" kern="1200" dirty="0" smtClean="0">
              <a:latin typeface="Times New Roman" pitchFamily="18" charset="0"/>
              <a:cs typeface="Times New Roman" pitchFamily="18" charset="0"/>
            </a:rPr>
            <a:t>Team management </a:t>
          </a:r>
          <a:endParaRPr lang="en-US" sz="4400" kern="1200" dirty="0">
            <a:latin typeface="Times New Roman" pitchFamily="18" charset="0"/>
            <a:cs typeface="Times New Roman" pitchFamily="18" charset="0"/>
          </a:endParaRPr>
        </a:p>
      </dsp:txBody>
      <dsp:txXfrm>
        <a:off x="0" y="847958"/>
        <a:ext cx="8686800" cy="562904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143909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DO’S of Intercultural Communication</a:t>
          </a:r>
          <a:endParaRPr lang="en-US" sz="4000" kern="1200" dirty="0"/>
        </a:p>
      </dsp:txBody>
      <dsp:txXfrm>
        <a:off x="0" y="0"/>
        <a:ext cx="8686800" cy="1439099"/>
      </dsp:txXfrm>
    </dsp:sp>
    <dsp:sp modelId="{07FE797A-339E-4CBA-8341-0CF6DEF2AE50}">
      <dsp:nvSpPr>
        <dsp:cNvPr id="0" name=""/>
        <dsp:cNvSpPr/>
      </dsp:nvSpPr>
      <dsp:spPr>
        <a:xfrm>
          <a:off x="0" y="1203938"/>
          <a:ext cx="8686800" cy="527306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latin typeface="Times New Roman" pitchFamily="18" charset="0"/>
              <a:cs typeface="Times New Roman" pitchFamily="18" charset="0"/>
            </a:rPr>
            <a:t>Avoid assumptions, jokes which are misunderstood</a:t>
          </a:r>
          <a:endParaRPr lang="en-US" sz="2800" kern="1200" baseline="0" dirty="0"/>
        </a:p>
        <a:p>
          <a:pPr marL="285750" lvl="1" indent="-285750" algn="l" defTabSz="1244600">
            <a:lnSpc>
              <a:spcPct val="90000"/>
            </a:lnSpc>
            <a:spcBef>
              <a:spcPct val="0"/>
            </a:spcBef>
            <a:spcAft>
              <a:spcPct val="15000"/>
            </a:spcAft>
            <a:buChar char="••"/>
          </a:pPr>
          <a:r>
            <a:rPr lang="en-US" sz="2800" kern="1200" smtClean="0">
              <a:latin typeface="Times New Roman" pitchFamily="18" charset="0"/>
              <a:cs typeface="Times New Roman" pitchFamily="18" charset="0"/>
            </a:rPr>
            <a:t>Use symbols, diagrams and pictures </a:t>
          </a:r>
          <a:endParaRPr lang="en-US" sz="2800" kern="1200" dirty="0" smtClean="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en-US" sz="2800" kern="1200" smtClean="0">
              <a:latin typeface="Times New Roman" pitchFamily="18" charset="0"/>
              <a:cs typeface="Times New Roman" pitchFamily="18" charset="0"/>
            </a:rPr>
            <a:t>Avoid using slang and idioms, choosing words that will convey only the most specific denotative meaning</a:t>
          </a:r>
          <a:endParaRPr lang="en-US" sz="2800" kern="1200" dirty="0" smtClean="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en-US" sz="2800" kern="1200" smtClean="0">
              <a:latin typeface="Times New Roman" pitchFamily="18" charset="0"/>
              <a:cs typeface="Times New Roman" pitchFamily="18" charset="0"/>
            </a:rPr>
            <a:t>Investigate their culture’s perception </a:t>
          </a:r>
          <a:endParaRPr lang="en-US" sz="2800" kern="1200" dirty="0" smtClean="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en-US" sz="2800" kern="1200" smtClean="0">
              <a:latin typeface="Times New Roman" pitchFamily="18" charset="0"/>
              <a:cs typeface="Times New Roman" pitchFamily="18" charset="0"/>
            </a:rPr>
            <a:t>Take cultural and local differences into account</a:t>
          </a:r>
          <a:endParaRPr lang="en-US" sz="2800" kern="1200" dirty="0" smtClean="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en-US" sz="2800" kern="1200" dirty="0" smtClean="0">
              <a:latin typeface="Times New Roman" pitchFamily="18" charset="0"/>
              <a:cs typeface="Times New Roman" pitchFamily="18" charset="0"/>
            </a:rPr>
            <a:t>Say what you do and do what you say. Make sure that your communication is in line with the audience, use understandable language </a:t>
          </a:r>
          <a:endParaRPr lang="en-US" sz="2800" kern="1200" dirty="0">
            <a:latin typeface="Times New Roman" pitchFamily="18" charset="0"/>
            <a:cs typeface="Times New Roman" pitchFamily="18" charset="0"/>
          </a:endParaRPr>
        </a:p>
      </dsp:txBody>
      <dsp:txXfrm>
        <a:off x="0" y="1203938"/>
        <a:ext cx="8686800" cy="527306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1413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DONT’S OF INTERCULTURAL COMMUNICATION </a:t>
          </a:r>
          <a:endParaRPr lang="en-US" sz="4000" kern="1200" dirty="0"/>
        </a:p>
      </dsp:txBody>
      <dsp:txXfrm>
        <a:off x="0" y="0"/>
        <a:ext cx="8686800" cy="1413000"/>
      </dsp:txXfrm>
    </dsp:sp>
    <dsp:sp modelId="{07FE797A-339E-4CBA-8341-0CF6DEF2AE50}">
      <dsp:nvSpPr>
        <dsp:cNvPr id="0" name=""/>
        <dsp:cNvSpPr/>
      </dsp:nvSpPr>
      <dsp:spPr>
        <a:xfrm>
          <a:off x="0" y="1809067"/>
          <a:ext cx="8686800" cy="458929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Char char="••"/>
          </a:pPr>
          <a:r>
            <a:rPr lang="en-US" sz="3500" kern="1200" smtClean="0">
              <a:latin typeface="Times New Roman" pitchFamily="18" charset="0"/>
              <a:cs typeface="Times New Roman" pitchFamily="18" charset="0"/>
            </a:rPr>
            <a:t>Using the same approach worldwide </a:t>
          </a:r>
          <a:endParaRPr lang="en-US" sz="3500" kern="1200" baseline="0" dirty="0"/>
        </a:p>
        <a:p>
          <a:pPr marL="285750" lvl="1" indent="-285750" algn="l" defTabSz="1555750">
            <a:lnSpc>
              <a:spcPct val="90000"/>
            </a:lnSpc>
            <a:spcBef>
              <a:spcPct val="0"/>
            </a:spcBef>
            <a:spcAft>
              <a:spcPct val="15000"/>
            </a:spcAft>
            <a:buChar char="••"/>
          </a:pPr>
          <a:r>
            <a:rPr lang="en-US" sz="3500" kern="1200" smtClean="0">
              <a:latin typeface="Times New Roman" pitchFamily="18" charset="0"/>
              <a:cs typeface="Times New Roman" pitchFamily="18" charset="0"/>
            </a:rPr>
            <a:t>Considering traditional knowledge and practices as ‘backward’</a:t>
          </a:r>
          <a:endParaRPr lang="en-US" sz="3500" kern="1200" dirty="0" smtClean="0">
            <a:latin typeface="Times New Roman" pitchFamily="18" charset="0"/>
            <a:cs typeface="Times New Roman" pitchFamily="18" charset="0"/>
          </a:endParaRPr>
        </a:p>
        <a:p>
          <a:pPr marL="285750" lvl="1" indent="-285750" algn="l" defTabSz="1555750">
            <a:lnSpc>
              <a:spcPct val="90000"/>
            </a:lnSpc>
            <a:spcBef>
              <a:spcPct val="0"/>
            </a:spcBef>
            <a:spcAft>
              <a:spcPct val="15000"/>
            </a:spcAft>
            <a:buChar char="••"/>
          </a:pPr>
          <a:r>
            <a:rPr lang="en-US" sz="3500" kern="1200" smtClean="0">
              <a:latin typeface="Times New Roman" pitchFamily="18" charset="0"/>
              <a:cs typeface="Times New Roman" pitchFamily="18" charset="0"/>
            </a:rPr>
            <a:t>Letting cultural differences become a source of conflict that hinder the process of work</a:t>
          </a:r>
          <a:endParaRPr lang="en-US" sz="3500" kern="1200" dirty="0" smtClean="0">
            <a:latin typeface="Times New Roman" pitchFamily="18" charset="0"/>
            <a:cs typeface="Times New Roman" pitchFamily="18" charset="0"/>
          </a:endParaRPr>
        </a:p>
        <a:p>
          <a:pPr marL="285750" lvl="1" indent="-285750" algn="l" defTabSz="1555750">
            <a:lnSpc>
              <a:spcPct val="90000"/>
            </a:lnSpc>
            <a:spcBef>
              <a:spcPct val="0"/>
            </a:spcBef>
            <a:spcAft>
              <a:spcPct val="15000"/>
            </a:spcAft>
            <a:buChar char="••"/>
          </a:pPr>
          <a:r>
            <a:rPr lang="en-US" sz="3500" kern="1200" dirty="0" smtClean="0">
              <a:latin typeface="Times New Roman" pitchFamily="18" charset="0"/>
              <a:cs typeface="Times New Roman" pitchFamily="18" charset="0"/>
            </a:rPr>
            <a:t>Fail to take language barriers into account</a:t>
          </a:r>
          <a:endParaRPr lang="en-US" sz="3500" kern="1200" dirty="0">
            <a:latin typeface="Times New Roman" pitchFamily="18" charset="0"/>
            <a:cs typeface="Times New Roman" pitchFamily="18" charset="0"/>
          </a:endParaRPr>
        </a:p>
      </dsp:txBody>
      <dsp:txXfrm>
        <a:off x="0" y="1809067"/>
        <a:ext cx="8686800" cy="458929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1440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DONT’S OF INTERCULTURAL COMMUNICATION (</a:t>
          </a:r>
          <a:r>
            <a:rPr lang="en-US" sz="4000" b="1" kern="1200" dirty="0" err="1" smtClean="0">
              <a:latin typeface="Times New Roman" pitchFamily="18" charset="0"/>
              <a:cs typeface="Times New Roman" pitchFamily="18" charset="0"/>
            </a:rPr>
            <a:t>Cont</a:t>
          </a:r>
          <a:r>
            <a:rPr lang="en-US" sz="4000" b="1" kern="1200" dirty="0" smtClean="0">
              <a:latin typeface="Times New Roman" pitchFamily="18" charset="0"/>
              <a:cs typeface="Times New Roman" pitchFamily="18" charset="0"/>
            </a:rPr>
            <a:t>…) </a:t>
          </a:r>
          <a:endParaRPr lang="en-US" sz="4000" kern="1200" dirty="0"/>
        </a:p>
      </dsp:txBody>
      <dsp:txXfrm>
        <a:off x="0" y="0"/>
        <a:ext cx="8686800" cy="1440000"/>
      </dsp:txXfrm>
    </dsp:sp>
    <dsp:sp modelId="{07FE797A-339E-4CBA-8341-0CF6DEF2AE50}">
      <dsp:nvSpPr>
        <dsp:cNvPr id="0" name=""/>
        <dsp:cNvSpPr/>
      </dsp:nvSpPr>
      <dsp:spPr>
        <a:xfrm>
          <a:off x="0" y="1707295"/>
          <a:ext cx="8686800" cy="476970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56032" rIns="341376" bIns="384048" numCol="1" spcCol="1270" anchor="t" anchorCtr="0">
          <a:noAutofit/>
        </a:bodyPr>
        <a:lstStyle/>
        <a:p>
          <a:pPr marL="285750" lvl="1" indent="-285750" algn="l" defTabSz="2133600">
            <a:lnSpc>
              <a:spcPct val="90000"/>
            </a:lnSpc>
            <a:spcBef>
              <a:spcPct val="0"/>
            </a:spcBef>
            <a:spcAft>
              <a:spcPct val="15000"/>
            </a:spcAft>
            <a:buChar char="••"/>
          </a:pPr>
          <a:r>
            <a:rPr lang="en-US" sz="4800" kern="1200" smtClean="0">
              <a:latin typeface="Times New Roman" pitchFamily="18" charset="0"/>
              <a:cs typeface="Times New Roman" pitchFamily="18" charset="0"/>
            </a:rPr>
            <a:t>For example </a:t>
          </a:r>
          <a:endParaRPr lang="en-US" sz="4800" kern="1200" baseline="0" dirty="0"/>
        </a:p>
        <a:p>
          <a:pPr marL="285750" lvl="1" indent="-285750" algn="l" defTabSz="2133600">
            <a:lnSpc>
              <a:spcPct val="90000"/>
            </a:lnSpc>
            <a:spcBef>
              <a:spcPct val="0"/>
            </a:spcBef>
            <a:spcAft>
              <a:spcPct val="15000"/>
            </a:spcAft>
            <a:buChar char="••"/>
          </a:pPr>
          <a:r>
            <a:rPr lang="en-US" sz="4800" kern="1200" smtClean="0">
              <a:latin typeface="Times New Roman" pitchFamily="18" charset="0"/>
              <a:cs typeface="Times New Roman" pitchFamily="18" charset="0"/>
            </a:rPr>
            <a:t>North Americans view direct eye contact as a sign of honesty </a:t>
          </a:r>
          <a:endParaRPr lang="en-US" sz="4800" kern="1200" dirty="0" smtClean="0">
            <a:latin typeface="Times New Roman" pitchFamily="18" charset="0"/>
            <a:cs typeface="Times New Roman" pitchFamily="18" charset="0"/>
          </a:endParaRPr>
        </a:p>
        <a:p>
          <a:pPr marL="285750" lvl="1" indent="-285750" algn="l" defTabSz="2133600">
            <a:lnSpc>
              <a:spcPct val="90000"/>
            </a:lnSpc>
            <a:spcBef>
              <a:spcPct val="0"/>
            </a:spcBef>
            <a:spcAft>
              <a:spcPct val="15000"/>
            </a:spcAft>
            <a:buChar char="••"/>
          </a:pPr>
          <a:r>
            <a:rPr lang="en-US" sz="4800" kern="1200" dirty="0" smtClean="0">
              <a:latin typeface="Times New Roman" pitchFamily="18" charset="0"/>
              <a:cs typeface="Times New Roman" pitchFamily="18" charset="0"/>
            </a:rPr>
            <a:t>Asians view direct eye contact as a form of disrespect</a:t>
          </a:r>
          <a:endParaRPr lang="en-US" sz="4800" kern="1200" dirty="0">
            <a:latin typeface="Times New Roman" pitchFamily="18" charset="0"/>
            <a:cs typeface="Times New Roman" pitchFamily="18" charset="0"/>
          </a:endParaRPr>
        </a:p>
      </dsp:txBody>
      <dsp:txXfrm>
        <a:off x="0" y="1707295"/>
        <a:ext cx="8686800" cy="47697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49043-6664-4AE6-9066-2BBE960EF901}">
      <dsp:nvSpPr>
        <dsp:cNvPr id="0" name=""/>
        <dsp:cNvSpPr/>
      </dsp:nvSpPr>
      <dsp:spPr>
        <a:xfrm>
          <a:off x="0" y="23906"/>
          <a:ext cx="8757140" cy="186044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b="1" kern="1200" dirty="0" smtClean="0">
              <a:latin typeface="Times New Roman" pitchFamily="18" charset="0"/>
              <a:cs typeface="Times New Roman" pitchFamily="18" charset="0"/>
            </a:rPr>
            <a:t>Intercultural dialogue</a:t>
          </a:r>
          <a:r>
            <a:rPr lang="en-US" sz="2800" kern="1200" dirty="0" smtClean="0">
              <a:latin typeface="Times New Roman" pitchFamily="18" charset="0"/>
              <a:cs typeface="Times New Roman" pitchFamily="18" charset="0"/>
            </a:rPr>
            <a:t> is an open and respectful exchange of views between individuals and groups belonging to different cultures that leads to a deeper understanding of the other’s global perception.</a:t>
          </a:r>
          <a:endParaRPr lang="en-US" sz="2800" kern="1200" dirty="0"/>
        </a:p>
      </dsp:txBody>
      <dsp:txXfrm>
        <a:off x="0" y="23906"/>
        <a:ext cx="8757140" cy="1860449"/>
      </dsp:txXfrm>
    </dsp:sp>
    <dsp:sp modelId="{1C6AD0C7-6D5E-49EF-AE55-D5840AF5EA3F}">
      <dsp:nvSpPr>
        <dsp:cNvPr id="0" name=""/>
        <dsp:cNvSpPr/>
      </dsp:nvSpPr>
      <dsp:spPr>
        <a:xfrm>
          <a:off x="0" y="1760959"/>
          <a:ext cx="8757140" cy="2967702"/>
        </a:xfrm>
        <a:prstGeom prst="rect">
          <a:avLst/>
        </a:prstGeom>
        <a:blipFill rotWithShape="0">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1431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DONT’S OF INTERCULTURAL COMMUNICATION (</a:t>
          </a:r>
          <a:r>
            <a:rPr lang="en-US" sz="4000" b="1" kern="1200" dirty="0" err="1" smtClean="0">
              <a:latin typeface="Times New Roman" pitchFamily="18" charset="0"/>
              <a:cs typeface="Times New Roman" pitchFamily="18" charset="0"/>
            </a:rPr>
            <a:t>Cont</a:t>
          </a:r>
          <a:r>
            <a:rPr lang="en-US" sz="4000" b="1" kern="1200" dirty="0" smtClean="0">
              <a:latin typeface="Times New Roman" pitchFamily="18" charset="0"/>
              <a:cs typeface="Times New Roman" pitchFamily="18" charset="0"/>
            </a:rPr>
            <a:t>…) </a:t>
          </a:r>
          <a:endParaRPr lang="en-US" sz="4000" kern="1200" dirty="0"/>
        </a:p>
      </dsp:txBody>
      <dsp:txXfrm>
        <a:off x="0" y="0"/>
        <a:ext cx="8686800" cy="1431000"/>
      </dsp:txXfrm>
    </dsp:sp>
    <dsp:sp modelId="{07FE797A-339E-4CBA-8341-0CF6DEF2AE50}">
      <dsp:nvSpPr>
        <dsp:cNvPr id="0" name=""/>
        <dsp:cNvSpPr/>
      </dsp:nvSpPr>
      <dsp:spPr>
        <a:xfrm>
          <a:off x="0" y="1588605"/>
          <a:ext cx="8686800" cy="488839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latin typeface="Times New Roman" pitchFamily="18" charset="0"/>
              <a:cs typeface="Times New Roman" pitchFamily="18" charset="0"/>
            </a:rPr>
            <a:t>The thumbs up sign in America and </a:t>
          </a:r>
          <a:endParaRPr lang="en-US" sz="2900" kern="1200" baseline="0" dirty="0"/>
        </a:p>
        <a:p>
          <a:pPr marL="285750" lvl="1" indent="-285750" algn="l" defTabSz="1289050">
            <a:lnSpc>
              <a:spcPct val="90000"/>
            </a:lnSpc>
            <a:spcBef>
              <a:spcPct val="0"/>
            </a:spcBef>
            <a:spcAft>
              <a:spcPct val="15000"/>
            </a:spcAft>
            <a:buChar char="••"/>
          </a:pPr>
          <a:r>
            <a:rPr lang="en-US" sz="2900" kern="1200" smtClean="0">
              <a:latin typeface="Times New Roman" pitchFamily="18" charset="0"/>
              <a:cs typeface="Times New Roman" pitchFamily="18" charset="0"/>
            </a:rPr>
            <a:t>most of Europe means that something is </a:t>
          </a:r>
          <a:endParaRPr lang="en-US" sz="2900" kern="1200" dirty="0" smtClean="0">
            <a:latin typeface="Times New Roman" pitchFamily="18" charset="0"/>
            <a:cs typeface="Times New Roman" pitchFamily="18" charset="0"/>
          </a:endParaRPr>
        </a:p>
        <a:p>
          <a:pPr marL="285750" lvl="1" indent="-285750" algn="l" defTabSz="1289050">
            <a:lnSpc>
              <a:spcPct val="90000"/>
            </a:lnSpc>
            <a:spcBef>
              <a:spcPct val="0"/>
            </a:spcBef>
            <a:spcAft>
              <a:spcPct val="15000"/>
            </a:spcAft>
            <a:buChar char="••"/>
          </a:pPr>
          <a:r>
            <a:rPr lang="en-US" sz="2900" kern="1200" dirty="0" smtClean="0">
              <a:latin typeface="Times New Roman" pitchFamily="18" charset="0"/>
              <a:cs typeface="Times New Roman" pitchFamily="18" charset="0"/>
            </a:rPr>
            <a:t>good, or that you approve. This sign is </a:t>
          </a:r>
          <a:endParaRPr lang="en-US" sz="2900" kern="1200" dirty="0" smtClean="0">
            <a:latin typeface="Times New Roman" pitchFamily="18" charset="0"/>
            <a:cs typeface="Times New Roman" pitchFamily="18" charset="0"/>
          </a:endParaRPr>
        </a:p>
        <a:p>
          <a:pPr marL="285750" lvl="1" indent="-285750" algn="l" defTabSz="1289050">
            <a:lnSpc>
              <a:spcPct val="90000"/>
            </a:lnSpc>
            <a:spcBef>
              <a:spcPct val="0"/>
            </a:spcBef>
            <a:spcAft>
              <a:spcPct val="15000"/>
            </a:spcAft>
            <a:buChar char="••"/>
          </a:pPr>
          <a:r>
            <a:rPr lang="en-US" sz="2900" kern="1200" dirty="0" smtClean="0">
              <a:latin typeface="Times New Roman" pitchFamily="18" charset="0"/>
              <a:cs typeface="Times New Roman" pitchFamily="18" charset="0"/>
            </a:rPr>
            <a:t>considered rude in many Asian and</a:t>
          </a:r>
          <a:endParaRPr lang="en-US" sz="2900" kern="1200" dirty="0" smtClean="0">
            <a:latin typeface="Times New Roman" pitchFamily="18" charset="0"/>
            <a:cs typeface="Times New Roman" pitchFamily="18" charset="0"/>
          </a:endParaRPr>
        </a:p>
        <a:p>
          <a:pPr marL="285750" lvl="1" indent="-285750" algn="l" defTabSz="1289050">
            <a:lnSpc>
              <a:spcPct val="90000"/>
            </a:lnSpc>
            <a:spcBef>
              <a:spcPct val="0"/>
            </a:spcBef>
            <a:spcAft>
              <a:spcPct val="15000"/>
            </a:spcAft>
            <a:buChar char="••"/>
          </a:pPr>
          <a:r>
            <a:rPr lang="en-US" sz="2900" kern="1200" dirty="0" smtClean="0">
              <a:latin typeface="Times New Roman" pitchFamily="18" charset="0"/>
              <a:cs typeface="Times New Roman" pitchFamily="18" charset="0"/>
            </a:rPr>
            <a:t>Islamic countries. </a:t>
          </a:r>
          <a:endParaRPr lang="en-US" sz="2900" kern="1200" dirty="0" smtClean="0">
            <a:latin typeface="Times New Roman" pitchFamily="18" charset="0"/>
            <a:cs typeface="Times New Roman" pitchFamily="18" charset="0"/>
          </a:endParaRPr>
        </a:p>
        <a:p>
          <a:pPr marL="285750" lvl="1" indent="-285750" algn="l" defTabSz="1289050">
            <a:lnSpc>
              <a:spcPct val="90000"/>
            </a:lnSpc>
            <a:spcBef>
              <a:spcPct val="0"/>
            </a:spcBef>
            <a:spcAft>
              <a:spcPct val="15000"/>
            </a:spcAft>
            <a:buChar char="••"/>
          </a:pPr>
          <a:r>
            <a:rPr lang="en-US" sz="2900" kern="1200" dirty="0" smtClean="0">
              <a:latin typeface="Times New Roman" pitchFamily="18" charset="0"/>
              <a:cs typeface="Times New Roman" pitchFamily="18" charset="0"/>
            </a:rPr>
            <a:t>Raising your hand up means stop in </a:t>
          </a:r>
          <a:endParaRPr lang="en-US" sz="2900" kern="1200" dirty="0" smtClean="0">
            <a:latin typeface="Times New Roman" pitchFamily="18" charset="0"/>
            <a:cs typeface="Times New Roman" pitchFamily="18" charset="0"/>
          </a:endParaRPr>
        </a:p>
        <a:p>
          <a:pPr marL="285750" lvl="1" indent="-285750" algn="l" defTabSz="1289050">
            <a:lnSpc>
              <a:spcPct val="90000"/>
            </a:lnSpc>
            <a:spcBef>
              <a:spcPct val="0"/>
            </a:spcBef>
            <a:spcAft>
              <a:spcPct val="15000"/>
            </a:spcAft>
            <a:buChar char="••"/>
          </a:pPr>
          <a:endParaRPr lang="en-US" sz="2900" kern="1200" dirty="0" smtClean="0">
            <a:latin typeface="Times New Roman" pitchFamily="18" charset="0"/>
            <a:cs typeface="Times New Roman" pitchFamily="18" charset="0"/>
          </a:endParaRPr>
        </a:p>
        <a:p>
          <a:pPr marL="285750" lvl="1" indent="-285750" algn="l" defTabSz="1289050">
            <a:lnSpc>
              <a:spcPct val="90000"/>
            </a:lnSpc>
            <a:spcBef>
              <a:spcPct val="0"/>
            </a:spcBef>
            <a:spcAft>
              <a:spcPct val="15000"/>
            </a:spcAft>
            <a:buChar char="••"/>
          </a:pPr>
          <a:endParaRPr lang="en-US" sz="2900" kern="1200" dirty="0" smtClean="0">
            <a:latin typeface="Times New Roman" pitchFamily="18" charset="0"/>
            <a:cs typeface="Times New Roman" pitchFamily="18" charset="0"/>
          </a:endParaRPr>
        </a:p>
        <a:p>
          <a:pPr marL="285750" lvl="1" indent="-285750" algn="l" defTabSz="1289050">
            <a:lnSpc>
              <a:spcPct val="90000"/>
            </a:lnSpc>
            <a:spcBef>
              <a:spcPct val="0"/>
            </a:spcBef>
            <a:spcAft>
              <a:spcPct val="15000"/>
            </a:spcAft>
            <a:buChar char="••"/>
          </a:pPr>
          <a:r>
            <a:rPr lang="en-US" sz="2900" kern="1200" dirty="0" smtClean="0">
              <a:latin typeface="Times New Roman" pitchFamily="18" charset="0"/>
              <a:cs typeface="Times New Roman" pitchFamily="18" charset="0"/>
            </a:rPr>
            <a:t>America or England. In some Asian countries this gesture is used when asking for permission to speak. </a:t>
          </a:r>
          <a:endParaRPr lang="en-US" sz="2900" kern="1200" dirty="0" smtClean="0">
            <a:latin typeface="Times New Roman" pitchFamily="18" charset="0"/>
            <a:cs typeface="Times New Roman" pitchFamily="18" charset="0"/>
          </a:endParaRPr>
        </a:p>
      </dsp:txBody>
      <dsp:txXfrm>
        <a:off x="0" y="1588605"/>
        <a:ext cx="8686800" cy="488839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562724"/>
          <a:ext cx="8686800" cy="9063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Suggestions for Further Reading </a:t>
          </a:r>
          <a:endParaRPr lang="en-US" sz="4000" kern="1200" dirty="0"/>
        </a:p>
      </dsp:txBody>
      <dsp:txXfrm>
        <a:off x="0" y="562724"/>
        <a:ext cx="8686800" cy="906300"/>
      </dsp:txXfrm>
    </dsp:sp>
    <dsp:sp modelId="{07FE797A-339E-4CBA-8341-0CF6DEF2AE50}">
      <dsp:nvSpPr>
        <dsp:cNvPr id="0" name=""/>
        <dsp:cNvSpPr/>
      </dsp:nvSpPr>
      <dsp:spPr>
        <a:xfrm>
          <a:off x="0" y="2016667"/>
          <a:ext cx="8686800" cy="375943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smtClean="0">
              <a:latin typeface="Times New Roman" pitchFamily="18" charset="0"/>
              <a:cs typeface="Times New Roman" pitchFamily="18" charset="0"/>
              <a:hlinkClick xmlns:r="http://schemas.openxmlformats.org/officeDocument/2006/relationships" r:id="rId1"/>
            </a:rPr>
            <a:t>https://ec.europa.eu/culture/policy/strategic-framework/intercultural-dialogue_en</a:t>
          </a:r>
          <a:endParaRPr lang="en-US" sz="2800" kern="1200" baseline="0" dirty="0"/>
        </a:p>
        <a:p>
          <a:pPr marL="285750" lvl="1" indent="-285750" algn="l" defTabSz="1244600">
            <a:lnSpc>
              <a:spcPct val="90000"/>
            </a:lnSpc>
            <a:spcBef>
              <a:spcPct val="0"/>
            </a:spcBef>
            <a:spcAft>
              <a:spcPct val="15000"/>
            </a:spcAft>
            <a:buChar char="••"/>
          </a:pPr>
          <a:endParaRPr lang="en-US" sz="2800" kern="1200" dirty="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en-US" sz="2800" kern="1200" smtClean="0">
              <a:latin typeface="Times New Roman" pitchFamily="18" charset="0"/>
              <a:cs typeface="Times New Roman" pitchFamily="18" charset="0"/>
              <a:hlinkClick xmlns:r="http://schemas.openxmlformats.org/officeDocument/2006/relationships" r:id="rId2"/>
            </a:rPr>
            <a:t>https://www.coe.int/t/dg4/intercultural/concept_EN.asp</a:t>
          </a:r>
          <a:endParaRPr lang="en-US" sz="2800" kern="1200" dirty="0" smtClean="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endParaRPr lang="en-US" sz="2800" kern="1200" dirty="0" smtClean="0">
            <a:latin typeface="Times New Roman" pitchFamily="18" charset="0"/>
            <a:cs typeface="Times New Roman" pitchFamily="18" charset="0"/>
            <a:hlinkClick xmlns:r="http://schemas.openxmlformats.org/officeDocument/2006/relationships" r:id="rId3"/>
          </a:endParaRPr>
        </a:p>
        <a:p>
          <a:pPr marL="285750" lvl="1" indent="-285750" algn="l" defTabSz="1244600">
            <a:lnSpc>
              <a:spcPct val="90000"/>
            </a:lnSpc>
            <a:spcBef>
              <a:spcPct val="0"/>
            </a:spcBef>
            <a:spcAft>
              <a:spcPct val="15000"/>
            </a:spcAft>
            <a:buChar char="••"/>
          </a:pPr>
          <a:r>
            <a:rPr lang="en-US" sz="2800" kern="1200" dirty="0" smtClean="0">
              <a:latin typeface="Times New Roman" pitchFamily="18" charset="0"/>
              <a:cs typeface="Times New Roman" pitchFamily="18" charset="0"/>
              <a:hlinkClick xmlns:r="http://schemas.openxmlformats.org/officeDocument/2006/relationships" r:id="rId3"/>
            </a:rPr>
            <a:t>https://www.dipku-sz.net/izdanie/181/intercultural-dialogue-powerful-instrument-development-students-intercultural-competence</a:t>
          </a:r>
          <a:endParaRPr lang="en-US" sz="2800" kern="1200" dirty="0">
            <a:latin typeface="Times New Roman" pitchFamily="18" charset="0"/>
            <a:cs typeface="Times New Roman" pitchFamily="18" charset="0"/>
          </a:endParaRPr>
        </a:p>
      </dsp:txBody>
      <dsp:txXfrm>
        <a:off x="0" y="2016667"/>
        <a:ext cx="8686800" cy="37594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21887-F323-4DC5-9326-F5D6A7A5E84C}">
      <dsp:nvSpPr>
        <dsp:cNvPr id="0" name=""/>
        <dsp:cNvSpPr/>
      </dsp:nvSpPr>
      <dsp:spPr>
        <a:xfrm>
          <a:off x="0" y="0"/>
          <a:ext cx="8757139" cy="911430"/>
        </a:xfrm>
        <a:prstGeom prst="round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b="1" kern="1200" dirty="0" smtClean="0">
              <a:latin typeface="Times New Roman" pitchFamily="18" charset="0"/>
              <a:cs typeface="Times New Roman" pitchFamily="18" charset="0"/>
            </a:rPr>
            <a:t>Intercultural Dialogue</a:t>
          </a:r>
          <a:endParaRPr lang="en-US" sz="3800" kern="1200" dirty="0"/>
        </a:p>
      </dsp:txBody>
      <dsp:txXfrm>
        <a:off x="44492" y="44492"/>
        <a:ext cx="8668155" cy="8224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95959"/>
          <a:ext cx="8707778" cy="23754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l" defTabSz="1066800">
            <a:lnSpc>
              <a:spcPct val="90000"/>
            </a:lnSpc>
            <a:spcBef>
              <a:spcPct val="0"/>
            </a:spcBef>
            <a:spcAft>
              <a:spcPct val="35000"/>
            </a:spcAft>
          </a:pPr>
          <a:r>
            <a:rPr lang="en-US" sz="2400" kern="1200" dirty="0" smtClean="0">
              <a:latin typeface="Times New Roman" pitchFamily="18" charset="0"/>
              <a:cs typeface="Times New Roman" pitchFamily="18" charset="0"/>
            </a:rPr>
            <a:t>The 18</a:t>
          </a:r>
          <a:r>
            <a:rPr lang="en-US" sz="2400" kern="1200" baseline="30000" dirty="0" smtClean="0">
              <a:latin typeface="Times New Roman" pitchFamily="18" charset="0"/>
              <a:cs typeface="Times New Roman" pitchFamily="18" charset="0"/>
            </a:rPr>
            <a:t>th</a:t>
          </a:r>
          <a:r>
            <a:rPr lang="en-US" sz="2400" kern="1200" dirty="0" smtClean="0">
              <a:latin typeface="Times New Roman" pitchFamily="18" charset="0"/>
              <a:cs typeface="Times New Roman" pitchFamily="18" charset="0"/>
            </a:rPr>
            <a:t> December 2006 the European Parliament and European Union Council decided to declare the year 2008 as “The European Year of Intercultural Dialogue”. </a:t>
          </a:r>
        </a:p>
        <a:p>
          <a:pPr lvl="0" algn="l" defTabSz="1066800">
            <a:lnSpc>
              <a:spcPct val="90000"/>
            </a:lnSpc>
            <a:spcBef>
              <a:spcPct val="0"/>
            </a:spcBef>
            <a:spcAft>
              <a:spcPct val="35000"/>
            </a:spcAft>
          </a:pPr>
          <a:endParaRPr lang="en-US" sz="2400" kern="1200" dirty="0" smtClean="0">
            <a:latin typeface="Times New Roman" pitchFamily="18" charset="0"/>
            <a:cs typeface="Times New Roman" pitchFamily="18" charset="0"/>
          </a:endParaRPr>
        </a:p>
        <a:p>
          <a:pPr lvl="0" algn="l" defTabSz="1066800">
            <a:lnSpc>
              <a:spcPct val="90000"/>
            </a:lnSpc>
            <a:spcBef>
              <a:spcPct val="0"/>
            </a:spcBef>
            <a:spcAft>
              <a:spcPct val="35000"/>
            </a:spcAft>
          </a:pPr>
          <a:r>
            <a:rPr lang="en-US" sz="2400" kern="1200" dirty="0" smtClean="0">
              <a:latin typeface="Times New Roman" pitchFamily="18" charset="0"/>
              <a:cs typeface="Times New Roman" pitchFamily="18" charset="0"/>
            </a:rPr>
            <a:t>That institutional declaration admitted the multicultural reality of Europe </a:t>
          </a:r>
          <a:endParaRPr lang="en-US" sz="2400" kern="1200" dirty="0"/>
        </a:p>
      </dsp:txBody>
      <dsp:txXfrm>
        <a:off x="0" y="95959"/>
        <a:ext cx="8707778" cy="2375472"/>
      </dsp:txXfrm>
    </dsp:sp>
    <dsp:sp modelId="{07FE797A-339E-4CBA-8341-0CF6DEF2AE50}">
      <dsp:nvSpPr>
        <dsp:cNvPr id="0" name=""/>
        <dsp:cNvSpPr/>
      </dsp:nvSpPr>
      <dsp:spPr>
        <a:xfrm>
          <a:off x="0" y="2622675"/>
          <a:ext cx="8707778" cy="29795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smtClean="0">
              <a:latin typeface="Times New Roman" pitchFamily="18" charset="0"/>
              <a:cs typeface="Times New Roman" pitchFamily="18" charset="0"/>
            </a:rPr>
            <a:t>General Objectives of “The European Year of Intercultural Dialogue” were:</a:t>
          </a:r>
          <a:endParaRPr lang="en-US" sz="2500" kern="1200"/>
        </a:p>
        <a:p>
          <a:pPr marL="228600" lvl="1" indent="-228600" algn="l" defTabSz="1111250">
            <a:lnSpc>
              <a:spcPct val="90000"/>
            </a:lnSpc>
            <a:spcBef>
              <a:spcPct val="0"/>
            </a:spcBef>
            <a:spcAft>
              <a:spcPct val="15000"/>
            </a:spcAft>
            <a:buChar char="••"/>
          </a:pPr>
          <a:r>
            <a:rPr lang="en-US" sz="2500" kern="1200" smtClean="0">
              <a:latin typeface="Times New Roman" pitchFamily="18" charset="0"/>
              <a:cs typeface="Times New Roman" pitchFamily="18" charset="0"/>
            </a:rPr>
            <a:t>Promoting the intercultural dialogue as a process that permits all the people that live in the European Union </a:t>
          </a:r>
          <a:r>
            <a:rPr lang="en-US" sz="2500" b="1" kern="1200" smtClean="0">
              <a:latin typeface="Times New Roman" pitchFamily="18" charset="0"/>
              <a:cs typeface="Times New Roman" pitchFamily="18" charset="0"/>
            </a:rPr>
            <a:t>to improve their aptitude to live in a cultural environment more open</a:t>
          </a:r>
          <a:r>
            <a:rPr lang="en-US" sz="2500" kern="1200" smtClean="0">
              <a:latin typeface="Times New Roman" pitchFamily="18" charset="0"/>
              <a:cs typeface="Times New Roman" pitchFamily="18" charset="0"/>
            </a:rPr>
            <a:t>, more complex where different identities and ideologies coexist.  </a:t>
          </a:r>
          <a:endParaRPr lang="en-US" sz="2500" kern="1200" dirty="0">
            <a:latin typeface="Times New Roman" pitchFamily="18" charset="0"/>
            <a:cs typeface="Times New Roman" pitchFamily="18" charset="0"/>
          </a:endParaRPr>
        </a:p>
      </dsp:txBody>
      <dsp:txXfrm>
        <a:off x="0" y="2622675"/>
        <a:ext cx="8707778" cy="29795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839200" cy="892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Intercultural Dialogue</a:t>
          </a:r>
          <a:endParaRPr lang="en-US" sz="4000" kern="1200" dirty="0"/>
        </a:p>
      </dsp:txBody>
      <dsp:txXfrm>
        <a:off x="0" y="0"/>
        <a:ext cx="8839200" cy="892800"/>
      </dsp:txXfrm>
    </dsp:sp>
    <dsp:sp modelId="{07FE797A-339E-4CBA-8341-0CF6DEF2AE50}">
      <dsp:nvSpPr>
        <dsp:cNvPr id="0" name=""/>
        <dsp:cNvSpPr/>
      </dsp:nvSpPr>
      <dsp:spPr>
        <a:xfrm>
          <a:off x="0" y="1089999"/>
          <a:ext cx="8839200" cy="54028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dirty="0" smtClean="0">
              <a:latin typeface="Times New Roman" pitchFamily="18" charset="0"/>
              <a:cs typeface="Times New Roman" pitchFamily="18" charset="0"/>
            </a:rPr>
            <a:t>The world is more and more interconnected but it does not mean that individuals and societies really live together – as millions of poor, women, youth, migrants and minorities needs to support. </a:t>
          </a:r>
          <a:endParaRPr lang="en-US" sz="3100" kern="1200" baseline="0" dirty="0"/>
        </a:p>
        <a:p>
          <a:pPr marL="285750" lvl="1" indent="-285750" algn="l" defTabSz="1377950">
            <a:lnSpc>
              <a:spcPct val="90000"/>
            </a:lnSpc>
            <a:spcBef>
              <a:spcPct val="0"/>
            </a:spcBef>
            <a:spcAft>
              <a:spcPct val="15000"/>
            </a:spcAft>
            <a:buChar char="••"/>
          </a:pPr>
          <a:r>
            <a:rPr lang="en-US" sz="3100" kern="1200" dirty="0" smtClean="0">
              <a:latin typeface="Times New Roman" pitchFamily="18" charset="0"/>
              <a:cs typeface="Times New Roman" pitchFamily="18" charset="0"/>
            </a:rPr>
            <a:t>Today there is more information, technology and knowledge available than ever before, but adequate wisdom is still needed to prevent conflicts, to eradicate poverty or to make it possible for all to learn in order to live in harmony in a safe world.</a:t>
          </a:r>
          <a:endParaRPr lang="en-US" sz="3100" kern="1200" dirty="0">
            <a:latin typeface="Times New Roman" pitchFamily="18" charset="0"/>
            <a:cs typeface="Times New Roman" pitchFamily="18" charset="0"/>
          </a:endParaRPr>
        </a:p>
      </dsp:txBody>
      <dsp:txXfrm>
        <a:off x="0" y="1089999"/>
        <a:ext cx="8839200" cy="54028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109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Intercultural Dialogue (</a:t>
          </a:r>
          <a:r>
            <a:rPr lang="en-US" sz="4000" b="1" kern="1200" dirty="0" err="1" smtClean="0">
              <a:latin typeface="Times New Roman" pitchFamily="18" charset="0"/>
              <a:cs typeface="Times New Roman" pitchFamily="18" charset="0"/>
            </a:rPr>
            <a:t>Cont</a:t>
          </a:r>
          <a:r>
            <a:rPr lang="en-US" sz="4000" b="1" kern="1200" dirty="0" smtClean="0">
              <a:latin typeface="Times New Roman" pitchFamily="18" charset="0"/>
              <a:cs typeface="Times New Roman" pitchFamily="18" charset="0"/>
            </a:rPr>
            <a:t>…)</a:t>
          </a:r>
          <a:endParaRPr lang="en-US" sz="4000" kern="1200" dirty="0"/>
        </a:p>
      </dsp:txBody>
      <dsp:txXfrm>
        <a:off x="0" y="0"/>
        <a:ext cx="8686800" cy="1094400"/>
      </dsp:txXfrm>
    </dsp:sp>
    <dsp:sp modelId="{07FE797A-339E-4CBA-8341-0CF6DEF2AE50}">
      <dsp:nvSpPr>
        <dsp:cNvPr id="0" name=""/>
        <dsp:cNvSpPr/>
      </dsp:nvSpPr>
      <dsp:spPr>
        <a:xfrm>
          <a:off x="0" y="834773"/>
          <a:ext cx="8686800" cy="564222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2692" tIns="202692" rIns="270256" bIns="304038" numCol="1" spcCol="1270" anchor="t" anchorCtr="0">
          <a:noAutofit/>
        </a:bodyPr>
        <a:lstStyle/>
        <a:p>
          <a:pPr marL="285750" lvl="1" indent="-285750" algn="l" defTabSz="1689100">
            <a:lnSpc>
              <a:spcPct val="90000"/>
            </a:lnSpc>
            <a:spcBef>
              <a:spcPct val="0"/>
            </a:spcBef>
            <a:spcAft>
              <a:spcPct val="15000"/>
            </a:spcAft>
            <a:buChar char="••"/>
          </a:pPr>
          <a:r>
            <a:rPr lang="en-US" sz="3800" kern="1200" dirty="0" smtClean="0">
              <a:latin typeface="Times New Roman" pitchFamily="18" charset="0"/>
              <a:cs typeface="Times New Roman" pitchFamily="18" charset="0"/>
            </a:rPr>
            <a:t>Intercultural dialogue or communication refers to the effective communication between people/workers/clients of different cultural background. </a:t>
          </a:r>
          <a:endParaRPr lang="en-US" sz="3800" kern="1200" baseline="0" dirty="0"/>
        </a:p>
        <a:p>
          <a:pPr marL="285750" lvl="1" indent="-285750" algn="l" defTabSz="1689100">
            <a:lnSpc>
              <a:spcPct val="90000"/>
            </a:lnSpc>
            <a:spcBef>
              <a:spcPct val="0"/>
            </a:spcBef>
            <a:spcAft>
              <a:spcPct val="15000"/>
            </a:spcAft>
            <a:buChar char="••"/>
          </a:pPr>
          <a:r>
            <a:rPr lang="en-US" sz="3800" kern="1200" smtClean="0">
              <a:latin typeface="Times New Roman" pitchFamily="18" charset="0"/>
              <a:cs typeface="Times New Roman" pitchFamily="18" charset="0"/>
            </a:rPr>
            <a:t>It also includes thought patterns and non-verbal communication. </a:t>
          </a:r>
          <a:endParaRPr lang="en-US" sz="3800" kern="1200" dirty="0" smtClean="0">
            <a:latin typeface="Times New Roman" pitchFamily="18" charset="0"/>
            <a:cs typeface="Times New Roman" pitchFamily="18" charset="0"/>
          </a:endParaRPr>
        </a:p>
        <a:p>
          <a:pPr marL="285750" lvl="1" indent="-285750" algn="l" defTabSz="1689100">
            <a:lnSpc>
              <a:spcPct val="90000"/>
            </a:lnSpc>
            <a:spcBef>
              <a:spcPct val="0"/>
            </a:spcBef>
            <a:spcAft>
              <a:spcPct val="15000"/>
            </a:spcAft>
            <a:buChar char="••"/>
          </a:pPr>
          <a:endParaRPr lang="en-US" sz="3800" kern="1200" dirty="0">
            <a:latin typeface="Times New Roman" pitchFamily="18" charset="0"/>
            <a:cs typeface="Times New Roman" pitchFamily="18" charset="0"/>
          </a:endParaRPr>
        </a:p>
      </dsp:txBody>
      <dsp:txXfrm>
        <a:off x="0" y="834773"/>
        <a:ext cx="8686800" cy="56422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120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Intercultural Dialogue (</a:t>
          </a:r>
          <a:r>
            <a:rPr lang="en-US" sz="4000" b="1" kern="1200" dirty="0" err="1" smtClean="0">
              <a:latin typeface="Times New Roman" pitchFamily="18" charset="0"/>
              <a:cs typeface="Times New Roman" pitchFamily="18" charset="0"/>
            </a:rPr>
            <a:t>Cont</a:t>
          </a:r>
          <a:r>
            <a:rPr lang="en-US" sz="4000" b="1" kern="1200" dirty="0" smtClean="0">
              <a:latin typeface="Times New Roman" pitchFamily="18" charset="0"/>
              <a:cs typeface="Times New Roman" pitchFamily="18" charset="0"/>
            </a:rPr>
            <a:t>…)</a:t>
          </a:r>
          <a:endParaRPr lang="en-US" sz="4000" kern="1200" dirty="0"/>
        </a:p>
      </dsp:txBody>
      <dsp:txXfrm>
        <a:off x="0" y="0"/>
        <a:ext cx="8686800" cy="1209600"/>
      </dsp:txXfrm>
    </dsp:sp>
    <dsp:sp modelId="{07FE797A-339E-4CBA-8341-0CF6DEF2AE50}">
      <dsp:nvSpPr>
        <dsp:cNvPr id="0" name=""/>
        <dsp:cNvSpPr/>
      </dsp:nvSpPr>
      <dsp:spPr>
        <a:xfrm>
          <a:off x="0" y="1254616"/>
          <a:ext cx="8686800" cy="52223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4028" tIns="224028" rIns="298704" bIns="336042" numCol="1" spcCol="1270" anchor="t" anchorCtr="0">
          <a:noAutofit/>
        </a:bodyPr>
        <a:lstStyle/>
        <a:p>
          <a:pPr marL="285750" lvl="1" indent="-285750" algn="l" defTabSz="1866900">
            <a:lnSpc>
              <a:spcPct val="90000"/>
            </a:lnSpc>
            <a:spcBef>
              <a:spcPct val="0"/>
            </a:spcBef>
            <a:spcAft>
              <a:spcPct val="15000"/>
            </a:spcAft>
            <a:buChar char="••"/>
          </a:pPr>
          <a:r>
            <a:rPr lang="en-US" sz="4200" kern="1200" dirty="0" smtClean="0">
              <a:latin typeface="Times New Roman" pitchFamily="18" charset="0"/>
              <a:cs typeface="Times New Roman" pitchFamily="18" charset="0"/>
            </a:rPr>
            <a:t>Unlike multiculturalism, where the focus is on the preservation of separate cultures, intercultural dialogue seeks to establish linkages and common ground between different cultures, communities, and people, promoting understanding and interaction.</a:t>
          </a:r>
          <a:endParaRPr lang="en-US" sz="4200" kern="1200" baseline="0" dirty="0"/>
        </a:p>
      </dsp:txBody>
      <dsp:txXfrm>
        <a:off x="0" y="1254616"/>
        <a:ext cx="8686800" cy="52223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115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Importance</a:t>
          </a:r>
          <a:r>
            <a:rPr lang="en-US" sz="4000" kern="1200" dirty="0" smtClean="0"/>
            <a:t> </a:t>
          </a:r>
          <a:endParaRPr lang="en-US" sz="4000" kern="1200" dirty="0"/>
        </a:p>
      </dsp:txBody>
      <dsp:txXfrm>
        <a:off x="0" y="0"/>
        <a:ext cx="8686800" cy="1152000"/>
      </dsp:txXfrm>
    </dsp:sp>
    <dsp:sp modelId="{07FE797A-339E-4CBA-8341-0CF6DEF2AE50}">
      <dsp:nvSpPr>
        <dsp:cNvPr id="0" name=""/>
        <dsp:cNvSpPr/>
      </dsp:nvSpPr>
      <dsp:spPr>
        <a:xfrm>
          <a:off x="0" y="742482"/>
          <a:ext cx="8686800" cy="573451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213360" rIns="284480" bIns="320040" numCol="1" spcCol="1270" anchor="t" anchorCtr="0">
          <a:noAutofit/>
        </a:bodyPr>
        <a:lstStyle/>
        <a:p>
          <a:pPr marL="285750" lvl="1" indent="-285750" algn="l" defTabSz="1778000">
            <a:lnSpc>
              <a:spcPct val="90000"/>
            </a:lnSpc>
            <a:spcBef>
              <a:spcPct val="0"/>
            </a:spcBef>
            <a:spcAft>
              <a:spcPct val="15000"/>
            </a:spcAft>
            <a:buChar char="••"/>
          </a:pPr>
          <a:r>
            <a:rPr lang="en-US" sz="4000" b="1" kern="1200" dirty="0" smtClean="0">
              <a:latin typeface="Times New Roman" pitchFamily="18" charset="0"/>
              <a:cs typeface="Times New Roman" pitchFamily="18" charset="0"/>
            </a:rPr>
            <a:t>Intercultural dialogue</a:t>
          </a:r>
          <a:r>
            <a:rPr lang="en-US" sz="4000" kern="1200" dirty="0" smtClean="0">
              <a:latin typeface="Times New Roman" pitchFamily="18" charset="0"/>
              <a:cs typeface="Times New Roman" pitchFamily="18" charset="0"/>
            </a:rPr>
            <a:t> was valuable in maintaining international peace and security, and for that reason, it was </a:t>
          </a:r>
          <a:r>
            <a:rPr lang="en-US" sz="4000" b="1" kern="1200" dirty="0" smtClean="0">
              <a:latin typeface="Times New Roman" pitchFamily="18" charset="0"/>
              <a:cs typeface="Times New Roman" pitchFamily="18" charset="0"/>
            </a:rPr>
            <a:t>essential</a:t>
          </a:r>
          <a:r>
            <a:rPr lang="en-US" sz="4000" kern="1200" dirty="0" smtClean="0">
              <a:latin typeface="Times New Roman" pitchFamily="18" charset="0"/>
              <a:cs typeface="Times New Roman" pitchFamily="18" charset="0"/>
            </a:rPr>
            <a:t> to treat all cultures and faiths with equal respect, strengthen </a:t>
          </a:r>
          <a:r>
            <a:rPr lang="en-US" sz="4000" b="1" kern="1200" dirty="0" smtClean="0">
              <a:latin typeface="Times New Roman" pitchFamily="18" charset="0"/>
              <a:cs typeface="Times New Roman" pitchFamily="18" charset="0"/>
            </a:rPr>
            <a:t>intercultural dialogue</a:t>
          </a:r>
          <a:r>
            <a:rPr lang="en-US" sz="4000" kern="1200" dirty="0" smtClean="0">
              <a:latin typeface="Times New Roman" pitchFamily="18" charset="0"/>
              <a:cs typeface="Times New Roman" pitchFamily="18" charset="0"/>
            </a:rPr>
            <a:t> is an inclusive spirit, and settle conflicts by peaceful means</a:t>
          </a:r>
          <a:endParaRPr lang="en-US" sz="4000" kern="1200" baseline="0" dirty="0"/>
        </a:p>
      </dsp:txBody>
      <dsp:txXfrm>
        <a:off x="0" y="742482"/>
        <a:ext cx="8686800" cy="57345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14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Needs for Intercultural Communication </a:t>
          </a:r>
          <a:endParaRPr lang="en-US" sz="4000" kern="1200" dirty="0"/>
        </a:p>
      </dsp:txBody>
      <dsp:txXfrm>
        <a:off x="0" y="0"/>
        <a:ext cx="8686800" cy="1418400"/>
      </dsp:txXfrm>
    </dsp:sp>
    <dsp:sp modelId="{07FE797A-339E-4CBA-8341-0CF6DEF2AE50}">
      <dsp:nvSpPr>
        <dsp:cNvPr id="0" name=""/>
        <dsp:cNvSpPr/>
      </dsp:nvSpPr>
      <dsp:spPr>
        <a:xfrm>
          <a:off x="0" y="1600940"/>
          <a:ext cx="8686800" cy="4876059"/>
        </a:xfrm>
        <a:prstGeom prst="rect">
          <a:avLst/>
        </a:prstGeom>
        <a:blipFill rotWithShape="0">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8694" tIns="218694" rIns="291592" bIns="328041" numCol="1" spcCol="1270" anchor="t" anchorCtr="0">
          <a:noAutofit/>
        </a:bodyPr>
        <a:lstStyle/>
        <a:p>
          <a:pPr marL="285750" lvl="1" indent="-285750" algn="l" defTabSz="1822450">
            <a:lnSpc>
              <a:spcPct val="90000"/>
            </a:lnSpc>
            <a:spcBef>
              <a:spcPct val="0"/>
            </a:spcBef>
            <a:spcAft>
              <a:spcPct val="15000"/>
            </a:spcAft>
            <a:buChar char="••"/>
          </a:pPr>
          <a:r>
            <a:rPr lang="en-US" sz="4100" kern="1200" dirty="0" smtClean="0">
              <a:solidFill>
                <a:schemeClr val="bg2"/>
              </a:solidFill>
              <a:latin typeface="Times New Roman" pitchFamily="18" charset="0"/>
              <a:cs typeface="Times New Roman" pitchFamily="18" charset="0"/>
            </a:rPr>
            <a:t>Success of any international business</a:t>
          </a:r>
          <a:endParaRPr lang="en-US" sz="4100" kern="1200" baseline="0" dirty="0">
            <a:solidFill>
              <a:schemeClr val="bg2"/>
            </a:solidFill>
          </a:endParaRPr>
        </a:p>
        <a:p>
          <a:pPr marL="285750" lvl="1" indent="-285750" algn="l" defTabSz="1822450">
            <a:lnSpc>
              <a:spcPct val="90000"/>
            </a:lnSpc>
            <a:spcBef>
              <a:spcPct val="0"/>
            </a:spcBef>
            <a:spcAft>
              <a:spcPct val="15000"/>
            </a:spcAft>
            <a:buChar char="••"/>
          </a:pPr>
          <a:r>
            <a:rPr lang="en-US" sz="4100" kern="1200" dirty="0" smtClean="0">
              <a:solidFill>
                <a:schemeClr val="bg2"/>
              </a:solidFill>
              <a:latin typeface="Times New Roman" pitchFamily="18" charset="0"/>
              <a:cs typeface="Times New Roman" pitchFamily="18" charset="0"/>
            </a:rPr>
            <a:t>Allows workers from different </a:t>
          </a:r>
          <a:endParaRPr lang="en-US" sz="4100" kern="1200" dirty="0" smtClean="0">
            <a:solidFill>
              <a:schemeClr val="bg2"/>
            </a:solidFill>
            <a:latin typeface="Times New Roman" pitchFamily="18" charset="0"/>
            <a:cs typeface="Times New Roman" pitchFamily="18" charset="0"/>
          </a:endParaRPr>
        </a:p>
        <a:p>
          <a:pPr marL="285750" lvl="1" indent="-285750" algn="l" defTabSz="1822450">
            <a:lnSpc>
              <a:spcPct val="90000"/>
            </a:lnSpc>
            <a:spcBef>
              <a:spcPct val="0"/>
            </a:spcBef>
            <a:spcAft>
              <a:spcPct val="15000"/>
            </a:spcAft>
            <a:buChar char="••"/>
          </a:pPr>
          <a:r>
            <a:rPr lang="en-US" sz="4100" kern="1200" dirty="0" smtClean="0">
              <a:solidFill>
                <a:schemeClr val="bg2"/>
              </a:solidFill>
              <a:latin typeface="Times New Roman" pitchFamily="18" charset="0"/>
              <a:cs typeface="Times New Roman" pitchFamily="18" charset="0"/>
            </a:rPr>
            <a:t>cultures to work together as a group </a:t>
          </a:r>
          <a:endParaRPr lang="en-US" sz="4100" kern="1200" dirty="0" smtClean="0">
            <a:solidFill>
              <a:schemeClr val="bg2"/>
            </a:solidFill>
            <a:latin typeface="Times New Roman" pitchFamily="18" charset="0"/>
            <a:cs typeface="Times New Roman" pitchFamily="18" charset="0"/>
          </a:endParaRPr>
        </a:p>
        <a:p>
          <a:pPr marL="285750" lvl="1" indent="-285750" algn="l" defTabSz="1822450">
            <a:lnSpc>
              <a:spcPct val="90000"/>
            </a:lnSpc>
            <a:spcBef>
              <a:spcPct val="0"/>
            </a:spcBef>
            <a:spcAft>
              <a:spcPct val="15000"/>
            </a:spcAft>
            <a:buChar char="••"/>
          </a:pPr>
          <a:r>
            <a:rPr lang="en-US" sz="4100" kern="1200" dirty="0" smtClean="0">
              <a:solidFill>
                <a:schemeClr val="bg2"/>
              </a:solidFill>
              <a:latin typeface="Times New Roman" pitchFamily="18" charset="0"/>
              <a:cs typeface="Times New Roman" pitchFamily="18" charset="0"/>
            </a:rPr>
            <a:t>Worldwide marketing campaign</a:t>
          </a:r>
          <a:endParaRPr lang="en-US" sz="4100" kern="1200" dirty="0" smtClean="0">
            <a:solidFill>
              <a:schemeClr val="bg2"/>
            </a:solidFill>
            <a:latin typeface="Times New Roman" pitchFamily="18" charset="0"/>
            <a:cs typeface="Times New Roman" pitchFamily="18" charset="0"/>
          </a:endParaRPr>
        </a:p>
        <a:p>
          <a:pPr marL="285750" lvl="1" indent="-285750" algn="l" defTabSz="1822450">
            <a:lnSpc>
              <a:spcPct val="90000"/>
            </a:lnSpc>
            <a:spcBef>
              <a:spcPct val="0"/>
            </a:spcBef>
            <a:spcAft>
              <a:spcPct val="15000"/>
            </a:spcAft>
            <a:buChar char="••"/>
          </a:pPr>
          <a:r>
            <a:rPr lang="en-US" sz="4100" kern="1200" dirty="0" smtClean="0">
              <a:solidFill>
                <a:schemeClr val="bg2"/>
              </a:solidFill>
              <a:latin typeface="Times New Roman" pitchFamily="18" charset="0"/>
              <a:cs typeface="Times New Roman" pitchFamily="18" charset="0"/>
            </a:rPr>
            <a:t>An increase in international business</a:t>
          </a:r>
          <a:endParaRPr lang="en-US" sz="4100" kern="1200" dirty="0">
            <a:solidFill>
              <a:schemeClr val="bg2"/>
            </a:solidFill>
            <a:latin typeface="Times New Roman" pitchFamily="18" charset="0"/>
            <a:cs typeface="Times New Roman" pitchFamily="18" charset="0"/>
          </a:endParaRPr>
        </a:p>
      </dsp:txBody>
      <dsp:txXfrm>
        <a:off x="0" y="1600940"/>
        <a:ext cx="8686800" cy="487605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22C610-3230-46FD-B779-75E7635C8418}" type="datetimeFigureOut">
              <a:rPr lang="en-US" smtClean="0"/>
              <a:t>6/1/2020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A03BAB-EC2B-4B3E-8BCB-D4C0B1C325B8}" type="slidenum">
              <a:rPr lang="en-US" smtClean="0"/>
              <a:t>‹#›</a:t>
            </a:fld>
            <a:endParaRPr lang="en-US"/>
          </a:p>
        </p:txBody>
      </p:sp>
    </p:spTree>
    <p:extLst>
      <p:ext uri="{BB962C8B-B14F-4D97-AF65-F5344CB8AC3E}">
        <p14:creationId xmlns:p14="http://schemas.microsoft.com/office/powerpoint/2010/main" val="1095210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1</a:t>
            </a:fld>
            <a:endParaRPr lang="en-US"/>
          </a:p>
        </p:txBody>
      </p:sp>
    </p:spTree>
    <p:extLst>
      <p:ext uri="{BB962C8B-B14F-4D97-AF65-F5344CB8AC3E}">
        <p14:creationId xmlns:p14="http://schemas.microsoft.com/office/powerpoint/2010/main" val="2855725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11</a:t>
            </a:fld>
            <a:endParaRPr lang="en-US"/>
          </a:p>
        </p:txBody>
      </p:sp>
    </p:spTree>
    <p:extLst>
      <p:ext uri="{BB962C8B-B14F-4D97-AF65-F5344CB8AC3E}">
        <p14:creationId xmlns:p14="http://schemas.microsoft.com/office/powerpoint/2010/main" val="3948227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12</a:t>
            </a:fld>
            <a:endParaRPr lang="en-US"/>
          </a:p>
        </p:txBody>
      </p:sp>
    </p:spTree>
    <p:extLst>
      <p:ext uri="{BB962C8B-B14F-4D97-AF65-F5344CB8AC3E}">
        <p14:creationId xmlns:p14="http://schemas.microsoft.com/office/powerpoint/2010/main" val="3537984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13</a:t>
            </a:fld>
            <a:endParaRPr lang="en-US"/>
          </a:p>
        </p:txBody>
      </p:sp>
    </p:spTree>
    <p:extLst>
      <p:ext uri="{BB962C8B-B14F-4D97-AF65-F5344CB8AC3E}">
        <p14:creationId xmlns:p14="http://schemas.microsoft.com/office/powerpoint/2010/main" val="3506981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14</a:t>
            </a:fld>
            <a:endParaRPr lang="en-US"/>
          </a:p>
        </p:txBody>
      </p:sp>
    </p:spTree>
    <p:extLst>
      <p:ext uri="{BB962C8B-B14F-4D97-AF65-F5344CB8AC3E}">
        <p14:creationId xmlns:p14="http://schemas.microsoft.com/office/powerpoint/2010/main" val="1528337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15</a:t>
            </a:fld>
            <a:endParaRPr lang="en-US"/>
          </a:p>
        </p:txBody>
      </p:sp>
    </p:spTree>
    <p:extLst>
      <p:ext uri="{BB962C8B-B14F-4D97-AF65-F5344CB8AC3E}">
        <p14:creationId xmlns:p14="http://schemas.microsoft.com/office/powerpoint/2010/main" val="286156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16</a:t>
            </a:fld>
            <a:endParaRPr lang="en-US"/>
          </a:p>
        </p:txBody>
      </p:sp>
    </p:spTree>
    <p:extLst>
      <p:ext uri="{BB962C8B-B14F-4D97-AF65-F5344CB8AC3E}">
        <p14:creationId xmlns:p14="http://schemas.microsoft.com/office/powerpoint/2010/main" val="2745496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17</a:t>
            </a:fld>
            <a:endParaRPr lang="en-US"/>
          </a:p>
        </p:txBody>
      </p:sp>
    </p:spTree>
    <p:extLst>
      <p:ext uri="{BB962C8B-B14F-4D97-AF65-F5344CB8AC3E}">
        <p14:creationId xmlns:p14="http://schemas.microsoft.com/office/powerpoint/2010/main" val="2345511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18</a:t>
            </a:fld>
            <a:endParaRPr lang="en-US"/>
          </a:p>
        </p:txBody>
      </p:sp>
    </p:spTree>
    <p:extLst>
      <p:ext uri="{BB962C8B-B14F-4D97-AF65-F5344CB8AC3E}">
        <p14:creationId xmlns:p14="http://schemas.microsoft.com/office/powerpoint/2010/main" val="3982259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19</a:t>
            </a:fld>
            <a:endParaRPr lang="en-US"/>
          </a:p>
        </p:txBody>
      </p:sp>
    </p:spTree>
    <p:extLst>
      <p:ext uri="{BB962C8B-B14F-4D97-AF65-F5344CB8AC3E}">
        <p14:creationId xmlns:p14="http://schemas.microsoft.com/office/powerpoint/2010/main" val="227619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22</a:t>
            </a:fld>
            <a:endParaRPr lang="en-US"/>
          </a:p>
        </p:txBody>
      </p:sp>
    </p:spTree>
    <p:extLst>
      <p:ext uri="{BB962C8B-B14F-4D97-AF65-F5344CB8AC3E}">
        <p14:creationId xmlns:p14="http://schemas.microsoft.com/office/powerpoint/2010/main" val="2090439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2</a:t>
            </a:fld>
            <a:endParaRPr lang="en-US"/>
          </a:p>
        </p:txBody>
      </p:sp>
    </p:spTree>
    <p:extLst>
      <p:ext uri="{BB962C8B-B14F-4D97-AF65-F5344CB8AC3E}">
        <p14:creationId xmlns:p14="http://schemas.microsoft.com/office/powerpoint/2010/main" val="1456711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3</a:t>
            </a:fld>
            <a:endParaRPr lang="en-US"/>
          </a:p>
        </p:txBody>
      </p:sp>
    </p:spTree>
    <p:extLst>
      <p:ext uri="{BB962C8B-B14F-4D97-AF65-F5344CB8AC3E}">
        <p14:creationId xmlns:p14="http://schemas.microsoft.com/office/powerpoint/2010/main" val="2925908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4</a:t>
            </a:fld>
            <a:endParaRPr lang="en-US"/>
          </a:p>
        </p:txBody>
      </p:sp>
    </p:spTree>
    <p:extLst>
      <p:ext uri="{BB962C8B-B14F-4D97-AF65-F5344CB8AC3E}">
        <p14:creationId xmlns:p14="http://schemas.microsoft.com/office/powerpoint/2010/main" val="3649664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5</a:t>
            </a:fld>
            <a:endParaRPr lang="en-US"/>
          </a:p>
        </p:txBody>
      </p:sp>
    </p:spTree>
    <p:extLst>
      <p:ext uri="{BB962C8B-B14F-4D97-AF65-F5344CB8AC3E}">
        <p14:creationId xmlns:p14="http://schemas.microsoft.com/office/powerpoint/2010/main" val="4266355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6</a:t>
            </a:fld>
            <a:endParaRPr lang="en-US"/>
          </a:p>
        </p:txBody>
      </p:sp>
    </p:spTree>
    <p:extLst>
      <p:ext uri="{BB962C8B-B14F-4D97-AF65-F5344CB8AC3E}">
        <p14:creationId xmlns:p14="http://schemas.microsoft.com/office/powerpoint/2010/main" val="2637419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8</a:t>
            </a:fld>
            <a:endParaRPr lang="en-US"/>
          </a:p>
        </p:txBody>
      </p:sp>
    </p:spTree>
    <p:extLst>
      <p:ext uri="{BB962C8B-B14F-4D97-AF65-F5344CB8AC3E}">
        <p14:creationId xmlns:p14="http://schemas.microsoft.com/office/powerpoint/2010/main" val="260684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9</a:t>
            </a:fld>
            <a:endParaRPr lang="en-US"/>
          </a:p>
        </p:txBody>
      </p:sp>
    </p:spTree>
    <p:extLst>
      <p:ext uri="{BB962C8B-B14F-4D97-AF65-F5344CB8AC3E}">
        <p14:creationId xmlns:p14="http://schemas.microsoft.com/office/powerpoint/2010/main" val="3596689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10</a:t>
            </a:fld>
            <a:endParaRPr lang="en-US"/>
          </a:p>
        </p:txBody>
      </p:sp>
    </p:spTree>
    <p:extLst>
      <p:ext uri="{BB962C8B-B14F-4D97-AF65-F5344CB8AC3E}">
        <p14:creationId xmlns:p14="http://schemas.microsoft.com/office/powerpoint/2010/main" val="2720179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00ADA1-9769-4152-B70C-5D8EC02FB299}" type="datetime1">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91A2-29BA-4F1F-A3E0-52A8590F261A}" type="datetime1">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196668-15F6-4F04-BEFC-2F1911E7DBF3}" type="datetime1">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B136E8-2362-43AC-8238-D49E0015A884}" type="datetime1">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21D59C-1518-4054-B25E-5B0B9AFB6164}" type="datetime1">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CD5DDD-D4A0-4692-913F-83E2E61D3631}" type="datetime1">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AEEE8E-0379-4CBE-80D6-7F9762A0333A}" type="datetime1">
              <a:rPr lang="en-US" smtClean="0"/>
              <a:t>6/1/2020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73BF10-A869-442B-AB3C-1DA78C6C2404}" type="datetime1">
              <a:rPr lang="en-US" smtClean="0"/>
              <a:t>6/1/2020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50C5D-03AF-4BB7-A2D4-960EE6AB415C}" type="datetime1">
              <a:rPr lang="en-US" smtClean="0"/>
              <a:t>6/1/2020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10A9F9-245E-446A-A4DB-2850FC9DBF73}" type="datetime1">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42354F-94C2-49C7-9D4E-109F6274F8E4}" type="datetime1">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CE745-3D89-42AB-9EC3-62DC39BBACEC}" type="datetime1">
              <a:rPr lang="en-US" smtClean="0"/>
              <a:t>6/1/2020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60197519"/>
              </p:ext>
            </p:extLst>
          </p:nvPr>
        </p:nvGraphicFramePr>
        <p:xfrm>
          <a:off x="220266" y="0"/>
          <a:ext cx="8757139" cy="914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4116315212"/>
              </p:ext>
            </p:extLst>
          </p:nvPr>
        </p:nvGraphicFramePr>
        <p:xfrm>
          <a:off x="251737" y="2105431"/>
          <a:ext cx="8757140" cy="47525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6" name="Group 5"/>
          <p:cNvGrpSpPr/>
          <p:nvPr/>
        </p:nvGrpSpPr>
        <p:grpSpPr>
          <a:xfrm>
            <a:off x="251736" y="1126957"/>
            <a:ext cx="8757141" cy="994516"/>
            <a:chOff x="299862" y="146087"/>
            <a:chExt cx="8757141" cy="994516"/>
          </a:xfrm>
        </p:grpSpPr>
        <p:sp>
          <p:nvSpPr>
            <p:cNvPr id="7" name="Rectangle 6"/>
            <p:cNvSpPr/>
            <p:nvPr/>
          </p:nvSpPr>
          <p:spPr>
            <a:xfrm>
              <a:off x="299864" y="146087"/>
              <a:ext cx="8757139" cy="9504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TextBox 7"/>
            <p:cNvSpPr txBox="1"/>
            <p:nvPr/>
          </p:nvSpPr>
          <p:spPr>
            <a:xfrm>
              <a:off x="299862" y="190203"/>
              <a:ext cx="8457276" cy="950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4696" tIns="134112" rIns="234696" bIns="134112" numCol="1" spcCol="1270" anchor="ctr" anchorCtr="0">
              <a:noAutofit/>
            </a:bodyPr>
            <a:lstStyle/>
            <a:p>
              <a:pPr lvl="0" algn="ctr" defTabSz="1466850">
                <a:lnSpc>
                  <a:spcPct val="90000"/>
                </a:lnSpc>
                <a:spcBef>
                  <a:spcPct val="0"/>
                </a:spcBef>
                <a:spcAft>
                  <a:spcPct val="35000"/>
                </a:spcAft>
              </a:pPr>
              <a:r>
                <a:rPr lang="en-US" sz="3200" b="1" dirty="0">
                  <a:latin typeface="Times New Roman" pitchFamily="18" charset="0"/>
                  <a:cs typeface="Times New Roman" pitchFamily="18" charset="0"/>
                </a:rPr>
                <a:t>Multi-cultural Society and </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Inter-cultural </a:t>
              </a:r>
              <a:r>
                <a:rPr lang="en-US" sz="3200" b="1" dirty="0" smtClean="0">
                  <a:latin typeface="Times New Roman" pitchFamily="18" charset="0"/>
                  <a:cs typeface="Times New Roman" pitchFamily="18" charset="0"/>
                </a:rPr>
                <a:t>Dialogue</a:t>
              </a:r>
              <a:endParaRPr lang="en-US" sz="3300" kern="1200" dirty="0"/>
            </a:p>
          </p:txBody>
        </p:sp>
      </p:grpSp>
      <p:sp>
        <p:nvSpPr>
          <p:cNvPr id="2" name="Slide Number Placeholder 1"/>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3128194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582005982"/>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178386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066923933"/>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1452687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160667296"/>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3096506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123508853"/>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433252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929841157"/>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901714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738337962"/>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661695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381269992"/>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670113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060437255"/>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4260875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403899016"/>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1894974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093114708"/>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a:p>
        </p:txBody>
      </p:sp>
      <p:pic>
        <p:nvPicPr>
          <p:cNvPr id="4" name="Picture 2" descr="C:\Users\Rehan\Desktop\Screenshot 2020-04-30 11.35.4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6600" y="1828800"/>
            <a:ext cx="1362075" cy="3276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235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12580060"/>
              </p:ext>
            </p:extLst>
          </p:nvPr>
        </p:nvGraphicFramePr>
        <p:xfrm>
          <a:off x="231686" y="0"/>
          <a:ext cx="8757139" cy="914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1241409866"/>
              </p:ext>
            </p:extLst>
          </p:nvPr>
        </p:nvGraphicFramePr>
        <p:xfrm>
          <a:off x="211633" y="934452"/>
          <a:ext cx="8707778" cy="57711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961138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C:\Users\Rehan\Desktop\Screenshot 2020-04-30 05.32.49.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239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C:\Users\Rehan\Desktop\Screenshot 2020-04-30 05.34.4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595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488057580"/>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15035642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b="1" dirty="0"/>
          </a:p>
        </p:txBody>
      </p:sp>
      <p:pic>
        <p:nvPicPr>
          <p:cNvPr id="5" name="Picture 2" descr="C:\Users\ris\Desktop\26H3CAR1F7V3CAXK5YXVCAHL8CDDCA6YJHI5CAG2SNXSCAU7MHMXCAO5ZMUECAB7N3I6CABU2O3QCAJZGZJKCAMXJ9BQCA4P3XGMCAW739WZCAQ5ZED1CASDTF13CAW9I0F9CA31MU66CA6ZICZRCA1HE45W.jpg"/>
          <p:cNvPicPr>
            <a:picLocks noChangeAspect="1" noChangeArrowheads="1"/>
          </p:cNvPicPr>
          <p:nvPr/>
        </p:nvPicPr>
        <p:blipFill>
          <a:blip r:embed="rId2"/>
          <a:srcRect/>
          <a:stretch>
            <a:fillRect/>
          </a:stretch>
        </p:blipFill>
        <p:spPr bwMode="auto">
          <a:xfrm>
            <a:off x="1143000" y="0"/>
            <a:ext cx="7372350" cy="6858000"/>
          </a:xfrm>
          <a:prstGeom prst="rect">
            <a:avLst/>
          </a:prstGeom>
          <a:noFill/>
        </p:spPr>
      </p:pic>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4096991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78B74D-778B-4F5A-ACD0-EFB93F03E926}"/>
              </a:ext>
            </a:extLst>
          </p:cNvPr>
          <p:cNvSpPr>
            <a:spLocks noGrp="1"/>
          </p:cNvSpPr>
          <p:nvPr>
            <p:ph type="title" idx="4294967295"/>
          </p:nvPr>
        </p:nvSpPr>
        <p:spPr>
          <a:xfrm>
            <a:off x="0" y="365126"/>
            <a:ext cx="7886700" cy="1325563"/>
          </a:xfrm>
        </p:spPr>
        <p:txBody>
          <a:bodyPr>
            <a:normAutofit fontScale="90000"/>
          </a:bodyPr>
          <a:lstStyle/>
          <a:p>
            <a:pPr algn="ctr"/>
            <a:r>
              <a:rPr lang="en-US" sz="5400" dirty="0">
                <a:latin typeface="Book Antiqua" panose="02040602050305030304" pitchFamily="18" charset="0"/>
              </a:rPr>
              <a:t/>
            </a:r>
            <a:br>
              <a:rPr lang="en-US" sz="5400" dirty="0">
                <a:latin typeface="Book Antiqua" panose="02040602050305030304" pitchFamily="18" charset="0"/>
              </a:rPr>
            </a:br>
            <a:r>
              <a:rPr lang="en-US" sz="5400" dirty="0">
                <a:latin typeface="Book Antiqua" panose="02040602050305030304" pitchFamily="18" charset="0"/>
              </a:rPr>
              <a:t/>
            </a:r>
            <a:br>
              <a:rPr lang="en-US" sz="5400" dirty="0">
                <a:latin typeface="Book Antiqua" panose="02040602050305030304" pitchFamily="18" charset="0"/>
              </a:rPr>
            </a:br>
            <a:r>
              <a:rPr lang="en-US" sz="5400" dirty="0">
                <a:latin typeface="Book Antiqua" panose="02040602050305030304" pitchFamily="18" charset="0"/>
              </a:rPr>
              <a:t/>
            </a:r>
            <a:br>
              <a:rPr lang="en-US" sz="5400" dirty="0">
                <a:latin typeface="Book Antiqua" panose="02040602050305030304" pitchFamily="18" charset="0"/>
              </a:rPr>
            </a:br>
            <a:r>
              <a:rPr lang="en-US" sz="5400" dirty="0">
                <a:latin typeface="Book Antiqua" panose="02040602050305030304" pitchFamily="18" charset="0"/>
              </a:rPr>
              <a:t/>
            </a:r>
            <a:br>
              <a:rPr lang="en-US" sz="5400" dirty="0">
                <a:latin typeface="Book Antiqua" panose="02040602050305030304" pitchFamily="18" charset="0"/>
              </a:rPr>
            </a:br>
            <a:r>
              <a:rPr lang="en-US" sz="5400" dirty="0">
                <a:latin typeface="Book Antiqua" panose="02040602050305030304" pitchFamily="18" charset="0"/>
              </a:rPr>
              <a:t/>
            </a:r>
            <a:br>
              <a:rPr lang="en-US" sz="5400" dirty="0">
                <a:latin typeface="Book Antiqua" panose="02040602050305030304" pitchFamily="18" charset="0"/>
              </a:rPr>
            </a:br>
            <a:r>
              <a:rPr lang="en-US" sz="5400" dirty="0">
                <a:latin typeface="Book Antiqua" panose="02040602050305030304" pitchFamily="18" charset="0"/>
              </a:rPr>
              <a:t/>
            </a:r>
            <a:br>
              <a:rPr lang="en-US" sz="5400" dirty="0">
                <a:latin typeface="Book Antiqua" panose="02040602050305030304" pitchFamily="18" charset="0"/>
              </a:rPr>
            </a:br>
            <a:r>
              <a:rPr lang="en-US" sz="5400" dirty="0">
                <a:latin typeface="Book Antiqua" panose="02040602050305030304" pitchFamily="18" charset="0"/>
              </a:rPr>
              <a:t>Thanks a lot </a:t>
            </a:r>
            <a:endParaRPr lang="en-US" dirty="0">
              <a:latin typeface="Book Antiqua" panose="02040602050305030304"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3569548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319674511"/>
              </p:ext>
            </p:extLst>
          </p:nvPr>
        </p:nvGraphicFramePr>
        <p:xfrm>
          <a:off x="152400" y="228599"/>
          <a:ext cx="8839200" cy="6492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470912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630477962"/>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4238986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904895722"/>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134766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462270658"/>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2292369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Rehan\Desktop\Screenshot 2020-04-30 04.36.2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729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267235560"/>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3807591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589512361"/>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139840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691</Words>
  <Application>Microsoft Office PowerPoint</Application>
  <PresentationFormat>On-screen Show (4:3)</PresentationFormat>
  <Paragraphs>121</Paragraphs>
  <Slides>24</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Book Antiqua</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Thanks a lot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DELL</dc:creator>
  <cp:lastModifiedBy>Dr Muhammad Sarwar</cp:lastModifiedBy>
  <cp:revision>18</cp:revision>
  <dcterms:created xsi:type="dcterms:W3CDTF">2006-08-16T00:00:00Z</dcterms:created>
  <dcterms:modified xsi:type="dcterms:W3CDTF">2020-06-01T11:32:53Z</dcterms:modified>
</cp:coreProperties>
</file>