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392" r:id="rId2"/>
    <p:sldId id="256" r:id="rId3"/>
    <p:sldId id="269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393" r:id="rId15"/>
    <p:sldId id="268" r:id="rId16"/>
    <p:sldId id="279" r:id="rId17"/>
    <p:sldId id="280" r:id="rId18"/>
    <p:sldId id="277" r:id="rId19"/>
    <p:sldId id="270" r:id="rId20"/>
    <p:sldId id="271" r:id="rId21"/>
    <p:sldId id="274" r:id="rId22"/>
    <p:sldId id="275" r:id="rId23"/>
    <p:sldId id="276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17" r:id="rId51"/>
    <p:sldId id="310" r:id="rId52"/>
    <p:sldId id="311" r:id="rId53"/>
    <p:sldId id="312" r:id="rId54"/>
    <p:sldId id="318" r:id="rId55"/>
    <p:sldId id="320" r:id="rId56"/>
    <p:sldId id="315" r:id="rId57"/>
    <p:sldId id="321" r:id="rId58"/>
    <p:sldId id="314" r:id="rId59"/>
    <p:sldId id="316" r:id="rId60"/>
    <p:sldId id="322" r:id="rId61"/>
    <p:sldId id="323" r:id="rId62"/>
    <p:sldId id="324" r:id="rId63"/>
    <p:sldId id="325" r:id="rId64"/>
    <p:sldId id="326" r:id="rId65"/>
    <p:sldId id="337" r:id="rId66"/>
    <p:sldId id="327" r:id="rId67"/>
    <p:sldId id="328" r:id="rId68"/>
    <p:sldId id="338" r:id="rId69"/>
    <p:sldId id="329" r:id="rId70"/>
    <p:sldId id="330" r:id="rId71"/>
    <p:sldId id="339" r:id="rId72"/>
    <p:sldId id="331" r:id="rId73"/>
    <p:sldId id="340" r:id="rId74"/>
    <p:sldId id="347" r:id="rId75"/>
    <p:sldId id="341" r:id="rId76"/>
    <p:sldId id="343" r:id="rId77"/>
    <p:sldId id="348" r:id="rId78"/>
    <p:sldId id="349" r:id="rId79"/>
    <p:sldId id="350" r:id="rId80"/>
    <p:sldId id="353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80" autoAdjust="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4C884-2953-46E0-B83D-F5AE8C6C756F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FC767-FCB2-46BB-8558-71A55C0C0A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ow.com/way_5665709_holistic-approach-treatment-patients.html" TargetMode="External"/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Decision making process: clinical problem </a:t>
            </a:r>
            <a:r>
              <a:rPr lang="en-US" dirty="0" err="1" smtClean="0"/>
              <a:t>solving,diagnosis,clinical</a:t>
            </a:r>
            <a:r>
              <a:rPr lang="en-US" dirty="0" smtClean="0"/>
              <a:t> reasoning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FC767-FCB2-46BB-8558-71A55C0C0AA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HOAC II model7 specifies the types of goals as long term or short term.</a:t>
            </a:r>
          </a:p>
          <a:p>
            <a:r>
              <a:rPr lang="en-US" dirty="0" smtClean="0"/>
              <a:t>Long- and short-term goals represent the same kind of phenomenon (meaningful</a:t>
            </a:r>
          </a:p>
          <a:p>
            <a:r>
              <a:rPr lang="en-US" dirty="0" smtClean="0"/>
              <a:t>change for the patient); the only difference is the time required to achieve them.</a:t>
            </a:r>
          </a:p>
          <a:p>
            <a:r>
              <a:rPr lang="en-US" dirty="0" smtClean="0"/>
              <a:t>Defining goals in this way is an attempt to reduce confusion created by PTs who use</a:t>
            </a:r>
          </a:p>
          <a:p>
            <a:r>
              <a:rPr lang="en-US" dirty="0" smtClean="0"/>
              <a:t>short-term goals to reflect the impairments to be addressed so that long-term functional</a:t>
            </a:r>
          </a:p>
          <a:p>
            <a:r>
              <a:rPr lang="en-US" dirty="0" smtClean="0"/>
              <a:t>goals can be met. Because impairment changes, which are monitored</a:t>
            </a:r>
          </a:p>
          <a:p>
            <a:r>
              <a:rPr lang="en-US" dirty="0" smtClean="0"/>
              <a:t>through testing criteria, are not really goals, considering a change in impairment as</a:t>
            </a:r>
          </a:p>
          <a:p>
            <a:r>
              <a:rPr lang="en-US" dirty="0" smtClean="0"/>
              <a:t>the accomplishment of a goal is inappropriate. This viewpoint is supported by the</a:t>
            </a:r>
          </a:p>
          <a:p>
            <a:r>
              <a:rPr lang="en-US" dirty="0" smtClean="0"/>
              <a:t>fact that impairment changes may or may not result in improved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FC767-FCB2-46BB-8558-71A55C0C0AA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patients/clients who require multiple episodes of care, periodic follow-up over the life span</a:t>
            </a:r>
          </a:p>
          <a:p>
            <a:r>
              <a:rPr lang="en-US" dirty="0" smtClean="0"/>
              <a:t>is needed to ensure the person’s safe and effective adaptation to changes in physical status, caregivers,</a:t>
            </a:r>
          </a:p>
          <a:p>
            <a:r>
              <a:rPr lang="en-US" dirty="0" smtClean="0"/>
              <a:t>environment, or task demands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FC767-FCB2-46BB-8558-71A55C0C0AA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76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“ability of a physical therapist to provide evaluation and treatment to patients without the need for a physician referral.”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FC767-FCB2-46BB-8558-71A55C0C0AA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64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holistic approach to patient care incorporates the mental, emotional, physical and spiritual health of the individual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 more: 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Holistic Approach to Treatment of Patients |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eHow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http://www.ehow.com/way_5665709_holistic-approach-treatment-patients.html#ixzz2TIJAex9g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FC767-FCB2-46BB-8558-71A55C0C0AA1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80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Disclosure:disclosing</a:t>
            </a:r>
            <a:r>
              <a:rPr lang="en-US" baseline="0" dirty="0" smtClean="0"/>
              <a:t> </a:t>
            </a:r>
            <a:r>
              <a:rPr lang="en-US" baseline="0" smtClean="0"/>
              <a:t>full information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FC767-FCB2-46BB-8558-71A55C0C0AA1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9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Mistake of not following suit </a:t>
            </a:r>
            <a:r>
              <a:rPr lang="en-US" smtClean="0"/>
              <a:t>when able to do</a:t>
            </a:r>
            <a:r>
              <a:rPr lang="en-US" baseline="0" smtClean="0"/>
              <a:t>  so…..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FC767-FCB2-46BB-8558-71A55C0C0AA1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99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Express,Implied,Tacit,Embodied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FC767-FCB2-46BB-8558-71A55C0C0AA1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2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DRIVE E\data\Ex pictures\1472w16x1228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10769600" cy="807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78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Referral relationships</a:t>
            </a:r>
            <a:r>
              <a:rPr lang="en-US" dirty="0" smtClean="0"/>
              <a:t> with physicians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Technological advances</a:t>
            </a:r>
            <a:r>
              <a:rPr lang="en-US" dirty="0" smtClean="0"/>
              <a:t> in the tools available for examination and intervention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Interpersonal relationships with patients and clients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Outcomes</a:t>
            </a:r>
            <a:r>
              <a:rPr lang="en-US" dirty="0" smtClean="0"/>
              <a:t> of care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Evaluation is the process of making clinical judgments, based on examination data, to create a problem list for each patient.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/>
              <a:t>May need referral…</a:t>
            </a:r>
          </a:p>
          <a:p>
            <a:pPr>
              <a:buNone/>
            </a:pPr>
            <a:r>
              <a:rPr lang="en-US" dirty="0" smtClean="0"/>
              <a:t>	whether the problems require the skilled</a:t>
            </a:r>
          </a:p>
          <a:p>
            <a:pPr>
              <a:buNone/>
            </a:pPr>
            <a:r>
              <a:rPr lang="en-US" dirty="0" smtClean="0"/>
              <a:t>	services of a PT.</a:t>
            </a:r>
          </a:p>
          <a:p>
            <a:r>
              <a:rPr lang="en-US" dirty="0" smtClean="0"/>
              <a:t>The end product of evaluation is a </a:t>
            </a:r>
            <a:r>
              <a:rPr lang="en-US" i="1" dirty="0" smtClean="0"/>
              <a:t>diagnosis, which is the term for </a:t>
            </a:r>
            <a:r>
              <a:rPr lang="en-US" dirty="0" smtClean="0"/>
              <a:t>problems that have been categorized into defined clusters, syndromes, or categories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Therapy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using the term is important to distinguish the PT’s findings from other health care practitioners</a:t>
            </a:r>
          </a:p>
          <a:p>
            <a:r>
              <a:rPr lang="en-US" dirty="0" smtClean="0"/>
              <a:t>Some have concerns 1</a:t>
            </a:r>
            <a:r>
              <a:rPr lang="en-US" baseline="30000" dirty="0" smtClean="0"/>
              <a:t>st</a:t>
            </a:r>
            <a:r>
              <a:rPr lang="en-US" dirty="0" smtClean="0"/>
              <a:t> place diagnosis by PT</a:t>
            </a:r>
          </a:p>
          <a:p>
            <a:r>
              <a:rPr lang="en-US" b="1" dirty="0" err="1" smtClean="0">
                <a:latin typeface="Bradley Hand ITC" pitchFamily="66" charset="0"/>
              </a:rPr>
              <a:t>Sahrmann</a:t>
            </a:r>
            <a:r>
              <a:rPr lang="en-US" b="1" dirty="0" smtClean="0">
                <a:latin typeface="Bradley Hand ITC" pitchFamily="66" charset="0"/>
              </a:rPr>
              <a:t> defined the term </a:t>
            </a:r>
            <a:r>
              <a:rPr lang="en-US" b="1" u="sng" dirty="0" smtClean="0">
                <a:latin typeface="Bradley Hand ITC" pitchFamily="66" charset="0"/>
              </a:rPr>
              <a:t>diagnosis</a:t>
            </a:r>
            <a:r>
              <a:rPr lang="en-US" b="1" dirty="0" smtClean="0">
                <a:latin typeface="Bradley Hand ITC" pitchFamily="66" charset="0"/>
              </a:rPr>
              <a:t> as simply the 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Bradley Hand ITC" pitchFamily="66" charset="0"/>
              </a:rPr>
              <a:t>primary dysfunction toward   which the PT directs treatment</a:t>
            </a:r>
          </a:p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Dispelled fear , not interfering others, not performing  services outside scope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Sharing one’s results with other PTs</a:t>
            </a:r>
          </a:p>
          <a:p>
            <a:r>
              <a:rPr lang="en-US" dirty="0" smtClean="0"/>
              <a:t>A diagnosis brings some psychological comfort to the PT and the patient; </a:t>
            </a:r>
          </a:p>
          <a:p>
            <a:r>
              <a:rPr lang="en-US" dirty="0" smtClean="0"/>
              <a:t>labeling the problem gives it a sense of reality and makes communication easier.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'Loss of joint mobility associated with hypertrophic </a:t>
            </a:r>
            <a:r>
              <a:rPr lang="en-US" sz="6600" b="1" dirty="0" smtClean="0"/>
              <a:t>scar’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219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diagnosis role IN 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eliminates the search for a common treatment for all patients, because diagnosis decreases the generalization of clinical problems.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provides an experiential basis, rather than hypothetical mechanisms</a:t>
            </a:r>
          </a:p>
          <a:p>
            <a:r>
              <a:rPr lang="en-US" dirty="0" smtClean="0"/>
              <a:t>It ensures the homogeneity of patients in comparison groups for research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</a:t>
            </a:r>
            <a:r>
              <a:rPr lang="en-US" sz="4000" dirty="0" err="1" smtClean="0"/>
              <a:t>Mr</a:t>
            </a:r>
            <a:r>
              <a:rPr lang="en-US" sz="4000" dirty="0" smtClean="0"/>
              <a:t>  A will become more independent in his movement skills in a standing position so that he can move within his environment and interact with his family by 15/04/17</a:t>
            </a:r>
            <a:endParaRPr lang="en-US" sz="4000" dirty="0"/>
          </a:p>
        </p:txBody>
      </p:sp>
      <p:pic>
        <p:nvPicPr>
          <p:cNvPr id="1026" name="Picture 2" descr="E:\EBP &amp; PP\profesional practice\pic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1" y="4038600"/>
            <a:ext cx="3200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 Term Goals must work toward long term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Mr</a:t>
            </a:r>
            <a:r>
              <a:rPr lang="en-US" dirty="0" smtClean="0"/>
              <a:t> A will be able to sit by himself and start pulling up to a variety of surfaces 3 of 4 trials by 30/3/16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will cruise along a variety of surfaces and along gaps with minimal falls by 30/4/16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will move forward in a standing position with moderate assistance by 30/6/16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will get on and off of a raised surface by himself by 30/9/16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will move forward in a standing position with minimal assistance by 30/11/16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Documentation of patient/client management, the plan of care </a:t>
            </a:r>
          </a:p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reflects the result of the</a:t>
            </a:r>
          </a:p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PT’s evaluative process and </a:t>
            </a:r>
          </a:p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the specific interventions </a:t>
            </a:r>
          </a:p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to be used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in an episode of care to accomplish specific goals and outcomes.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Prognosis is the determination of the predicted </a:t>
            </a:r>
            <a:r>
              <a:rPr lang="en-US" b="1" dirty="0" smtClean="0"/>
              <a:t>optimal level of improvement</a:t>
            </a:r>
            <a:r>
              <a:rPr lang="en-US" i="1" dirty="0" smtClean="0"/>
              <a:t> in</a:t>
            </a:r>
          </a:p>
          <a:p>
            <a:pPr>
              <a:buNone/>
            </a:pPr>
            <a:r>
              <a:rPr lang="en-US" dirty="0" smtClean="0"/>
              <a:t>   function,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  the </a:t>
            </a:r>
            <a:r>
              <a:rPr lang="en-US" dirty="0" smtClean="0">
                <a:solidFill>
                  <a:srgbClr val="C00000"/>
                </a:solidFill>
              </a:rPr>
              <a:t>time </a:t>
            </a:r>
            <a:r>
              <a:rPr lang="en-US" dirty="0" smtClean="0"/>
              <a:t>needed to reach that level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  the </a:t>
            </a:r>
            <a:r>
              <a:rPr lang="en-US" dirty="0" smtClean="0">
                <a:solidFill>
                  <a:srgbClr val="C00000"/>
                </a:solidFill>
              </a:rPr>
              <a:t>levels</a:t>
            </a:r>
            <a:r>
              <a:rPr lang="en-US" dirty="0" smtClean="0"/>
              <a:t> of improvement that may be reached at various intervals during the course of physical therapy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2133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4300" dirty="0" smtClean="0"/>
              <a:t>ROLE OF PHYSICAL THERAPIST</a:t>
            </a:r>
            <a:endParaRPr lang="en-US" sz="4300" dirty="0"/>
          </a:p>
        </p:txBody>
      </p:sp>
      <p:pic>
        <p:nvPicPr>
          <p:cNvPr id="1026" name="Picture 2" descr="E:\EBP &amp; PP\profesional practice\pics\role of PT\Physical_Therapists_at_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6172200" cy="5715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Prognosis is included/documented  in Physical Therapy PLAN OF CARE….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Specific short &amp; Long term goals for identified problems.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Time &amp; frequency of specific intervention , selected to meet goals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Expected outcome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Optimal level of   </a:t>
            </a:r>
            <a:r>
              <a:rPr lang="en-US" i="1" dirty="0" err="1" smtClean="0"/>
              <a:t>IMpRoVeMeNt</a:t>
            </a:r>
            <a:endParaRPr lang="en-US" i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Patient function</a:t>
            </a:r>
            <a:r>
              <a:rPr lang="en-US" dirty="0" smtClean="0"/>
              <a:t> must therefore be addressed throughout a plan of care in short and long-term goals that represent meaningful accomplishments. </a:t>
            </a:r>
          </a:p>
          <a:p>
            <a:r>
              <a:rPr lang="en-US" dirty="0" smtClean="0"/>
              <a:t>PTs can check whether a goal is meaningful by determining whether anyone, including the payer , would consider physical therapy worthwhile if only that goal were achieved.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 the PT’s role in the prevention of illness gains strength and clarity, the practitioner faces another challenge in writing plans of care: goals related to the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reduction or elimination of risk factors. </a:t>
            </a:r>
          </a:p>
          <a:p>
            <a:r>
              <a:rPr lang="en-US" dirty="0" smtClean="0"/>
              <a:t>PTs must be able to justify preventive interventions, often without supporting data. Without such data, unnecessary interventions may occur, or interventions may continue after they are no longer necessary.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PT will decide which intervention will achieve  short/long term goals…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Decision making process is influenced by </a:t>
            </a:r>
          </a:p>
          <a:p>
            <a:pPr>
              <a:buNone/>
            </a:pPr>
            <a:r>
              <a:rPr lang="en-US" dirty="0" smtClean="0"/>
              <a:t>Pt current health status</a:t>
            </a:r>
          </a:p>
          <a:p>
            <a:pPr>
              <a:buNone/>
            </a:pPr>
            <a:r>
              <a:rPr lang="en-US" dirty="0" smtClean="0"/>
              <a:t>Educational level</a:t>
            </a:r>
          </a:p>
          <a:p>
            <a:pPr>
              <a:buNone/>
            </a:pPr>
            <a:r>
              <a:rPr lang="en-US" dirty="0" smtClean="0"/>
              <a:t>Payment source</a:t>
            </a:r>
          </a:p>
          <a:p>
            <a:pPr>
              <a:buNone/>
            </a:pPr>
            <a:r>
              <a:rPr lang="en-US" dirty="0" smtClean="0"/>
              <a:t>Self interest</a:t>
            </a:r>
          </a:p>
          <a:p>
            <a:pPr>
              <a:buNone/>
            </a:pPr>
            <a:r>
              <a:rPr lang="en-US" dirty="0" smtClean="0"/>
              <a:t>Pt case load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Discharge planning and Discontinuance of care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Discharge is the process of ending </a:t>
            </a:r>
          </a:p>
          <a:p>
            <a:pPr>
              <a:buNone/>
            </a:pPr>
            <a:r>
              <a:rPr lang="en-US" i="1" dirty="0" smtClean="0"/>
              <a:t>physical therapy services </a:t>
            </a:r>
            <a:r>
              <a:rPr lang="en-US" b="1" i="1" u="sng" dirty="0" smtClean="0">
                <a:solidFill>
                  <a:srgbClr val="00B0F0"/>
                </a:solidFill>
                <a:latin typeface="Bradley Hand ITC" pitchFamily="66" charset="0"/>
              </a:rPr>
              <a:t>provided during a </a:t>
            </a:r>
            <a:r>
              <a:rPr lang="en-US" b="1" i="1" u="sng" dirty="0" smtClean="0">
                <a:solidFill>
                  <a:srgbClr val="00B0F0"/>
                </a:solidFill>
              </a:rPr>
              <a:t>single episode </a:t>
            </a:r>
            <a:r>
              <a:rPr lang="en-US" b="1" i="1" u="sng" dirty="0" smtClean="0">
                <a:solidFill>
                  <a:srgbClr val="00B0F0"/>
                </a:solidFill>
                <a:latin typeface="Bradley Hand ITC" pitchFamily="66" charset="0"/>
              </a:rPr>
              <a:t>of </a:t>
            </a:r>
            <a:r>
              <a:rPr lang="en-US" b="1" u="sng" dirty="0" smtClean="0">
                <a:solidFill>
                  <a:srgbClr val="00B0F0"/>
                </a:solidFill>
                <a:latin typeface="Bradley Hand ITC" pitchFamily="66" charset="0"/>
              </a:rPr>
              <a:t>care</a:t>
            </a:r>
            <a:r>
              <a:rPr lang="en-US" dirty="0" smtClean="0">
                <a:latin typeface="Bradley Hand ITC" pitchFamily="66" charset="0"/>
              </a:rPr>
              <a:t> </a:t>
            </a:r>
            <a:r>
              <a:rPr lang="en-US" dirty="0" smtClean="0"/>
              <a:t>because the </a:t>
            </a:r>
          </a:p>
          <a:p>
            <a:pPr>
              <a:buFont typeface="Wingdings" pitchFamily="2" charset="2"/>
              <a:buChar char="ü"/>
            </a:pPr>
            <a:r>
              <a:rPr lang="en-US" u="sng" dirty="0" smtClean="0">
                <a:solidFill>
                  <a:schemeClr val="accent6"/>
                </a:solidFill>
              </a:rPr>
              <a:t>anticipated    goals</a:t>
            </a:r>
            <a:r>
              <a:rPr lang="en-US" dirty="0" smtClean="0"/>
              <a:t>           a n d </a:t>
            </a:r>
          </a:p>
          <a:p>
            <a:pPr>
              <a:buFont typeface="Wingdings" pitchFamily="2" charset="2"/>
              <a:buChar char="ü"/>
            </a:pPr>
            <a:r>
              <a:rPr lang="en-US" u="sng" dirty="0" smtClean="0">
                <a:solidFill>
                  <a:schemeClr val="accent6"/>
                </a:solidFill>
              </a:rPr>
              <a:t>expected   outcomes</a:t>
            </a:r>
            <a:r>
              <a:rPr lang="en-US" u="sng" dirty="0" smtClean="0"/>
              <a:t> </a:t>
            </a:r>
            <a:r>
              <a:rPr lang="en-US" dirty="0" smtClean="0"/>
              <a:t>o f     </a:t>
            </a:r>
            <a:r>
              <a:rPr lang="en-US" sz="5400" b="1" dirty="0" smtClean="0">
                <a:latin typeface="Bradley Hand ITC" pitchFamily="66" charset="0"/>
              </a:rPr>
              <a:t>treatment</a:t>
            </a:r>
          </a:p>
          <a:p>
            <a:pPr>
              <a:buNone/>
            </a:pPr>
            <a:r>
              <a:rPr lang="en-US" dirty="0" smtClean="0"/>
              <a:t>have been       </a:t>
            </a:r>
            <a:r>
              <a:rPr lang="en-US" sz="6000" i="1" dirty="0" smtClean="0"/>
              <a:t>achieved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Discharge does not occur with a </a:t>
            </a:r>
            <a:r>
              <a:rPr lang="en-US" u="sng" dirty="0" smtClean="0">
                <a:latin typeface="Britannic Bold" pitchFamily="34" charset="0"/>
              </a:rPr>
              <a:t>transfer</a:t>
            </a:r>
            <a:r>
              <a:rPr lang="en-US" dirty="0" smtClean="0"/>
              <a:t>; </a:t>
            </a:r>
          </a:p>
          <a:p>
            <a:pPr>
              <a:buNone/>
            </a:pPr>
            <a:r>
              <a:rPr lang="en-US" dirty="0" smtClean="0"/>
              <a:t>    that is, when the patient is moved from one</a:t>
            </a:r>
          </a:p>
          <a:p>
            <a:pPr>
              <a:buNone/>
            </a:pPr>
            <a:r>
              <a:rPr lang="en-US" dirty="0" smtClean="0"/>
              <a:t>    site to another site in the same setting or across settings </a:t>
            </a:r>
            <a:r>
              <a:rPr lang="en-US" dirty="0" smtClean="0">
                <a:solidFill>
                  <a:schemeClr val="accent6"/>
                </a:solidFill>
              </a:rPr>
              <a:t>during a single episode of care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After Discharging Pt, PT provide appropriate f/u</a:t>
            </a:r>
          </a:p>
          <a:p>
            <a:pPr>
              <a:buNone/>
            </a:pPr>
            <a:r>
              <a:rPr lang="en-US" dirty="0" smtClean="0"/>
              <a:t>    Or Referral. </a:t>
            </a:r>
            <a:endParaRPr lang="en-US" dirty="0"/>
          </a:p>
        </p:txBody>
      </p:sp>
      <p:pic>
        <p:nvPicPr>
          <p:cNvPr id="5122" name="Picture 2" descr="C:\Users\MNA\Pictures\images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Discontinuation is the process of </a:t>
            </a:r>
            <a:r>
              <a:rPr lang="en-US" sz="4000" b="1" i="1" dirty="0" smtClean="0">
                <a:solidFill>
                  <a:schemeClr val="accent1"/>
                </a:solidFill>
              </a:rPr>
              <a:t>ending</a:t>
            </a:r>
            <a:r>
              <a:rPr lang="en-US" i="1" dirty="0" smtClean="0">
                <a:solidFill>
                  <a:schemeClr val="accent1"/>
                </a:solidFill>
              </a:rPr>
              <a:t> physical therapy services provided during a single </a:t>
            </a:r>
            <a:r>
              <a:rPr lang="en-US" dirty="0" smtClean="0">
                <a:solidFill>
                  <a:schemeClr val="accent1"/>
                </a:solidFill>
              </a:rPr>
              <a:t>episode of care </a:t>
            </a:r>
          </a:p>
          <a:p>
            <a:pPr>
              <a:buNone/>
            </a:pPr>
            <a:r>
              <a:rPr lang="en-US" dirty="0" smtClean="0"/>
              <a:t>   because of the following circumstances: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The patient/client, caregiver, or legal guardian </a:t>
            </a:r>
            <a:r>
              <a:rPr lang="en-US" sz="4000" dirty="0" smtClean="0">
                <a:solidFill>
                  <a:schemeClr val="accent1"/>
                </a:solidFill>
              </a:rPr>
              <a:t>declines</a:t>
            </a:r>
            <a:r>
              <a:rPr lang="en-US" dirty="0" smtClean="0"/>
              <a:t> to continue intervention.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4098" name="Picture 2" descr="C:\Users\MNA\Pictures\japan-travel--discover-okinawa--morning-glory--lone-boat-on-the-placid-beach-okinawa-island--japan-travel-photos-108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 The patient/client is unable to continue to progress toward anticipated goals and expected outcomes because of </a:t>
            </a:r>
            <a:r>
              <a:rPr lang="en-US" dirty="0" smtClean="0">
                <a:solidFill>
                  <a:schemeClr val="accent1"/>
                </a:solidFill>
              </a:rPr>
              <a:t>medical or psychosocial complications</a:t>
            </a:r>
            <a:r>
              <a:rPr lang="en-US" dirty="0" smtClean="0"/>
              <a:t> or because </a:t>
            </a:r>
            <a:r>
              <a:rPr lang="en-US" dirty="0" smtClean="0">
                <a:solidFill>
                  <a:schemeClr val="accent1"/>
                </a:solidFill>
              </a:rPr>
              <a:t>financial</a:t>
            </a:r>
            <a:r>
              <a:rPr lang="en-US" dirty="0" smtClean="0"/>
              <a:t> or insurance resources have been expended.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 physical therapist </a:t>
            </a:r>
            <a:r>
              <a:rPr lang="en-US" dirty="0" smtClean="0">
                <a:solidFill>
                  <a:schemeClr val="accent1"/>
                </a:solidFill>
              </a:rPr>
              <a:t>determines</a:t>
            </a:r>
            <a:r>
              <a:rPr lang="en-US" dirty="0" smtClean="0"/>
              <a:t> that the patient/client will </a:t>
            </a:r>
            <a:r>
              <a:rPr lang="en-US" dirty="0" smtClean="0">
                <a:solidFill>
                  <a:schemeClr val="accent1"/>
                </a:solidFill>
              </a:rPr>
              <a:t>no longer benefit from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    physical therapy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MNA\Pictures\japan-travel--discover-okinawa--morning-glory--lone-boat-on-the-placid-beach-okinawa-island--japan-travel-photos-108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smtClean="0"/>
              <a:t>When physical therapy services must be terminated </a:t>
            </a:r>
            <a:r>
              <a:rPr lang="en-US" dirty="0" smtClean="0">
                <a:solidFill>
                  <a:schemeClr val="accent5"/>
                </a:solidFill>
              </a:rPr>
              <a:t>before anticipated goals and expected outcomes have been achieved,</a:t>
            </a:r>
            <a:r>
              <a:rPr lang="en-US" dirty="0" smtClean="0"/>
              <a:t> the status of the patient/client and the rationale for discontinuation are </a:t>
            </a:r>
            <a:r>
              <a:rPr lang="en-US" dirty="0" smtClean="0">
                <a:solidFill>
                  <a:srgbClr val="FF0000"/>
                </a:solidFill>
              </a:rPr>
              <a:t>documented.</a:t>
            </a:r>
          </a:p>
          <a:p>
            <a:endParaRPr lang="en-US" dirty="0" smtClean="0"/>
          </a:p>
          <a:p>
            <a:r>
              <a:rPr lang="en-US" dirty="0" smtClean="0"/>
              <a:t>Plan ….f/u   / referral</a:t>
            </a:r>
          </a:p>
        </p:txBody>
      </p:sp>
      <p:pic>
        <p:nvPicPr>
          <p:cNvPr id="3074" name="Picture 2" descr="C:\Users\MNA\Pictures\image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</a:rPr>
              <a:t>In an episode of physical therapy care, a patient who has undergone surgery for repair of a fractured femur may move from acute care to sub-acute or skilled nursing care to home care to outpatient physical therapy.</a:t>
            </a:r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MNA\Pictures\MorningInTheForest1-610x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*****************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PT as </a:t>
            </a:r>
          </a:p>
          <a:p>
            <a:r>
              <a:rPr lang="en-US" dirty="0" smtClean="0"/>
              <a:t>Patient/Client Manager</a:t>
            </a:r>
          </a:p>
          <a:p>
            <a:r>
              <a:rPr lang="en-US" dirty="0" smtClean="0"/>
              <a:t>Administrator</a:t>
            </a:r>
          </a:p>
          <a:p>
            <a:r>
              <a:rPr lang="en-US" dirty="0" smtClean="0"/>
              <a:t>Educator</a:t>
            </a:r>
          </a:p>
          <a:p>
            <a:r>
              <a:rPr lang="en-US" dirty="0" smtClean="0"/>
              <a:t>Consultant</a:t>
            </a:r>
          </a:p>
          <a:p>
            <a:r>
              <a:rPr lang="en-US" dirty="0" smtClean="0"/>
              <a:t>Critical Enquirer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E:\EBP &amp; PP\profesional practice\pics\pos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u="sng" dirty="0" smtClean="0">
                <a:latin typeface="Britannic Bold" pitchFamily="34" charset="0"/>
              </a:rPr>
              <a:t>Discharge Planning</a:t>
            </a:r>
          </a:p>
          <a:p>
            <a:r>
              <a:rPr lang="en-US" dirty="0" smtClean="0"/>
              <a:t>Certain regulations</a:t>
            </a:r>
          </a:p>
          <a:p>
            <a:endParaRPr lang="en-US" dirty="0" smtClean="0"/>
          </a:p>
          <a:p>
            <a:r>
              <a:rPr lang="en-US" dirty="0" smtClean="0"/>
              <a:t>The intent of these regulations is to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contain costs,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improve outcomes, and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reduce the need for readmission to the hospital</a:t>
            </a:r>
            <a:endParaRPr lang="en-US" dirty="0"/>
          </a:p>
        </p:txBody>
      </p:sp>
      <p:pic>
        <p:nvPicPr>
          <p:cNvPr id="4" name="Picture 2" descr="C:\Users\MNA\Pictures\japan-travel--discover-okinawa--morning-glory--lone-boat-on-the-placid-beach-okinawa-island--japan-travel-photos-108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558088" cy="677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on discharge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Hospital must have a discharge planning process applicable to all patients.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Discharge planning evaluation</a:t>
            </a:r>
            <a:r>
              <a:rPr lang="en-US" dirty="0" smtClean="0"/>
              <a:t> includes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Likelihood services ,Post discharge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Availability of Services </a:t>
            </a:r>
          </a:p>
          <a:p>
            <a:r>
              <a:rPr lang="en-US" dirty="0" smtClean="0"/>
              <a:t>Hospital must </a:t>
            </a:r>
            <a:r>
              <a:rPr lang="en-US" dirty="0" smtClean="0">
                <a:solidFill>
                  <a:schemeClr val="accent6"/>
                </a:solidFill>
              </a:rPr>
              <a:t>discuss Discharge planning</a:t>
            </a:r>
          </a:p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evaluation </a:t>
            </a:r>
            <a:r>
              <a:rPr lang="en-US" dirty="0" smtClean="0"/>
              <a:t>with patient or person acting on </a:t>
            </a:r>
          </a:p>
          <a:p>
            <a:pPr>
              <a:buNone/>
            </a:pPr>
            <a:r>
              <a:rPr lang="en-US" dirty="0" smtClean="0"/>
              <a:t>his/her behalf</a:t>
            </a:r>
          </a:p>
          <a:p>
            <a:r>
              <a:rPr lang="en-US" dirty="0" smtClean="0"/>
              <a:t>Patient and family members must be </a:t>
            </a:r>
            <a:r>
              <a:rPr lang="en-US" dirty="0" smtClean="0">
                <a:solidFill>
                  <a:schemeClr val="accent1"/>
                </a:solidFill>
              </a:rPr>
              <a:t>counseled 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to prepare them for post-hospital care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Transfer / Referral</a:t>
            </a:r>
          </a:p>
          <a:p>
            <a:pPr>
              <a:buNone/>
            </a:pPr>
            <a:r>
              <a:rPr lang="en-US" dirty="0" smtClean="0"/>
              <a:t>    The hospital must transfer or refer patients, along with </a:t>
            </a:r>
            <a:r>
              <a:rPr lang="en-US" dirty="0" smtClean="0">
                <a:solidFill>
                  <a:schemeClr val="accent6"/>
                </a:solidFill>
              </a:rPr>
              <a:t>necessary medical information</a:t>
            </a:r>
            <a:r>
              <a:rPr lang="en-US" dirty="0" smtClean="0"/>
              <a:t>, to appropriate facilities, agencies, or outpatient services as needed for follow-up or ancillary care.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latin typeface="Bradley Hand ITC" pitchFamily="66" charset="0"/>
              </a:rPr>
              <a:t>Primary Health care agency</a:t>
            </a:r>
          </a:p>
          <a:p>
            <a:pPr>
              <a:buNone/>
            </a:pPr>
            <a:r>
              <a:rPr lang="en-US" b="1" dirty="0" smtClean="0">
                <a:latin typeface="Bradley Hand ITC" pitchFamily="66" charset="0"/>
              </a:rPr>
              <a:t>Bearing Cost , Providing facilities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Hospital role in making clear to Pt regarding </a:t>
            </a:r>
            <a:r>
              <a:rPr lang="en-US" dirty="0" err="1" smtClean="0">
                <a:solidFill>
                  <a:schemeClr val="accent6"/>
                </a:solidFill>
              </a:rPr>
              <a:t>medicare</a:t>
            </a:r>
            <a:r>
              <a:rPr lang="en-US" dirty="0" smtClean="0">
                <a:solidFill>
                  <a:schemeClr val="accent6"/>
                </a:solidFill>
              </a:rPr>
              <a:t>  Home health coverage policies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67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hospitals, nursing homes, and rehabilitation centers, discharge planning is usually a multidisciplinary process led by a</a:t>
            </a:r>
            <a:r>
              <a:rPr lang="en-US" sz="3600" dirty="0" smtClean="0">
                <a:solidFill>
                  <a:schemeClr val="accent6"/>
                </a:solidFill>
              </a:rPr>
              <a:t> social worker</a:t>
            </a:r>
            <a:r>
              <a:rPr lang="en-US" sz="3600" dirty="0" smtClean="0"/>
              <a:t> or </a:t>
            </a:r>
            <a:r>
              <a:rPr lang="en-US" sz="3600" dirty="0" smtClean="0">
                <a:solidFill>
                  <a:schemeClr val="accent6"/>
                </a:solidFill>
              </a:rPr>
              <a:t>case manager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Negotiations among health care professionals in ensuring individual Pt goals.</a:t>
            </a:r>
          </a:p>
          <a:p>
            <a:endParaRPr lang="en-US" sz="3600" dirty="0"/>
          </a:p>
        </p:txBody>
      </p:sp>
      <p:pic>
        <p:nvPicPr>
          <p:cNvPr id="4" name="Picture 2" descr="C:\Users\MNA\Pictures\japan-travel--discover-okinawa--morning-glory--lone-boat-on-the-placid-beach-okinawa-island--japan-travel-photos-108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1534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example, a patient may be medically stable but unable to function safely and independently enough to return home and negotiate flights of steps. </a:t>
            </a:r>
          </a:p>
          <a:p>
            <a:r>
              <a:rPr lang="en-US" dirty="0" smtClean="0"/>
              <a:t>The PT may feel that another 2 or 3  sessions would enable the patient to meet </a:t>
            </a:r>
          </a:p>
          <a:p>
            <a:pPr>
              <a:buNone/>
            </a:pPr>
            <a:r>
              <a:rPr lang="en-US" dirty="0" smtClean="0"/>
              <a:t>    stair-climbing goals, but the rest of the team</a:t>
            </a:r>
          </a:p>
          <a:p>
            <a:pPr>
              <a:buNone/>
            </a:pPr>
            <a:r>
              <a:rPr lang="en-US" dirty="0" smtClean="0"/>
              <a:t>    may recommend transfer to a </a:t>
            </a:r>
            <a:r>
              <a:rPr lang="en-US" dirty="0" smtClean="0">
                <a:solidFill>
                  <a:srgbClr val="FF0000"/>
                </a:solidFill>
              </a:rPr>
              <a:t>skilled nursing home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for more rehabilitation.</a:t>
            </a:r>
            <a:endParaRPr lang="en-US" dirty="0"/>
          </a:p>
        </p:txBody>
      </p:sp>
      <p:pic>
        <p:nvPicPr>
          <p:cNvPr id="6146" name="Picture 2" descr="E:\EBP &amp; PP\profesional practice\pics\6191774.b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477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Discharge may be done without involvement of all care providers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 Pt’s therapy is going on and may be discharged unexpectedly without informing PT</a:t>
            </a:r>
            <a:r>
              <a:rPr lang="en-US" sz="2800" dirty="0" smtClean="0"/>
              <a:t>(PT </a:t>
            </a:r>
            <a:r>
              <a:rPr lang="en-US" sz="2800" dirty="0" err="1" smtClean="0"/>
              <a:t>duty,off</a:t>
            </a:r>
            <a:r>
              <a:rPr lang="en-US" sz="28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In acute care facility..reimbursement by DRG</a:t>
            </a:r>
          </a:p>
          <a:p>
            <a:pPr>
              <a:buNone/>
            </a:pP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Bradley Hand ITC" pitchFamily="66" charset="0"/>
              </a:rPr>
              <a:t>diagnostic related group</a:t>
            </a:r>
            <a:r>
              <a:rPr lang="en-US" sz="2800" dirty="0" smtClean="0"/>
              <a:t>)</a:t>
            </a:r>
          </a:p>
          <a:p>
            <a:pPr>
              <a:buNone/>
            </a:pPr>
            <a:r>
              <a:rPr lang="en-US" sz="2800" dirty="0" smtClean="0"/>
              <a:t>Hospital receive a prospective amount..</a:t>
            </a:r>
          </a:p>
          <a:p>
            <a:pPr>
              <a:buNone/>
            </a:pPr>
            <a:r>
              <a:rPr lang="en-US" sz="2800" dirty="0" smtClean="0"/>
              <a:t>Pt may be discharge early /late    ….Problem</a:t>
            </a:r>
          </a:p>
          <a:p>
            <a:pPr>
              <a:buNone/>
            </a:pPr>
            <a:r>
              <a:rPr lang="en-US" sz="2800" dirty="0" smtClean="0"/>
              <a:t>Money earning…….loss in Revenue for hospital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Bradley Hand ITC" pitchFamily="66" charset="0"/>
              </a:rPr>
              <a:t>Prospective   Payment    System……</a:t>
            </a:r>
            <a:br>
              <a:rPr lang="en-US" b="1" dirty="0">
                <a:solidFill>
                  <a:srgbClr val="FF0000"/>
                </a:solidFill>
                <a:latin typeface="Bradley Hand ITC" pitchFamily="66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chemeClr val="accent1"/>
                </a:solidFill>
              </a:rPr>
              <a:t>number of visits</a:t>
            </a:r>
            <a:r>
              <a:rPr lang="en-US" dirty="0" smtClean="0"/>
              <a:t> over a specific period of </a:t>
            </a:r>
          </a:p>
          <a:p>
            <a:pPr>
              <a:buNone/>
            </a:pPr>
            <a:r>
              <a:rPr lang="en-US" dirty="0" smtClean="0"/>
              <a:t>time may be predetermined or authorized for</a:t>
            </a:r>
          </a:p>
          <a:p>
            <a:pPr>
              <a:buNone/>
            </a:pPr>
            <a:r>
              <a:rPr lang="en-US" dirty="0" smtClean="0"/>
              <a:t>a particular diagnosis.</a:t>
            </a:r>
          </a:p>
          <a:p>
            <a:pPr>
              <a:buNone/>
            </a:pPr>
            <a:r>
              <a:rPr lang="en-US" dirty="0" smtClean="0"/>
              <a:t>Negotiations e third party payer….</a:t>
            </a:r>
          </a:p>
          <a:p>
            <a:pPr>
              <a:buNone/>
            </a:pPr>
            <a:r>
              <a:rPr lang="en-US" dirty="0" smtClean="0"/>
              <a:t>Normal schedule …inpatient ,..rehab…</a:t>
            </a:r>
          </a:p>
          <a:p>
            <a:pPr>
              <a:buNone/>
            </a:pPr>
            <a:r>
              <a:rPr lang="en-US" dirty="0" smtClean="0"/>
              <a:t>Any deviation PT/case manager provide explanation of change in discharge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Likely outcome per </a:t>
            </a:r>
            <a:r>
              <a:rPr lang="en-US" dirty="0" smtClean="0">
                <a:solidFill>
                  <a:srgbClr val="FF0000"/>
                </a:solidFill>
              </a:rPr>
              <a:t>diagnosis</a:t>
            </a:r>
            <a:r>
              <a:rPr lang="en-US" dirty="0" smtClean="0"/>
              <a:t> : PT make at start of process.</a:t>
            </a:r>
          </a:p>
          <a:p>
            <a:r>
              <a:rPr lang="en-US" dirty="0" smtClean="0"/>
              <a:t>Outcome…diagnosis…re-examination to determine actual outcomes  ,predicted ones.</a:t>
            </a:r>
          </a:p>
          <a:p>
            <a:r>
              <a:rPr lang="en-US" dirty="0" smtClean="0"/>
              <a:t>May modify predicted outcomes accordingly</a:t>
            </a:r>
          </a:p>
          <a:p>
            <a:endParaRPr lang="en-US" dirty="0" smtClean="0"/>
          </a:p>
          <a:p>
            <a:r>
              <a:rPr lang="en-US" dirty="0" smtClean="0"/>
              <a:t>Effect of Intervention on Pt </a:t>
            </a:r>
            <a:r>
              <a:rPr lang="en-US" dirty="0" err="1" smtClean="0"/>
              <a:t>condition,functional</a:t>
            </a:r>
            <a:r>
              <a:rPr lang="en-US" dirty="0" smtClean="0"/>
              <a:t> </a:t>
            </a:r>
            <a:r>
              <a:rPr lang="en-US" dirty="0" err="1" smtClean="0"/>
              <a:t>limitations,health,satisfaction</a:t>
            </a:r>
            <a:endParaRPr lang="en-US" dirty="0" smtClean="0"/>
          </a:p>
          <a:p>
            <a:r>
              <a:rPr lang="en-US" dirty="0" smtClean="0"/>
              <a:t>Accountability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Physical Therapist as</a:t>
            </a:r>
            <a:br>
              <a:rPr lang="en-US" b="1" dirty="0" smtClean="0"/>
            </a:br>
            <a:r>
              <a:rPr lang="en-US" b="1" dirty="0" smtClean="0"/>
              <a:t>Patient/Client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i="1" u="sng" dirty="0" smtClean="0">
                <a:latin typeface="Algerian" pitchFamily="82" charset="0"/>
              </a:rPr>
              <a:t>Patient </a:t>
            </a:r>
          </a:p>
          <a:p>
            <a:pPr>
              <a:buNone/>
            </a:pPr>
            <a:r>
              <a:rPr lang="en-US" i="1" dirty="0" smtClean="0"/>
              <a:t>   </a:t>
            </a:r>
            <a:endParaRPr lang="en-US" sz="4000" i="1" dirty="0" smtClean="0"/>
          </a:p>
          <a:p>
            <a:pPr>
              <a:buNone/>
            </a:pPr>
            <a:r>
              <a:rPr lang="en-US" sz="4000" i="1" dirty="0" smtClean="0"/>
              <a:t>    an individual with </a:t>
            </a:r>
            <a:r>
              <a:rPr lang="en-US" sz="4000" i="1" dirty="0" smtClean="0">
                <a:solidFill>
                  <a:srgbClr val="FF0000"/>
                </a:solidFill>
              </a:rPr>
              <a:t>impairments</a:t>
            </a:r>
          </a:p>
          <a:p>
            <a:pPr>
              <a:buNone/>
            </a:pPr>
            <a:r>
              <a:rPr lang="en-US" sz="4000" i="1" dirty="0" smtClean="0">
                <a:solidFill>
                  <a:srgbClr val="FF0000"/>
                </a:solidFill>
              </a:rPr>
              <a:t>    and functional limitations</a:t>
            </a:r>
            <a:r>
              <a:rPr lang="en-US" sz="4000" i="1" dirty="0" smtClean="0"/>
              <a:t> ,diagnosed by a physical therapist , who is receiving physical therapy care to improve function and prevent disability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Referral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Military PT usually practice without referrals</a:t>
            </a:r>
          </a:p>
          <a:p>
            <a:r>
              <a:rPr lang="en-US" dirty="0" smtClean="0"/>
              <a:t>At least 1960s Public are seeing PT ,only with prescriptions written by Physicians.</a:t>
            </a:r>
          </a:p>
          <a:p>
            <a:pPr>
              <a:buNone/>
            </a:pPr>
            <a:r>
              <a:rPr lang="en-US" dirty="0" smtClean="0"/>
              <a:t>Precise Orders….each Pt..plan of Care.</a:t>
            </a:r>
          </a:p>
          <a:p>
            <a:r>
              <a:rPr lang="en-US" dirty="0" smtClean="0"/>
              <a:t>watts for ultrasound treatment,</a:t>
            </a:r>
          </a:p>
          <a:p>
            <a:r>
              <a:rPr lang="en-US" dirty="0" smtClean="0"/>
              <a:t> the duration of treatment, </a:t>
            </a:r>
          </a:p>
          <a:p>
            <a:r>
              <a:rPr lang="en-US" dirty="0" smtClean="0"/>
              <a:t>the number of repetitions and </a:t>
            </a:r>
          </a:p>
          <a:p>
            <a:r>
              <a:rPr lang="en-US" dirty="0" smtClean="0"/>
              <a:t>specific modes of exercise for particular muscle groups, and the</a:t>
            </a:r>
          </a:p>
          <a:p>
            <a:r>
              <a:rPr lang="en-US" dirty="0" smtClean="0"/>
              <a:t>water temperature for whirlpool treatments.</a:t>
            </a:r>
          </a:p>
          <a:p>
            <a:pPr>
              <a:buNone/>
            </a:pPr>
            <a:r>
              <a:rPr lang="en-US" sz="2600" dirty="0" smtClean="0"/>
              <a:t>Dictated……aspect… PT have to contact back to Physician for change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More than 30 states have passed </a:t>
            </a:r>
          </a:p>
          <a:p>
            <a:pPr>
              <a:buNone/>
            </a:pPr>
            <a:r>
              <a:rPr lang="en-US" dirty="0" smtClean="0"/>
              <a:t>legislation allowing the public </a:t>
            </a:r>
          </a:p>
          <a:p>
            <a:pPr>
              <a:buNone/>
            </a:pPr>
            <a:r>
              <a:rPr lang="en-US" dirty="0" smtClean="0"/>
              <a:t>direct access to PTs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48 states PTs can perform </a:t>
            </a:r>
          </a:p>
          <a:p>
            <a:pPr>
              <a:buNone/>
            </a:pPr>
            <a:r>
              <a:rPr lang="en-US" dirty="0" smtClean="0"/>
              <a:t>initial examinations without a</a:t>
            </a:r>
          </a:p>
          <a:p>
            <a:pPr>
              <a:buNone/>
            </a:pPr>
            <a:r>
              <a:rPr lang="en-US" dirty="0" smtClean="0"/>
              <a:t> physician’s referral.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PTs routinely must provide evidence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of physician’s referrals in their claims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for reimbursement.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of referral is now changed..</a:t>
            </a:r>
          </a:p>
          <a:p>
            <a:endParaRPr lang="en-US" dirty="0" smtClean="0"/>
          </a:p>
          <a:p>
            <a:r>
              <a:rPr lang="en-US" dirty="0" smtClean="0"/>
              <a:t>Most physicians now refer a patient for physical therapy without prescribing a detailed program; the referral simply reads, “</a:t>
            </a:r>
            <a:r>
              <a:rPr lang="en-US" dirty="0" smtClean="0">
                <a:solidFill>
                  <a:srgbClr val="FF0000"/>
                </a:solidFill>
              </a:rPr>
              <a:t>Evaluate and treat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This effected Pt/client management. </a:t>
            </a:r>
            <a:endParaRPr lang="en-US" dirty="0"/>
          </a:p>
        </p:txBody>
      </p:sp>
      <p:pic>
        <p:nvPicPr>
          <p:cNvPr id="4" name="Picture 2" descr="C:\Users\MNA\Pictures\MorningInTheForest1-610x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Pt/Client management by 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PT Practice moved from the more </a:t>
            </a:r>
            <a:r>
              <a:rPr lang="en-US" sz="3600" dirty="0" smtClean="0">
                <a:solidFill>
                  <a:schemeClr val="accent1"/>
                </a:solidFill>
              </a:rPr>
              <a:t>technical role</a:t>
            </a:r>
            <a:r>
              <a:rPr lang="en-US" sz="3600" dirty="0" smtClean="0"/>
              <a:t> of</a:t>
            </a:r>
            <a:r>
              <a:rPr lang="en-US" sz="3600" dirty="0" smtClean="0">
                <a:solidFill>
                  <a:srgbClr val="C00000"/>
                </a:solidFill>
              </a:rPr>
              <a:t> implementing plans of care as instructed by prescription</a:t>
            </a:r>
            <a:r>
              <a:rPr lang="en-US" sz="3600" dirty="0" smtClean="0"/>
              <a:t> to </a:t>
            </a:r>
          </a:p>
          <a:p>
            <a:pPr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   total responsibility for the patient/client management process</a:t>
            </a:r>
            <a:r>
              <a:rPr lang="en-US" sz="3600" dirty="0" smtClean="0"/>
              <a:t>, </a:t>
            </a:r>
          </a:p>
          <a:p>
            <a:pPr>
              <a:buNone/>
            </a:pPr>
            <a:r>
              <a:rPr lang="en-US" sz="3600" dirty="0" smtClean="0"/>
              <a:t>   from </a:t>
            </a:r>
            <a:r>
              <a:rPr lang="en-US" sz="3600" dirty="0" smtClean="0">
                <a:solidFill>
                  <a:schemeClr val="accent6"/>
                </a:solidFill>
              </a:rPr>
              <a:t>examination to outcomes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Change in practice’s aspect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likely changes will be an </a:t>
            </a:r>
            <a:r>
              <a:rPr lang="en-US" dirty="0" smtClean="0">
                <a:solidFill>
                  <a:srgbClr val="FF0000"/>
                </a:solidFill>
              </a:rPr>
              <a:t>increased responsibility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 refer a patient to a physician when the PT identifies problems beyond the scope of physical therapy </a:t>
            </a:r>
            <a:r>
              <a:rPr lang="en-US" dirty="0" smtClean="0"/>
              <a:t>practice and an increased responsibility for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diagnosis</a:t>
            </a:r>
            <a:r>
              <a:rPr lang="en-US" dirty="0" smtClean="0"/>
              <a:t> and 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outcomes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MNA\Pictures\MorningInTheForest1-610x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aspect..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Referral….</a:t>
            </a:r>
          </a:p>
          <a:p>
            <a:r>
              <a:rPr lang="en-US" dirty="0" smtClean="0"/>
              <a:t>Lot Of PT  &amp; PT Clinics…</a:t>
            </a:r>
          </a:p>
          <a:p>
            <a:r>
              <a:rPr lang="en-US" dirty="0" smtClean="0"/>
              <a:t>Who will be preferred…</a:t>
            </a:r>
          </a:p>
          <a:p>
            <a:r>
              <a:rPr lang="en-US" dirty="0" smtClean="0"/>
              <a:t>More knowledgeable?</a:t>
            </a:r>
          </a:p>
          <a:p>
            <a:r>
              <a:rPr lang="en-US" dirty="0" smtClean="0"/>
              <a:t>Repute</a:t>
            </a:r>
          </a:p>
          <a:p>
            <a:r>
              <a:rPr lang="en-US" dirty="0" smtClean="0"/>
              <a:t>Skill assessment in all aspects of model..</a:t>
            </a:r>
          </a:p>
          <a:p>
            <a:r>
              <a:rPr lang="en-US" dirty="0" smtClean="0"/>
              <a:t>Individuals who are self referring  closely monitor work rather than Pt perception/views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Professional trust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than referral and making contracts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sz="4000" dirty="0" smtClean="0"/>
              <a:t>Accurate physical therapy diagnosis and outcomes that reflect the efficacy and efficiency of the care provided.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Reimbursement without a physician’s referral has the potential to reduce health care costs &gt;</a:t>
            </a:r>
          </a:p>
          <a:p>
            <a:pPr>
              <a:buNone/>
            </a:pPr>
            <a:r>
              <a:rPr lang="en-US" dirty="0" smtClean="0"/>
              <a:t> fewer visits to the physician and less paperwork.</a:t>
            </a:r>
          </a:p>
          <a:p>
            <a:r>
              <a:rPr lang="en-US" dirty="0" smtClean="0"/>
              <a:t>Opponents of direct access suggest that it </a:t>
            </a:r>
            <a:r>
              <a:rPr lang="en-US" dirty="0" smtClean="0">
                <a:solidFill>
                  <a:schemeClr val="accent2"/>
                </a:solidFill>
              </a:rPr>
              <a:t>may increase costs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unless PTs are very good at determining the physical therapy diagnosis and, the differential diagnoses,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so that medical problems are not overlooked or incorrectly treated as </a:t>
            </a:r>
            <a:r>
              <a:rPr lang="en-US" dirty="0" smtClean="0">
                <a:solidFill>
                  <a:srgbClr val="00B0F0"/>
                </a:solidFill>
              </a:rPr>
              <a:t>movement problems</a:t>
            </a:r>
            <a:r>
              <a:rPr lang="en-US" dirty="0" smtClean="0"/>
              <a:t>, resulting in delayed medical diagnosis that may prove costly or even life threatening.</a:t>
            </a:r>
            <a:endParaRPr lang="en-US" dirty="0"/>
          </a:p>
        </p:txBody>
      </p:sp>
      <p:pic>
        <p:nvPicPr>
          <p:cNvPr id="4" name="Picture 2" descr="C:\Users\MNA\Pictures\MorningInTheForest1-610x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ability to perform a thorough systems screening as part of the </a:t>
            </a:r>
          </a:p>
          <a:p>
            <a:pPr>
              <a:buNone/>
            </a:pPr>
            <a:r>
              <a:rPr lang="en-US" dirty="0" smtClean="0"/>
              <a:t>   history and examination is a critical skill, </a:t>
            </a:r>
          </a:p>
          <a:p>
            <a:pPr>
              <a:buNone/>
            </a:pPr>
            <a:r>
              <a:rPr lang="en-US" dirty="0" smtClean="0"/>
              <a:t>    even when the physician has referred the patient primarily for confirmation of or the PT’s contribution to the medical diagnosis. </a:t>
            </a:r>
            <a:r>
              <a:rPr lang="en-US" dirty="0" smtClean="0">
                <a:solidFill>
                  <a:srgbClr val="00B0F0"/>
                </a:solidFill>
              </a:rPr>
              <a:t>Without physician referral, the importance of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the systems screening increases significantly.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MNA\Pictures\MorningInTheForest1-610x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relationship b/w PT &amp; physician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A client is an individual without diagnosed dysfunction who engages in physical therapy services to </a:t>
            </a:r>
            <a:r>
              <a:rPr lang="en-US" sz="4000" i="1" dirty="0" smtClean="0">
                <a:solidFill>
                  <a:srgbClr val="FF0000"/>
                </a:solidFill>
              </a:rPr>
              <a:t>promote health and wellness</a:t>
            </a:r>
            <a:r>
              <a:rPr lang="en-US" sz="4000" i="1" dirty="0" smtClean="0"/>
              <a:t> and to </a:t>
            </a:r>
            <a:r>
              <a:rPr lang="en-US" sz="4000" i="1" dirty="0" smtClean="0">
                <a:solidFill>
                  <a:srgbClr val="FF0000"/>
                </a:solidFill>
              </a:rPr>
              <a:t>prevent dysfunction</a:t>
            </a:r>
            <a:r>
              <a:rPr lang="en-US" sz="4000" i="1" dirty="0" smtClean="0"/>
              <a:t>.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EBP &amp; PP\profesional practice\pics\9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762000"/>
            <a:ext cx="48768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Interpersonal relationship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Devotion to Human welfare</a:t>
            </a:r>
          </a:p>
          <a:p>
            <a:r>
              <a:rPr lang="en-US" dirty="0" smtClean="0"/>
              <a:t>Care , </a:t>
            </a:r>
            <a:r>
              <a:rPr lang="en-US" dirty="0" err="1" smtClean="0"/>
              <a:t>alturism</a:t>
            </a:r>
            <a:r>
              <a:rPr lang="en-US" dirty="0" smtClean="0"/>
              <a:t> , compassion</a:t>
            </a:r>
          </a:p>
          <a:p>
            <a:r>
              <a:rPr lang="en-US" dirty="0" smtClean="0"/>
              <a:t>Understanding , conversant</a:t>
            </a:r>
          </a:p>
          <a:p>
            <a:r>
              <a:rPr lang="en-US" dirty="0" smtClean="0"/>
              <a:t>Good human  &amp; relation with </a:t>
            </a:r>
          </a:p>
          <a:p>
            <a:r>
              <a:rPr lang="en-US" dirty="0" smtClean="0"/>
              <a:t>others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“Commitment to human services”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Basic Art is same But….Advancements</a:t>
            </a:r>
            <a:endParaRPr lang="en-US" dirty="0"/>
          </a:p>
        </p:txBody>
      </p:sp>
      <p:pic>
        <p:nvPicPr>
          <p:cNvPr id="2050" name="Picture 2" descr="E:\EBP &amp; PP\profesional practice\pics\content_hhc_lymphod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0"/>
            <a:ext cx="28194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Address a broader range </a:t>
            </a:r>
          </a:p>
          <a:p>
            <a:pPr>
              <a:buNone/>
            </a:pPr>
            <a:r>
              <a:rPr lang="en-US" sz="2800" dirty="0" smtClean="0"/>
              <a:t>of cultural issues</a:t>
            </a:r>
          </a:p>
          <a:p>
            <a:r>
              <a:rPr lang="en-US" sz="2800" dirty="0" smtClean="0"/>
              <a:t>Ever-increasing number of </a:t>
            </a:r>
          </a:p>
          <a:p>
            <a:pPr>
              <a:buNone/>
            </a:pPr>
            <a:r>
              <a:rPr lang="en-US" sz="2800" dirty="0" smtClean="0"/>
              <a:t>laws, regulations, and ethical </a:t>
            </a:r>
          </a:p>
          <a:p>
            <a:pPr>
              <a:buNone/>
            </a:pPr>
            <a:r>
              <a:rPr lang="en-US" sz="2800" dirty="0" smtClean="0"/>
              <a:t>principles that guide physical</a:t>
            </a:r>
          </a:p>
          <a:p>
            <a:pPr>
              <a:buNone/>
            </a:pPr>
            <a:r>
              <a:rPr lang="en-US" sz="2800" dirty="0" smtClean="0"/>
              <a:t> therapy practice</a:t>
            </a:r>
          </a:p>
          <a:p>
            <a:r>
              <a:rPr lang="en-US" sz="2800" dirty="0" smtClean="0"/>
              <a:t>Third-party interpretation of regulations</a:t>
            </a:r>
          </a:p>
          <a:p>
            <a:r>
              <a:rPr lang="en-US" sz="2800" dirty="0" smtClean="0"/>
              <a:t>Increased access to information for both the PT and the patient</a:t>
            </a:r>
          </a:p>
          <a:p>
            <a:endParaRPr lang="en-US" sz="2800" dirty="0"/>
          </a:p>
        </p:txBody>
      </p:sp>
      <p:pic>
        <p:nvPicPr>
          <p:cNvPr id="6" name="Picture 3" descr="C:\Users\MNA\Pictures\33199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"/>
            <a:ext cx="3352800" cy="4146370"/>
          </a:xfrm>
          <a:prstGeom prst="rect">
            <a:avLst/>
          </a:prstGeom>
          <a:noFill/>
        </p:spPr>
      </p:pic>
      <p:pic>
        <p:nvPicPr>
          <p:cNvPr id="4101" name="Picture 5" descr="E:\EBP &amp; PP\profesional practice\pics\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2581275" cy="177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Increased accountability and responsibility for care provided</a:t>
            </a:r>
          </a:p>
          <a:p>
            <a:r>
              <a:rPr lang="en-US" dirty="0" smtClean="0"/>
              <a:t>Employer productivity and caseload expectations</a:t>
            </a:r>
          </a:p>
          <a:p>
            <a:r>
              <a:rPr lang="en-US" dirty="0" smtClean="0"/>
              <a:t> Professional development of the PT</a:t>
            </a:r>
          </a:p>
          <a:p>
            <a:r>
              <a:rPr lang="en-US" dirty="0" smtClean="0"/>
              <a:t> Quality of evidence supporting PTs’ decisions</a:t>
            </a:r>
            <a:endParaRPr lang="en-US" dirty="0"/>
          </a:p>
        </p:txBody>
      </p:sp>
      <p:pic>
        <p:nvPicPr>
          <p:cNvPr id="5122" name="Picture 2" descr="E:\EBP &amp; PP\profesional practice\pics\1272263-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477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Pt value…Pt preferences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7" name="Picture 3" descr="E:\EBP &amp; PP\profesional practice\pics\images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09600"/>
            <a:ext cx="3162300" cy="31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Preparation Of Pt(guiding Pt regarding Rx)</a:t>
            </a:r>
          </a:p>
          <a:p>
            <a:pPr>
              <a:buNone/>
            </a:pPr>
            <a:r>
              <a:rPr lang="en-US" dirty="0" smtClean="0"/>
              <a:t>Verbally</a:t>
            </a:r>
            <a:r>
              <a:rPr lang="en-US" dirty="0" smtClean="0"/>
              <a:t>, language, nature </a:t>
            </a:r>
            <a:r>
              <a:rPr lang="en-US" dirty="0" smtClean="0"/>
              <a:t>&amp; potential outcomes of Rx</a:t>
            </a:r>
          </a:p>
          <a:p>
            <a:endParaRPr lang="en-US" dirty="0" smtClean="0"/>
          </a:p>
        </p:txBody>
      </p:sp>
      <p:pic>
        <p:nvPicPr>
          <p:cNvPr id="8195" name="Picture 3" descr="E:\EBP &amp; PP\profesional practice\pics\6191774.b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0" y="0"/>
            <a:ext cx="5905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These possible interactions provide the opportunity for PTs to increase patient participation in plans of care by </a:t>
            </a:r>
            <a:r>
              <a:rPr lang="en-US" sz="3600" dirty="0" smtClean="0">
                <a:solidFill>
                  <a:srgbClr val="FF0000"/>
                </a:solidFill>
              </a:rPr>
              <a:t>preparing the patient</a:t>
            </a:r>
            <a:r>
              <a:rPr lang="en-US" sz="3600" dirty="0" smtClean="0"/>
              <a:t> better with information the PT has gathered, </a:t>
            </a:r>
            <a:r>
              <a:rPr lang="en-US" sz="3600" dirty="0" smtClean="0">
                <a:solidFill>
                  <a:srgbClr val="FF0000"/>
                </a:solidFill>
              </a:rPr>
              <a:t>clarifying the actual concerns </a:t>
            </a:r>
            <a:r>
              <a:rPr lang="en-US" sz="3600" dirty="0" smtClean="0"/>
              <a:t>that the patient may have, and </a:t>
            </a:r>
            <a:r>
              <a:rPr lang="en-US" sz="3600" dirty="0" smtClean="0">
                <a:solidFill>
                  <a:srgbClr val="FF0000"/>
                </a:solidFill>
              </a:rPr>
              <a:t>providing opportunities for patients to ask questions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E:\EBP &amp; PP\profesional practice\pics\ampu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(1) PTs stated that including patients in goal setting was important and would improve outcomes and </a:t>
            </a:r>
          </a:p>
          <a:p>
            <a:pPr>
              <a:buNone/>
            </a:pPr>
            <a:r>
              <a:rPr lang="en-US" dirty="0" smtClean="0"/>
              <a:t>(2) Patients believed that their inclusion was important.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Analysis …PTs’ interactions with patients , the researchers found ‘’ PTs did not take full advantage of opportunities for patient participation (on average, 10 of the 21 opportunities were used). </a:t>
            </a:r>
          </a:p>
          <a:p>
            <a:r>
              <a:rPr lang="en-US" dirty="0" smtClean="0"/>
              <a:t>Reasons for this lost potential for patient inclusion :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impaired cognitive status of the patient,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lack of time, and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inadequate understanding or appreciation of the concept.</a:t>
            </a:r>
            <a:endParaRPr lang="en-US" dirty="0"/>
          </a:p>
        </p:txBody>
      </p:sp>
      <p:pic>
        <p:nvPicPr>
          <p:cNvPr id="10242" name="Picture 2" descr="E:\EBP &amp; PP\profesional practice\pics\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"/>
            <a:ext cx="3505200" cy="1600200"/>
          </a:xfrm>
          <a:prstGeom prst="rect">
            <a:avLst/>
          </a:prstGeom>
          <a:noFill/>
        </p:spPr>
      </p:pic>
      <p:pic>
        <p:nvPicPr>
          <p:cNvPr id="10243" name="Picture 3" descr="E:\Ex Physiology\pic\CRF\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-304800"/>
            <a:ext cx="2486025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i="1" dirty="0" smtClean="0"/>
              <a:t>Manager</a:t>
            </a:r>
            <a:endParaRPr lang="en-US" sz="6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sz="4400" dirty="0" smtClean="0"/>
          </a:p>
          <a:p>
            <a:pPr marL="457200" lvl="1" indent="0">
              <a:buNone/>
            </a:pPr>
            <a:r>
              <a:rPr lang="en-US" sz="4400" dirty="0" smtClean="0"/>
              <a:t>A person responsible for controlling or administering all or part of a company or similar organization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FACTORS IMPORTANT TO SUCCESSFUL PHYSICAL THERAPY TREATMENT</a:t>
            </a:r>
            <a:endParaRPr lang="en-US" dirty="0"/>
          </a:p>
        </p:txBody>
      </p:sp>
      <p:pic>
        <p:nvPicPr>
          <p:cNvPr id="1026" name="Picture 2" descr="E:\EBP &amp; PP\profesional practice\pics\role of PT\31EOCHEtV6L._SL500_AA300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4400550" cy="440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physical therapist’s 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treatment method</a:t>
            </a:r>
            <a:r>
              <a:rPr lang="en-US" dirty="0" smtClean="0"/>
              <a:t> is the </a:t>
            </a:r>
          </a:p>
          <a:p>
            <a:pPr>
              <a:buNone/>
            </a:pPr>
            <a:r>
              <a:rPr lang="en-US" dirty="0" smtClean="0"/>
              <a:t>most decisive factor in the</a:t>
            </a:r>
          </a:p>
          <a:p>
            <a:pPr>
              <a:buNone/>
            </a:pPr>
            <a:r>
              <a:rPr lang="en-US" dirty="0" smtClean="0"/>
              <a:t> patient’s recovery</a:t>
            </a:r>
            <a:endParaRPr lang="en-US" dirty="0"/>
          </a:p>
        </p:txBody>
      </p:sp>
      <p:pic>
        <p:nvPicPr>
          <p:cNvPr id="2050" name="Picture 2" descr="E:\EBP &amp; PP\profesional practice\pics\role of PT\iStock_000000334296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-381000"/>
            <a:ext cx="37338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physical therapist should not become too </a:t>
            </a:r>
            <a:r>
              <a:rPr lang="en-US" dirty="0" smtClean="0">
                <a:solidFill>
                  <a:srgbClr val="7030A0"/>
                </a:solidFill>
              </a:rPr>
              <a:t>involved</a:t>
            </a:r>
            <a:r>
              <a:rPr lang="en-US" dirty="0" smtClean="0"/>
              <a:t> with the patient’s personal or social</a:t>
            </a:r>
          </a:p>
          <a:p>
            <a:pPr>
              <a:buNone/>
            </a:pPr>
            <a:r>
              <a:rPr lang="en-US" dirty="0" smtClean="0"/>
              <a:t>   problems; these are the responsibility of other health care professionals</a:t>
            </a:r>
            <a:endParaRPr lang="en-US" dirty="0"/>
          </a:p>
        </p:txBody>
      </p:sp>
      <p:pic>
        <p:nvPicPr>
          <p:cNvPr id="3074" name="Picture 2" descr="E:\EBP &amp; PP\profesional practice\pics\role of PT\th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5064" y="0"/>
            <a:ext cx="4733636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Patient motivation</a:t>
            </a:r>
            <a:r>
              <a:rPr lang="en-US" dirty="0" smtClean="0"/>
              <a:t> is a vital component of successful therapy.</a:t>
            </a:r>
            <a:endParaRPr lang="en-US" dirty="0"/>
          </a:p>
        </p:txBody>
      </p:sp>
      <p:pic>
        <p:nvPicPr>
          <p:cNvPr id="4098" name="Picture 2" descr="E:\EBP &amp; PP\profesional practice\pics\role of PT\t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-1"/>
            <a:ext cx="3962400" cy="3988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7030A0"/>
                </a:solidFill>
              </a:rPr>
              <a:t>interaction between the patient and therapist</a:t>
            </a:r>
            <a:r>
              <a:rPr lang="en-US" dirty="0" smtClean="0"/>
              <a:t> is crucial in physical therapy.</a:t>
            </a:r>
            <a:endParaRPr lang="en-US" dirty="0"/>
          </a:p>
        </p:txBody>
      </p:sp>
      <p:pic>
        <p:nvPicPr>
          <p:cNvPr id="5122" name="Picture 2" descr="E:\EBP &amp; PP\profesional practice\pics\role of PT\th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971800"/>
            <a:ext cx="5314950" cy="407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7030A0"/>
                </a:solidFill>
              </a:rPr>
              <a:t>interaction</a:t>
            </a:r>
            <a:r>
              <a:rPr lang="en-US" dirty="0" smtClean="0"/>
              <a:t> between the physical therapist and patient that makes physical therapy</a:t>
            </a:r>
          </a:p>
          <a:p>
            <a:pPr>
              <a:buNone/>
            </a:pPr>
            <a:r>
              <a:rPr lang="en-US" dirty="0" smtClean="0"/>
              <a:t>    successful </a:t>
            </a:r>
            <a:r>
              <a:rPr lang="en-US" dirty="0" smtClean="0">
                <a:solidFill>
                  <a:srgbClr val="7030A0"/>
                </a:solidFill>
              </a:rPr>
              <a:t>begins</a:t>
            </a:r>
            <a:r>
              <a:rPr lang="en-US" dirty="0" smtClean="0"/>
              <a:t> during the </a:t>
            </a:r>
            <a:r>
              <a:rPr lang="en-US" dirty="0" smtClean="0">
                <a:solidFill>
                  <a:srgbClr val="7030A0"/>
                </a:solidFill>
              </a:rPr>
              <a:t>first therapy session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physical therapist’s </a:t>
            </a:r>
            <a:r>
              <a:rPr lang="en-US" dirty="0" smtClean="0">
                <a:solidFill>
                  <a:srgbClr val="7030A0"/>
                </a:solidFill>
              </a:rPr>
              <a:t>knowledge</a:t>
            </a:r>
          </a:p>
          <a:p>
            <a:pPr>
              <a:buNone/>
            </a:pPr>
            <a:r>
              <a:rPr lang="en-US" dirty="0" smtClean="0"/>
              <a:t> and </a:t>
            </a:r>
            <a:r>
              <a:rPr lang="en-US" dirty="0" smtClean="0">
                <a:solidFill>
                  <a:srgbClr val="7030A0"/>
                </a:solidFill>
              </a:rPr>
              <a:t>technique</a:t>
            </a:r>
            <a:r>
              <a:rPr lang="en-US" dirty="0" smtClean="0"/>
              <a:t> are what make </a:t>
            </a:r>
          </a:p>
          <a:p>
            <a:pPr>
              <a:buNone/>
            </a:pPr>
            <a:r>
              <a:rPr lang="en-US" dirty="0" smtClean="0"/>
              <a:t>physical therapy work.</a:t>
            </a:r>
            <a:endParaRPr lang="en-US" dirty="0"/>
          </a:p>
        </p:txBody>
      </p:sp>
      <p:pic>
        <p:nvPicPr>
          <p:cNvPr id="6146" name="Picture 2" descr="E:\EBP &amp; PP\profesional practice\pics\role of PT\th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2428875" cy="2857500"/>
          </a:xfrm>
          <a:prstGeom prst="rect">
            <a:avLst/>
          </a:prstGeom>
          <a:noFill/>
        </p:spPr>
      </p:pic>
      <p:pic>
        <p:nvPicPr>
          <p:cNvPr id="6148" name="Picture 4" descr="E:\EBP &amp; PP\profesional practice\pics\role of PT\th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75" y="0"/>
            <a:ext cx="23336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physical therapist should not simply treat a part of the body part, but rather </a:t>
            </a:r>
            <a:r>
              <a:rPr lang="en-US" sz="800" dirty="0" smtClean="0"/>
              <a:t>should be interested in the</a:t>
            </a:r>
            <a:r>
              <a:rPr lang="en-US" dirty="0" smtClean="0"/>
              <a:t> whole person.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E:\EBP &amp; PP\profesional practice\pics\role of PT\th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76350"/>
            <a:ext cx="4572000" cy="430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patient’s own capacity for recovery is a major factor in the success of physical therapy.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300" dirty="0" smtClean="0"/>
              <a:t>The physical therapist integrates the five</a:t>
            </a:r>
          </a:p>
          <a:p>
            <a:pPr>
              <a:buNone/>
            </a:pPr>
            <a:r>
              <a:rPr lang="en-US" sz="4300" dirty="0" smtClean="0"/>
              <a:t>elements of patient/client management</a:t>
            </a:r>
          </a:p>
          <a:p>
            <a:r>
              <a:rPr lang="en-US" sz="4300" dirty="0" smtClean="0"/>
              <a:t>Examination </a:t>
            </a:r>
          </a:p>
          <a:p>
            <a:r>
              <a:rPr lang="en-US" sz="4300" dirty="0" smtClean="0"/>
              <a:t>Evaluation </a:t>
            </a:r>
          </a:p>
          <a:p>
            <a:r>
              <a:rPr lang="en-US" sz="4300" dirty="0" smtClean="0"/>
              <a:t>Diagnosis </a:t>
            </a:r>
          </a:p>
          <a:p>
            <a:r>
              <a:rPr lang="en-US" sz="4300" dirty="0" smtClean="0"/>
              <a:t>Prognosis </a:t>
            </a:r>
          </a:p>
          <a:p>
            <a:r>
              <a:rPr lang="en-US" sz="4300" dirty="0" smtClean="0"/>
              <a:t>Intervention</a:t>
            </a:r>
          </a:p>
          <a:p>
            <a:pPr>
              <a:buNone/>
            </a:pPr>
            <a:r>
              <a:rPr lang="en-US" sz="1000" dirty="0" smtClean="0"/>
              <a:t>in a manner designed to optimize outcomes.</a:t>
            </a:r>
          </a:p>
          <a:p>
            <a:pPr>
              <a:buNone/>
            </a:pPr>
            <a:r>
              <a:rPr lang="en-US" sz="4300" dirty="0" smtClean="0"/>
              <a:t> </a:t>
            </a:r>
            <a:r>
              <a:rPr lang="en-US" sz="800" dirty="0" smtClean="0"/>
              <a:t>The Interactive Guide to Physical Therapist Practice with Catalog of Tests and Measures (2002)</a:t>
            </a:r>
            <a:endParaRPr lang="en-US" sz="800" dirty="0"/>
          </a:p>
        </p:txBody>
      </p:sp>
      <p:pic>
        <p:nvPicPr>
          <p:cNvPr id="2050" name="Picture 2" descr="E:\EBP &amp; PP\profesional practice\pics\role of PT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5908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Patient’s diagnosis</a:t>
            </a:r>
            <a:r>
              <a:rPr lang="en-US" dirty="0" smtClean="0"/>
              <a:t> should be the central focus of attention in physical therapy.</a:t>
            </a:r>
            <a:endParaRPr lang="en-US" dirty="0"/>
          </a:p>
        </p:txBody>
      </p:sp>
      <p:pic>
        <p:nvPicPr>
          <p:cNvPr id="9218" name="Picture 2" descr="E:\EBP &amp; PP\profesional practice\pics\role of PT\th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6248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E:\EBP &amp; PP\profesional practice\pics\role of PT\Funny_wallpapers_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73152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E:\EBP &amp; PP\profesional practice\pics\role of PT\lake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INFORMED 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E:\EBP &amp; PP\profesional practice\pics\role of PT\informed_cons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874000" cy="452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“the voluntary and revocable agreement of a competent individual to participate in a therapeutic or research procedure, based on an adequate understanding of its nature, purpose and implications”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E:\EBP &amp; PP\profesional practice\pics\role of PT\1259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Informed consent is comprised of both ethical and legal components</a:t>
            </a:r>
          </a:p>
          <a:p>
            <a:r>
              <a:rPr lang="en-US" dirty="0" smtClean="0"/>
              <a:t>Patient consent to treatment is a standard of physical therapy practice.</a:t>
            </a:r>
          </a:p>
          <a:p>
            <a:r>
              <a:rPr lang="en-US" dirty="0" smtClean="0"/>
              <a:t>Specific requirements…Vary from country to country…..local laws, norms, culture etc</a:t>
            </a:r>
            <a:endParaRPr lang="en-US" dirty="0"/>
          </a:p>
        </p:txBody>
      </p:sp>
      <p:pic>
        <p:nvPicPr>
          <p:cNvPr id="2050" name="Picture 2" descr="E:\EBP &amp; PP\profesional practice\pics\role of PT\1259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process of informed consent includes the following components: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 types of consent,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 requirements of </a:t>
            </a:r>
          </a:p>
          <a:p>
            <a:pPr>
              <a:buNone/>
            </a:pPr>
            <a:r>
              <a:rPr lang="en-US" dirty="0" smtClean="0"/>
              <a:t>disclosure of information</a:t>
            </a:r>
          </a:p>
          <a:p>
            <a:pPr>
              <a:buNone/>
            </a:pPr>
            <a:r>
              <a:rPr lang="en-US" dirty="0" smtClean="0"/>
              <a:t> by the therapist,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how it is obtained,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the requirements of record keeping of the informed consent process. </a:t>
            </a:r>
          </a:p>
        </p:txBody>
      </p:sp>
      <p:pic>
        <p:nvPicPr>
          <p:cNvPr id="3074" name="Picture 2" descr="E:\EBP &amp; PP\profesional practice\pics\role of PT\informed-cons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1" y="2438400"/>
            <a:ext cx="4191000" cy="189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It is recommended that physical therapists provide patients with information about the proposed assessment and treatment procedures. The information provided can be communicated verbally or by written material, such as an </a:t>
            </a:r>
            <a:r>
              <a:rPr lang="en-US" sz="3600" dirty="0" smtClean="0">
                <a:solidFill>
                  <a:srgbClr val="FF0000"/>
                </a:solidFill>
              </a:rPr>
              <a:t>information brochure.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Provision of a brochure is optional, but allows patients time to consider the recommendations, ask questions, and make an informed choice overall. </a:t>
            </a:r>
          </a:p>
          <a:p>
            <a:pPr lvl="0"/>
            <a:r>
              <a:rPr lang="en-US" dirty="0" smtClean="0">
                <a:solidFill>
                  <a:srgbClr val="7030A0"/>
                </a:solidFill>
              </a:rPr>
              <a:t>It must be specific to the proposed treatment. </a:t>
            </a:r>
          </a:p>
          <a:p>
            <a:pPr lvl="0"/>
            <a:r>
              <a:rPr lang="en-US" dirty="0" smtClean="0"/>
              <a:t>It must cover alternative treatment options.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It must cover benefits and risks of the proposed treatment and alternatives.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2" descr="E:\EBP &amp; PP\profesional practice\pics\role of PT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157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 A,B</a:t>
            </a:r>
          </a:p>
          <a:p>
            <a:r>
              <a:rPr lang="en-US" dirty="0" smtClean="0"/>
              <a:t>Informed consent is dynamic. </a:t>
            </a:r>
          </a:p>
          <a:p>
            <a:r>
              <a:rPr lang="en-US" dirty="0" smtClean="0"/>
              <a:t>Once given, consent can be withdrawn at any time. If a new or altered intervention is provided then the health professional needs to seek the client’s consent again.</a:t>
            </a:r>
          </a:p>
          <a:p>
            <a:r>
              <a:rPr lang="en-US" dirty="0" smtClean="0"/>
              <a:t>Refusing treatment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 descr="E:\EBP &amp; PP\profesional practice\pics\role of PT\t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7550" y="0"/>
            <a:ext cx="20764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Change in Physical Therapy</a:t>
            </a:r>
            <a:endParaRPr lang="en-US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E:\EBP &amp; PP\profesional practice\pics\role of PT\ch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608977" cy="4950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01337"/>
            <a:ext cx="2962275" cy="625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has changed over the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Knowledge and skill</a:t>
            </a:r>
            <a:r>
              <a:rPr lang="en-US" dirty="0" smtClean="0"/>
              <a:t> used in the processes of evaluation and diagnosis ,prognosis , and discharge planning</a:t>
            </a:r>
          </a:p>
          <a:p>
            <a:endParaRPr lang="en-US" dirty="0"/>
          </a:p>
        </p:txBody>
      </p:sp>
      <p:pic>
        <p:nvPicPr>
          <p:cNvPr id="4098" name="Picture 2" descr="E:\EBP &amp; PP\profesional practice\pics\role of PT\sk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321327"/>
            <a:ext cx="5334000" cy="3536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2723</Words>
  <Application>Microsoft Office PowerPoint</Application>
  <PresentationFormat>On-screen Show (4:3)</PresentationFormat>
  <Paragraphs>345</Paragraphs>
  <Slides>80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Algerian</vt:lpstr>
      <vt:lpstr>Arial</vt:lpstr>
      <vt:lpstr>Batang</vt:lpstr>
      <vt:lpstr>Bradley Hand ITC</vt:lpstr>
      <vt:lpstr>Britannic Bold</vt:lpstr>
      <vt:lpstr>Calibri</vt:lpstr>
      <vt:lpstr>Wingdings</vt:lpstr>
      <vt:lpstr>Office Theme</vt:lpstr>
      <vt:lpstr>PowerPoint Presentation</vt:lpstr>
      <vt:lpstr>  </vt:lpstr>
      <vt:lpstr>*****************</vt:lpstr>
      <vt:lpstr>The Physical Therapist as Patient/Client Manager</vt:lpstr>
      <vt:lpstr>PowerPoint Presentation</vt:lpstr>
      <vt:lpstr>Manager</vt:lpstr>
      <vt:lpstr>PowerPoint Presentation</vt:lpstr>
      <vt:lpstr>Change in Physical Therapy</vt:lpstr>
      <vt:lpstr>PT has changed over the years</vt:lpstr>
      <vt:lpstr>PowerPoint Presentation</vt:lpstr>
      <vt:lpstr>Evaluation and Diagnosis</vt:lpstr>
      <vt:lpstr>Physical Therapy diagnosis</vt:lpstr>
      <vt:lpstr>PowerPoint Presentation</vt:lpstr>
      <vt:lpstr>PowerPoint Presentation</vt:lpstr>
      <vt:lpstr>PT diagnosis role IN profession</vt:lpstr>
      <vt:lpstr>LONG TERM GOALS</vt:lpstr>
      <vt:lpstr>Short Term Goals must work toward long term Goals</vt:lpstr>
      <vt:lpstr>PowerPoint Presentation</vt:lpstr>
      <vt:lpstr>Prognosis</vt:lpstr>
      <vt:lpstr>PowerPoint Presentation</vt:lpstr>
      <vt:lpstr>PowerPoint Presentation</vt:lpstr>
      <vt:lpstr>PowerPoint Presentation</vt:lpstr>
      <vt:lpstr>Treatment  Decisions</vt:lpstr>
      <vt:lpstr>Discharge planning and Discontinuance of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Medicare on discharge planning</vt:lpstr>
      <vt:lpstr>Medicare ….</vt:lpstr>
      <vt:lpstr>PowerPoint Presentation</vt:lpstr>
      <vt:lpstr>PowerPoint Presentation</vt:lpstr>
      <vt:lpstr>Cont……..</vt:lpstr>
      <vt:lpstr>Prospective   Payment    System…… </vt:lpstr>
      <vt:lpstr>OUTCOMES</vt:lpstr>
      <vt:lpstr>Referral Relationship</vt:lpstr>
      <vt:lpstr>PowerPoint Presentation</vt:lpstr>
      <vt:lpstr>PowerPoint Presentation</vt:lpstr>
      <vt:lpstr>Pt/Client management by PT</vt:lpstr>
      <vt:lpstr>PowerPoint Presentation</vt:lpstr>
      <vt:lpstr>Marketing aspect..</vt:lpstr>
      <vt:lpstr>Professional trust</vt:lpstr>
      <vt:lpstr>PowerPoint Presentation</vt:lpstr>
      <vt:lpstr>PowerPoint Presentation</vt:lpstr>
      <vt:lpstr>Business relationship b/w PT &amp; physician</vt:lpstr>
      <vt:lpstr>PowerPoint Presentation</vt:lpstr>
      <vt:lpstr>Interpersonal relationship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IMPORTANT TO SUCCESSFUL PHYSICAL THERAPY 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INFORMED CONSENT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Abdul Munem</dc:creator>
  <cp:lastModifiedBy>Windows User</cp:lastModifiedBy>
  <cp:revision>407</cp:revision>
  <dcterms:created xsi:type="dcterms:W3CDTF">2006-08-16T00:00:00Z</dcterms:created>
  <dcterms:modified xsi:type="dcterms:W3CDTF">2020-03-31T05:40:21Z</dcterms:modified>
</cp:coreProperties>
</file>