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149-EFF6-440B-8F3C-2A6392CDCC03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E7F-7AE3-4797-970F-17A78ED3A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4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149-EFF6-440B-8F3C-2A6392CDCC03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E7F-7AE3-4797-970F-17A78ED3A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149-EFF6-440B-8F3C-2A6392CDCC03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E7F-7AE3-4797-970F-17A78ED3A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81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550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50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D14DA-29DC-48B2-A0AF-4D3A4E8D811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45B85-ABB3-459F-9799-34E8EF4D079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21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7CDF-9DD7-4D63-8ACC-386B336865F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9B32A-4A7A-4D71-83FD-F52A0F92C1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6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84594-C7EC-4AD2-AA10-0639CD327BE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E4404-70DA-4F28-B849-7948B53376D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41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D7848-9955-49F7-885D-6BED899BC34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23F8D-E73E-4BA0-ADCF-98311EE57B8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06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67393-BE02-4388-AE4C-E4ABB4289F8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DEBA8-3CDC-4899-BF8F-118A137CEFE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34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67C62-3CDB-4F3D-9839-6235B87F58A5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253DF-CAA1-4204-BF76-096F1BEBF32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81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0F8DB-3E98-41C5-95DE-A340F8DB9C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5ADE7-5410-40BC-BE87-997AEA8C740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92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D7746-C06F-43F3-BA5A-944D6BB0F09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C7C7F-4180-4A08-AE29-2EB0DC00944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8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149-EFF6-440B-8F3C-2A6392CDCC03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E7F-7AE3-4797-970F-17A78ED3A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80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71FFA-868A-4E15-AC8E-7FD6D488DEF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3F4A9-AFA4-4719-87C4-D05DAFCAB40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60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CA540-EA3F-429A-9EE8-6A46639E32A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F97CC-AEFC-49E7-A8CA-FA31CEACD08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07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B12C1-6D38-4A74-8ADE-9C70126F102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DAE75-33E4-479D-BF5C-9E396AF3BCD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95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ED9CC-B7A8-4746-8B1B-EC5FFBBFF11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07E6E-E10D-4867-8577-B795E055C70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19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2C4E8-8071-4575-A5AF-E1396A20AEA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35A58-4F40-41F6-B9C8-E8F96826E82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14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A86B9-2B41-41A5-BD48-E5E3D86AA82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835AF-4F01-4455-9F60-8119A17FC13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57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19BE4-AC3E-4F63-AAB7-EC44F4B3CD5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E7C99-E4A4-4836-A949-B038FCC720B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58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AE8F9-82C8-4611-A639-E0CA8DB204F3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80765-2788-4F86-9A30-E996EB2E38E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76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89B7F-4479-4ED2-8A36-8CA0784B294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ECEA6-EA5E-4307-94F7-3021247EF26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8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149-EFF6-440B-8F3C-2A6392CDCC03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E7F-7AE3-4797-970F-17A78ED3A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9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149-EFF6-440B-8F3C-2A6392CDCC03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E7F-7AE3-4797-970F-17A78ED3A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4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149-EFF6-440B-8F3C-2A6392CDCC03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E7F-7AE3-4797-970F-17A78ED3A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9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149-EFF6-440B-8F3C-2A6392CDCC03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E7F-7AE3-4797-970F-17A78ED3A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6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149-EFF6-440B-8F3C-2A6392CDCC03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E7F-7AE3-4797-970F-17A78ED3A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6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149-EFF6-440B-8F3C-2A6392CDCC03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E7F-7AE3-4797-970F-17A78ED3A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7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149-EFF6-440B-8F3C-2A6392CDCC03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E7F-7AE3-4797-970F-17A78ED3A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4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51149-EFF6-440B-8F3C-2A6392CDCC03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28E7F-7AE3-4797-970F-17A78ED3A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8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5539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539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539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539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39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39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39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39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39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39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39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39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40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40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40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40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540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540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540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540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540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40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67CB56-E96C-40A7-9B24-4DC6EC9B78CD}" type="datetimeFigureOut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540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40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DD2059-55F7-41C6-8298-83C477D9EB93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4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5410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Personal Identity lesson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Intersex ,concealed sex , anthropometry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Dr</a:t>
            </a:r>
            <a:r>
              <a:rPr lang="en-US" dirty="0" smtClean="0"/>
              <a:t> Nadir 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2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Continue…..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    </a:t>
            </a:r>
            <a:r>
              <a:rPr lang="en-US" sz="3600" dirty="0">
                <a:solidFill>
                  <a:srgbClr val="FF9900"/>
                </a:solidFill>
              </a:rPr>
              <a:t>Female </a:t>
            </a:r>
            <a:r>
              <a:rPr lang="en-US" sz="3600" dirty="0" err="1">
                <a:solidFill>
                  <a:srgbClr val="FF9900"/>
                </a:solidFill>
              </a:rPr>
              <a:t>pseudohermaphroditism</a:t>
            </a:r>
            <a:r>
              <a:rPr lang="en-US" sz="3600" dirty="0">
                <a:solidFill>
                  <a:srgbClr val="FF9900"/>
                </a:solidFill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>
                <a:solidFill>
                  <a:srgbClr val="FF9900"/>
                </a:solidFill>
              </a:rPr>
              <a:t>           (manly women)</a:t>
            </a:r>
          </a:p>
          <a:p>
            <a:pPr eaLnBrk="1" hangingPunct="1">
              <a:defRPr/>
            </a:pPr>
            <a:r>
              <a:rPr lang="en-US" sz="3600" dirty="0">
                <a:solidFill>
                  <a:srgbClr val="FF9900"/>
                </a:solidFill>
              </a:rPr>
              <a:t>    </a:t>
            </a:r>
            <a:r>
              <a:rPr lang="en-US" dirty="0" smtClean="0">
                <a:solidFill>
                  <a:schemeClr val="tx2"/>
                </a:solidFill>
              </a:rPr>
              <a:t>PHENOTYPICALLY MALE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    GENOTYPICALLY FEMALE</a:t>
            </a:r>
          </a:p>
        </p:txBody>
      </p:sp>
    </p:spTree>
    <p:extLst>
      <p:ext uri="{BB962C8B-B14F-4D97-AF65-F5344CB8AC3E}">
        <p14:creationId xmlns:p14="http://schemas.microsoft.com/office/powerpoint/2010/main" val="3460283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7044" name="Picture 4" descr="IMG_20130122_1057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098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Continue…….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z="3600">
                <a:solidFill>
                  <a:srgbClr val="FFFF00"/>
                </a:solidFill>
              </a:rPr>
              <a:t>Male pseudo- hermaphroditism;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>
                <a:solidFill>
                  <a:srgbClr val="FFFF00"/>
                </a:solidFill>
              </a:rPr>
              <a:t>      ( womenly man)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600">
                <a:solidFill>
                  <a:srgbClr val="FFFF00"/>
                </a:solidFill>
              </a:rPr>
              <a:t>  </a:t>
            </a:r>
            <a:r>
              <a:rPr lang="en-US" smtClean="0">
                <a:solidFill>
                  <a:schemeClr val="tx2"/>
                </a:solidFill>
              </a:rPr>
              <a:t>phenotypic ally female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mtClean="0">
                <a:solidFill>
                  <a:schemeClr val="tx2"/>
                </a:solidFill>
              </a:rPr>
              <a:t>  genotypic ally male</a:t>
            </a:r>
          </a:p>
        </p:txBody>
      </p:sp>
    </p:spTree>
    <p:extLst>
      <p:ext uri="{BB962C8B-B14F-4D97-AF65-F5344CB8AC3E}">
        <p14:creationId xmlns:p14="http://schemas.microsoft.com/office/powerpoint/2010/main" val="1938538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89092" name="Picture 4" descr="IMG_20130122_1059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82575"/>
            <a:ext cx="9144000" cy="714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416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0175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solidFill>
                  <a:srgbClr val="FF6699"/>
                </a:solidFill>
              </a:rPr>
              <a:t>Results of different combinations of sex chromosomes;</a:t>
            </a:r>
          </a:p>
        </p:txBody>
      </p:sp>
      <p:graphicFrame>
        <p:nvGraphicFramePr>
          <p:cNvPr id="383018" name="Group 42"/>
          <p:cNvGraphicFramePr>
            <a:graphicFrameLocks noGrp="1"/>
          </p:cNvGraphicFramePr>
          <p:nvPr>
            <p:ph idx="1"/>
          </p:nvPr>
        </p:nvGraphicFramePr>
        <p:xfrm>
          <a:off x="1676400" y="1371600"/>
          <a:ext cx="8839200" cy="5486400"/>
        </p:xfrm>
        <a:graphic>
          <a:graphicData uri="http://schemas.openxmlformats.org/drawingml/2006/table">
            <a:tbl>
              <a:tblPr/>
              <a:tblGrid>
                <a:gridCol w="1800953"/>
                <a:gridCol w="7038247"/>
              </a:tblGrid>
              <a:tr h="693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XX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Normal 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1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XY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Normal 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XXY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Klinefelter’s syndrome (feminized infertile male)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0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XXXY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Variant of klinefelter’s syndrome (mosaicism)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XXX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Super female or triple X-syndrome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1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XO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Turner syndrome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XX-XY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True hermaphrodite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24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9900"/>
                </a:solidFill>
              </a:rPr>
              <a:t>Continue….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smtClean="0">
                <a:solidFill>
                  <a:srgbClr val="FF0066"/>
                </a:solidFill>
              </a:rPr>
              <a:t>2-CONSEALED SEX;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/>
              <a:t>     ‘; attempt to hide or masked their sex by means of changing dress or other methods to avoid detection;’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/>
              <a:t>   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smtClean="0"/>
              <a:t>Criminal act.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smtClean="0"/>
              <a:t>Eunuchs for social reasons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3281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Sex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219201"/>
            <a:ext cx="8686800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CC00"/>
                </a:solidFill>
              </a:rPr>
              <a:t>Medico legal importance of Sex</a:t>
            </a:r>
          </a:p>
          <a:p>
            <a:pPr lvl="1" eaLnBrk="1" hangingPunct="1">
              <a:defRPr/>
            </a:pPr>
            <a:r>
              <a:rPr lang="en-US" sz="3200" b="1" dirty="0">
                <a:solidFill>
                  <a:srgbClr val="66CCFF"/>
                </a:solidFill>
              </a:rPr>
              <a:t>Civil</a:t>
            </a:r>
          </a:p>
          <a:p>
            <a:pPr lvl="2" eaLnBrk="1" hangingPunct="1">
              <a:defRPr/>
            </a:pPr>
            <a:r>
              <a:rPr lang="en-US" sz="2800" b="1" dirty="0"/>
              <a:t>Legitimacy </a:t>
            </a:r>
          </a:p>
          <a:p>
            <a:pPr lvl="2" eaLnBrk="1" hangingPunct="1">
              <a:defRPr/>
            </a:pPr>
            <a:r>
              <a:rPr lang="en-US" sz="2800" b="1" dirty="0"/>
              <a:t>Inheritance </a:t>
            </a:r>
          </a:p>
          <a:p>
            <a:pPr lvl="2" eaLnBrk="1" hangingPunct="1">
              <a:defRPr/>
            </a:pPr>
            <a:r>
              <a:rPr lang="en-US" sz="2800" b="1" dirty="0"/>
              <a:t>Marriage and Divorce </a:t>
            </a:r>
          </a:p>
          <a:p>
            <a:pPr lvl="2" eaLnBrk="1" hangingPunct="1">
              <a:defRPr/>
            </a:pPr>
            <a:r>
              <a:rPr lang="en-US" sz="2800" b="1" dirty="0"/>
              <a:t>Military services</a:t>
            </a:r>
          </a:p>
          <a:p>
            <a:pPr lvl="1" eaLnBrk="1" hangingPunct="1">
              <a:defRPr/>
            </a:pPr>
            <a:r>
              <a:rPr lang="en-US" sz="3200" b="1" dirty="0">
                <a:solidFill>
                  <a:srgbClr val="66CCFF"/>
                </a:solidFill>
              </a:rPr>
              <a:t>Criminal</a:t>
            </a:r>
          </a:p>
          <a:p>
            <a:pPr lvl="2" eaLnBrk="1" hangingPunct="1">
              <a:defRPr/>
            </a:pPr>
            <a:r>
              <a:rPr lang="en-US" sz="2800" b="1" dirty="0"/>
              <a:t>Sexual offences</a:t>
            </a:r>
          </a:p>
        </p:txBody>
      </p:sp>
    </p:spTree>
    <p:extLst>
      <p:ext uri="{BB962C8B-B14F-4D97-AF65-F5344CB8AC3E}">
        <p14:creationId xmlns:p14="http://schemas.microsoft.com/office/powerpoint/2010/main" val="3351740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9900"/>
                </a:solidFill>
              </a:rPr>
              <a:t>EXAMPLE;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8763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>
                <a:solidFill>
                  <a:srgbClr val="FFFF66"/>
                </a:solidFill>
              </a:rPr>
              <a:t>DR JAMES BARY I.G OF HOSPITALS PRACTISED FRAUD TILL 80 YRS OF AGE WHEN AFTER HIS DEATH ON P.M,IT WAS FOUND THAT HE WAS A FEMALE AND HAD SEXUAL ORGANS OF FEMALE.</a:t>
            </a:r>
          </a:p>
        </p:txBody>
      </p:sp>
    </p:spTree>
    <p:extLst>
      <p:ext uri="{BB962C8B-B14F-4D97-AF65-F5344CB8AC3E}">
        <p14:creationId xmlns:p14="http://schemas.microsoft.com/office/powerpoint/2010/main" val="3471631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i="1" dirty="0">
                <a:solidFill>
                  <a:srgbClr val="FF0066"/>
                </a:solidFill>
              </a:rPr>
              <a:t>Anthropometry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219200"/>
            <a:ext cx="9144000" cy="5638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“ ANTHRO’-   man…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        ‘METRON “-  measurements   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This is also called </a:t>
            </a:r>
            <a:r>
              <a:rPr lang="en-US" b="1" i="1" dirty="0" smtClean="0">
                <a:solidFill>
                  <a:srgbClr val="FFCC00"/>
                </a:solidFill>
              </a:rPr>
              <a:t>Bertillon’s system</a:t>
            </a:r>
            <a:r>
              <a:rPr lang="en-US" b="1" dirty="0" smtClean="0"/>
              <a:t> after name of its originator, </a:t>
            </a:r>
            <a:r>
              <a:rPr lang="en-US" b="1" i="1" dirty="0" smtClean="0">
                <a:solidFill>
                  <a:srgbClr val="FFCC00"/>
                </a:solidFill>
              </a:rPr>
              <a:t>Bertillon.</a:t>
            </a:r>
          </a:p>
          <a:p>
            <a:pPr eaLnBrk="1" hangingPunct="1">
              <a:defRPr/>
            </a:pPr>
            <a:r>
              <a:rPr lang="en-US" b="1" dirty="0" smtClean="0"/>
              <a:t>A FRENCH </a:t>
            </a:r>
            <a:r>
              <a:rPr lang="en-US" b="1" dirty="0" err="1" smtClean="0"/>
              <a:t>crimnologist</a:t>
            </a:r>
            <a:r>
              <a:rPr lang="en-US" b="1" dirty="0" smtClean="0"/>
              <a:t> in criminal investigating department.</a:t>
            </a:r>
          </a:p>
        </p:txBody>
      </p:sp>
    </p:spTree>
    <p:extLst>
      <p:ext uri="{BB962C8B-B14F-4D97-AF65-F5344CB8AC3E}">
        <p14:creationId xmlns:p14="http://schemas.microsoft.com/office/powerpoint/2010/main" val="2560435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9900"/>
                </a:solidFill>
              </a:rPr>
              <a:t>PRINCIPLE;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19200"/>
            <a:ext cx="8763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/>
              <a:t>He observed that after the age of 21, an individual ceases to increase in size &amp; most of his measurements such as </a:t>
            </a:r>
            <a:r>
              <a:rPr lang="en-US" sz="3600" b="1" dirty="0">
                <a:solidFill>
                  <a:srgbClr val="FF6699"/>
                </a:solidFill>
              </a:rPr>
              <a:t>length &amp; breadth of head, length of middle, index or little fingers &amp; size of feet &amp; toes etc</a:t>
            </a:r>
            <a:r>
              <a:rPr lang="en-US" sz="3600" b="1" dirty="0"/>
              <a:t> could be used as clues to personal identity.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/>
              <a:t>NO 2 PERSONS SHOW SAME MEASUREMENTS IN ALL ASPECTS.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i="1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688343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0066"/>
                </a:solidFill>
              </a:rPr>
              <a:t>Continue………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8686800" cy="55626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4000" b="1" dirty="0">
                <a:solidFill>
                  <a:schemeClr val="accent1"/>
                </a:solidFill>
              </a:rPr>
              <a:t>2</a:t>
            </a:r>
            <a:r>
              <a:rPr lang="en-US" sz="4000" b="1" baseline="30000" dirty="0">
                <a:solidFill>
                  <a:schemeClr val="accent1"/>
                </a:solidFill>
              </a:rPr>
              <a:t>nd</a:t>
            </a:r>
            <a:r>
              <a:rPr lang="en-US" sz="4000" b="1" dirty="0">
                <a:solidFill>
                  <a:schemeClr val="accent1"/>
                </a:solidFill>
              </a:rPr>
              <a:t> lecture on sex determination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4000" b="1" dirty="0">
                <a:solidFill>
                  <a:schemeClr val="accent1"/>
                </a:solidFill>
              </a:rPr>
              <a:t>     Intersex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4000" b="1" dirty="0">
                <a:solidFill>
                  <a:schemeClr val="accent1"/>
                </a:solidFill>
              </a:rPr>
              <a:t>     concealed sex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4000" b="1" dirty="0">
                <a:solidFill>
                  <a:schemeClr val="accent1"/>
                </a:solidFill>
              </a:rPr>
              <a:t>     medico legal imp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4000" b="1" dirty="0">
                <a:solidFill>
                  <a:schemeClr val="accent1"/>
                </a:solidFill>
              </a:rPr>
              <a:t>     Anthropometry</a:t>
            </a:r>
          </a:p>
        </p:txBody>
      </p:sp>
    </p:spTree>
    <p:extLst>
      <p:ext uri="{BB962C8B-B14F-4D97-AF65-F5344CB8AC3E}">
        <p14:creationId xmlns:p14="http://schemas.microsoft.com/office/powerpoint/2010/main" val="972688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9900"/>
                </a:solidFill>
              </a:rPr>
              <a:t>DATA REQUIRED;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0"/>
            <a:ext cx="87630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We need: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/>
              <a:t>   </a:t>
            </a:r>
            <a:r>
              <a:rPr lang="en-US" sz="3600" b="1" i="1" dirty="0">
                <a:solidFill>
                  <a:srgbClr val="FF0066"/>
                </a:solidFill>
              </a:rPr>
              <a:t>A-</a:t>
            </a:r>
            <a:r>
              <a:rPr lang="en-US" sz="3600" b="1" dirty="0"/>
              <a:t>descriptive data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/>
              <a:t>   </a:t>
            </a:r>
            <a:r>
              <a:rPr lang="en-US" sz="3600" b="1" i="1" dirty="0">
                <a:solidFill>
                  <a:srgbClr val="FF0066"/>
                </a:solidFill>
              </a:rPr>
              <a:t>B-</a:t>
            </a:r>
            <a:r>
              <a:rPr lang="en-US" sz="3600" b="1" dirty="0"/>
              <a:t>body marks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/>
              <a:t>                ( scar, </a:t>
            </a:r>
            <a:r>
              <a:rPr lang="en-US" sz="3600" b="1" dirty="0" err="1"/>
              <a:t>tatoo</a:t>
            </a:r>
            <a:r>
              <a:rPr lang="en-US" sz="3600" b="1" dirty="0"/>
              <a:t> birth, moles)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/>
              <a:t>   </a:t>
            </a:r>
            <a:r>
              <a:rPr lang="en-US" sz="3600" b="1" i="1" dirty="0">
                <a:solidFill>
                  <a:srgbClr val="FF0066"/>
                </a:solidFill>
              </a:rPr>
              <a:t>C-</a:t>
            </a:r>
            <a:r>
              <a:rPr lang="en-US" sz="3600" b="1" dirty="0"/>
              <a:t>body measurements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/>
              <a:t>              ( </a:t>
            </a:r>
            <a:r>
              <a:rPr lang="en-US" sz="3600" b="1" dirty="0" err="1"/>
              <a:t>atleast</a:t>
            </a:r>
            <a:r>
              <a:rPr lang="en-US" sz="3600" b="1" dirty="0"/>
              <a:t> 14 measurements )</a:t>
            </a:r>
          </a:p>
        </p:txBody>
      </p:sp>
    </p:spTree>
    <p:extLst>
      <p:ext uri="{BB962C8B-B14F-4D97-AF65-F5344CB8AC3E}">
        <p14:creationId xmlns:p14="http://schemas.microsoft.com/office/powerpoint/2010/main" val="910091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66"/>
                </a:solidFill>
                <a:latin typeface="Consolas" pitchFamily="49" charset="0"/>
              </a:rPr>
              <a:t>14 body measurements;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87630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i="1" dirty="0"/>
              <a:t>Standing height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i="1" dirty="0"/>
              <a:t>Sitting height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i="1" dirty="0"/>
              <a:t>Span of outstretched hand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i="1" dirty="0" err="1"/>
              <a:t>Ap</a:t>
            </a:r>
            <a:r>
              <a:rPr lang="en-US" sz="2800" b="1" i="1" dirty="0"/>
              <a:t> head diameter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i="1" dirty="0"/>
              <a:t>Width of head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i="1" dirty="0"/>
              <a:t>Face breath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i="1" dirty="0"/>
              <a:t>Length of </a:t>
            </a:r>
            <a:r>
              <a:rPr lang="en-US" sz="2800" b="1" i="1" dirty="0" err="1"/>
              <a:t>rt</a:t>
            </a:r>
            <a:r>
              <a:rPr lang="en-US" sz="2800" b="1" i="1" dirty="0"/>
              <a:t> ear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i="1" dirty="0"/>
              <a:t>Length of </a:t>
            </a:r>
            <a:r>
              <a:rPr lang="en-US" sz="2800" b="1" i="1" dirty="0" err="1"/>
              <a:t>lt</a:t>
            </a:r>
            <a:r>
              <a:rPr lang="en-US" sz="2800" b="1" i="1" dirty="0"/>
              <a:t> hand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i="1" dirty="0"/>
              <a:t>Length of </a:t>
            </a:r>
            <a:r>
              <a:rPr lang="en-US" sz="2800" b="1" i="1" dirty="0" err="1"/>
              <a:t>lt</a:t>
            </a:r>
            <a:r>
              <a:rPr lang="en-US" sz="2800" b="1" i="1" dirty="0"/>
              <a:t> middle finger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i="1" dirty="0"/>
              <a:t>Length of </a:t>
            </a:r>
            <a:r>
              <a:rPr lang="en-US" sz="2800" b="1" i="1" dirty="0" err="1"/>
              <a:t>lt</a:t>
            </a:r>
            <a:r>
              <a:rPr lang="en-US" sz="2800" b="1" i="1" dirty="0"/>
              <a:t> little finger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i="1" dirty="0"/>
              <a:t>Length of </a:t>
            </a:r>
            <a:r>
              <a:rPr lang="en-US" sz="2800" b="1" i="1" dirty="0" err="1"/>
              <a:t>lt</a:t>
            </a:r>
            <a:r>
              <a:rPr lang="en-US" sz="2800" b="1" i="1" dirty="0"/>
              <a:t> forearm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i="1" dirty="0"/>
              <a:t>Length of </a:t>
            </a:r>
            <a:r>
              <a:rPr lang="en-US" sz="2800" b="1" i="1" dirty="0" err="1"/>
              <a:t>lt</a:t>
            </a:r>
            <a:r>
              <a:rPr lang="en-US" sz="2800" b="1" i="1" dirty="0"/>
              <a:t> foot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i="1" dirty="0" err="1"/>
              <a:t>Ap</a:t>
            </a:r>
            <a:r>
              <a:rPr lang="en-US" sz="2800" b="1" i="1" dirty="0"/>
              <a:t> photo of face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i="1" dirty="0"/>
              <a:t>Profile view of face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903644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Continue…….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143000"/>
            <a:ext cx="9144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According to Bertillon, if 14 such measurements are collected, </a:t>
            </a:r>
            <a:r>
              <a:rPr lang="en-US" sz="3600" b="1" dirty="0">
                <a:solidFill>
                  <a:srgbClr val="FF9900"/>
                </a:solidFill>
              </a:rPr>
              <a:t>the odds against any 2 persons having same measurements are 1:286.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chemeClr val="folHlink"/>
                </a:solidFill>
              </a:rPr>
              <a:t>They should b recorded on card &amp; kept 4 record </a:t>
            </a:r>
            <a:r>
              <a:rPr lang="en-US" sz="3600" b="1" dirty="0" err="1">
                <a:solidFill>
                  <a:schemeClr val="folHlink"/>
                </a:solidFill>
              </a:rPr>
              <a:t>wid</a:t>
            </a:r>
            <a:r>
              <a:rPr lang="en-US" sz="3600" b="1" dirty="0">
                <a:solidFill>
                  <a:schemeClr val="folHlink"/>
                </a:solidFill>
              </a:rPr>
              <a:t> descriptive data.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87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889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66"/>
                </a:solidFill>
              </a:rPr>
              <a:t>Disadvantages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990600"/>
            <a:ext cx="8763000" cy="5638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His supporters considered it almost an infallible method but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1-It is applicable to adults only.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2-In this method ,personal factors lead to many errors.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3-This system requires delicate ,expensive    instruments &amp; well- trained operators.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4-That’s why now replace by                                                                                                                              </a:t>
            </a:r>
            <a:r>
              <a:rPr lang="en-US" sz="3600" b="1" i="1" dirty="0">
                <a:solidFill>
                  <a:srgbClr val="FF9900"/>
                </a:solidFill>
              </a:rPr>
              <a:t>‘</a:t>
            </a:r>
            <a:r>
              <a:rPr lang="en-US" sz="3600" b="1" i="1" dirty="0" err="1">
                <a:solidFill>
                  <a:srgbClr val="FF9900"/>
                </a:solidFill>
              </a:rPr>
              <a:t>dactylography</a:t>
            </a:r>
            <a:r>
              <a:rPr lang="en-US" sz="3600" b="1" i="1" dirty="0">
                <a:solidFill>
                  <a:srgbClr val="FF9900"/>
                </a:solidFill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3255629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QUESTION SESSION;&gt;;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/>
              <a:t> 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</p:txBody>
      </p:sp>
      <p:pic>
        <p:nvPicPr>
          <p:cNvPr id="100356" name="Picture 4" descr="$RTSML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60769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070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WordArt 2"/>
          <p:cNvSpPr>
            <a:spLocks noChangeArrowheads="1" noChangeShapeType="1" noTextEdit="1"/>
          </p:cNvSpPr>
          <p:nvPr/>
        </p:nvSpPr>
        <p:spPr bwMode="auto">
          <a:xfrm>
            <a:off x="4162425" y="2574925"/>
            <a:ext cx="386715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     THANKS</a:t>
            </a:r>
          </a:p>
        </p:txBody>
      </p:sp>
      <p:pic>
        <p:nvPicPr>
          <p:cNvPr id="101379" name="Picture 3" descr="end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0947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652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Continue…..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143000"/>
            <a:ext cx="89916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err="1">
                <a:solidFill>
                  <a:srgbClr val="FF0066"/>
                </a:solidFill>
              </a:rPr>
              <a:t>Inersex</a:t>
            </a:r>
            <a:r>
              <a:rPr lang="en-US" sz="4000" b="1" i="1" dirty="0">
                <a:solidFill>
                  <a:srgbClr val="FF0066"/>
                </a:solidFill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b="1" i="1" dirty="0">
                <a:solidFill>
                  <a:srgbClr val="FF0066"/>
                </a:solidFill>
              </a:rPr>
              <a:t>       ‘ </a:t>
            </a:r>
            <a:r>
              <a:rPr lang="en-US" sz="4000" b="1" i="1" dirty="0">
                <a:solidFill>
                  <a:srgbClr val="FF9900"/>
                </a:solidFill>
              </a:rPr>
              <a:t>condition in which </a:t>
            </a:r>
            <a:r>
              <a:rPr lang="en-US" sz="4000" b="1" i="1" dirty="0" err="1">
                <a:solidFill>
                  <a:srgbClr val="FF9900"/>
                </a:solidFill>
              </a:rPr>
              <a:t>male&amp;female</a:t>
            </a:r>
            <a:r>
              <a:rPr lang="en-US" sz="4000" b="1" i="1" dirty="0">
                <a:solidFill>
                  <a:srgbClr val="FF9900"/>
                </a:solidFill>
              </a:rPr>
              <a:t> character co-exist in varying proportion in same individual</a:t>
            </a:r>
            <a:r>
              <a:rPr lang="en-US" sz="4000" b="1" i="1" dirty="0">
                <a:solidFill>
                  <a:srgbClr val="FF0066"/>
                </a:solidFill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4001312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Define as;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990600"/>
            <a:ext cx="87630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CC00"/>
                </a:solidFill>
              </a:rPr>
              <a:t>Intersex: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rgbClr val="FFCC00"/>
                </a:solidFill>
              </a:rPr>
              <a:t>              ‘</a:t>
            </a:r>
            <a:r>
              <a:rPr lang="en-US" sz="3600" b="1" dirty="0"/>
              <a:t> It is intermingling of sexual characteristics of either sex in </a:t>
            </a:r>
            <a:r>
              <a:rPr lang="en-US" sz="4000" b="1" dirty="0">
                <a:solidFill>
                  <a:srgbClr val="FF9900"/>
                </a:solidFill>
              </a:rPr>
              <a:t>one individual</a:t>
            </a:r>
            <a:r>
              <a:rPr lang="en-US" sz="3600" b="1" dirty="0"/>
              <a:t> to a varying degree’ including physical form, sex behavior &amp; reproductive organs. 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rgbClr val="FF6699"/>
                </a:solidFill>
              </a:rPr>
              <a:t>Medico legally, medically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/>
              <a:t>    4 types are important:</a:t>
            </a:r>
          </a:p>
        </p:txBody>
      </p:sp>
    </p:spTree>
    <p:extLst>
      <p:ext uri="{BB962C8B-B14F-4D97-AF65-F5344CB8AC3E}">
        <p14:creationId xmlns:p14="http://schemas.microsoft.com/office/powerpoint/2010/main" val="4166753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Continue……….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43001"/>
            <a:ext cx="8458200" cy="4987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>
                <a:solidFill>
                  <a:srgbClr val="FF6699"/>
                </a:solidFill>
              </a:rPr>
              <a:t>Reason;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i="1" dirty="0">
                <a:solidFill>
                  <a:srgbClr val="FF6699"/>
                </a:solidFill>
              </a:rPr>
              <a:t>             </a:t>
            </a:r>
            <a:r>
              <a:rPr lang="en-US" sz="3600" b="1" i="1" dirty="0">
                <a:solidFill>
                  <a:srgbClr val="FFFF66"/>
                </a:solidFill>
              </a:rPr>
              <a:t>‘DEFECTIVE DEVELOPMENT OF SINGLE MASS OF CELL FROM WHICH SEX ORGANS OF BOTH SEXS R DERIVED.’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="1" i="1" dirty="0" smtClean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18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Intersex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1066800"/>
            <a:ext cx="8763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CC00"/>
                </a:solidFill>
              </a:rPr>
              <a:t>1- </a:t>
            </a:r>
            <a:r>
              <a:rPr lang="en-US" sz="3600" b="1" dirty="0" err="1">
                <a:solidFill>
                  <a:srgbClr val="FFCC00"/>
                </a:solidFill>
              </a:rPr>
              <a:t>Gonadal</a:t>
            </a:r>
            <a:r>
              <a:rPr lang="en-US" sz="3600" b="1" dirty="0">
                <a:solidFill>
                  <a:srgbClr val="FFCC00"/>
                </a:solidFill>
              </a:rPr>
              <a:t> Agenesis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/>
              <a:t>Testis &amp; ovary never develop.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/>
              <a:t>Nuclear sex-chromatin negative.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/>
              <a:t>Detected very early in fetal life.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CC00"/>
                </a:solidFill>
              </a:rPr>
              <a:t>2- </a:t>
            </a:r>
            <a:r>
              <a:rPr lang="en-US" sz="3600" b="1" dirty="0" err="1">
                <a:solidFill>
                  <a:srgbClr val="FFCC00"/>
                </a:solidFill>
              </a:rPr>
              <a:t>Gonadal</a:t>
            </a:r>
            <a:r>
              <a:rPr lang="en-US" sz="3600" b="1" dirty="0">
                <a:solidFill>
                  <a:srgbClr val="FFCC00"/>
                </a:solidFill>
              </a:rPr>
              <a:t> </a:t>
            </a:r>
            <a:r>
              <a:rPr lang="en-US" sz="3600" b="1" dirty="0" err="1">
                <a:solidFill>
                  <a:srgbClr val="FFCC00"/>
                </a:solidFill>
              </a:rPr>
              <a:t>Dysgenesis</a:t>
            </a:r>
            <a:endParaRPr lang="en-US" sz="3600" b="1" dirty="0">
              <a:solidFill>
                <a:srgbClr val="FFCC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/>
              <a:t>External sexual structures are present.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/>
              <a:t>But at puberty testes/ovaries fail to develop.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/>
              <a:t>Example…….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8215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/>
              <a:t>Intersex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219200"/>
            <a:ext cx="91440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FF9900"/>
                </a:solidFill>
              </a:rPr>
              <a:t>A- Klinefelters Syndrome;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4400" b="1" dirty="0">
              <a:solidFill>
                <a:srgbClr val="FF99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4000" b="1" dirty="0"/>
              <a:t>Up till puberty male BUT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4000" b="1" dirty="0"/>
              <a:t>Nuclear sex is female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4000" b="1" dirty="0"/>
              <a:t>Sex chromatin pattern ---XXY(47chromosome)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4000" b="1" dirty="0"/>
              <a:t>Sterile AND </a:t>
            </a:r>
            <a:r>
              <a:rPr lang="en-US" sz="4000" b="1" dirty="0" err="1"/>
              <a:t>nt</a:t>
            </a:r>
            <a:r>
              <a:rPr lang="en-US" sz="4000" b="1" dirty="0"/>
              <a:t> procreate.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324058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1828800" y="457200"/>
            <a:ext cx="84582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9900"/>
                </a:solidFill>
              </a:rPr>
              <a:t>B- Turners Syndrome;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600" b="1">
              <a:solidFill>
                <a:srgbClr val="FF9900"/>
              </a:solidFill>
            </a:endParaRPr>
          </a:p>
          <a:p>
            <a:pPr lvl="1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Up till puberty female BUT</a:t>
            </a:r>
          </a:p>
          <a:p>
            <a:pPr lvl="1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Nuclear sex is male</a:t>
            </a:r>
          </a:p>
          <a:p>
            <a:pPr lvl="1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Sex chromatin pattern –XO (45 chromosomes)</a:t>
            </a:r>
          </a:p>
          <a:p>
            <a:pPr lvl="1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THREE PRINCIPAL FEATURES;</a:t>
            </a:r>
          </a:p>
          <a:p>
            <a:pPr lvl="1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Sexual infantilism,short stature &amp; congenital anomalies.</a:t>
            </a:r>
          </a:p>
          <a:p>
            <a:pPr lvl="1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Sterile &amp; can ‘t bear a child.</a:t>
            </a:r>
            <a:endParaRPr lang="en-US" altLang="en-US" sz="4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3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Intersex……….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609600"/>
            <a:ext cx="91440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FFCC00"/>
                </a:solidFill>
              </a:rPr>
              <a:t>3- True Hermaphrodites; (double sex)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/>
              <a:t>Contain both sexes external &amp; internal.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/>
              <a:t>Sex chromatin maybe of either male or female.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/>
              <a:t>Very rare condition.(</a:t>
            </a:r>
            <a:r>
              <a:rPr lang="en-US" b="1" dirty="0" err="1" smtClean="0"/>
              <a:t>h,c,ih</a:t>
            </a:r>
            <a:r>
              <a:rPr lang="en-US" b="1" dirty="0" smtClean="0"/>
              <a:t>), 46xx,46xy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FFCC00"/>
                </a:solidFill>
              </a:rPr>
              <a:t>4- Pseudo Hermaphrodites: </a:t>
            </a:r>
            <a:endParaRPr lang="en-US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/>
              <a:t>    </a:t>
            </a:r>
            <a:r>
              <a:rPr lang="en-US" sz="2800" b="1" dirty="0"/>
              <a:t>1-external genitalia lack clear cut differentiation.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/>
              <a:t>    2-internal genitalia of one sex only.   </a:t>
            </a:r>
            <a:r>
              <a:rPr lang="en-US" sz="2400" b="1" dirty="0"/>
              <a:t>                       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CC00"/>
                </a:solidFill>
              </a:rPr>
              <a:t>                 2-types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FF6699"/>
                </a:solidFill>
              </a:rPr>
              <a:t>A- Female Pseudo Hermaphrodites  (xx)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/>
              <a:t>Male external features but internally female gonads.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FF6699"/>
                </a:solidFill>
              </a:rPr>
              <a:t>B- Male Pseudo Hermaphrodites (</a:t>
            </a:r>
            <a:r>
              <a:rPr lang="en-US" sz="2800" b="1" dirty="0" err="1">
                <a:solidFill>
                  <a:srgbClr val="FF6699"/>
                </a:solidFill>
              </a:rPr>
              <a:t>xy</a:t>
            </a:r>
            <a:r>
              <a:rPr lang="en-US" sz="2800" b="1" dirty="0">
                <a:solidFill>
                  <a:srgbClr val="FF6699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/>
              <a:t>Female external organs but internally male </a:t>
            </a:r>
            <a:r>
              <a:rPr lang="en-US" b="1" dirty="0" smtClean="0"/>
              <a:t>gonads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0553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751</Words>
  <Application>Microsoft Office PowerPoint</Application>
  <PresentationFormat>Widescreen</PresentationFormat>
  <Paragraphs>149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Consolas</vt:lpstr>
      <vt:lpstr>Verdana</vt:lpstr>
      <vt:lpstr>Wingdings</vt:lpstr>
      <vt:lpstr>Office Theme</vt:lpstr>
      <vt:lpstr>Globe</vt:lpstr>
      <vt:lpstr>Personal Identity lesson 3</vt:lpstr>
      <vt:lpstr>Continue………</vt:lpstr>
      <vt:lpstr>Continue…..</vt:lpstr>
      <vt:lpstr>Define as;</vt:lpstr>
      <vt:lpstr>Continue……….</vt:lpstr>
      <vt:lpstr>Intersex</vt:lpstr>
      <vt:lpstr>Intersex</vt:lpstr>
      <vt:lpstr>PowerPoint Presentation</vt:lpstr>
      <vt:lpstr>Intersex……….</vt:lpstr>
      <vt:lpstr>Continue…..</vt:lpstr>
      <vt:lpstr>PowerPoint Presentation</vt:lpstr>
      <vt:lpstr>Continue…….</vt:lpstr>
      <vt:lpstr>PowerPoint Presentation</vt:lpstr>
      <vt:lpstr>Results of different combinations of sex chromosomes;</vt:lpstr>
      <vt:lpstr>Continue….</vt:lpstr>
      <vt:lpstr>Sex</vt:lpstr>
      <vt:lpstr>EXAMPLE;</vt:lpstr>
      <vt:lpstr>Anthropometry</vt:lpstr>
      <vt:lpstr>PRINCIPLE;</vt:lpstr>
      <vt:lpstr>DATA REQUIRED;</vt:lpstr>
      <vt:lpstr>14 body measurements;</vt:lpstr>
      <vt:lpstr>Continue…….</vt:lpstr>
      <vt:lpstr>Disadvantages</vt:lpstr>
      <vt:lpstr>QUESTION SESSION;&gt;;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Identity lesson 3</dc:title>
  <dc:creator>Dr.Nadir Ali</dc:creator>
  <cp:lastModifiedBy>Dr.Nadir Ali</cp:lastModifiedBy>
  <cp:revision>1</cp:revision>
  <dcterms:created xsi:type="dcterms:W3CDTF">2020-05-08T11:28:29Z</dcterms:created>
  <dcterms:modified xsi:type="dcterms:W3CDTF">2020-05-08T11:29:34Z</dcterms:modified>
</cp:coreProperties>
</file>