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9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2" r:id="rId2"/>
    <p:sldId id="292" r:id="rId3"/>
    <p:sldId id="293" r:id="rId4"/>
    <p:sldId id="283" r:id="rId5"/>
    <p:sldId id="285" r:id="rId6"/>
    <p:sldId id="295" r:id="rId7"/>
    <p:sldId id="296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7" r:id="rId16"/>
    <p:sldId id="308" r:id="rId17"/>
    <p:sldId id="309" r:id="rId18"/>
    <p:sldId id="310" r:id="rId19"/>
    <p:sldId id="311" r:id="rId20"/>
    <p:sldId id="312" r:id="rId21"/>
    <p:sldId id="3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7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2020/05/02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2020/05/02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26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5"/>
            <a:ext cx="9198000" cy="5130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9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46376"/>
            <a:ext cx="4435831" cy="5130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169" y="1046376"/>
            <a:ext cx="4435831" cy="5130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49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1" y="2096752"/>
            <a:ext cx="4434840" cy="40929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95160" y="2096752"/>
            <a:ext cx="4434840" cy="40929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28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22" y="457201"/>
            <a:ext cx="6023727" cy="57267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57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75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5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F8443E-0D06-4057-933B-C87E884C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ZA" sz="1600" b="1" spc="-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br>
              <a:rPr lang="en-ZA" sz="1600" b="1" spc="-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en-ZA" sz="1600" b="1" spc="-100" baseline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n-ZA" sz="1600" b="1" spc="-100" baseline="0" dirty="0">
                <a:solidFill>
                  <a:schemeClr val="tx1"/>
                </a:solidFill>
                <a:latin typeface="Corbel" panose="020B0503020204020204" pitchFamily="34" charset="0"/>
              </a:rPr>
              <a:t>CONSULTANTS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72" r:id="rId13"/>
    <p:sldLayoutId id="2147483666" r:id="rId14"/>
    <p:sldLayoutId id="2147483667" r:id="rId15"/>
    <p:sldLayoutId id="2147483668" r:id="rId16"/>
    <p:sldLayoutId id="2147483673" r:id="rId17"/>
    <p:sldLayoutId id="2147483675" r:id="rId18"/>
    <p:sldLayoutId id="2147483669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F2BFDF-E9F2-4569-A9F2-E1FFCB7FB82D}"/>
              </a:ext>
            </a:extLst>
          </p:cNvPr>
          <p:cNvSpPr txBox="1"/>
          <p:nvPr/>
        </p:nvSpPr>
        <p:spPr>
          <a:xfrm>
            <a:off x="5422694" y="394163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ZA" sz="16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Multimedia System &amp; Design</a:t>
            </a:r>
            <a:endParaRPr lang="en-ZA" sz="16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2411CA0B-8E20-7C48-9074-8D5742398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 smtClean="0"/>
              <a:t>Multimedia Animation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smtClean="0"/>
              <a:t>CH.5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" b="157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000" y="432000"/>
            <a:ext cx="5711223" cy="432000"/>
          </a:xfrm>
        </p:spPr>
        <p:txBody>
          <a:bodyPr/>
          <a:lstStyle/>
          <a:p>
            <a:r>
              <a:rPr lang="en-US" spc="-5" dirty="0"/>
              <a:t>Cel</a:t>
            </a:r>
            <a:r>
              <a:rPr lang="en-US" dirty="0"/>
              <a:t> </a:t>
            </a:r>
            <a:r>
              <a:rPr lang="en-US" spc="-5" dirty="0"/>
              <a:t>Animation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878839" y="1252220"/>
            <a:ext cx="5025161" cy="319831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sz="2400" spc="-5" dirty="0">
                <a:latin typeface="Calibri"/>
                <a:cs typeface="Calibri"/>
              </a:rPr>
              <a:t>Keyframes refer to the first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the last </a:t>
            </a:r>
            <a:r>
              <a:rPr sz="2400" dirty="0">
                <a:latin typeface="Calibri"/>
                <a:cs typeface="Calibri"/>
              </a:rPr>
              <a:t>frame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action.</a:t>
            </a:r>
            <a:endParaRPr sz="2400" dirty="0">
              <a:latin typeface="Calibri"/>
              <a:cs typeface="Calibri"/>
            </a:endParaRPr>
          </a:p>
          <a:p>
            <a:pPr marL="355600" marR="50292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sz="2400" spc="-10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frames </a:t>
            </a:r>
            <a:r>
              <a:rPr sz="2400" spc="-5" dirty="0">
                <a:latin typeface="Calibri"/>
                <a:cs typeface="Calibri"/>
              </a:rPr>
              <a:t>in </a:t>
            </a:r>
            <a:r>
              <a:rPr sz="2400" dirty="0">
                <a:latin typeface="Calibri"/>
                <a:cs typeface="Calibri"/>
              </a:rPr>
              <a:t>between </a:t>
            </a:r>
            <a:r>
              <a:rPr sz="2400" spc="-5" dirty="0">
                <a:latin typeface="Calibri"/>
                <a:cs typeface="Calibri"/>
              </a:rPr>
              <a:t>the keyframes </a:t>
            </a:r>
            <a:r>
              <a:rPr sz="2400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drawn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the  </a:t>
            </a:r>
            <a:r>
              <a:rPr sz="2400" spc="-5" dirty="0" smtClean="0">
                <a:latin typeface="Calibri"/>
                <a:cs typeface="Calibri"/>
              </a:rPr>
              <a:t>Tweening</a:t>
            </a:r>
            <a:r>
              <a:rPr sz="2400" spc="-10" dirty="0" smtClean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process.</a:t>
            </a:r>
            <a:endParaRPr sz="2400" dirty="0">
              <a:latin typeface="Calibri"/>
              <a:cs typeface="Calibri"/>
            </a:endParaRPr>
          </a:p>
          <a:p>
            <a:pPr marL="355600" marR="628650" indent="-342900">
              <a:lnSpc>
                <a:spcPct val="100000"/>
              </a:lnSpc>
              <a:spcBef>
                <a:spcPts val="590"/>
              </a:spcBef>
              <a:buFont typeface="Wingdings" panose="05000000000000000000" pitchFamily="2" charset="2"/>
              <a:buChar char="§"/>
            </a:pPr>
            <a:r>
              <a:rPr sz="2400" spc="-5" dirty="0">
                <a:latin typeface="Calibri"/>
                <a:cs typeface="Calibri"/>
              </a:rPr>
              <a:t>Tweening depicts the action that </a:t>
            </a:r>
            <a:r>
              <a:rPr sz="2400" dirty="0">
                <a:latin typeface="Calibri"/>
                <a:cs typeface="Calibri"/>
              </a:rPr>
              <a:t>takes </a:t>
            </a:r>
            <a:r>
              <a:rPr sz="2400" spc="-5" dirty="0">
                <a:latin typeface="Calibri"/>
                <a:cs typeface="Calibri"/>
              </a:rPr>
              <a:t>place between  </a:t>
            </a:r>
            <a:r>
              <a:rPr sz="2400" spc="-5" dirty="0" smtClean="0">
                <a:latin typeface="Calibri"/>
                <a:cs typeface="Calibri"/>
              </a:rPr>
              <a:t>key</a:t>
            </a:r>
            <a:r>
              <a:rPr lang="en-US" sz="2400" spc="-5" dirty="0" smtClean="0">
                <a:latin typeface="Calibri"/>
                <a:cs typeface="Calibri"/>
              </a:rPr>
              <a:t> </a:t>
            </a:r>
            <a:r>
              <a:rPr sz="2400" spc="-5" dirty="0" smtClean="0">
                <a:latin typeface="Calibri"/>
                <a:cs typeface="Calibri"/>
              </a:rPr>
              <a:t>frames.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2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r="1696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000" y="431999"/>
            <a:ext cx="5775617" cy="817251"/>
          </a:xfrm>
        </p:spPr>
        <p:txBody>
          <a:bodyPr/>
          <a:lstStyle/>
          <a:p>
            <a:r>
              <a:rPr lang="en-US" dirty="0" smtClean="0"/>
              <a:t>Tweening in computer animation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432000" y="1393888"/>
            <a:ext cx="5025161" cy="304442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</a:rPr>
              <a:t>T</a:t>
            </a:r>
            <a:r>
              <a:rPr lang="en-US" sz="2400" b="1" dirty="0" smtClean="0">
                <a:latin typeface="Calibri" panose="020F0502020204030204" pitchFamily="34" charset="0"/>
              </a:rPr>
              <a:t>weening</a:t>
            </a:r>
            <a:r>
              <a:rPr lang="en-US" sz="2400" dirty="0">
                <a:latin typeface="Calibri" panose="020F0502020204030204" pitchFamily="34" charset="0"/>
              </a:rPr>
              <a:t> is a key process in all types of </a:t>
            </a:r>
            <a:r>
              <a:rPr lang="en-US" sz="2400" b="1" dirty="0">
                <a:latin typeface="Calibri" panose="020F0502020204030204" pitchFamily="34" charset="0"/>
              </a:rPr>
              <a:t>animation</a:t>
            </a:r>
            <a:r>
              <a:rPr lang="en-US" sz="2400" dirty="0">
                <a:latin typeface="Calibri" panose="020F0502020204030204" pitchFamily="34" charset="0"/>
              </a:rPr>
              <a:t>, including </a:t>
            </a:r>
            <a:r>
              <a:rPr lang="en-US" sz="2400" b="1" dirty="0">
                <a:latin typeface="Calibri" panose="020F0502020204030204" pitchFamily="34" charset="0"/>
              </a:rPr>
              <a:t>computer animation</a:t>
            </a:r>
            <a:r>
              <a:rPr lang="en-US" sz="2400" dirty="0">
                <a:latin typeface="Calibri" panose="020F0502020204030204" pitchFamily="34" charset="0"/>
              </a:rPr>
              <a:t>. It is the process of generating </a:t>
            </a:r>
            <a:r>
              <a:rPr lang="en-US" sz="2400" b="1" dirty="0">
                <a:latin typeface="Calibri" panose="020F0502020204030204" pitchFamily="34" charset="0"/>
              </a:rPr>
              <a:t>intermediate frames </a:t>
            </a:r>
            <a:r>
              <a:rPr lang="en-US" sz="2400" dirty="0">
                <a:latin typeface="Calibri" panose="020F0502020204030204" pitchFamily="34" charset="0"/>
              </a:rPr>
              <a:t>between two images, called key frames, to give the appearance that the first image evolves smoothly into the second image.</a:t>
            </a:r>
            <a:endParaRPr sz="2400" dirty="0"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Placeholder 5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2078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000" y="432000"/>
            <a:ext cx="5472000" cy="432000"/>
          </a:xfrm>
        </p:spPr>
        <p:txBody>
          <a:bodyPr/>
          <a:lstStyle/>
          <a:p>
            <a:r>
              <a:rPr lang="en-US" sz="3600" cap="none" spc="-5" dirty="0" smtClean="0">
                <a:cs typeface="Calibri"/>
              </a:rPr>
              <a:t>PATH</a:t>
            </a:r>
            <a:r>
              <a:rPr lang="en-US" sz="3600" cap="none" spc="15" dirty="0" smtClean="0">
                <a:cs typeface="Calibri"/>
              </a:rPr>
              <a:t> </a:t>
            </a:r>
            <a:r>
              <a:rPr lang="en-US" sz="3600" cap="none" spc="-5" dirty="0" smtClean="0">
                <a:cs typeface="Calibri"/>
              </a:rPr>
              <a:t>ANIMATION</a:t>
            </a:r>
            <a:endParaRPr lang="en-US" sz="3600" cap="none" dirty="0"/>
          </a:p>
        </p:txBody>
      </p:sp>
      <p:sp>
        <p:nvSpPr>
          <p:cNvPr id="6" name="object 3"/>
          <p:cNvSpPr txBox="1"/>
          <p:nvPr/>
        </p:nvSpPr>
        <p:spPr>
          <a:xfrm>
            <a:off x="420798" y="999115"/>
            <a:ext cx="5314486" cy="321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421130" indent="-342900">
              <a:lnSpc>
                <a:spcPct val="125000"/>
              </a:lnSpc>
              <a:spcBef>
                <a:spcPts val="100"/>
              </a:spcBef>
              <a:buClr>
                <a:srgbClr val="FF0000"/>
              </a:buClr>
              <a:buFont typeface="Symbol"/>
              <a:buChar char=""/>
              <a:tabLst>
                <a:tab pos="354965" algn="l"/>
                <a:tab pos="355600" algn="l"/>
              </a:tabLst>
            </a:pPr>
            <a:r>
              <a:rPr sz="2000" spc="-5" dirty="0">
                <a:latin typeface="Verdana"/>
                <a:cs typeface="Verdana"/>
              </a:rPr>
              <a:t>The movement of an object happened along </a:t>
            </a:r>
            <a:r>
              <a:rPr sz="2000" dirty="0">
                <a:latin typeface="Verdana"/>
                <a:cs typeface="Verdana"/>
              </a:rPr>
              <a:t>a  </a:t>
            </a:r>
            <a:r>
              <a:rPr sz="2000" spc="-5" dirty="0">
                <a:latin typeface="Verdana"/>
                <a:cs typeface="Verdana"/>
              </a:rPr>
              <a:t>predetermined path </a:t>
            </a:r>
            <a:r>
              <a:rPr sz="2000" dirty="0">
                <a:latin typeface="Verdana"/>
                <a:cs typeface="Verdana"/>
              </a:rPr>
              <a:t>on the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screen.</a:t>
            </a:r>
            <a:endParaRPr sz="2000" dirty="0">
              <a:latin typeface="Verdana"/>
              <a:cs typeface="Verdana"/>
            </a:endParaRPr>
          </a:p>
          <a:p>
            <a:pPr marL="355600" marR="856615" indent="-342900">
              <a:lnSpc>
                <a:spcPct val="125000"/>
              </a:lnSpc>
              <a:spcBef>
                <a:spcPts val="489"/>
              </a:spcBef>
              <a:buClr>
                <a:srgbClr val="FF0000"/>
              </a:buClr>
              <a:buFont typeface="Symbol"/>
              <a:buChar char=""/>
              <a:tabLst>
                <a:tab pos="354965" algn="l"/>
                <a:tab pos="355600" algn="l"/>
              </a:tabLst>
            </a:pPr>
            <a:r>
              <a:rPr sz="2000" spc="-5" dirty="0">
                <a:latin typeface="Verdana"/>
                <a:cs typeface="Verdana"/>
              </a:rPr>
              <a:t>The path could </a:t>
            </a:r>
            <a:r>
              <a:rPr sz="2000" dirty="0">
                <a:latin typeface="Verdana"/>
                <a:cs typeface="Verdana"/>
              </a:rPr>
              <a:t>be a </a:t>
            </a:r>
            <a:r>
              <a:rPr sz="2000" spc="-5" dirty="0">
                <a:latin typeface="Verdana"/>
                <a:cs typeface="Verdana"/>
              </a:rPr>
              <a:t>straight line or </a:t>
            </a:r>
            <a:r>
              <a:rPr sz="2000" dirty="0">
                <a:latin typeface="Verdana"/>
                <a:cs typeface="Verdana"/>
              </a:rPr>
              <a:t>any </a:t>
            </a:r>
            <a:r>
              <a:rPr sz="2000" spc="-5" dirty="0">
                <a:latin typeface="Verdana"/>
                <a:cs typeface="Verdana"/>
              </a:rPr>
              <a:t>number of  curves.</a:t>
            </a:r>
            <a:endParaRPr sz="2000" dirty="0">
              <a:latin typeface="Verdana"/>
              <a:cs typeface="Verdana"/>
            </a:endParaRPr>
          </a:p>
          <a:p>
            <a:pPr marL="355600" marR="5080" indent="-342900">
              <a:lnSpc>
                <a:spcPct val="125000"/>
              </a:lnSpc>
              <a:spcBef>
                <a:spcPts val="500"/>
              </a:spcBef>
              <a:buClr>
                <a:srgbClr val="FF0000"/>
              </a:buClr>
              <a:buFont typeface="Symbol"/>
              <a:buChar char=""/>
              <a:tabLst>
                <a:tab pos="354965" algn="l"/>
                <a:tab pos="355600" algn="l"/>
              </a:tabLst>
            </a:pPr>
            <a:r>
              <a:rPr sz="2000" spc="-5" dirty="0">
                <a:latin typeface="Verdana"/>
                <a:cs typeface="Verdana"/>
              </a:rPr>
              <a:t>The object does not change, although it might </a:t>
            </a:r>
            <a:r>
              <a:rPr sz="2000" dirty="0">
                <a:latin typeface="Verdana"/>
                <a:cs typeface="Verdana"/>
              </a:rPr>
              <a:t>be </a:t>
            </a:r>
            <a:r>
              <a:rPr sz="2000" spc="-5" dirty="0">
                <a:latin typeface="Verdana"/>
                <a:cs typeface="Verdana"/>
              </a:rPr>
              <a:t>resized  or reshape.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1375385" y="4501862"/>
            <a:ext cx="3896932" cy="2018054"/>
          </a:xfrm>
          <a:custGeom>
            <a:avLst/>
            <a:gdLst/>
            <a:ahLst/>
            <a:cxnLst/>
            <a:rect l="l" t="t" r="r" b="b"/>
            <a:pathLst>
              <a:path w="4267200" h="2209800">
                <a:moveTo>
                  <a:pt x="4267200" y="0"/>
                </a:moveTo>
                <a:lnTo>
                  <a:pt x="0" y="0"/>
                </a:lnTo>
                <a:lnTo>
                  <a:pt x="0" y="2209800"/>
                </a:lnTo>
                <a:lnTo>
                  <a:pt x="4267200" y="2209800"/>
                </a:lnTo>
                <a:lnTo>
                  <a:pt x="42672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1364861" y="4493542"/>
            <a:ext cx="3896932" cy="2018054"/>
          </a:xfrm>
          <a:custGeom>
            <a:avLst/>
            <a:gdLst/>
            <a:ahLst/>
            <a:cxnLst/>
            <a:rect l="l" t="t" r="r" b="b"/>
            <a:pathLst>
              <a:path w="4267200" h="2209800">
                <a:moveTo>
                  <a:pt x="2133600" y="2209800"/>
                </a:moveTo>
                <a:lnTo>
                  <a:pt x="0" y="2209800"/>
                </a:lnTo>
                <a:lnTo>
                  <a:pt x="0" y="0"/>
                </a:lnTo>
                <a:lnTo>
                  <a:pt x="4267200" y="0"/>
                </a:lnTo>
                <a:lnTo>
                  <a:pt x="4267200" y="2209800"/>
                </a:lnTo>
                <a:lnTo>
                  <a:pt x="2133600" y="220980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1477883" y="48563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5957" y="4887"/>
                </a:lnTo>
                <a:lnTo>
                  <a:pt x="105524" y="18883"/>
                </a:lnTo>
                <a:lnTo>
                  <a:pt x="70201" y="40988"/>
                </a:lnTo>
                <a:lnTo>
                  <a:pt x="40988" y="70201"/>
                </a:lnTo>
                <a:lnTo>
                  <a:pt x="18883" y="105524"/>
                </a:lnTo>
                <a:lnTo>
                  <a:pt x="4887" y="145957"/>
                </a:lnTo>
                <a:lnTo>
                  <a:pt x="0" y="190500"/>
                </a:lnTo>
                <a:lnTo>
                  <a:pt x="4887" y="235042"/>
                </a:lnTo>
                <a:lnTo>
                  <a:pt x="18883" y="275475"/>
                </a:lnTo>
                <a:lnTo>
                  <a:pt x="40988" y="310798"/>
                </a:lnTo>
                <a:lnTo>
                  <a:pt x="70201" y="340011"/>
                </a:lnTo>
                <a:lnTo>
                  <a:pt x="105524" y="362116"/>
                </a:lnTo>
                <a:lnTo>
                  <a:pt x="145957" y="376112"/>
                </a:lnTo>
                <a:lnTo>
                  <a:pt x="190500" y="381000"/>
                </a:lnTo>
                <a:lnTo>
                  <a:pt x="235042" y="376112"/>
                </a:lnTo>
                <a:lnTo>
                  <a:pt x="275475" y="362116"/>
                </a:lnTo>
                <a:lnTo>
                  <a:pt x="310798" y="340011"/>
                </a:lnTo>
                <a:lnTo>
                  <a:pt x="340011" y="310798"/>
                </a:lnTo>
                <a:lnTo>
                  <a:pt x="362116" y="275475"/>
                </a:lnTo>
                <a:lnTo>
                  <a:pt x="376112" y="235042"/>
                </a:lnTo>
                <a:lnTo>
                  <a:pt x="381000" y="190500"/>
                </a:lnTo>
                <a:lnTo>
                  <a:pt x="376112" y="145957"/>
                </a:lnTo>
                <a:lnTo>
                  <a:pt x="362116" y="105524"/>
                </a:lnTo>
                <a:lnTo>
                  <a:pt x="340011" y="70201"/>
                </a:lnTo>
                <a:lnTo>
                  <a:pt x="310798" y="40988"/>
                </a:lnTo>
                <a:lnTo>
                  <a:pt x="275475" y="18883"/>
                </a:lnTo>
                <a:lnTo>
                  <a:pt x="235042" y="4887"/>
                </a:lnTo>
                <a:lnTo>
                  <a:pt x="1905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1477883" y="48563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235042" y="4887"/>
                </a:lnTo>
                <a:lnTo>
                  <a:pt x="275475" y="18883"/>
                </a:lnTo>
                <a:lnTo>
                  <a:pt x="310798" y="40988"/>
                </a:lnTo>
                <a:lnTo>
                  <a:pt x="340011" y="70201"/>
                </a:lnTo>
                <a:lnTo>
                  <a:pt x="362116" y="105524"/>
                </a:lnTo>
                <a:lnTo>
                  <a:pt x="376112" y="145957"/>
                </a:lnTo>
                <a:lnTo>
                  <a:pt x="381000" y="190500"/>
                </a:lnTo>
                <a:lnTo>
                  <a:pt x="376112" y="235042"/>
                </a:lnTo>
                <a:lnTo>
                  <a:pt x="362116" y="275475"/>
                </a:lnTo>
                <a:lnTo>
                  <a:pt x="340011" y="310798"/>
                </a:lnTo>
                <a:lnTo>
                  <a:pt x="310798" y="340011"/>
                </a:lnTo>
                <a:lnTo>
                  <a:pt x="275475" y="362116"/>
                </a:lnTo>
                <a:lnTo>
                  <a:pt x="235042" y="376112"/>
                </a:lnTo>
                <a:lnTo>
                  <a:pt x="190500" y="381000"/>
                </a:lnTo>
                <a:lnTo>
                  <a:pt x="145957" y="376112"/>
                </a:lnTo>
                <a:lnTo>
                  <a:pt x="105524" y="362116"/>
                </a:lnTo>
                <a:lnTo>
                  <a:pt x="70201" y="340011"/>
                </a:lnTo>
                <a:lnTo>
                  <a:pt x="40988" y="310798"/>
                </a:lnTo>
                <a:lnTo>
                  <a:pt x="18883" y="275475"/>
                </a:lnTo>
                <a:lnTo>
                  <a:pt x="4887" y="235042"/>
                </a:lnTo>
                <a:lnTo>
                  <a:pt x="0" y="190500"/>
                </a:lnTo>
                <a:lnTo>
                  <a:pt x="4887" y="145957"/>
                </a:lnTo>
                <a:lnTo>
                  <a:pt x="18883" y="105524"/>
                </a:lnTo>
                <a:lnTo>
                  <a:pt x="40988" y="70201"/>
                </a:lnTo>
                <a:lnTo>
                  <a:pt x="70201" y="40988"/>
                </a:lnTo>
                <a:lnTo>
                  <a:pt x="105524" y="18883"/>
                </a:lnTo>
                <a:lnTo>
                  <a:pt x="145957" y="4887"/>
                </a:lnTo>
                <a:lnTo>
                  <a:pt x="1905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/>
          <p:nvPr/>
        </p:nvSpPr>
        <p:spPr>
          <a:xfrm flipH="1" flipV="1">
            <a:off x="1444822" y="48232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 flipH="1" flipV="1">
            <a:off x="1825822" y="52042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/>
          <p:cNvSpPr/>
          <p:nvPr/>
        </p:nvSpPr>
        <p:spPr>
          <a:xfrm>
            <a:off x="1311802" y="4695030"/>
            <a:ext cx="1671274" cy="1206773"/>
          </a:xfrm>
          <a:custGeom>
            <a:avLst/>
            <a:gdLst/>
            <a:ahLst/>
            <a:cxnLst/>
            <a:rect l="l" t="t" r="r" b="b"/>
            <a:pathLst>
              <a:path w="1830070" h="1321435">
                <a:moveTo>
                  <a:pt x="342616" y="547687"/>
                </a:moveTo>
                <a:lnTo>
                  <a:pt x="308577" y="601790"/>
                </a:lnTo>
                <a:lnTo>
                  <a:pt x="274837" y="655660"/>
                </a:lnTo>
                <a:lnTo>
                  <a:pt x="241698" y="709063"/>
                </a:lnTo>
                <a:lnTo>
                  <a:pt x="209458" y="761767"/>
                </a:lnTo>
                <a:lnTo>
                  <a:pt x="178418" y="813537"/>
                </a:lnTo>
                <a:lnTo>
                  <a:pt x="148878" y="864141"/>
                </a:lnTo>
                <a:lnTo>
                  <a:pt x="121137" y="913345"/>
                </a:lnTo>
                <a:lnTo>
                  <a:pt x="95497" y="960916"/>
                </a:lnTo>
                <a:lnTo>
                  <a:pt x="72256" y="1006620"/>
                </a:lnTo>
                <a:lnTo>
                  <a:pt x="51714" y="1050225"/>
                </a:lnTo>
                <a:lnTo>
                  <a:pt x="34172" y="1091497"/>
                </a:lnTo>
                <a:lnTo>
                  <a:pt x="19930" y="1130202"/>
                </a:lnTo>
                <a:lnTo>
                  <a:pt x="2544" y="1198981"/>
                </a:lnTo>
                <a:lnTo>
                  <a:pt x="0" y="1228588"/>
                </a:lnTo>
                <a:lnTo>
                  <a:pt x="1955" y="1254695"/>
                </a:lnTo>
                <a:lnTo>
                  <a:pt x="20563" y="1295478"/>
                </a:lnTo>
                <a:lnTo>
                  <a:pt x="57745" y="1317447"/>
                </a:lnTo>
                <a:lnTo>
                  <a:pt x="84023" y="1321060"/>
                </a:lnTo>
                <a:lnTo>
                  <a:pt x="116089" y="1320847"/>
                </a:lnTo>
                <a:lnTo>
                  <a:pt x="195327" y="1310219"/>
                </a:lnTo>
                <a:lnTo>
                  <a:pt x="241371" y="1300443"/>
                </a:lnTo>
                <a:lnTo>
                  <a:pt x="290948" y="1288118"/>
                </a:lnTo>
                <a:lnTo>
                  <a:pt x="343493" y="1273563"/>
                </a:lnTo>
                <a:lnTo>
                  <a:pt x="398443" y="1257098"/>
                </a:lnTo>
                <a:lnTo>
                  <a:pt x="455235" y="1239042"/>
                </a:lnTo>
                <a:lnTo>
                  <a:pt x="513304" y="1219715"/>
                </a:lnTo>
                <a:lnTo>
                  <a:pt x="572087" y="1199436"/>
                </a:lnTo>
                <a:lnTo>
                  <a:pt x="631020" y="1178524"/>
                </a:lnTo>
                <a:lnTo>
                  <a:pt x="689540" y="1157300"/>
                </a:lnTo>
                <a:lnTo>
                  <a:pt x="747083" y="1136081"/>
                </a:lnTo>
                <a:lnTo>
                  <a:pt x="803085" y="1115188"/>
                </a:lnTo>
                <a:lnTo>
                  <a:pt x="856983" y="1094940"/>
                </a:lnTo>
                <a:lnTo>
                  <a:pt x="908213" y="1075657"/>
                </a:lnTo>
                <a:lnTo>
                  <a:pt x="956212" y="1057658"/>
                </a:lnTo>
                <a:lnTo>
                  <a:pt x="1000415" y="1041262"/>
                </a:lnTo>
                <a:lnTo>
                  <a:pt x="1040259" y="1026788"/>
                </a:lnTo>
                <a:lnTo>
                  <a:pt x="1104616" y="1004887"/>
                </a:lnTo>
                <a:lnTo>
                  <a:pt x="1148118" y="992959"/>
                </a:lnTo>
                <a:lnTo>
                  <a:pt x="1198080" y="987623"/>
                </a:lnTo>
                <a:lnTo>
                  <a:pt x="1233887" y="960988"/>
                </a:lnTo>
                <a:lnTo>
                  <a:pt x="1257016" y="928687"/>
                </a:lnTo>
                <a:lnTo>
                  <a:pt x="1275723" y="903065"/>
                </a:lnTo>
                <a:lnTo>
                  <a:pt x="1297326" y="872299"/>
                </a:lnTo>
                <a:lnTo>
                  <a:pt x="1321481" y="836961"/>
                </a:lnTo>
                <a:lnTo>
                  <a:pt x="1347847" y="797623"/>
                </a:lnTo>
                <a:lnTo>
                  <a:pt x="1376079" y="754856"/>
                </a:lnTo>
                <a:lnTo>
                  <a:pt x="1405835" y="709231"/>
                </a:lnTo>
                <a:lnTo>
                  <a:pt x="1436772" y="661320"/>
                </a:lnTo>
                <a:lnTo>
                  <a:pt x="1468547" y="611695"/>
                </a:lnTo>
                <a:lnTo>
                  <a:pt x="1500818" y="560927"/>
                </a:lnTo>
                <a:lnTo>
                  <a:pt x="1533241" y="509587"/>
                </a:lnTo>
                <a:lnTo>
                  <a:pt x="1565474" y="458247"/>
                </a:lnTo>
                <a:lnTo>
                  <a:pt x="1597173" y="407479"/>
                </a:lnTo>
                <a:lnTo>
                  <a:pt x="1627996" y="357854"/>
                </a:lnTo>
                <a:lnTo>
                  <a:pt x="1657600" y="309943"/>
                </a:lnTo>
                <a:lnTo>
                  <a:pt x="1685641" y="264318"/>
                </a:lnTo>
                <a:lnTo>
                  <a:pt x="1711778" y="221551"/>
                </a:lnTo>
                <a:lnTo>
                  <a:pt x="1735667" y="182213"/>
                </a:lnTo>
                <a:lnTo>
                  <a:pt x="1756964" y="146875"/>
                </a:lnTo>
                <a:lnTo>
                  <a:pt x="1790416" y="90487"/>
                </a:lnTo>
                <a:lnTo>
                  <a:pt x="1821284" y="32808"/>
                </a:lnTo>
                <a:lnTo>
                  <a:pt x="1829927" y="5820"/>
                </a:lnTo>
                <a:lnTo>
                  <a:pt x="1823754" y="0"/>
                </a:lnTo>
                <a:lnTo>
                  <a:pt x="1810172" y="5820"/>
                </a:lnTo>
                <a:lnTo>
                  <a:pt x="1796590" y="13758"/>
                </a:lnTo>
                <a:lnTo>
                  <a:pt x="1790416" y="14287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/>
          <p:nvPr/>
        </p:nvSpPr>
        <p:spPr>
          <a:xfrm flipH="1" flipV="1">
            <a:off x="1063822" y="45184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/>
          <p:nvPr/>
        </p:nvSpPr>
        <p:spPr>
          <a:xfrm flipH="1" flipV="1">
            <a:off x="3032322" y="59662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/>
          <p:cNvSpPr/>
          <p:nvPr/>
        </p:nvSpPr>
        <p:spPr>
          <a:xfrm>
            <a:off x="3034941" y="4726894"/>
            <a:ext cx="695881" cy="1391762"/>
          </a:xfrm>
          <a:custGeom>
            <a:avLst/>
            <a:gdLst/>
            <a:ahLst/>
            <a:cxnLst/>
            <a:rect l="l" t="t" r="r" b="b"/>
            <a:pathLst>
              <a:path w="762000" h="1524000">
                <a:moveTo>
                  <a:pt x="0" y="0"/>
                </a:moveTo>
                <a:lnTo>
                  <a:pt x="0" y="0"/>
                </a:lnTo>
                <a:lnTo>
                  <a:pt x="745331" y="1490662"/>
                </a:lnTo>
                <a:lnTo>
                  <a:pt x="762000" y="152400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/>
          <p:cNvSpPr/>
          <p:nvPr/>
        </p:nvSpPr>
        <p:spPr>
          <a:xfrm flipH="1" flipV="1">
            <a:off x="2968822" y="45946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/>
          <p:cNvSpPr/>
          <p:nvPr/>
        </p:nvSpPr>
        <p:spPr>
          <a:xfrm flipH="1" flipV="1">
            <a:off x="3730822" y="61186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/>
          <p:cNvSpPr/>
          <p:nvPr/>
        </p:nvSpPr>
        <p:spPr>
          <a:xfrm>
            <a:off x="3872594" y="4715651"/>
            <a:ext cx="1492084" cy="1581389"/>
          </a:xfrm>
          <a:custGeom>
            <a:avLst/>
            <a:gdLst/>
            <a:ahLst/>
            <a:cxnLst/>
            <a:rect l="l" t="t" r="r" b="b"/>
            <a:pathLst>
              <a:path w="1633854" h="1731645">
                <a:moveTo>
                  <a:pt x="0" y="1553260"/>
                </a:moveTo>
                <a:lnTo>
                  <a:pt x="57119" y="1573180"/>
                </a:lnTo>
                <a:lnTo>
                  <a:pt x="114053" y="1592878"/>
                </a:lnTo>
                <a:lnTo>
                  <a:pt x="170616" y="1612132"/>
                </a:lnTo>
                <a:lnTo>
                  <a:pt x="226625" y="1630719"/>
                </a:lnTo>
                <a:lnTo>
                  <a:pt x="281893" y="1648418"/>
                </a:lnTo>
                <a:lnTo>
                  <a:pt x="336235" y="1665005"/>
                </a:lnTo>
                <a:lnTo>
                  <a:pt x="389466" y="1680260"/>
                </a:lnTo>
                <a:lnTo>
                  <a:pt x="441402" y="1693960"/>
                </a:lnTo>
                <a:lnTo>
                  <a:pt x="491856" y="1705882"/>
                </a:lnTo>
                <a:lnTo>
                  <a:pt x="540644" y="1715805"/>
                </a:lnTo>
                <a:lnTo>
                  <a:pt x="587581" y="1723507"/>
                </a:lnTo>
                <a:lnTo>
                  <a:pt x="632482" y="1728765"/>
                </a:lnTo>
                <a:lnTo>
                  <a:pt x="675161" y="1731357"/>
                </a:lnTo>
                <a:lnTo>
                  <a:pt x="715433" y="1731060"/>
                </a:lnTo>
                <a:lnTo>
                  <a:pt x="788017" y="1720915"/>
                </a:lnTo>
                <a:lnTo>
                  <a:pt x="848752" y="1696552"/>
                </a:lnTo>
                <a:lnTo>
                  <a:pt x="896158" y="1656193"/>
                </a:lnTo>
                <a:lnTo>
                  <a:pt x="924276" y="1606268"/>
                </a:lnTo>
                <a:lnTo>
                  <a:pt x="933155" y="1547727"/>
                </a:lnTo>
                <a:lnTo>
                  <a:pt x="932702" y="1512959"/>
                </a:lnTo>
                <a:lnTo>
                  <a:pt x="929350" y="1474914"/>
                </a:lnTo>
                <a:lnTo>
                  <a:pt x="923370" y="1433882"/>
                </a:lnTo>
                <a:lnTo>
                  <a:pt x="915034" y="1390153"/>
                </a:lnTo>
                <a:lnTo>
                  <a:pt x="904614" y="1344019"/>
                </a:lnTo>
                <a:lnTo>
                  <a:pt x="892382" y="1295769"/>
                </a:lnTo>
                <a:lnTo>
                  <a:pt x="878610" y="1245695"/>
                </a:lnTo>
                <a:lnTo>
                  <a:pt x="863569" y="1194087"/>
                </a:lnTo>
                <a:lnTo>
                  <a:pt x="847532" y="1141235"/>
                </a:lnTo>
                <a:lnTo>
                  <a:pt x="830770" y="1087431"/>
                </a:lnTo>
                <a:lnTo>
                  <a:pt x="813555" y="1032964"/>
                </a:lnTo>
                <a:lnTo>
                  <a:pt x="796158" y="978125"/>
                </a:lnTo>
                <a:lnTo>
                  <a:pt x="778852" y="923205"/>
                </a:lnTo>
                <a:lnTo>
                  <a:pt x="761909" y="868494"/>
                </a:lnTo>
                <a:lnTo>
                  <a:pt x="745600" y="814284"/>
                </a:lnTo>
                <a:lnTo>
                  <a:pt x="730197" y="760863"/>
                </a:lnTo>
                <a:lnTo>
                  <a:pt x="715971" y="708524"/>
                </a:lnTo>
                <a:lnTo>
                  <a:pt x="703196" y="657556"/>
                </a:lnTo>
                <a:lnTo>
                  <a:pt x="692142" y="608251"/>
                </a:lnTo>
                <a:lnTo>
                  <a:pt x="683081" y="560898"/>
                </a:lnTo>
                <a:lnTo>
                  <a:pt x="676286" y="515789"/>
                </a:lnTo>
                <a:lnTo>
                  <a:pt x="672027" y="473213"/>
                </a:lnTo>
                <a:lnTo>
                  <a:pt x="670578" y="433462"/>
                </a:lnTo>
                <a:lnTo>
                  <a:pt x="672209" y="396826"/>
                </a:lnTo>
                <a:lnTo>
                  <a:pt x="685800" y="334060"/>
                </a:lnTo>
                <a:lnTo>
                  <a:pt x="704545" y="296108"/>
                </a:lnTo>
                <a:lnTo>
                  <a:pt x="729843" y="262089"/>
                </a:lnTo>
                <a:lnTo>
                  <a:pt x="761009" y="231748"/>
                </a:lnTo>
                <a:lnTo>
                  <a:pt x="797356" y="204825"/>
                </a:lnTo>
                <a:lnTo>
                  <a:pt x="838200" y="181065"/>
                </a:lnTo>
                <a:lnTo>
                  <a:pt x="882853" y="160210"/>
                </a:lnTo>
                <a:lnTo>
                  <a:pt x="930630" y="142003"/>
                </a:lnTo>
                <a:lnTo>
                  <a:pt x="980846" y="126187"/>
                </a:lnTo>
                <a:lnTo>
                  <a:pt x="1032814" y="112504"/>
                </a:lnTo>
                <a:lnTo>
                  <a:pt x="1085850" y="100698"/>
                </a:lnTo>
                <a:lnTo>
                  <a:pt x="1139266" y="90511"/>
                </a:lnTo>
                <a:lnTo>
                  <a:pt x="1192377" y="81686"/>
                </a:lnTo>
                <a:lnTo>
                  <a:pt x="1244498" y="73966"/>
                </a:lnTo>
                <a:lnTo>
                  <a:pt x="1294942" y="67094"/>
                </a:lnTo>
                <a:lnTo>
                  <a:pt x="1343025" y="60812"/>
                </a:lnTo>
                <a:lnTo>
                  <a:pt x="1388059" y="54863"/>
                </a:lnTo>
                <a:lnTo>
                  <a:pt x="1429359" y="48991"/>
                </a:lnTo>
                <a:lnTo>
                  <a:pt x="1498015" y="36447"/>
                </a:lnTo>
                <a:lnTo>
                  <a:pt x="1594104" y="7315"/>
                </a:lnTo>
                <a:lnTo>
                  <a:pt x="1627632" y="0"/>
                </a:lnTo>
                <a:lnTo>
                  <a:pt x="1633727" y="3657"/>
                </a:lnTo>
                <a:lnTo>
                  <a:pt x="1621536" y="14630"/>
                </a:lnTo>
                <a:lnTo>
                  <a:pt x="1600200" y="2926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/>
          <p:cNvSpPr/>
          <p:nvPr/>
        </p:nvSpPr>
        <p:spPr>
          <a:xfrm flipH="1" flipV="1">
            <a:off x="3730822" y="45438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/>
          <p:nvPr/>
        </p:nvSpPr>
        <p:spPr>
          <a:xfrm flipH="1" flipV="1">
            <a:off x="5407222" y="63980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9"/>
          <p:cNvSpPr/>
          <p:nvPr/>
        </p:nvSpPr>
        <p:spPr>
          <a:xfrm>
            <a:off x="5364083" y="43991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5957" y="4887"/>
                </a:lnTo>
                <a:lnTo>
                  <a:pt x="105524" y="18883"/>
                </a:lnTo>
                <a:lnTo>
                  <a:pt x="70201" y="40988"/>
                </a:lnTo>
                <a:lnTo>
                  <a:pt x="40988" y="70201"/>
                </a:lnTo>
                <a:lnTo>
                  <a:pt x="18883" y="105524"/>
                </a:lnTo>
                <a:lnTo>
                  <a:pt x="4887" y="145957"/>
                </a:lnTo>
                <a:lnTo>
                  <a:pt x="0" y="190500"/>
                </a:lnTo>
                <a:lnTo>
                  <a:pt x="4887" y="235042"/>
                </a:lnTo>
                <a:lnTo>
                  <a:pt x="18883" y="275475"/>
                </a:lnTo>
                <a:lnTo>
                  <a:pt x="40988" y="310798"/>
                </a:lnTo>
                <a:lnTo>
                  <a:pt x="70201" y="340011"/>
                </a:lnTo>
                <a:lnTo>
                  <a:pt x="105524" y="362116"/>
                </a:lnTo>
                <a:lnTo>
                  <a:pt x="145957" y="376112"/>
                </a:lnTo>
                <a:lnTo>
                  <a:pt x="190500" y="381000"/>
                </a:lnTo>
                <a:lnTo>
                  <a:pt x="235042" y="376112"/>
                </a:lnTo>
                <a:lnTo>
                  <a:pt x="275475" y="362116"/>
                </a:lnTo>
                <a:lnTo>
                  <a:pt x="310798" y="340011"/>
                </a:lnTo>
                <a:lnTo>
                  <a:pt x="340011" y="310798"/>
                </a:lnTo>
                <a:lnTo>
                  <a:pt x="362116" y="275475"/>
                </a:lnTo>
                <a:lnTo>
                  <a:pt x="376112" y="235042"/>
                </a:lnTo>
                <a:lnTo>
                  <a:pt x="381000" y="190500"/>
                </a:lnTo>
                <a:lnTo>
                  <a:pt x="376112" y="145957"/>
                </a:lnTo>
                <a:lnTo>
                  <a:pt x="362116" y="105524"/>
                </a:lnTo>
                <a:lnTo>
                  <a:pt x="340011" y="70201"/>
                </a:lnTo>
                <a:lnTo>
                  <a:pt x="310798" y="40988"/>
                </a:lnTo>
                <a:lnTo>
                  <a:pt x="275475" y="18883"/>
                </a:lnTo>
                <a:lnTo>
                  <a:pt x="235042" y="4887"/>
                </a:lnTo>
                <a:lnTo>
                  <a:pt x="1905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0"/>
          <p:cNvSpPr/>
          <p:nvPr/>
        </p:nvSpPr>
        <p:spPr>
          <a:xfrm>
            <a:off x="5364083" y="43991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235042" y="4887"/>
                </a:lnTo>
                <a:lnTo>
                  <a:pt x="275475" y="18883"/>
                </a:lnTo>
                <a:lnTo>
                  <a:pt x="310798" y="40988"/>
                </a:lnTo>
                <a:lnTo>
                  <a:pt x="340011" y="70201"/>
                </a:lnTo>
                <a:lnTo>
                  <a:pt x="362116" y="105524"/>
                </a:lnTo>
                <a:lnTo>
                  <a:pt x="376112" y="145957"/>
                </a:lnTo>
                <a:lnTo>
                  <a:pt x="381000" y="190500"/>
                </a:lnTo>
                <a:lnTo>
                  <a:pt x="376112" y="235042"/>
                </a:lnTo>
                <a:lnTo>
                  <a:pt x="362116" y="275475"/>
                </a:lnTo>
                <a:lnTo>
                  <a:pt x="340011" y="310798"/>
                </a:lnTo>
                <a:lnTo>
                  <a:pt x="310798" y="340011"/>
                </a:lnTo>
                <a:lnTo>
                  <a:pt x="275475" y="362116"/>
                </a:lnTo>
                <a:lnTo>
                  <a:pt x="235042" y="376112"/>
                </a:lnTo>
                <a:lnTo>
                  <a:pt x="190500" y="381000"/>
                </a:lnTo>
                <a:lnTo>
                  <a:pt x="145957" y="376112"/>
                </a:lnTo>
                <a:lnTo>
                  <a:pt x="105524" y="362116"/>
                </a:lnTo>
                <a:lnTo>
                  <a:pt x="70201" y="340011"/>
                </a:lnTo>
                <a:lnTo>
                  <a:pt x="40988" y="310798"/>
                </a:lnTo>
                <a:lnTo>
                  <a:pt x="18883" y="275475"/>
                </a:lnTo>
                <a:lnTo>
                  <a:pt x="4887" y="235042"/>
                </a:lnTo>
                <a:lnTo>
                  <a:pt x="0" y="190500"/>
                </a:lnTo>
                <a:lnTo>
                  <a:pt x="4887" y="145957"/>
                </a:lnTo>
                <a:lnTo>
                  <a:pt x="18883" y="105524"/>
                </a:lnTo>
                <a:lnTo>
                  <a:pt x="40988" y="70201"/>
                </a:lnTo>
                <a:lnTo>
                  <a:pt x="70201" y="40988"/>
                </a:lnTo>
                <a:lnTo>
                  <a:pt x="105524" y="18883"/>
                </a:lnTo>
                <a:lnTo>
                  <a:pt x="145957" y="4887"/>
                </a:lnTo>
                <a:lnTo>
                  <a:pt x="1905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1"/>
          <p:cNvSpPr/>
          <p:nvPr/>
        </p:nvSpPr>
        <p:spPr>
          <a:xfrm flipH="1" flipV="1">
            <a:off x="5331022" y="43660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2"/>
          <p:cNvSpPr/>
          <p:nvPr/>
        </p:nvSpPr>
        <p:spPr>
          <a:xfrm flipH="1" flipV="1">
            <a:off x="5712022" y="47470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3"/>
          <p:cNvSpPr/>
          <p:nvPr/>
        </p:nvSpPr>
        <p:spPr>
          <a:xfrm>
            <a:off x="2842871" y="4468704"/>
            <a:ext cx="278352" cy="27835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02900" y="7559"/>
                </a:lnTo>
                <a:lnTo>
                  <a:pt x="60899" y="28773"/>
                </a:lnTo>
                <a:lnTo>
                  <a:pt x="28407" y="61447"/>
                </a:lnTo>
                <a:lnTo>
                  <a:pt x="7437" y="103388"/>
                </a:lnTo>
                <a:lnTo>
                  <a:pt x="0" y="152400"/>
                </a:lnTo>
                <a:lnTo>
                  <a:pt x="7437" y="201411"/>
                </a:lnTo>
                <a:lnTo>
                  <a:pt x="28407" y="243352"/>
                </a:lnTo>
                <a:lnTo>
                  <a:pt x="60899" y="276026"/>
                </a:lnTo>
                <a:lnTo>
                  <a:pt x="102900" y="297240"/>
                </a:lnTo>
                <a:lnTo>
                  <a:pt x="152400" y="304800"/>
                </a:lnTo>
                <a:lnTo>
                  <a:pt x="201411" y="297240"/>
                </a:lnTo>
                <a:lnTo>
                  <a:pt x="243352" y="276026"/>
                </a:lnTo>
                <a:lnTo>
                  <a:pt x="276026" y="243352"/>
                </a:lnTo>
                <a:lnTo>
                  <a:pt x="297240" y="201411"/>
                </a:lnTo>
                <a:lnTo>
                  <a:pt x="304800" y="152400"/>
                </a:lnTo>
                <a:lnTo>
                  <a:pt x="297240" y="103388"/>
                </a:lnTo>
                <a:lnTo>
                  <a:pt x="276026" y="61447"/>
                </a:lnTo>
                <a:lnTo>
                  <a:pt x="243352" y="28773"/>
                </a:lnTo>
                <a:lnTo>
                  <a:pt x="201411" y="7559"/>
                </a:lnTo>
                <a:lnTo>
                  <a:pt x="1524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4"/>
          <p:cNvSpPr/>
          <p:nvPr/>
        </p:nvSpPr>
        <p:spPr>
          <a:xfrm>
            <a:off x="2842871" y="4468704"/>
            <a:ext cx="278352" cy="27835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201411" y="7559"/>
                </a:lnTo>
                <a:lnTo>
                  <a:pt x="243352" y="28773"/>
                </a:lnTo>
                <a:lnTo>
                  <a:pt x="276026" y="61447"/>
                </a:lnTo>
                <a:lnTo>
                  <a:pt x="297240" y="103388"/>
                </a:lnTo>
                <a:lnTo>
                  <a:pt x="304800" y="152400"/>
                </a:lnTo>
                <a:lnTo>
                  <a:pt x="297240" y="201411"/>
                </a:lnTo>
                <a:lnTo>
                  <a:pt x="276026" y="243352"/>
                </a:lnTo>
                <a:lnTo>
                  <a:pt x="243352" y="276026"/>
                </a:lnTo>
                <a:lnTo>
                  <a:pt x="201411" y="297240"/>
                </a:lnTo>
                <a:lnTo>
                  <a:pt x="152400" y="304800"/>
                </a:lnTo>
                <a:lnTo>
                  <a:pt x="102900" y="297240"/>
                </a:lnTo>
                <a:lnTo>
                  <a:pt x="60899" y="276026"/>
                </a:lnTo>
                <a:lnTo>
                  <a:pt x="28407" y="243352"/>
                </a:lnTo>
                <a:lnTo>
                  <a:pt x="7437" y="201411"/>
                </a:lnTo>
                <a:lnTo>
                  <a:pt x="0" y="152400"/>
                </a:lnTo>
                <a:lnTo>
                  <a:pt x="7437" y="103388"/>
                </a:lnTo>
                <a:lnTo>
                  <a:pt x="28407" y="61447"/>
                </a:lnTo>
                <a:lnTo>
                  <a:pt x="60899" y="28773"/>
                </a:lnTo>
                <a:lnTo>
                  <a:pt x="102900" y="7559"/>
                </a:lnTo>
                <a:lnTo>
                  <a:pt x="1524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5"/>
          <p:cNvSpPr/>
          <p:nvPr/>
        </p:nvSpPr>
        <p:spPr>
          <a:xfrm flipH="1" flipV="1">
            <a:off x="2816422" y="44422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6"/>
          <p:cNvSpPr/>
          <p:nvPr/>
        </p:nvSpPr>
        <p:spPr>
          <a:xfrm flipH="1" flipV="1">
            <a:off x="3121222" y="47470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7"/>
          <p:cNvSpPr/>
          <p:nvPr/>
        </p:nvSpPr>
        <p:spPr>
          <a:xfrm>
            <a:off x="1096883" y="53135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5957" y="4887"/>
                </a:lnTo>
                <a:lnTo>
                  <a:pt x="105524" y="18883"/>
                </a:lnTo>
                <a:lnTo>
                  <a:pt x="70201" y="40988"/>
                </a:lnTo>
                <a:lnTo>
                  <a:pt x="40988" y="70201"/>
                </a:lnTo>
                <a:lnTo>
                  <a:pt x="18883" y="105524"/>
                </a:lnTo>
                <a:lnTo>
                  <a:pt x="4887" y="145957"/>
                </a:lnTo>
                <a:lnTo>
                  <a:pt x="0" y="190500"/>
                </a:lnTo>
                <a:lnTo>
                  <a:pt x="4887" y="235042"/>
                </a:lnTo>
                <a:lnTo>
                  <a:pt x="18883" y="275475"/>
                </a:lnTo>
                <a:lnTo>
                  <a:pt x="40988" y="310798"/>
                </a:lnTo>
                <a:lnTo>
                  <a:pt x="70201" y="340011"/>
                </a:lnTo>
                <a:lnTo>
                  <a:pt x="105524" y="362116"/>
                </a:lnTo>
                <a:lnTo>
                  <a:pt x="145957" y="376112"/>
                </a:lnTo>
                <a:lnTo>
                  <a:pt x="190500" y="381000"/>
                </a:lnTo>
                <a:lnTo>
                  <a:pt x="235042" y="376112"/>
                </a:lnTo>
                <a:lnTo>
                  <a:pt x="275475" y="362116"/>
                </a:lnTo>
                <a:lnTo>
                  <a:pt x="310798" y="340011"/>
                </a:lnTo>
                <a:lnTo>
                  <a:pt x="340011" y="310798"/>
                </a:lnTo>
                <a:lnTo>
                  <a:pt x="362116" y="275475"/>
                </a:lnTo>
                <a:lnTo>
                  <a:pt x="376112" y="235042"/>
                </a:lnTo>
                <a:lnTo>
                  <a:pt x="381000" y="190500"/>
                </a:lnTo>
                <a:lnTo>
                  <a:pt x="376112" y="145957"/>
                </a:lnTo>
                <a:lnTo>
                  <a:pt x="362116" y="105524"/>
                </a:lnTo>
                <a:lnTo>
                  <a:pt x="340011" y="70201"/>
                </a:lnTo>
                <a:lnTo>
                  <a:pt x="310798" y="40988"/>
                </a:lnTo>
                <a:lnTo>
                  <a:pt x="275475" y="18883"/>
                </a:lnTo>
                <a:lnTo>
                  <a:pt x="235042" y="4887"/>
                </a:lnTo>
                <a:lnTo>
                  <a:pt x="1905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8"/>
          <p:cNvSpPr/>
          <p:nvPr/>
        </p:nvSpPr>
        <p:spPr>
          <a:xfrm>
            <a:off x="1096883" y="53135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235042" y="4887"/>
                </a:lnTo>
                <a:lnTo>
                  <a:pt x="275475" y="18883"/>
                </a:lnTo>
                <a:lnTo>
                  <a:pt x="310798" y="40988"/>
                </a:lnTo>
                <a:lnTo>
                  <a:pt x="340011" y="70201"/>
                </a:lnTo>
                <a:lnTo>
                  <a:pt x="362116" y="105524"/>
                </a:lnTo>
                <a:lnTo>
                  <a:pt x="376112" y="145957"/>
                </a:lnTo>
                <a:lnTo>
                  <a:pt x="381000" y="190500"/>
                </a:lnTo>
                <a:lnTo>
                  <a:pt x="376112" y="235042"/>
                </a:lnTo>
                <a:lnTo>
                  <a:pt x="362116" y="275475"/>
                </a:lnTo>
                <a:lnTo>
                  <a:pt x="340011" y="310798"/>
                </a:lnTo>
                <a:lnTo>
                  <a:pt x="310798" y="340011"/>
                </a:lnTo>
                <a:lnTo>
                  <a:pt x="275475" y="362116"/>
                </a:lnTo>
                <a:lnTo>
                  <a:pt x="235042" y="376112"/>
                </a:lnTo>
                <a:lnTo>
                  <a:pt x="190500" y="381000"/>
                </a:lnTo>
                <a:lnTo>
                  <a:pt x="145957" y="376112"/>
                </a:lnTo>
                <a:lnTo>
                  <a:pt x="105524" y="362116"/>
                </a:lnTo>
                <a:lnTo>
                  <a:pt x="70201" y="340011"/>
                </a:lnTo>
                <a:lnTo>
                  <a:pt x="40988" y="310798"/>
                </a:lnTo>
                <a:lnTo>
                  <a:pt x="18883" y="275475"/>
                </a:lnTo>
                <a:lnTo>
                  <a:pt x="4887" y="235042"/>
                </a:lnTo>
                <a:lnTo>
                  <a:pt x="0" y="190500"/>
                </a:lnTo>
                <a:lnTo>
                  <a:pt x="4887" y="145957"/>
                </a:lnTo>
                <a:lnTo>
                  <a:pt x="18883" y="105524"/>
                </a:lnTo>
                <a:lnTo>
                  <a:pt x="40988" y="70201"/>
                </a:lnTo>
                <a:lnTo>
                  <a:pt x="70201" y="40988"/>
                </a:lnTo>
                <a:lnTo>
                  <a:pt x="105524" y="18883"/>
                </a:lnTo>
                <a:lnTo>
                  <a:pt x="145957" y="4887"/>
                </a:lnTo>
                <a:lnTo>
                  <a:pt x="1905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9"/>
          <p:cNvSpPr/>
          <p:nvPr/>
        </p:nvSpPr>
        <p:spPr>
          <a:xfrm flipH="1" flipV="1">
            <a:off x="1063822" y="52804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0"/>
          <p:cNvSpPr/>
          <p:nvPr/>
        </p:nvSpPr>
        <p:spPr>
          <a:xfrm flipH="1" flipV="1">
            <a:off x="1444822" y="56614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1"/>
          <p:cNvSpPr/>
          <p:nvPr/>
        </p:nvSpPr>
        <p:spPr>
          <a:xfrm>
            <a:off x="1477883" y="56945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5957" y="4887"/>
                </a:lnTo>
                <a:lnTo>
                  <a:pt x="105524" y="18883"/>
                </a:lnTo>
                <a:lnTo>
                  <a:pt x="70201" y="40988"/>
                </a:lnTo>
                <a:lnTo>
                  <a:pt x="40988" y="70201"/>
                </a:lnTo>
                <a:lnTo>
                  <a:pt x="18883" y="105524"/>
                </a:lnTo>
                <a:lnTo>
                  <a:pt x="4887" y="145957"/>
                </a:lnTo>
                <a:lnTo>
                  <a:pt x="0" y="190500"/>
                </a:lnTo>
                <a:lnTo>
                  <a:pt x="4887" y="235042"/>
                </a:lnTo>
                <a:lnTo>
                  <a:pt x="18883" y="275475"/>
                </a:lnTo>
                <a:lnTo>
                  <a:pt x="40988" y="310798"/>
                </a:lnTo>
                <a:lnTo>
                  <a:pt x="70201" y="340011"/>
                </a:lnTo>
                <a:lnTo>
                  <a:pt x="105524" y="362116"/>
                </a:lnTo>
                <a:lnTo>
                  <a:pt x="145957" y="376112"/>
                </a:lnTo>
                <a:lnTo>
                  <a:pt x="190500" y="381000"/>
                </a:lnTo>
                <a:lnTo>
                  <a:pt x="235042" y="376112"/>
                </a:lnTo>
                <a:lnTo>
                  <a:pt x="275475" y="362116"/>
                </a:lnTo>
                <a:lnTo>
                  <a:pt x="310798" y="340011"/>
                </a:lnTo>
                <a:lnTo>
                  <a:pt x="340011" y="310798"/>
                </a:lnTo>
                <a:lnTo>
                  <a:pt x="362116" y="275475"/>
                </a:lnTo>
                <a:lnTo>
                  <a:pt x="376112" y="235042"/>
                </a:lnTo>
                <a:lnTo>
                  <a:pt x="381000" y="190500"/>
                </a:lnTo>
                <a:lnTo>
                  <a:pt x="376112" y="145957"/>
                </a:lnTo>
                <a:lnTo>
                  <a:pt x="362116" y="105524"/>
                </a:lnTo>
                <a:lnTo>
                  <a:pt x="340011" y="70201"/>
                </a:lnTo>
                <a:lnTo>
                  <a:pt x="310798" y="40988"/>
                </a:lnTo>
                <a:lnTo>
                  <a:pt x="275475" y="18883"/>
                </a:lnTo>
                <a:lnTo>
                  <a:pt x="235042" y="4887"/>
                </a:lnTo>
                <a:lnTo>
                  <a:pt x="1905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2"/>
          <p:cNvSpPr/>
          <p:nvPr/>
        </p:nvSpPr>
        <p:spPr>
          <a:xfrm>
            <a:off x="1477883" y="56945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235042" y="4887"/>
                </a:lnTo>
                <a:lnTo>
                  <a:pt x="275475" y="18883"/>
                </a:lnTo>
                <a:lnTo>
                  <a:pt x="310798" y="40988"/>
                </a:lnTo>
                <a:lnTo>
                  <a:pt x="340011" y="70201"/>
                </a:lnTo>
                <a:lnTo>
                  <a:pt x="362116" y="105524"/>
                </a:lnTo>
                <a:lnTo>
                  <a:pt x="376112" y="145957"/>
                </a:lnTo>
                <a:lnTo>
                  <a:pt x="381000" y="190500"/>
                </a:lnTo>
                <a:lnTo>
                  <a:pt x="376112" y="235042"/>
                </a:lnTo>
                <a:lnTo>
                  <a:pt x="362116" y="275475"/>
                </a:lnTo>
                <a:lnTo>
                  <a:pt x="340011" y="310798"/>
                </a:lnTo>
                <a:lnTo>
                  <a:pt x="310798" y="340011"/>
                </a:lnTo>
                <a:lnTo>
                  <a:pt x="275475" y="362116"/>
                </a:lnTo>
                <a:lnTo>
                  <a:pt x="235042" y="376112"/>
                </a:lnTo>
                <a:lnTo>
                  <a:pt x="190500" y="381000"/>
                </a:lnTo>
                <a:lnTo>
                  <a:pt x="145957" y="376112"/>
                </a:lnTo>
                <a:lnTo>
                  <a:pt x="105524" y="362116"/>
                </a:lnTo>
                <a:lnTo>
                  <a:pt x="70201" y="340011"/>
                </a:lnTo>
                <a:lnTo>
                  <a:pt x="40988" y="310798"/>
                </a:lnTo>
                <a:lnTo>
                  <a:pt x="18883" y="275475"/>
                </a:lnTo>
                <a:lnTo>
                  <a:pt x="4887" y="235042"/>
                </a:lnTo>
                <a:lnTo>
                  <a:pt x="0" y="190500"/>
                </a:lnTo>
                <a:lnTo>
                  <a:pt x="4887" y="145957"/>
                </a:lnTo>
                <a:lnTo>
                  <a:pt x="18883" y="105524"/>
                </a:lnTo>
                <a:lnTo>
                  <a:pt x="40988" y="70201"/>
                </a:lnTo>
                <a:lnTo>
                  <a:pt x="70201" y="40988"/>
                </a:lnTo>
                <a:lnTo>
                  <a:pt x="105524" y="18883"/>
                </a:lnTo>
                <a:lnTo>
                  <a:pt x="145957" y="4887"/>
                </a:lnTo>
                <a:lnTo>
                  <a:pt x="1905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3"/>
          <p:cNvSpPr/>
          <p:nvPr/>
        </p:nvSpPr>
        <p:spPr>
          <a:xfrm flipH="1" flipV="1">
            <a:off x="1444822" y="56614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4"/>
          <p:cNvSpPr/>
          <p:nvPr/>
        </p:nvSpPr>
        <p:spPr>
          <a:xfrm flipH="1" flipV="1">
            <a:off x="1825822" y="60424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5"/>
          <p:cNvSpPr/>
          <p:nvPr/>
        </p:nvSpPr>
        <p:spPr>
          <a:xfrm>
            <a:off x="2239883" y="53897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5957" y="4887"/>
                </a:lnTo>
                <a:lnTo>
                  <a:pt x="105524" y="18883"/>
                </a:lnTo>
                <a:lnTo>
                  <a:pt x="70201" y="40988"/>
                </a:lnTo>
                <a:lnTo>
                  <a:pt x="40988" y="70201"/>
                </a:lnTo>
                <a:lnTo>
                  <a:pt x="18883" y="105524"/>
                </a:lnTo>
                <a:lnTo>
                  <a:pt x="4887" y="145957"/>
                </a:lnTo>
                <a:lnTo>
                  <a:pt x="0" y="190500"/>
                </a:lnTo>
                <a:lnTo>
                  <a:pt x="4887" y="235042"/>
                </a:lnTo>
                <a:lnTo>
                  <a:pt x="18883" y="275475"/>
                </a:lnTo>
                <a:lnTo>
                  <a:pt x="40988" y="310798"/>
                </a:lnTo>
                <a:lnTo>
                  <a:pt x="70201" y="340011"/>
                </a:lnTo>
                <a:lnTo>
                  <a:pt x="105524" y="362116"/>
                </a:lnTo>
                <a:lnTo>
                  <a:pt x="145957" y="376112"/>
                </a:lnTo>
                <a:lnTo>
                  <a:pt x="190500" y="381000"/>
                </a:lnTo>
                <a:lnTo>
                  <a:pt x="235042" y="376112"/>
                </a:lnTo>
                <a:lnTo>
                  <a:pt x="275475" y="362116"/>
                </a:lnTo>
                <a:lnTo>
                  <a:pt x="310798" y="340011"/>
                </a:lnTo>
                <a:lnTo>
                  <a:pt x="340011" y="310798"/>
                </a:lnTo>
                <a:lnTo>
                  <a:pt x="362116" y="275475"/>
                </a:lnTo>
                <a:lnTo>
                  <a:pt x="376112" y="235042"/>
                </a:lnTo>
                <a:lnTo>
                  <a:pt x="381000" y="190500"/>
                </a:lnTo>
                <a:lnTo>
                  <a:pt x="376112" y="145957"/>
                </a:lnTo>
                <a:lnTo>
                  <a:pt x="362116" y="105524"/>
                </a:lnTo>
                <a:lnTo>
                  <a:pt x="340011" y="70201"/>
                </a:lnTo>
                <a:lnTo>
                  <a:pt x="310798" y="40988"/>
                </a:lnTo>
                <a:lnTo>
                  <a:pt x="275475" y="18883"/>
                </a:lnTo>
                <a:lnTo>
                  <a:pt x="235042" y="4887"/>
                </a:lnTo>
                <a:lnTo>
                  <a:pt x="1905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6"/>
          <p:cNvSpPr/>
          <p:nvPr/>
        </p:nvSpPr>
        <p:spPr>
          <a:xfrm>
            <a:off x="2239883" y="53897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235042" y="4887"/>
                </a:lnTo>
                <a:lnTo>
                  <a:pt x="275475" y="18883"/>
                </a:lnTo>
                <a:lnTo>
                  <a:pt x="310798" y="40988"/>
                </a:lnTo>
                <a:lnTo>
                  <a:pt x="340011" y="70201"/>
                </a:lnTo>
                <a:lnTo>
                  <a:pt x="362116" y="105524"/>
                </a:lnTo>
                <a:lnTo>
                  <a:pt x="376112" y="145957"/>
                </a:lnTo>
                <a:lnTo>
                  <a:pt x="381000" y="190500"/>
                </a:lnTo>
                <a:lnTo>
                  <a:pt x="376112" y="235042"/>
                </a:lnTo>
                <a:lnTo>
                  <a:pt x="362116" y="275475"/>
                </a:lnTo>
                <a:lnTo>
                  <a:pt x="340011" y="310798"/>
                </a:lnTo>
                <a:lnTo>
                  <a:pt x="310798" y="340011"/>
                </a:lnTo>
                <a:lnTo>
                  <a:pt x="275475" y="362116"/>
                </a:lnTo>
                <a:lnTo>
                  <a:pt x="235042" y="376112"/>
                </a:lnTo>
                <a:lnTo>
                  <a:pt x="190500" y="381000"/>
                </a:lnTo>
                <a:lnTo>
                  <a:pt x="145957" y="376112"/>
                </a:lnTo>
                <a:lnTo>
                  <a:pt x="105524" y="362116"/>
                </a:lnTo>
                <a:lnTo>
                  <a:pt x="70201" y="340011"/>
                </a:lnTo>
                <a:lnTo>
                  <a:pt x="40988" y="310798"/>
                </a:lnTo>
                <a:lnTo>
                  <a:pt x="18883" y="275475"/>
                </a:lnTo>
                <a:lnTo>
                  <a:pt x="4887" y="235042"/>
                </a:lnTo>
                <a:lnTo>
                  <a:pt x="0" y="190500"/>
                </a:lnTo>
                <a:lnTo>
                  <a:pt x="4887" y="145957"/>
                </a:lnTo>
                <a:lnTo>
                  <a:pt x="18883" y="105524"/>
                </a:lnTo>
                <a:lnTo>
                  <a:pt x="40988" y="70201"/>
                </a:lnTo>
                <a:lnTo>
                  <a:pt x="70201" y="40988"/>
                </a:lnTo>
                <a:lnTo>
                  <a:pt x="105524" y="18883"/>
                </a:lnTo>
                <a:lnTo>
                  <a:pt x="145957" y="4887"/>
                </a:lnTo>
                <a:lnTo>
                  <a:pt x="1905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7"/>
          <p:cNvSpPr/>
          <p:nvPr/>
        </p:nvSpPr>
        <p:spPr>
          <a:xfrm flipH="1" flipV="1">
            <a:off x="2206822" y="53566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8"/>
          <p:cNvSpPr/>
          <p:nvPr/>
        </p:nvSpPr>
        <p:spPr>
          <a:xfrm flipH="1" flipV="1">
            <a:off x="2587822" y="57376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9"/>
          <p:cNvSpPr/>
          <p:nvPr/>
        </p:nvSpPr>
        <p:spPr>
          <a:xfrm>
            <a:off x="3604871" y="5916504"/>
            <a:ext cx="278352" cy="27835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03388" y="7559"/>
                </a:lnTo>
                <a:lnTo>
                  <a:pt x="61447" y="28773"/>
                </a:lnTo>
                <a:lnTo>
                  <a:pt x="28773" y="61447"/>
                </a:lnTo>
                <a:lnTo>
                  <a:pt x="7559" y="103388"/>
                </a:lnTo>
                <a:lnTo>
                  <a:pt x="0" y="152400"/>
                </a:lnTo>
                <a:lnTo>
                  <a:pt x="7559" y="201411"/>
                </a:lnTo>
                <a:lnTo>
                  <a:pt x="28773" y="243352"/>
                </a:lnTo>
                <a:lnTo>
                  <a:pt x="61447" y="276026"/>
                </a:lnTo>
                <a:lnTo>
                  <a:pt x="103388" y="297240"/>
                </a:lnTo>
                <a:lnTo>
                  <a:pt x="152400" y="304800"/>
                </a:lnTo>
                <a:lnTo>
                  <a:pt x="201411" y="297240"/>
                </a:lnTo>
                <a:lnTo>
                  <a:pt x="243352" y="276026"/>
                </a:lnTo>
                <a:lnTo>
                  <a:pt x="276026" y="243352"/>
                </a:lnTo>
                <a:lnTo>
                  <a:pt x="297240" y="201411"/>
                </a:lnTo>
                <a:lnTo>
                  <a:pt x="304800" y="152400"/>
                </a:lnTo>
                <a:lnTo>
                  <a:pt x="297240" y="103388"/>
                </a:lnTo>
                <a:lnTo>
                  <a:pt x="276026" y="61447"/>
                </a:lnTo>
                <a:lnTo>
                  <a:pt x="243352" y="28773"/>
                </a:lnTo>
                <a:lnTo>
                  <a:pt x="201411" y="7559"/>
                </a:lnTo>
                <a:lnTo>
                  <a:pt x="1524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0"/>
          <p:cNvSpPr/>
          <p:nvPr/>
        </p:nvSpPr>
        <p:spPr>
          <a:xfrm>
            <a:off x="3604871" y="5916504"/>
            <a:ext cx="278352" cy="27835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201411" y="7559"/>
                </a:lnTo>
                <a:lnTo>
                  <a:pt x="243352" y="28773"/>
                </a:lnTo>
                <a:lnTo>
                  <a:pt x="276026" y="61447"/>
                </a:lnTo>
                <a:lnTo>
                  <a:pt x="297240" y="103388"/>
                </a:lnTo>
                <a:lnTo>
                  <a:pt x="304800" y="152400"/>
                </a:lnTo>
                <a:lnTo>
                  <a:pt x="297240" y="201411"/>
                </a:lnTo>
                <a:lnTo>
                  <a:pt x="276026" y="243352"/>
                </a:lnTo>
                <a:lnTo>
                  <a:pt x="243352" y="276026"/>
                </a:lnTo>
                <a:lnTo>
                  <a:pt x="201411" y="297240"/>
                </a:lnTo>
                <a:lnTo>
                  <a:pt x="152400" y="304800"/>
                </a:lnTo>
                <a:lnTo>
                  <a:pt x="103388" y="297240"/>
                </a:lnTo>
                <a:lnTo>
                  <a:pt x="61447" y="276026"/>
                </a:lnTo>
                <a:lnTo>
                  <a:pt x="28773" y="243352"/>
                </a:lnTo>
                <a:lnTo>
                  <a:pt x="7559" y="201411"/>
                </a:lnTo>
                <a:lnTo>
                  <a:pt x="0" y="152400"/>
                </a:lnTo>
                <a:lnTo>
                  <a:pt x="7559" y="103388"/>
                </a:lnTo>
                <a:lnTo>
                  <a:pt x="28773" y="61447"/>
                </a:lnTo>
                <a:lnTo>
                  <a:pt x="61447" y="28773"/>
                </a:lnTo>
                <a:lnTo>
                  <a:pt x="103388" y="7559"/>
                </a:lnTo>
                <a:lnTo>
                  <a:pt x="1524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 flipH="1" flipV="1">
            <a:off x="3578422" y="58900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2"/>
          <p:cNvSpPr/>
          <p:nvPr/>
        </p:nvSpPr>
        <p:spPr>
          <a:xfrm flipH="1" flipV="1">
            <a:off x="3883222" y="61948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3"/>
          <p:cNvSpPr/>
          <p:nvPr/>
        </p:nvSpPr>
        <p:spPr>
          <a:xfrm>
            <a:off x="4144883" y="61517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5957" y="4887"/>
                </a:lnTo>
                <a:lnTo>
                  <a:pt x="105524" y="18883"/>
                </a:lnTo>
                <a:lnTo>
                  <a:pt x="70201" y="40988"/>
                </a:lnTo>
                <a:lnTo>
                  <a:pt x="40988" y="70201"/>
                </a:lnTo>
                <a:lnTo>
                  <a:pt x="18883" y="105524"/>
                </a:lnTo>
                <a:lnTo>
                  <a:pt x="4887" y="145957"/>
                </a:lnTo>
                <a:lnTo>
                  <a:pt x="0" y="190500"/>
                </a:lnTo>
                <a:lnTo>
                  <a:pt x="4887" y="235042"/>
                </a:lnTo>
                <a:lnTo>
                  <a:pt x="18883" y="275475"/>
                </a:lnTo>
                <a:lnTo>
                  <a:pt x="40988" y="310798"/>
                </a:lnTo>
                <a:lnTo>
                  <a:pt x="70201" y="340011"/>
                </a:lnTo>
                <a:lnTo>
                  <a:pt x="105524" y="362116"/>
                </a:lnTo>
                <a:lnTo>
                  <a:pt x="145957" y="376112"/>
                </a:lnTo>
                <a:lnTo>
                  <a:pt x="190500" y="381000"/>
                </a:lnTo>
                <a:lnTo>
                  <a:pt x="235042" y="376112"/>
                </a:lnTo>
                <a:lnTo>
                  <a:pt x="275475" y="362116"/>
                </a:lnTo>
                <a:lnTo>
                  <a:pt x="310798" y="340011"/>
                </a:lnTo>
                <a:lnTo>
                  <a:pt x="340011" y="310798"/>
                </a:lnTo>
                <a:lnTo>
                  <a:pt x="362116" y="275475"/>
                </a:lnTo>
                <a:lnTo>
                  <a:pt x="376112" y="235042"/>
                </a:lnTo>
                <a:lnTo>
                  <a:pt x="381000" y="190500"/>
                </a:lnTo>
                <a:lnTo>
                  <a:pt x="376112" y="145957"/>
                </a:lnTo>
                <a:lnTo>
                  <a:pt x="362116" y="105524"/>
                </a:lnTo>
                <a:lnTo>
                  <a:pt x="340011" y="70201"/>
                </a:lnTo>
                <a:lnTo>
                  <a:pt x="310798" y="40988"/>
                </a:lnTo>
                <a:lnTo>
                  <a:pt x="275475" y="18883"/>
                </a:lnTo>
                <a:lnTo>
                  <a:pt x="235042" y="4887"/>
                </a:lnTo>
                <a:lnTo>
                  <a:pt x="1905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4"/>
          <p:cNvSpPr/>
          <p:nvPr/>
        </p:nvSpPr>
        <p:spPr>
          <a:xfrm>
            <a:off x="4144883" y="6151716"/>
            <a:ext cx="347940" cy="34794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235042" y="4887"/>
                </a:lnTo>
                <a:lnTo>
                  <a:pt x="275475" y="18883"/>
                </a:lnTo>
                <a:lnTo>
                  <a:pt x="310798" y="40988"/>
                </a:lnTo>
                <a:lnTo>
                  <a:pt x="340011" y="70201"/>
                </a:lnTo>
                <a:lnTo>
                  <a:pt x="362116" y="105524"/>
                </a:lnTo>
                <a:lnTo>
                  <a:pt x="376112" y="145957"/>
                </a:lnTo>
                <a:lnTo>
                  <a:pt x="381000" y="190500"/>
                </a:lnTo>
                <a:lnTo>
                  <a:pt x="376112" y="235042"/>
                </a:lnTo>
                <a:lnTo>
                  <a:pt x="362116" y="275475"/>
                </a:lnTo>
                <a:lnTo>
                  <a:pt x="340011" y="310798"/>
                </a:lnTo>
                <a:lnTo>
                  <a:pt x="310798" y="340011"/>
                </a:lnTo>
                <a:lnTo>
                  <a:pt x="275475" y="362116"/>
                </a:lnTo>
                <a:lnTo>
                  <a:pt x="235042" y="376112"/>
                </a:lnTo>
                <a:lnTo>
                  <a:pt x="190500" y="381000"/>
                </a:lnTo>
                <a:lnTo>
                  <a:pt x="145957" y="376112"/>
                </a:lnTo>
                <a:lnTo>
                  <a:pt x="105524" y="362116"/>
                </a:lnTo>
                <a:lnTo>
                  <a:pt x="70201" y="340011"/>
                </a:lnTo>
                <a:lnTo>
                  <a:pt x="40988" y="310798"/>
                </a:lnTo>
                <a:lnTo>
                  <a:pt x="18883" y="275475"/>
                </a:lnTo>
                <a:lnTo>
                  <a:pt x="4887" y="235042"/>
                </a:lnTo>
                <a:lnTo>
                  <a:pt x="0" y="190500"/>
                </a:lnTo>
                <a:lnTo>
                  <a:pt x="4887" y="145957"/>
                </a:lnTo>
                <a:lnTo>
                  <a:pt x="18883" y="105524"/>
                </a:lnTo>
                <a:lnTo>
                  <a:pt x="40988" y="70201"/>
                </a:lnTo>
                <a:lnTo>
                  <a:pt x="70201" y="40988"/>
                </a:lnTo>
                <a:lnTo>
                  <a:pt x="105524" y="18883"/>
                </a:lnTo>
                <a:lnTo>
                  <a:pt x="145957" y="4887"/>
                </a:lnTo>
                <a:lnTo>
                  <a:pt x="1905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5"/>
          <p:cNvSpPr/>
          <p:nvPr/>
        </p:nvSpPr>
        <p:spPr>
          <a:xfrm flipH="1" flipV="1">
            <a:off x="4111822" y="61186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6"/>
          <p:cNvSpPr/>
          <p:nvPr/>
        </p:nvSpPr>
        <p:spPr>
          <a:xfrm flipH="1" flipV="1">
            <a:off x="4492822" y="64996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7"/>
          <p:cNvSpPr/>
          <p:nvPr/>
        </p:nvSpPr>
        <p:spPr>
          <a:xfrm>
            <a:off x="4310505" y="5326738"/>
            <a:ext cx="487117" cy="487117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17750" y="4170"/>
                </a:lnTo>
                <a:lnTo>
                  <a:pt x="172092" y="16243"/>
                </a:lnTo>
                <a:lnTo>
                  <a:pt x="130386" y="35560"/>
                </a:lnTo>
                <a:lnTo>
                  <a:pt x="93290" y="61461"/>
                </a:lnTo>
                <a:lnTo>
                  <a:pt x="61461" y="93290"/>
                </a:lnTo>
                <a:lnTo>
                  <a:pt x="35559" y="130386"/>
                </a:lnTo>
                <a:lnTo>
                  <a:pt x="16243" y="172092"/>
                </a:lnTo>
                <a:lnTo>
                  <a:pt x="4170" y="217750"/>
                </a:lnTo>
                <a:lnTo>
                  <a:pt x="0" y="266700"/>
                </a:lnTo>
                <a:lnTo>
                  <a:pt x="4170" y="315649"/>
                </a:lnTo>
                <a:lnTo>
                  <a:pt x="16243" y="361307"/>
                </a:lnTo>
                <a:lnTo>
                  <a:pt x="35559" y="403013"/>
                </a:lnTo>
                <a:lnTo>
                  <a:pt x="61461" y="440109"/>
                </a:lnTo>
                <a:lnTo>
                  <a:pt x="93290" y="471938"/>
                </a:lnTo>
                <a:lnTo>
                  <a:pt x="130386" y="497839"/>
                </a:lnTo>
                <a:lnTo>
                  <a:pt x="172092" y="517156"/>
                </a:lnTo>
                <a:lnTo>
                  <a:pt x="217750" y="529229"/>
                </a:lnTo>
                <a:lnTo>
                  <a:pt x="266700" y="533400"/>
                </a:lnTo>
                <a:lnTo>
                  <a:pt x="315649" y="529229"/>
                </a:lnTo>
                <a:lnTo>
                  <a:pt x="361307" y="517156"/>
                </a:lnTo>
                <a:lnTo>
                  <a:pt x="403013" y="497839"/>
                </a:lnTo>
                <a:lnTo>
                  <a:pt x="440109" y="471938"/>
                </a:lnTo>
                <a:lnTo>
                  <a:pt x="471938" y="440109"/>
                </a:lnTo>
                <a:lnTo>
                  <a:pt x="497839" y="403013"/>
                </a:lnTo>
                <a:lnTo>
                  <a:pt x="517156" y="361307"/>
                </a:lnTo>
                <a:lnTo>
                  <a:pt x="529229" y="315649"/>
                </a:lnTo>
                <a:lnTo>
                  <a:pt x="533400" y="266700"/>
                </a:lnTo>
                <a:lnTo>
                  <a:pt x="529229" y="217750"/>
                </a:lnTo>
                <a:lnTo>
                  <a:pt x="517156" y="172092"/>
                </a:lnTo>
                <a:lnTo>
                  <a:pt x="497840" y="130386"/>
                </a:lnTo>
                <a:lnTo>
                  <a:pt x="471938" y="93290"/>
                </a:lnTo>
                <a:lnTo>
                  <a:pt x="440109" y="61461"/>
                </a:lnTo>
                <a:lnTo>
                  <a:pt x="403013" y="35560"/>
                </a:lnTo>
                <a:lnTo>
                  <a:pt x="361307" y="16243"/>
                </a:lnTo>
                <a:lnTo>
                  <a:pt x="315649" y="4170"/>
                </a:lnTo>
                <a:lnTo>
                  <a:pt x="2667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8"/>
          <p:cNvSpPr/>
          <p:nvPr/>
        </p:nvSpPr>
        <p:spPr>
          <a:xfrm>
            <a:off x="4310505" y="5326738"/>
            <a:ext cx="487117" cy="487117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315649" y="4170"/>
                </a:lnTo>
                <a:lnTo>
                  <a:pt x="361307" y="16243"/>
                </a:lnTo>
                <a:lnTo>
                  <a:pt x="403013" y="35560"/>
                </a:lnTo>
                <a:lnTo>
                  <a:pt x="440109" y="61461"/>
                </a:lnTo>
                <a:lnTo>
                  <a:pt x="471938" y="93290"/>
                </a:lnTo>
                <a:lnTo>
                  <a:pt x="497840" y="130386"/>
                </a:lnTo>
                <a:lnTo>
                  <a:pt x="517156" y="172092"/>
                </a:lnTo>
                <a:lnTo>
                  <a:pt x="529229" y="217750"/>
                </a:lnTo>
                <a:lnTo>
                  <a:pt x="533400" y="266700"/>
                </a:lnTo>
                <a:lnTo>
                  <a:pt x="529229" y="315649"/>
                </a:lnTo>
                <a:lnTo>
                  <a:pt x="517156" y="361307"/>
                </a:lnTo>
                <a:lnTo>
                  <a:pt x="497840" y="403013"/>
                </a:lnTo>
                <a:lnTo>
                  <a:pt x="471938" y="440109"/>
                </a:lnTo>
                <a:lnTo>
                  <a:pt x="440109" y="471938"/>
                </a:lnTo>
                <a:lnTo>
                  <a:pt x="403013" y="497839"/>
                </a:lnTo>
                <a:lnTo>
                  <a:pt x="361307" y="517156"/>
                </a:lnTo>
                <a:lnTo>
                  <a:pt x="315649" y="529229"/>
                </a:lnTo>
                <a:lnTo>
                  <a:pt x="266700" y="533400"/>
                </a:lnTo>
                <a:lnTo>
                  <a:pt x="217750" y="529229"/>
                </a:lnTo>
                <a:lnTo>
                  <a:pt x="172092" y="517156"/>
                </a:lnTo>
                <a:lnTo>
                  <a:pt x="130386" y="497839"/>
                </a:lnTo>
                <a:lnTo>
                  <a:pt x="93290" y="471938"/>
                </a:lnTo>
                <a:lnTo>
                  <a:pt x="61461" y="440109"/>
                </a:lnTo>
                <a:lnTo>
                  <a:pt x="35559" y="403013"/>
                </a:lnTo>
                <a:lnTo>
                  <a:pt x="16243" y="361307"/>
                </a:lnTo>
                <a:lnTo>
                  <a:pt x="4170" y="315649"/>
                </a:lnTo>
                <a:lnTo>
                  <a:pt x="0" y="266700"/>
                </a:lnTo>
                <a:lnTo>
                  <a:pt x="4170" y="217750"/>
                </a:lnTo>
                <a:lnTo>
                  <a:pt x="16243" y="172092"/>
                </a:lnTo>
                <a:lnTo>
                  <a:pt x="35559" y="130386"/>
                </a:lnTo>
                <a:lnTo>
                  <a:pt x="61461" y="93290"/>
                </a:lnTo>
                <a:lnTo>
                  <a:pt x="93290" y="61461"/>
                </a:lnTo>
                <a:lnTo>
                  <a:pt x="130386" y="35559"/>
                </a:lnTo>
                <a:lnTo>
                  <a:pt x="172092" y="16243"/>
                </a:lnTo>
                <a:lnTo>
                  <a:pt x="217750" y="4170"/>
                </a:lnTo>
                <a:lnTo>
                  <a:pt x="266700" y="0"/>
                </a:lnTo>
                <a:close/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9"/>
          <p:cNvSpPr/>
          <p:nvPr/>
        </p:nvSpPr>
        <p:spPr>
          <a:xfrm flipH="1" flipV="1">
            <a:off x="4264222" y="52804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0"/>
          <p:cNvSpPr/>
          <p:nvPr/>
        </p:nvSpPr>
        <p:spPr>
          <a:xfrm flipH="1" flipV="1">
            <a:off x="4797622" y="5813855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9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493" y="4906850"/>
            <a:ext cx="8293994" cy="1113915"/>
          </a:xfrm>
        </p:spPr>
        <p:txBody>
          <a:bodyPr/>
          <a:lstStyle/>
          <a:p>
            <a:r>
              <a:rPr lang="en-US" sz="4000" spc="-5" dirty="0"/>
              <a:t>Computer</a:t>
            </a:r>
            <a:r>
              <a:rPr lang="en-US" sz="4000" spc="-65" dirty="0"/>
              <a:t> </a:t>
            </a:r>
            <a:r>
              <a:rPr lang="en-US" sz="4000" spc="-5" dirty="0"/>
              <a:t>Animation</a:t>
            </a:r>
            <a:endParaRPr lang="en-ZA" sz="4000" cap="none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8" name="object 7"/>
          <p:cNvSpPr txBox="1"/>
          <p:nvPr/>
        </p:nvSpPr>
        <p:spPr>
          <a:xfrm>
            <a:off x="1223493" y="789386"/>
            <a:ext cx="8293994" cy="43192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04800">
              <a:lnSpc>
                <a:spcPts val="3140"/>
              </a:lnSpc>
              <a:spcBef>
                <a:spcPts val="85"/>
              </a:spcBef>
            </a:pPr>
            <a:r>
              <a:rPr sz="2500" b="1" spc="-5" dirty="0">
                <a:solidFill>
                  <a:schemeClr val="bg1"/>
                </a:solidFill>
                <a:latin typeface="Calibri"/>
                <a:cs typeface="Calibri"/>
              </a:rPr>
              <a:t>Electronically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generated movement of anything on your  computer screen.</a:t>
            </a:r>
            <a:endParaRPr sz="2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Font typeface="Wingdings" panose="05000000000000000000" pitchFamily="2" charset="2"/>
              <a:buChar char="§"/>
            </a:pP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Computer animation </a:t>
            </a:r>
            <a:r>
              <a:rPr sz="2500" dirty="0">
                <a:solidFill>
                  <a:schemeClr val="bg1"/>
                </a:solidFill>
                <a:latin typeface="Calibri"/>
                <a:cs typeface="Calibri"/>
              </a:rPr>
              <a:t>is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very similar </a:t>
            </a:r>
            <a:r>
              <a:rPr sz="2500" dirty="0">
                <a:solidFill>
                  <a:schemeClr val="bg1"/>
                </a:solidFill>
                <a:latin typeface="Calibri"/>
                <a:cs typeface="Calibri"/>
              </a:rPr>
              <a:t>to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cel</a:t>
            </a:r>
            <a:r>
              <a:rPr sz="25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animation.</a:t>
            </a:r>
            <a:endParaRPr sz="2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ct val="105000"/>
              </a:lnSpc>
              <a:spcBef>
                <a:spcPts val="620"/>
              </a:spcBef>
              <a:buFont typeface="Wingdings" panose="05000000000000000000" pitchFamily="2" charset="2"/>
              <a:buChar char="§"/>
            </a:pP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The primary difference is in how much </a:t>
            </a:r>
            <a:r>
              <a:rPr sz="2500" spc="-10" dirty="0">
                <a:solidFill>
                  <a:schemeClr val="bg1"/>
                </a:solidFill>
                <a:latin typeface="Calibri"/>
                <a:cs typeface="Calibri"/>
              </a:rPr>
              <a:t>must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be drawn by  the animator and how much </a:t>
            </a:r>
            <a:r>
              <a:rPr sz="2500" dirty="0">
                <a:solidFill>
                  <a:schemeClr val="bg1"/>
                </a:solidFill>
                <a:latin typeface="Calibri"/>
                <a:cs typeface="Calibri"/>
              </a:rPr>
              <a:t>is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automatically generated </a:t>
            </a:r>
            <a:r>
              <a:rPr sz="2500" spc="-10" dirty="0">
                <a:solidFill>
                  <a:schemeClr val="bg1"/>
                </a:solidFill>
                <a:latin typeface="Calibri"/>
                <a:cs typeface="Calibri"/>
              </a:rPr>
              <a:t>by 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z="25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software.</a:t>
            </a:r>
            <a:endParaRPr sz="2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marR="335915" indent="-342900">
              <a:lnSpc>
                <a:spcPct val="104700"/>
              </a:lnSpc>
              <a:spcBef>
                <a:spcPts val="625"/>
              </a:spcBef>
              <a:buFont typeface="Wingdings" panose="05000000000000000000" pitchFamily="2" charset="2"/>
              <a:buChar char="§"/>
            </a:pPr>
            <a:r>
              <a:rPr sz="2500" b="1" spc="-5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Kinematics</a:t>
            </a:r>
            <a:r>
              <a:rPr sz="25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is the study of the </a:t>
            </a:r>
            <a:r>
              <a:rPr sz="2500" spc="-10" dirty="0">
                <a:solidFill>
                  <a:schemeClr val="bg1"/>
                </a:solidFill>
                <a:latin typeface="Calibri"/>
                <a:cs typeface="Calibri"/>
              </a:rPr>
              <a:t>movement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and motion of  structures that have</a:t>
            </a:r>
            <a:r>
              <a:rPr sz="25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joints.</a:t>
            </a:r>
            <a:endParaRPr sz="2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marR="363855" indent="-342900">
              <a:lnSpc>
                <a:spcPct val="105000"/>
              </a:lnSpc>
              <a:spcBef>
                <a:spcPts val="620"/>
              </a:spcBef>
              <a:buFont typeface="Wingdings" panose="05000000000000000000" pitchFamily="2" charset="2"/>
              <a:buChar char="§"/>
            </a:pPr>
            <a:r>
              <a:rPr sz="2500" b="1" spc="-1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Inverse </a:t>
            </a:r>
            <a:r>
              <a:rPr sz="2500" b="1" spc="-5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kinematics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is the process of linking objects, and  defining their relationship and</a:t>
            </a:r>
            <a:r>
              <a:rPr sz="25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chemeClr val="bg1"/>
                </a:solidFill>
                <a:latin typeface="Calibri"/>
                <a:cs typeface="Calibri"/>
              </a:rPr>
              <a:t>limits.</a:t>
            </a:r>
            <a:endParaRPr sz="2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0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000" y="432000"/>
            <a:ext cx="5569555" cy="432000"/>
          </a:xfrm>
        </p:spPr>
        <p:txBody>
          <a:bodyPr/>
          <a:lstStyle/>
          <a:p>
            <a:r>
              <a:rPr lang="en-US" spc="-5" dirty="0"/>
              <a:t>Computer</a:t>
            </a:r>
            <a:r>
              <a:rPr lang="en-US" spc="-65" dirty="0"/>
              <a:t> </a:t>
            </a:r>
            <a:r>
              <a:rPr lang="en-US" spc="-5" dirty="0"/>
              <a:t>Animation</a:t>
            </a:r>
            <a:endParaRPr lang="en-US" dirty="0"/>
          </a:p>
        </p:txBody>
      </p:sp>
      <p:sp>
        <p:nvSpPr>
          <p:cNvPr id="6" name="object 4"/>
          <p:cNvSpPr txBox="1"/>
          <p:nvPr/>
        </p:nvSpPr>
        <p:spPr>
          <a:xfrm>
            <a:off x="433932" y="1208216"/>
            <a:ext cx="5310045" cy="5129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sz="2400" spc="-5" dirty="0" smtClean="0">
                <a:latin typeface="Calibri" panose="020F0502020204030204" pitchFamily="34" charset="0"/>
                <a:cs typeface="Calibri"/>
              </a:rPr>
              <a:t>Still or moving images </a:t>
            </a:r>
            <a:r>
              <a:rPr sz="2400" spc="-5" dirty="0" smtClean="0">
                <a:latin typeface="Calibri" panose="020F0502020204030204" pitchFamily="34" charset="0"/>
                <a:cs typeface="Calibri"/>
              </a:rPr>
              <a:t>transformed </a:t>
            </a:r>
            <a:r>
              <a:rPr sz="2400" spc="-5" dirty="0">
                <a:latin typeface="Calibri" panose="020F0502020204030204" pitchFamily="34" charset="0"/>
                <a:cs typeface="Calibri"/>
              </a:rPr>
              <a:t>into</a:t>
            </a:r>
            <a:r>
              <a:rPr sz="2400" spc="-15" dirty="0">
                <a:latin typeface="Calibri" panose="020F0502020204030204" pitchFamily="34" charset="0"/>
                <a:cs typeface="Calibri"/>
              </a:rPr>
              <a:t> </a:t>
            </a:r>
            <a:r>
              <a:rPr sz="2400" spc="-5" dirty="0" smtClean="0">
                <a:latin typeface="Calibri" panose="020F0502020204030204" pitchFamily="34" charset="0"/>
                <a:cs typeface="Calibri"/>
              </a:rPr>
              <a:t>another</a:t>
            </a:r>
            <a:endParaRPr lang="en-US" sz="2400" spc="-5" dirty="0" smtClean="0">
              <a:latin typeface="Calibri" panose="020F0502020204030204" pitchFamily="34" charset="0"/>
              <a:cs typeface="Calibri"/>
            </a:endParaRPr>
          </a:p>
          <a:p>
            <a:pPr marL="355600" marR="5080" indent="-3429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</a:rPr>
              <a:t>Morphing</a:t>
            </a:r>
            <a:r>
              <a:rPr lang="en-US" sz="2400" dirty="0">
                <a:latin typeface="Calibri" panose="020F0502020204030204" pitchFamily="34" charset="0"/>
              </a:rPr>
              <a:t> is a special effect in motion pictures </a:t>
            </a:r>
            <a:r>
              <a:rPr lang="en-US" sz="2400" dirty="0" smtClean="0">
                <a:latin typeface="Calibri" panose="020F0502020204030204" pitchFamily="34" charset="0"/>
              </a:rPr>
              <a:t>that </a:t>
            </a:r>
            <a:r>
              <a:rPr lang="en-US" sz="2400" dirty="0">
                <a:latin typeface="Calibri" panose="020F0502020204030204" pitchFamily="34" charset="0"/>
              </a:rPr>
              <a:t>changes (or </a:t>
            </a:r>
            <a:r>
              <a:rPr lang="en-US" sz="2400" b="1" dirty="0">
                <a:latin typeface="Calibri" panose="020F0502020204030204" pitchFamily="34" charset="0"/>
              </a:rPr>
              <a:t>morphs</a:t>
            </a:r>
            <a:r>
              <a:rPr lang="en-US" sz="2400" dirty="0">
                <a:latin typeface="Calibri" panose="020F0502020204030204" pitchFamily="34" charset="0"/>
              </a:rPr>
              <a:t>) one image or shape into another through a seamless </a:t>
            </a:r>
            <a:r>
              <a:rPr lang="en-US" sz="2400" dirty="0" smtClean="0">
                <a:latin typeface="Calibri" panose="020F0502020204030204" pitchFamily="34" charset="0"/>
              </a:rPr>
              <a:t>transition.</a:t>
            </a:r>
          </a:p>
          <a:p>
            <a:pPr marL="355600" marR="5080" indent="-3429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</a:rPr>
              <a:t>M</a:t>
            </a:r>
            <a:r>
              <a:rPr lang="en-US" sz="2400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orphing</a:t>
            </a:r>
            <a:r>
              <a:rPr lang="en-US" sz="2400" dirty="0">
                <a:latin typeface="Calibri" panose="020F0502020204030204" pitchFamily="34" charset="0"/>
              </a:rPr>
              <a:t> means stretching or as part of a fantasy or surreal </a:t>
            </a:r>
            <a:r>
              <a:rPr lang="en-US" sz="2400" dirty="0" smtClean="0">
                <a:latin typeface="Calibri" panose="020F0502020204030204" pitchFamily="34" charset="0"/>
              </a:rPr>
              <a:t>sequence.</a:t>
            </a:r>
          </a:p>
          <a:p>
            <a:pPr marL="355600" marR="5080" indent="-3429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Traditionally </a:t>
            </a:r>
            <a:r>
              <a:rPr lang="en-US" sz="2400" dirty="0">
                <a:latin typeface="Calibri" panose="020F0502020204030204" pitchFamily="34" charset="0"/>
              </a:rPr>
              <a:t>such a depiction would be achieved through </a:t>
            </a:r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</a:rPr>
              <a:t>cross-fading </a:t>
            </a:r>
            <a:r>
              <a:rPr lang="en-US" sz="2400" dirty="0">
                <a:latin typeface="Calibri" panose="020F0502020204030204" pitchFamily="34" charset="0"/>
              </a:rPr>
              <a:t>techniques on film.</a:t>
            </a:r>
            <a:endParaRPr sz="2400" dirty="0"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4842456"/>
            <a:ext cx="3560045" cy="1348794"/>
          </a:xfrm>
        </p:spPr>
        <p:txBody>
          <a:bodyPr/>
          <a:lstStyle/>
          <a:p>
            <a:r>
              <a:rPr lang="en-US" sz="3200" b="1" i="0" spc="-5" dirty="0" smtClean="0">
                <a:latin typeface="+mj-lt"/>
                <a:cs typeface="Calibri"/>
              </a:rPr>
              <a:t>ANIMATION</a:t>
            </a:r>
            <a:r>
              <a:rPr lang="en-US" sz="3200" b="1" i="0" spc="-65" dirty="0" smtClean="0">
                <a:latin typeface="+mj-lt"/>
                <a:cs typeface="Calibri"/>
              </a:rPr>
              <a:t> </a:t>
            </a:r>
            <a:r>
              <a:rPr lang="en-US" sz="3200" b="1" i="0" spc="-5" dirty="0" smtClean="0">
                <a:latin typeface="+mj-lt"/>
                <a:cs typeface="Calibri"/>
              </a:rPr>
              <a:t>PRODUCTION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065116C4-2A26-42B6-837C-2C084004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07197" y="733130"/>
            <a:ext cx="5594403" cy="3921586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latin typeface="Calibri" panose="020F0502020204030204" pitchFamily="34" charset="0"/>
              </a:rPr>
              <a:t>The animation production pipeline is the path by which a </a:t>
            </a:r>
            <a:r>
              <a:rPr lang="en-US" sz="2400" b="1" dirty="0">
                <a:latin typeface="Calibri" panose="020F0502020204030204" pitchFamily="34" charset="0"/>
              </a:rPr>
              <a:t>movie</a:t>
            </a:r>
            <a:r>
              <a:rPr lang="en-US" sz="2400" dirty="0">
                <a:latin typeface="Calibri" panose="020F0502020204030204" pitchFamily="34" charset="0"/>
              </a:rPr>
              <a:t> goes from a creator’s brain to the screen for the world to see</a:t>
            </a:r>
            <a:r>
              <a:rPr lang="en-US" sz="2400" dirty="0" smtClean="0">
                <a:latin typeface="Calibri" panose="020F0502020204030204" pitchFamily="34" charset="0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 smtClean="0">
                <a:latin typeface="Calibri" panose="020F0502020204030204" pitchFamily="34" charset="0"/>
                <a:cs typeface="Calibri"/>
              </a:rPr>
              <a:t>STEP: 1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Calibri"/>
              </a:rPr>
              <a:t>Kick off </a:t>
            </a:r>
            <a:r>
              <a:rPr lang="en-US" sz="2800" dirty="0" smtClean="0">
                <a:latin typeface="Calibri" panose="020F0502020204030204" pitchFamily="34" charset="0"/>
                <a:cs typeface="Calibri"/>
              </a:rPr>
              <a:t>- </a:t>
            </a:r>
            <a:r>
              <a:rPr lang="en-US" sz="2400" dirty="0">
                <a:latin typeface="Calibri" panose="020F0502020204030204" pitchFamily="34" charset="0"/>
              </a:rPr>
              <a:t>Time, location and </a:t>
            </a:r>
            <a:r>
              <a:rPr lang="en-US" sz="2400" dirty="0" smtClean="0">
                <a:latin typeface="Calibri" panose="020F0502020204030204" pitchFamily="34" charset="0"/>
              </a:rPr>
              <a:t>speed, </a:t>
            </a:r>
            <a:r>
              <a:rPr lang="en-US" sz="2400" dirty="0">
                <a:latin typeface="Calibri" panose="020F0502020204030204" pitchFamily="34" charset="0"/>
              </a:rPr>
              <a:t>f</a:t>
            </a:r>
            <a:r>
              <a:rPr lang="en-US" sz="2400" dirty="0" smtClean="0">
                <a:latin typeface="Calibri" panose="020F0502020204030204" pitchFamily="34" charset="0"/>
              </a:rPr>
              <a:t>or </a:t>
            </a:r>
            <a:r>
              <a:rPr lang="en-US" sz="2400" dirty="0">
                <a:latin typeface="Calibri" panose="020F0502020204030204" pitchFamily="34" charset="0"/>
              </a:rPr>
              <a:t>this we just need a </a:t>
            </a:r>
            <a:r>
              <a:rPr lang="en-US" sz="2400" b="1" dirty="0">
                <a:latin typeface="Calibri" panose="020F0502020204030204" pitchFamily="34" charset="0"/>
              </a:rPr>
              <a:t>concept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</a:rPr>
              <a:t>brief </a:t>
            </a:r>
            <a:r>
              <a:rPr lang="en-US" sz="2400" dirty="0">
                <a:latin typeface="Calibri" panose="020F0502020204030204" pitchFamily="34" charset="0"/>
              </a:rPr>
              <a:t>and any other relevant </a:t>
            </a:r>
            <a:r>
              <a:rPr lang="en-US" sz="2400" dirty="0" smtClean="0">
                <a:latin typeface="Calibri" panose="020F0502020204030204" pitchFamily="34" charset="0"/>
              </a:rPr>
              <a:t>information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latin typeface="Calibri" panose="020F0502020204030204" pitchFamily="34" charset="0"/>
              </a:rPr>
              <a:t>Script—What is the story or underlying message of the animation?</a:t>
            </a:r>
            <a:endParaRPr lang="en-US" sz="24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1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27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4842456"/>
            <a:ext cx="3560045" cy="1348794"/>
          </a:xfrm>
        </p:spPr>
        <p:txBody>
          <a:bodyPr/>
          <a:lstStyle/>
          <a:p>
            <a:r>
              <a:rPr lang="en-US" sz="3200" b="1" i="0" spc="-5" dirty="0" smtClean="0">
                <a:latin typeface="+mj-lt"/>
                <a:cs typeface="Calibri"/>
              </a:rPr>
              <a:t>ANIMATION</a:t>
            </a:r>
            <a:r>
              <a:rPr lang="en-US" sz="3200" b="1" i="0" spc="-65" dirty="0" smtClean="0">
                <a:latin typeface="+mj-lt"/>
                <a:cs typeface="Calibri"/>
              </a:rPr>
              <a:t> </a:t>
            </a:r>
            <a:r>
              <a:rPr lang="en-US" sz="3200" b="1" i="0" spc="-5" dirty="0" smtClean="0">
                <a:latin typeface="+mj-lt"/>
                <a:cs typeface="Calibri"/>
              </a:rPr>
              <a:t>PRODUCTION STEPS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07197" y="733130"/>
            <a:ext cx="5594403" cy="2049279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 smtClean="0">
                <a:latin typeface="Calibri" panose="020F0502020204030204" pitchFamily="34" charset="0"/>
                <a:cs typeface="Calibri"/>
              </a:rPr>
              <a:t>STEP: 2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Calibri"/>
              </a:rPr>
              <a:t>Design </a:t>
            </a:r>
            <a:r>
              <a:rPr lang="en-US" sz="2800" dirty="0" smtClean="0">
                <a:latin typeface="Calibri" panose="020F0502020204030204" pitchFamily="34" charset="0"/>
                <a:cs typeface="Calibri"/>
              </a:rPr>
              <a:t>- </a:t>
            </a:r>
            <a:r>
              <a:rPr lang="en-US" sz="2400" dirty="0">
                <a:latin typeface="Calibri" panose="020F0502020204030204" pitchFamily="34" charset="0"/>
              </a:rPr>
              <a:t>It is always hugely helpful for us to get references from the </a:t>
            </a:r>
            <a:r>
              <a:rPr lang="en-US" sz="2400" dirty="0" smtClean="0">
                <a:latin typeface="Calibri" panose="020F0502020204030204" pitchFamily="34" charset="0"/>
              </a:rPr>
              <a:t>start.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latin typeface="Calibri" panose="020F0502020204030204" pitchFamily="34" charset="0"/>
              </a:rPr>
              <a:t>Depending on the project, </a:t>
            </a:r>
            <a:r>
              <a:rPr lang="en-US" sz="2400" dirty="0" smtClean="0">
                <a:latin typeface="Calibri" panose="020F0502020204030204" pitchFamily="34" charset="0"/>
              </a:rPr>
              <a:t>clients are provided with </a:t>
            </a:r>
            <a:r>
              <a:rPr lang="en-US" sz="2400" dirty="0">
                <a:latin typeface="Calibri" panose="020F0502020204030204" pitchFamily="34" charset="0"/>
              </a:rPr>
              <a:t>one or more style frames</a:t>
            </a:r>
            <a:endParaRPr lang="en-US" sz="2400" dirty="0"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7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4842456"/>
            <a:ext cx="3560045" cy="1348794"/>
          </a:xfrm>
        </p:spPr>
        <p:txBody>
          <a:bodyPr/>
          <a:lstStyle/>
          <a:p>
            <a:r>
              <a:rPr lang="en-US" sz="3200" b="1" i="0" spc="-5" dirty="0" smtClean="0">
                <a:latin typeface="+mj-lt"/>
                <a:cs typeface="Calibri"/>
              </a:rPr>
              <a:t>ANIMATION</a:t>
            </a:r>
            <a:r>
              <a:rPr lang="en-US" sz="3200" b="1" i="0" spc="-65" dirty="0" smtClean="0">
                <a:latin typeface="+mj-lt"/>
                <a:cs typeface="Calibri"/>
              </a:rPr>
              <a:t> </a:t>
            </a:r>
            <a:r>
              <a:rPr lang="en-US" sz="3200" b="1" i="0" spc="-5" dirty="0" smtClean="0">
                <a:latin typeface="+mj-lt"/>
                <a:cs typeface="Calibri"/>
              </a:rPr>
              <a:t>PRODUCTION STEPS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07197" y="733130"/>
            <a:ext cx="5594403" cy="203645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 smtClean="0">
                <a:latin typeface="Calibri" panose="020F0502020204030204" pitchFamily="34" charset="0"/>
                <a:cs typeface="Calibri"/>
              </a:rPr>
              <a:t>STEP 3: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Calibri"/>
              </a:rPr>
              <a:t>Storyboard </a:t>
            </a:r>
            <a:r>
              <a:rPr lang="en-US" sz="2800" dirty="0" smtClean="0">
                <a:latin typeface="Calibri" panose="020F0502020204030204" pitchFamily="34" charset="0"/>
                <a:cs typeface="Calibri"/>
              </a:rPr>
              <a:t>- </a:t>
            </a:r>
            <a:r>
              <a:rPr lang="en-US" sz="2400" dirty="0">
                <a:latin typeface="Calibri" panose="020F0502020204030204" pitchFamily="34" charset="0"/>
              </a:rPr>
              <a:t>The storyboard shows the building blocks of the animation, and gives an idea of how the voiceover will match up with the visuals.</a:t>
            </a:r>
            <a:endParaRPr lang="en-US" sz="24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17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5052956"/>
            <a:ext cx="3560045" cy="1348794"/>
          </a:xfrm>
        </p:spPr>
        <p:txBody>
          <a:bodyPr/>
          <a:lstStyle/>
          <a:p>
            <a:r>
              <a:rPr lang="en-US" sz="3200" b="1" i="0" spc="-5" dirty="0" smtClean="0">
                <a:latin typeface="+mj-lt"/>
                <a:cs typeface="Calibri"/>
              </a:rPr>
              <a:t>ANIMATION</a:t>
            </a:r>
            <a:r>
              <a:rPr lang="en-US" sz="3200" b="1" i="0" spc="-65" dirty="0" smtClean="0">
                <a:latin typeface="+mj-lt"/>
                <a:cs typeface="Calibri"/>
              </a:rPr>
              <a:t> </a:t>
            </a:r>
            <a:r>
              <a:rPr lang="en-US" sz="3200" b="1" i="0" spc="-5" dirty="0" smtClean="0">
                <a:latin typeface="+mj-lt"/>
                <a:cs typeface="Calibri"/>
              </a:rPr>
              <a:t>PRODUCTION STEPS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07197" y="432000"/>
            <a:ext cx="5594403" cy="3983142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 smtClean="0">
                <a:latin typeface="Calibri" panose="020F0502020204030204" pitchFamily="34" charset="0"/>
                <a:cs typeface="Calibri"/>
              </a:rPr>
              <a:t>STEP 4: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Calibri"/>
              </a:rPr>
              <a:t>Animatic </a:t>
            </a:r>
            <a:r>
              <a:rPr lang="en-US" sz="2800" dirty="0" smtClean="0">
                <a:latin typeface="Calibri" panose="020F0502020204030204" pitchFamily="34" charset="0"/>
                <a:cs typeface="Calibri"/>
              </a:rPr>
              <a:t>- </a:t>
            </a:r>
            <a:r>
              <a:rPr lang="en-US" sz="2400" dirty="0" smtClean="0">
                <a:latin typeface="Calibri" panose="020F0502020204030204" pitchFamily="34" charset="0"/>
              </a:rPr>
              <a:t>pull </a:t>
            </a:r>
            <a:r>
              <a:rPr lang="en-US" sz="2400" dirty="0">
                <a:latin typeface="Calibri" panose="020F0502020204030204" pitchFamily="34" charset="0"/>
              </a:rPr>
              <a:t>together everything we’ve got so </a:t>
            </a:r>
            <a:r>
              <a:rPr lang="en-US" sz="2400" dirty="0" smtClean="0">
                <a:latin typeface="Calibri" panose="020F0502020204030204" pitchFamily="34" charset="0"/>
              </a:rPr>
              <a:t>far, create </a:t>
            </a:r>
            <a:r>
              <a:rPr lang="en-US" sz="2400" dirty="0">
                <a:latin typeface="Calibri" panose="020F0502020204030204" pitchFamily="34" charset="0"/>
              </a:rPr>
              <a:t>a fully timed-out rough film. Its purpose is to demonstrate timing, flow and pace alongside key movements and transitions</a:t>
            </a:r>
            <a:r>
              <a:rPr lang="en-US" sz="2400" dirty="0" smtClean="0">
                <a:latin typeface="Calibri" panose="020F0502020204030204" pitchFamily="34" charset="0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/>
              </a:rPr>
              <a:t>STEP </a:t>
            </a:r>
            <a:r>
              <a:rPr lang="en-US" sz="2400" b="1" dirty="0" smtClean="0">
                <a:latin typeface="Calibri" panose="020F0502020204030204" pitchFamily="34" charset="0"/>
                <a:cs typeface="Calibri"/>
              </a:rPr>
              <a:t>5: </a:t>
            </a:r>
            <a:endParaRPr lang="en-US" sz="2400" b="1" dirty="0">
              <a:latin typeface="Calibri" panose="020F050202020403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Calibri"/>
              </a:rPr>
              <a:t>Production </a:t>
            </a:r>
            <a:r>
              <a:rPr lang="en-US" sz="2800" dirty="0">
                <a:latin typeface="Calibri" panose="020F0502020204030204" pitchFamily="34" charset="0"/>
                <a:cs typeface="Calibri"/>
              </a:rPr>
              <a:t>- </a:t>
            </a:r>
            <a:r>
              <a:rPr lang="en-US" sz="2400" dirty="0">
                <a:latin typeface="Calibri" panose="020F0502020204030204" pitchFamily="34" charset="0"/>
              </a:rPr>
              <a:t>bringing the story to life frame by frame</a:t>
            </a:r>
            <a:endParaRPr lang="en-US" sz="24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52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5052956"/>
            <a:ext cx="3560045" cy="1348794"/>
          </a:xfrm>
        </p:spPr>
        <p:txBody>
          <a:bodyPr/>
          <a:lstStyle/>
          <a:p>
            <a:r>
              <a:rPr lang="en-US" sz="3200" b="1" i="0" spc="-5" dirty="0" smtClean="0">
                <a:latin typeface="+mj-lt"/>
                <a:cs typeface="Calibri"/>
              </a:rPr>
              <a:t>ANIMATION</a:t>
            </a:r>
            <a:r>
              <a:rPr lang="en-US" sz="3200" b="1" i="0" spc="-65" dirty="0" smtClean="0">
                <a:latin typeface="+mj-lt"/>
                <a:cs typeface="Calibri"/>
              </a:rPr>
              <a:t> </a:t>
            </a:r>
            <a:r>
              <a:rPr lang="en-US" sz="3200" b="1" i="0" spc="-5" dirty="0" smtClean="0">
                <a:latin typeface="+mj-lt"/>
                <a:cs typeface="Calibri"/>
              </a:rPr>
              <a:t>PRODUCTION STEPS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07197" y="432000"/>
            <a:ext cx="5594403" cy="3908762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 smtClean="0">
                <a:latin typeface="Calibri" panose="020F0502020204030204" pitchFamily="34" charset="0"/>
                <a:cs typeface="Calibri"/>
              </a:rPr>
              <a:t>STEP 6: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Calibri" panose="020F0502020204030204" pitchFamily="34" charset="0"/>
              </a:rPr>
              <a:t>Feedback and sign-off</a:t>
            </a:r>
            <a:r>
              <a:rPr lang="en-US" sz="2800" b="1" dirty="0" smtClean="0">
                <a:latin typeface="Calibri" panose="020F0502020204030204" pitchFamily="34" charset="0"/>
                <a:cs typeface="Calibri"/>
              </a:rPr>
              <a:t>- </a:t>
            </a:r>
            <a:r>
              <a:rPr lang="en-US" sz="2400" dirty="0">
                <a:latin typeface="Calibri" panose="020F0502020204030204" pitchFamily="34" charset="0"/>
              </a:rPr>
              <a:t>stage applies throughout the whole project process, culminating in the final sign-off before we deliver the finished piece</a:t>
            </a:r>
            <a:r>
              <a:rPr lang="en-US" sz="2400" dirty="0" smtClean="0">
                <a:latin typeface="Calibri" panose="020F0502020204030204" pitchFamily="34" charset="0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>
                <a:latin typeface="Calibri" panose="020F0502020204030204" pitchFamily="34" charset="0"/>
              </a:rPr>
              <a:t>Prompt feedback </a:t>
            </a:r>
            <a:r>
              <a:rPr lang="en-US" sz="2400" dirty="0">
                <a:latin typeface="Calibri" panose="020F0502020204030204" pitchFamily="34" charset="0"/>
              </a:rPr>
              <a:t>is important to ensure we keep the process moving, and it’s always useful to get the </a:t>
            </a:r>
            <a:r>
              <a:rPr lang="en-US" sz="2400" b="1" dirty="0">
                <a:latin typeface="Calibri" panose="020F0502020204030204" pitchFamily="34" charset="0"/>
              </a:rPr>
              <a:t>requests</a:t>
            </a:r>
            <a:r>
              <a:rPr lang="en-US" sz="2400" dirty="0">
                <a:latin typeface="Calibri" panose="020F0502020204030204" pitchFamily="34" charset="0"/>
              </a:rPr>
              <a:t> listed in </a:t>
            </a:r>
            <a:r>
              <a:rPr lang="en-US" sz="2400" b="1" dirty="0" smtClean="0">
                <a:latin typeface="Calibri" panose="020F0502020204030204" pitchFamily="34" charset="0"/>
              </a:rPr>
              <a:t>order priority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4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5" dirty="0"/>
              <a:t>Introduction to</a:t>
            </a:r>
            <a:r>
              <a:rPr lang="en-US" spc="-65" dirty="0"/>
              <a:t> </a:t>
            </a:r>
            <a:r>
              <a:rPr lang="en-US" spc="-5" dirty="0"/>
              <a:t>Animation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6" name="object 3"/>
          <p:cNvSpPr txBox="1"/>
          <p:nvPr/>
        </p:nvSpPr>
        <p:spPr>
          <a:xfrm>
            <a:off x="935184" y="1015034"/>
            <a:ext cx="8680018" cy="295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990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chemeClr val="bg1"/>
                </a:solidFill>
                <a:latin typeface="Calibri"/>
                <a:cs typeface="Calibri"/>
              </a:rPr>
              <a:t>Animation is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defined as the 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act of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making  something come 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alive</a:t>
            </a:r>
            <a:endParaRPr sz="4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5600" marR="33210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chemeClr val="bg1"/>
                </a:solidFill>
                <a:latin typeface="Calibri"/>
                <a:cs typeface="Calibri"/>
              </a:rPr>
              <a:t>It is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concerned 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with the visual or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aesthetic  aspect 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of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z="2800" b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project</a:t>
            </a:r>
            <a:endParaRPr sz="28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829"/>
              </a:lnSpc>
              <a:spcBef>
                <a:spcPts val="18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chemeClr val="bg1"/>
                </a:solidFill>
                <a:latin typeface="Calibri"/>
                <a:cs typeface="Calibri"/>
              </a:rPr>
              <a:t>Animation is </a:t>
            </a:r>
            <a:r>
              <a:rPr sz="2800" dirty="0">
                <a:solidFill>
                  <a:schemeClr val="bg1"/>
                </a:solidFill>
                <a:latin typeface="Calibri"/>
                <a:cs typeface="Calibri"/>
              </a:rPr>
              <a:t>an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object moving 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across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or 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into  or </a:t>
            </a:r>
            <a:r>
              <a:rPr sz="2800" b="1" spc="-5" dirty="0">
                <a:solidFill>
                  <a:schemeClr val="bg1"/>
                </a:solidFill>
                <a:latin typeface="Calibri"/>
                <a:cs typeface="Calibri"/>
              </a:rPr>
              <a:t>out of </a:t>
            </a:r>
            <a:r>
              <a:rPr sz="2800" b="1"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z="2800" b="1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screen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18" y="4638085"/>
            <a:ext cx="2456210" cy="12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5052956"/>
            <a:ext cx="3560045" cy="1348794"/>
          </a:xfrm>
        </p:spPr>
        <p:txBody>
          <a:bodyPr/>
          <a:lstStyle/>
          <a:p>
            <a:r>
              <a:rPr lang="en-US" sz="3200" b="1" i="0" spc="-5" dirty="0" smtClean="0">
                <a:latin typeface="+mj-lt"/>
                <a:cs typeface="Calibri"/>
              </a:rPr>
              <a:t>ANIMATION</a:t>
            </a:r>
            <a:r>
              <a:rPr lang="en-US" sz="3200" b="1" i="0" spc="-65" dirty="0" smtClean="0">
                <a:latin typeface="+mj-lt"/>
                <a:cs typeface="Calibri"/>
              </a:rPr>
              <a:t> </a:t>
            </a:r>
            <a:r>
              <a:rPr lang="en-US" sz="3200" b="1" i="0" spc="-5" dirty="0" smtClean="0">
                <a:latin typeface="+mj-lt"/>
                <a:cs typeface="Calibri"/>
              </a:rPr>
              <a:t>PRODUCTION STEPS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07197" y="432000"/>
            <a:ext cx="5594403" cy="2787943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b="1" dirty="0" smtClean="0">
                <a:latin typeface="Calibri" panose="020F0502020204030204" pitchFamily="34" charset="0"/>
                <a:cs typeface="Calibri"/>
              </a:rPr>
              <a:t>STEP 7: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800" b="1" dirty="0" smtClean="0">
                <a:latin typeface="Calibri" panose="020F0502020204030204" pitchFamily="34" charset="0"/>
              </a:rPr>
              <a:t>Render &amp; Final Delivery - </a:t>
            </a:r>
            <a:r>
              <a:rPr lang="en-US" sz="2400" dirty="0">
                <a:latin typeface="Calibri" panose="020F0502020204030204" pitchFamily="34" charset="0"/>
              </a:rPr>
              <a:t>With agreed amendments in </a:t>
            </a:r>
            <a:r>
              <a:rPr lang="en-US" sz="2400" dirty="0" smtClean="0">
                <a:latin typeface="Calibri" panose="020F0502020204030204" pitchFamily="34" charset="0"/>
              </a:rPr>
              <a:t>place project is ready to be delivered in </a:t>
            </a:r>
            <a:r>
              <a:rPr lang="en-US" sz="2400" dirty="0">
                <a:latin typeface="Calibri" panose="020F0502020204030204" pitchFamily="34" charset="0"/>
              </a:rPr>
              <a:t>low resolution MP4 file for final sign-off.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400" dirty="0" smtClean="0">
                <a:latin typeface="Calibri" panose="020F0502020204030204" pitchFamily="34" charset="0"/>
              </a:rPr>
              <a:t>Once </a:t>
            </a:r>
            <a:r>
              <a:rPr lang="en-US" sz="2400" dirty="0">
                <a:latin typeface="Calibri" panose="020F0502020204030204" pitchFamily="34" charset="0"/>
              </a:rPr>
              <a:t>we </a:t>
            </a:r>
            <a:r>
              <a:rPr lang="en-US" sz="2400" dirty="0" smtClean="0">
                <a:latin typeface="Calibri" panose="020F0502020204030204" pitchFamily="34" charset="0"/>
              </a:rPr>
              <a:t>get </a:t>
            </a:r>
            <a:r>
              <a:rPr lang="en-US" sz="2400" dirty="0">
                <a:latin typeface="Calibri" panose="020F0502020204030204" pitchFamily="34" charset="0"/>
              </a:rPr>
              <a:t>the thumbs-up, we’ll render and deliver a full quality </a:t>
            </a:r>
            <a:r>
              <a:rPr lang="en-US" sz="2400" dirty="0" smtClean="0">
                <a:latin typeface="Calibri" panose="020F0502020204030204" pitchFamily="34" charset="0"/>
              </a:rPr>
              <a:t>file </a:t>
            </a:r>
            <a:r>
              <a:rPr lang="en-US" sz="2400" dirty="0">
                <a:latin typeface="Calibri" panose="020F0502020204030204" pitchFamily="34" charset="0"/>
              </a:rPr>
              <a:t>to the client</a:t>
            </a:r>
            <a:endParaRPr lang="en-US" sz="2400" b="1" dirty="0" smtClean="0">
              <a:latin typeface="Calibri" panose="020F0502020204030204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33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493" y="5108656"/>
            <a:ext cx="8293994" cy="912109"/>
          </a:xfrm>
        </p:spPr>
        <p:txBody>
          <a:bodyPr/>
          <a:lstStyle/>
          <a:p>
            <a:r>
              <a:rPr lang="en-US" sz="4000" spc="-5" dirty="0" smtClean="0"/>
              <a:t>Animation tools</a:t>
            </a:r>
            <a:endParaRPr lang="en-ZA" sz="4000" cap="none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21</a:t>
            </a:fld>
            <a:endParaRPr lang="en-ZA" dirty="0"/>
          </a:p>
        </p:txBody>
      </p:sp>
      <p:sp>
        <p:nvSpPr>
          <p:cNvPr id="7" name="object 3"/>
          <p:cNvSpPr txBox="1"/>
          <p:nvPr/>
        </p:nvSpPr>
        <p:spPr>
          <a:xfrm>
            <a:off x="1477596" y="751473"/>
            <a:ext cx="6157595" cy="4252446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200" spc="-5" dirty="0">
                <a:solidFill>
                  <a:schemeClr val="bg1"/>
                </a:solidFill>
                <a:latin typeface="Calibri"/>
                <a:cs typeface="Calibri"/>
              </a:rPr>
              <a:t>Some animation tools</a:t>
            </a:r>
            <a:r>
              <a:rPr sz="32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chemeClr val="bg1"/>
                </a:solidFill>
                <a:latin typeface="Calibri"/>
                <a:cs typeface="Calibri"/>
              </a:rPr>
              <a:t>are:</a:t>
            </a:r>
            <a:endParaRPr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0" dirty="0">
                <a:solidFill>
                  <a:schemeClr val="bg1"/>
                </a:solidFill>
                <a:latin typeface="Calibri"/>
                <a:cs typeface="Calibri"/>
              </a:rPr>
              <a:t>Macromedia's</a:t>
            </a:r>
            <a:r>
              <a:rPr sz="28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10" dirty="0" smtClean="0">
                <a:solidFill>
                  <a:schemeClr val="bg1"/>
                </a:solidFill>
                <a:latin typeface="Calibri"/>
                <a:cs typeface="Calibri"/>
              </a:rPr>
              <a:t>Flash</a:t>
            </a:r>
            <a:endParaRPr lang="en-US" sz="2800" spc="-1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755650" indent="-285750">
              <a:spcBef>
                <a:spcPts val="700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2800" spc="-5" dirty="0">
                <a:solidFill>
                  <a:schemeClr val="bg1"/>
                </a:solidFill>
                <a:latin typeface="Calibri"/>
                <a:cs typeface="Calibri"/>
              </a:rPr>
              <a:t>Adobe Premiere 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2800" spc="-10" dirty="0" smtClean="0">
                <a:solidFill>
                  <a:schemeClr val="bg1"/>
                </a:solidFill>
                <a:latin typeface="Calibri"/>
                <a:cs typeface="Calibri"/>
              </a:rPr>
              <a:t>Hyperstudio</a:t>
            </a:r>
          </a:p>
          <a:p>
            <a:pPr marL="755650" indent="-28575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0" dirty="0" err="1" smtClean="0">
                <a:solidFill>
                  <a:schemeClr val="bg1"/>
                </a:solidFill>
                <a:latin typeface="Calibri"/>
                <a:cs typeface="Calibri"/>
              </a:rPr>
              <a:t>Alias|Wavefront's</a:t>
            </a:r>
            <a:r>
              <a:rPr sz="2800" spc="-1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5" dirty="0" smtClean="0">
                <a:solidFill>
                  <a:schemeClr val="bg1"/>
                </a:solidFill>
                <a:latin typeface="Calibri"/>
                <a:cs typeface="Calibri"/>
              </a:rPr>
              <a:t>Maya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5" dirty="0" err="1">
                <a:solidFill>
                  <a:schemeClr val="bg1"/>
                </a:solidFill>
                <a:latin typeface="Calibri"/>
                <a:cs typeface="Calibri"/>
              </a:rPr>
              <a:t>NewTek's</a:t>
            </a:r>
            <a:r>
              <a:rPr sz="28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5" dirty="0" err="1" smtClean="0">
                <a:solidFill>
                  <a:schemeClr val="bg1"/>
                </a:solidFill>
                <a:latin typeface="Calibri"/>
                <a:cs typeface="Calibri"/>
              </a:rPr>
              <a:t>Lightwave</a:t>
            </a:r>
            <a:endParaRPr lang="en-US" sz="2800" spc="-5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2800" spc="-5" dirty="0" smtClean="0">
                <a:solidFill>
                  <a:schemeClr val="bg1"/>
                </a:solidFill>
                <a:latin typeface="Calibri"/>
                <a:cs typeface="Calibri"/>
              </a:rPr>
              <a:t>Cartoon Animator</a:t>
            </a:r>
          </a:p>
          <a:p>
            <a:pPr marL="755650" indent="-28575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2800" spc="-5" dirty="0" smtClean="0">
                <a:solidFill>
                  <a:schemeClr val="bg1"/>
                </a:solidFill>
                <a:latin typeface="Calibri"/>
                <a:cs typeface="Calibri"/>
              </a:rPr>
              <a:t>Adobe Photoshop</a:t>
            </a:r>
          </a:p>
        </p:txBody>
      </p:sp>
    </p:spTree>
    <p:extLst>
      <p:ext uri="{BB962C8B-B14F-4D97-AF65-F5344CB8AC3E}">
        <p14:creationId xmlns:p14="http://schemas.microsoft.com/office/powerpoint/2010/main" val="9289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051" y="4346296"/>
            <a:ext cx="4007188" cy="1674470"/>
          </a:xfrm>
        </p:spPr>
        <p:txBody>
          <a:bodyPr/>
          <a:lstStyle/>
          <a:p>
            <a:r>
              <a:rPr lang="en-US" sz="4000" spc="-5" dirty="0"/>
              <a:t>Introduction to</a:t>
            </a:r>
            <a:r>
              <a:rPr lang="en-US" sz="4000" spc="-70" dirty="0"/>
              <a:t> </a:t>
            </a:r>
            <a:r>
              <a:rPr lang="en-US" sz="4000" spc="-5" dirty="0"/>
              <a:t>Animation</a:t>
            </a:r>
            <a:endParaRPr lang="en-ZA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7" name="object 5"/>
          <p:cNvSpPr txBox="1"/>
          <p:nvPr/>
        </p:nvSpPr>
        <p:spPr>
          <a:xfrm>
            <a:off x="832154" y="780410"/>
            <a:ext cx="8046084" cy="315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42265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solidFill>
                  <a:schemeClr val="bg2"/>
                </a:solidFill>
                <a:latin typeface="Calibri"/>
                <a:cs typeface="Calibri"/>
              </a:rPr>
              <a:t>Animation is possible because </a:t>
            </a:r>
            <a:r>
              <a:rPr sz="3200" dirty="0">
                <a:solidFill>
                  <a:schemeClr val="bg2"/>
                </a:solidFill>
                <a:latin typeface="Calibri"/>
                <a:cs typeface="Calibri"/>
              </a:rPr>
              <a:t>of a </a:t>
            </a:r>
            <a:r>
              <a:rPr sz="3200" spc="-5" dirty="0">
                <a:solidFill>
                  <a:schemeClr val="bg2"/>
                </a:solidFill>
                <a:latin typeface="Calibri"/>
                <a:cs typeface="Calibri"/>
              </a:rPr>
              <a:t>biological  phenomenon known as persistence of vision  </a:t>
            </a:r>
            <a:r>
              <a:rPr sz="3200" dirty="0">
                <a:solidFill>
                  <a:schemeClr val="bg2"/>
                </a:solidFill>
                <a:latin typeface="Calibri"/>
                <a:cs typeface="Calibri"/>
              </a:rPr>
              <a:t>and a </a:t>
            </a:r>
            <a:r>
              <a:rPr sz="3200" spc="-5" dirty="0">
                <a:solidFill>
                  <a:schemeClr val="bg2"/>
                </a:solidFill>
                <a:latin typeface="Calibri"/>
                <a:cs typeface="Calibri"/>
              </a:rPr>
              <a:t>psychological phenomenon called</a:t>
            </a:r>
            <a:r>
              <a:rPr sz="3200" spc="-6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chemeClr val="bg2"/>
                </a:solidFill>
                <a:latin typeface="Calibri"/>
                <a:cs typeface="Calibri"/>
              </a:rPr>
              <a:t>phi.</a:t>
            </a:r>
            <a:endParaRPr sz="320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340360" marR="5080">
              <a:lnSpc>
                <a:spcPts val="1660"/>
              </a:lnSpc>
              <a:spcBef>
                <a:spcPts val="1685"/>
              </a:spcBef>
            </a:pPr>
            <a:r>
              <a:rPr sz="1450" spc="-10" dirty="0">
                <a:solidFill>
                  <a:schemeClr val="bg2"/>
                </a:solidFill>
                <a:latin typeface="Arial"/>
                <a:cs typeface="Arial"/>
              </a:rPr>
              <a:t>The phi </a:t>
            </a:r>
            <a:r>
              <a:rPr sz="1450" spc="-15" dirty="0">
                <a:solidFill>
                  <a:schemeClr val="bg2"/>
                </a:solidFill>
                <a:latin typeface="Arial"/>
                <a:cs typeface="Arial"/>
              </a:rPr>
              <a:t>phenomenon </a:t>
            </a:r>
            <a:r>
              <a:rPr sz="1450" spc="-10" dirty="0">
                <a:solidFill>
                  <a:schemeClr val="bg2"/>
                </a:solidFill>
                <a:latin typeface="Arial"/>
                <a:cs typeface="Arial"/>
              </a:rPr>
              <a:t>is </a:t>
            </a:r>
            <a:r>
              <a:rPr sz="1450" spc="-5" dirty="0">
                <a:solidFill>
                  <a:schemeClr val="bg2"/>
                </a:solidFill>
                <a:latin typeface="Arial"/>
                <a:cs typeface="Arial"/>
              </a:rPr>
              <a:t>the </a:t>
            </a:r>
            <a:r>
              <a:rPr sz="1450" spc="-10" dirty="0">
                <a:solidFill>
                  <a:schemeClr val="bg2"/>
                </a:solidFill>
                <a:latin typeface="Arial"/>
                <a:cs typeface="Arial"/>
              </a:rPr>
              <a:t>optical illusion of perceiving a </a:t>
            </a:r>
            <a:r>
              <a:rPr sz="1450" spc="-5" dirty="0">
                <a:solidFill>
                  <a:schemeClr val="bg2"/>
                </a:solidFill>
                <a:latin typeface="Arial"/>
                <a:cs typeface="Arial"/>
              </a:rPr>
              <a:t>series </a:t>
            </a:r>
            <a:r>
              <a:rPr sz="1450" spc="-10" dirty="0">
                <a:solidFill>
                  <a:schemeClr val="bg2"/>
                </a:solidFill>
                <a:latin typeface="Arial"/>
                <a:cs typeface="Arial"/>
              </a:rPr>
              <a:t>of </a:t>
            </a:r>
            <a:r>
              <a:rPr sz="1450" spc="-5" dirty="0">
                <a:solidFill>
                  <a:schemeClr val="bg2"/>
                </a:solidFill>
                <a:latin typeface="Arial"/>
                <a:cs typeface="Arial"/>
              </a:rPr>
              <a:t>still </a:t>
            </a:r>
            <a:r>
              <a:rPr sz="1450" spc="-10" dirty="0">
                <a:solidFill>
                  <a:schemeClr val="bg2"/>
                </a:solidFill>
                <a:latin typeface="Arial"/>
                <a:cs typeface="Arial"/>
              </a:rPr>
              <a:t>images, when viewed in  </a:t>
            </a:r>
            <a:r>
              <a:rPr sz="1450" spc="-5" dirty="0">
                <a:solidFill>
                  <a:schemeClr val="bg2"/>
                </a:solidFill>
                <a:latin typeface="Arial"/>
                <a:cs typeface="Arial"/>
              </a:rPr>
              <a:t>rapid succession, </a:t>
            </a:r>
            <a:r>
              <a:rPr sz="1450" spc="-10" dirty="0">
                <a:solidFill>
                  <a:schemeClr val="bg2"/>
                </a:solidFill>
                <a:latin typeface="Arial"/>
                <a:cs typeface="Arial"/>
              </a:rPr>
              <a:t>as </a:t>
            </a:r>
            <a:r>
              <a:rPr sz="1450" spc="-5" dirty="0">
                <a:solidFill>
                  <a:schemeClr val="bg2"/>
                </a:solidFill>
                <a:latin typeface="Arial"/>
                <a:cs typeface="Arial"/>
              </a:rPr>
              <a:t>continuous motion.</a:t>
            </a:r>
            <a:endParaRPr sz="1450" dirty="0">
              <a:solidFill>
                <a:schemeClr val="bg2"/>
              </a:solidFill>
              <a:latin typeface="Arial"/>
              <a:cs typeface="Arial"/>
            </a:endParaRPr>
          </a:p>
          <a:p>
            <a:pPr marL="355600" marR="516255" indent="-342900" algn="just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solidFill>
                  <a:schemeClr val="bg2"/>
                </a:solidFill>
                <a:latin typeface="Calibri"/>
                <a:cs typeface="Calibri"/>
              </a:rPr>
              <a:t>In animation, </a:t>
            </a:r>
            <a:r>
              <a:rPr sz="3200" dirty="0">
                <a:solidFill>
                  <a:schemeClr val="bg2"/>
                </a:solidFill>
                <a:latin typeface="Calibri"/>
                <a:cs typeface="Calibri"/>
              </a:rPr>
              <a:t>a </a:t>
            </a:r>
            <a:r>
              <a:rPr sz="3200" spc="-5" dirty="0">
                <a:solidFill>
                  <a:schemeClr val="bg2"/>
                </a:solidFill>
                <a:latin typeface="Calibri"/>
                <a:cs typeface="Calibri"/>
              </a:rPr>
              <a:t>series of images are rapidly  changed to create an illusion of</a:t>
            </a:r>
            <a:r>
              <a:rPr sz="3200" spc="-6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chemeClr val="bg2"/>
                </a:solidFill>
                <a:latin typeface="Calibri"/>
                <a:cs typeface="Calibri"/>
              </a:rPr>
              <a:t>movement.</a:t>
            </a:r>
            <a:endParaRPr sz="32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7427957" y="4524228"/>
            <a:ext cx="22098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553792" y="4524228"/>
            <a:ext cx="2524259" cy="1571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649" y="4606475"/>
            <a:ext cx="5184913" cy="432000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Calibri"/>
                <a:cs typeface="Calibri"/>
              </a:rPr>
              <a:t>persistence of</a:t>
            </a:r>
            <a:r>
              <a:rPr lang="en-US" spc="-80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vision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0103AEC-DE5B-544B-A074-043639D164F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pic>
        <p:nvPicPr>
          <p:cNvPr id="8" name="persistance of vision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549" y="412124"/>
            <a:ext cx="7130441" cy="3741865"/>
          </a:xfr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5096632"/>
            <a:ext cx="3560045" cy="1094618"/>
          </a:xfrm>
        </p:spPr>
        <p:txBody>
          <a:bodyPr/>
          <a:lstStyle/>
          <a:p>
            <a:r>
              <a:rPr lang="en-US" sz="4400" b="1" i="0" dirty="0" smtClean="0">
                <a:latin typeface="+mj-lt"/>
                <a:cs typeface="Calibri"/>
              </a:rPr>
              <a:t>USAGE OF</a:t>
            </a:r>
            <a:r>
              <a:rPr lang="en-US" sz="4400" b="1" i="0" spc="-85" dirty="0" smtClean="0">
                <a:latin typeface="+mj-lt"/>
                <a:cs typeface="Calibri"/>
              </a:rPr>
              <a:t> </a:t>
            </a:r>
            <a:r>
              <a:rPr lang="en-US" sz="4400" b="1" i="0" spc="-5" dirty="0" smtClean="0">
                <a:latin typeface="+mj-lt"/>
                <a:cs typeface="Calibri"/>
              </a:rPr>
              <a:t>ANIMATION</a:t>
            </a:r>
            <a:endParaRPr lang="en-ZA" sz="4400" b="1" i="0" dirty="0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065116C4-2A26-42B6-837C-2C084004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61698" y="784646"/>
            <a:ext cx="5594403" cy="288540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Artistic</a:t>
            </a:r>
            <a:r>
              <a:rPr sz="3200" spc="-5" dirty="0">
                <a:latin typeface="Calibri"/>
                <a:cs typeface="Calibri"/>
              </a:rPr>
              <a:t> purposes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Storytelling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Displaying data (scientific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visualization)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Instructional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purposes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9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r="232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493" y="4346296"/>
            <a:ext cx="8293994" cy="1674470"/>
          </a:xfrm>
        </p:spPr>
        <p:txBody>
          <a:bodyPr/>
          <a:lstStyle/>
          <a:p>
            <a:r>
              <a:rPr lang="en-US" sz="4000" cap="none" spc="-5" dirty="0" smtClean="0">
                <a:solidFill>
                  <a:schemeClr val="bg2"/>
                </a:solidFill>
                <a:cs typeface="Calibri"/>
              </a:rPr>
              <a:t>TYPES OF</a:t>
            </a:r>
            <a:r>
              <a:rPr lang="en-US" sz="4000" cap="none" spc="-60" dirty="0" smtClean="0">
                <a:solidFill>
                  <a:schemeClr val="bg2"/>
                </a:solidFill>
                <a:cs typeface="Calibri"/>
              </a:rPr>
              <a:t> </a:t>
            </a:r>
            <a:r>
              <a:rPr lang="en-US" sz="4000" cap="none" spc="-10" dirty="0" smtClean="0">
                <a:solidFill>
                  <a:schemeClr val="bg2"/>
                </a:solidFill>
                <a:cs typeface="Calibri"/>
              </a:rPr>
              <a:t>ANIMATION</a:t>
            </a:r>
            <a:endParaRPr lang="en-ZA" sz="4000" cap="none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7" name="object 5"/>
          <p:cNvSpPr txBox="1"/>
          <p:nvPr/>
        </p:nvSpPr>
        <p:spPr>
          <a:xfrm>
            <a:off x="1001831" y="661780"/>
            <a:ext cx="8046084" cy="4090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900"/>
              </a:spcBef>
            </a:pPr>
            <a:r>
              <a:rPr lang="en-US" sz="2800" dirty="0">
                <a:solidFill>
                  <a:schemeClr val="bg2"/>
                </a:solidFill>
              </a:rPr>
              <a:t>Animation can </a:t>
            </a:r>
            <a:r>
              <a:rPr lang="en-US" sz="2800" spc="-5" dirty="0">
                <a:solidFill>
                  <a:schemeClr val="bg2"/>
                </a:solidFill>
              </a:rPr>
              <a:t>be rendered</a:t>
            </a:r>
            <a:r>
              <a:rPr lang="en-US" sz="2800" spc="-55" dirty="0">
                <a:solidFill>
                  <a:schemeClr val="bg2"/>
                </a:solidFill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in:</a:t>
            </a:r>
          </a:p>
          <a:p>
            <a:pPr marL="958215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tabLst>
                <a:tab pos="786765" algn="l"/>
              </a:tabLst>
            </a:pPr>
            <a:r>
              <a:rPr lang="en-US" sz="2800" b="1" spc="-10" dirty="0">
                <a:solidFill>
                  <a:schemeClr val="bg2"/>
                </a:solidFill>
                <a:latin typeface="Calibri"/>
                <a:cs typeface="Calibri"/>
              </a:rPr>
              <a:t>2-D </a:t>
            </a:r>
            <a:r>
              <a:rPr lang="en-US" sz="2800" b="1" spc="-5" dirty="0">
                <a:solidFill>
                  <a:schemeClr val="bg2"/>
                </a:solidFill>
                <a:latin typeface="Calibri"/>
                <a:cs typeface="Calibri"/>
              </a:rPr>
              <a:t>space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- </a:t>
            </a:r>
            <a:r>
              <a:rPr lang="en-US" sz="2800" spc="-10" dirty="0">
                <a:solidFill>
                  <a:schemeClr val="bg2"/>
                </a:solidFill>
                <a:latin typeface="Calibri"/>
                <a:cs typeface="Calibri"/>
              </a:rPr>
              <a:t>2-D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animations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are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very simple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and</a:t>
            </a:r>
            <a:r>
              <a:rPr lang="en-US" sz="2800" spc="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static</a:t>
            </a:r>
            <a:r>
              <a:rPr lang="en-US" sz="2800" spc="-5" dirty="0" smtClean="0">
                <a:solidFill>
                  <a:schemeClr val="bg2"/>
                </a:solidFill>
                <a:latin typeface="Calibri"/>
                <a:cs typeface="Calibri"/>
              </a:rPr>
              <a:t>.</a:t>
            </a:r>
            <a:endParaRPr lang="en-US" sz="4000" dirty="0">
              <a:solidFill>
                <a:schemeClr val="bg2"/>
              </a:solidFill>
              <a:cs typeface="Times New Roman"/>
            </a:endParaRPr>
          </a:p>
          <a:p>
            <a:pPr marL="957580" marR="81915" indent="-457200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786765" algn="l"/>
              </a:tabLst>
            </a:pPr>
            <a:r>
              <a:rPr lang="en-US" sz="2800" b="1" spc="-10" dirty="0">
                <a:solidFill>
                  <a:schemeClr val="bg2"/>
                </a:solidFill>
                <a:latin typeface="Calibri"/>
                <a:cs typeface="Calibri"/>
              </a:rPr>
              <a:t>2-1/2D </a:t>
            </a:r>
            <a:r>
              <a:rPr lang="en-US" sz="2800" b="1" spc="-5" dirty="0">
                <a:solidFill>
                  <a:schemeClr val="bg2"/>
                </a:solidFill>
                <a:latin typeface="Calibri"/>
                <a:cs typeface="Calibri"/>
              </a:rPr>
              <a:t>space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-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An illusion of depth is created through  </a:t>
            </a:r>
            <a:r>
              <a:rPr lang="en-US" sz="2800" i="1" spc="-5" dirty="0">
                <a:solidFill>
                  <a:schemeClr val="bg2"/>
                </a:solidFill>
                <a:latin typeface="Calibri"/>
                <a:cs typeface="Calibri"/>
              </a:rPr>
              <a:t>shadowing, highlighting, </a:t>
            </a:r>
            <a:r>
              <a:rPr lang="en-US" sz="2800" i="1" dirty="0">
                <a:solidFill>
                  <a:schemeClr val="bg2"/>
                </a:solidFill>
                <a:latin typeface="Calibri"/>
                <a:cs typeface="Calibri"/>
              </a:rPr>
              <a:t>and </a:t>
            </a:r>
            <a:r>
              <a:rPr lang="en-US" sz="2800" i="1" spc="-10" dirty="0">
                <a:solidFill>
                  <a:schemeClr val="bg2"/>
                </a:solidFill>
                <a:latin typeface="Calibri"/>
                <a:cs typeface="Calibri"/>
              </a:rPr>
              <a:t>forced </a:t>
            </a:r>
            <a:r>
              <a:rPr lang="en-US" sz="2800" i="1" dirty="0">
                <a:solidFill>
                  <a:schemeClr val="bg2"/>
                </a:solidFill>
                <a:latin typeface="Calibri"/>
                <a:cs typeface="Calibri"/>
              </a:rPr>
              <a:t>perspective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,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though  in reality the image rests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in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two</a:t>
            </a:r>
            <a:r>
              <a:rPr lang="en-US" sz="28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dimensions</a:t>
            </a:r>
            <a:r>
              <a:rPr lang="en-US" sz="2800" spc="-5" dirty="0" smtClean="0">
                <a:solidFill>
                  <a:schemeClr val="bg2"/>
                </a:solidFill>
                <a:latin typeface="Calibri"/>
                <a:cs typeface="Calibri"/>
              </a:rPr>
              <a:t>.</a:t>
            </a:r>
            <a:endParaRPr lang="en-US" sz="4000" dirty="0">
              <a:solidFill>
                <a:schemeClr val="bg2"/>
              </a:solidFill>
              <a:cs typeface="Times New Roman"/>
            </a:endParaRPr>
          </a:p>
          <a:p>
            <a:pPr marL="957580" marR="5080" indent="-457200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786765" algn="l"/>
              </a:tabLst>
            </a:pPr>
            <a:r>
              <a:rPr lang="en-US" sz="2800" b="1" spc="-10" dirty="0">
                <a:solidFill>
                  <a:schemeClr val="bg2"/>
                </a:solidFill>
                <a:latin typeface="Calibri"/>
                <a:cs typeface="Calibri"/>
              </a:rPr>
              <a:t>3-D </a:t>
            </a:r>
            <a:r>
              <a:rPr lang="en-US" sz="2800" b="1" spc="-5" dirty="0">
                <a:solidFill>
                  <a:schemeClr val="bg2"/>
                </a:solidFill>
                <a:latin typeface="Calibri"/>
                <a:cs typeface="Calibri"/>
              </a:rPr>
              <a:t>space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-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Complicated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and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realistic animations </a:t>
            </a:r>
            <a:r>
              <a:rPr lang="en-US" sz="2800" dirty="0">
                <a:solidFill>
                  <a:schemeClr val="bg2"/>
                </a:solidFill>
                <a:latin typeface="Calibri"/>
                <a:cs typeface="Calibri"/>
              </a:rPr>
              <a:t>are </a:t>
            </a:r>
            <a:r>
              <a:rPr lang="en-US" sz="2800" spc="-10" dirty="0">
                <a:solidFill>
                  <a:schemeClr val="bg2"/>
                </a:solidFill>
                <a:latin typeface="Calibri"/>
                <a:cs typeface="Calibri"/>
              </a:rPr>
              <a:t>done 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in 3-D</a:t>
            </a:r>
            <a:r>
              <a:rPr lang="en-US" sz="28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2800" spc="-5" dirty="0">
                <a:solidFill>
                  <a:schemeClr val="bg2"/>
                </a:solidFill>
                <a:latin typeface="Calibri"/>
                <a:cs typeface="Calibri"/>
              </a:rPr>
              <a:t>space.</a:t>
            </a:r>
            <a:endParaRPr lang="en-US" sz="28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4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36" y="486156"/>
            <a:ext cx="2751584" cy="432000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5" dirty="0" smtClean="0">
                <a:latin typeface="Calibri"/>
                <a:cs typeface="Calibri"/>
              </a:rPr>
              <a:t>2D animation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0103AEC-DE5B-544B-A074-043639D164F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" y="1015518"/>
            <a:ext cx="4866267" cy="19442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58" y="3096000"/>
            <a:ext cx="4262906" cy="25105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 txBox="1">
            <a:spLocks/>
          </p:cNvSpPr>
          <p:nvPr/>
        </p:nvSpPr>
        <p:spPr>
          <a:xfrm>
            <a:off x="6085268" y="2404086"/>
            <a:ext cx="3116687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5" dirty="0" smtClean="0">
                <a:latin typeface="Calibri"/>
                <a:cs typeface="Calibri"/>
              </a:rPr>
              <a:t>2-1/1D animation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" y="3800071"/>
            <a:ext cx="4286719" cy="25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1737DA0F-B2C4-4840-AACC-FCCC344DDF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3955" y="5096632"/>
            <a:ext cx="3560045" cy="1094618"/>
          </a:xfrm>
        </p:spPr>
        <p:txBody>
          <a:bodyPr/>
          <a:lstStyle/>
          <a:p>
            <a:r>
              <a:rPr lang="en-US" sz="4000" b="1" i="0" spc="-5" dirty="0">
                <a:latin typeface="+mj-lt"/>
                <a:cs typeface="Calibri"/>
              </a:rPr>
              <a:t>Animation</a:t>
            </a:r>
            <a:r>
              <a:rPr lang="en-US" sz="4000" b="1" i="0" spc="-65" dirty="0">
                <a:latin typeface="+mj-lt"/>
                <a:cs typeface="Calibri"/>
              </a:rPr>
              <a:t> </a:t>
            </a:r>
            <a:r>
              <a:rPr lang="en-US" sz="4000" b="1" i="0" spc="-5" dirty="0">
                <a:latin typeface="+mj-lt"/>
                <a:cs typeface="Calibri"/>
              </a:rPr>
              <a:t>Techniques</a:t>
            </a:r>
            <a:endParaRPr lang="en-ZA" sz="4000" b="1" i="0" dirty="0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065116C4-2A26-42B6-837C-2C084004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561698" y="784646"/>
            <a:ext cx="5594403" cy="3034164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spc="-10" dirty="0">
                <a:latin typeface="Calibri"/>
                <a:cs typeface="Calibri"/>
              </a:rPr>
              <a:t>Methods </a:t>
            </a:r>
            <a:r>
              <a:rPr lang="en-US" sz="3200" spc="-5" dirty="0">
                <a:latin typeface="Calibri"/>
                <a:cs typeface="Calibri"/>
              </a:rPr>
              <a:t>of creating animation (type of  animation):</a:t>
            </a:r>
            <a:endParaRPr lang="en-US" sz="32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2000" spc="-5" dirty="0">
                <a:latin typeface="Calibri"/>
                <a:cs typeface="Calibri"/>
              </a:rPr>
              <a:t>Cel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animation</a:t>
            </a:r>
            <a:endParaRPr lang="en-US" sz="20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2000" spc="-5" dirty="0">
                <a:latin typeface="Calibri"/>
                <a:cs typeface="Calibri"/>
              </a:rPr>
              <a:t>Path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animation</a:t>
            </a:r>
            <a:endParaRPr lang="en-US"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spc="-5" dirty="0">
                <a:latin typeface="Calibri"/>
                <a:cs typeface="Calibri"/>
              </a:rPr>
              <a:t>Computer</a:t>
            </a:r>
            <a:r>
              <a:rPr lang="en-US" sz="3200" spc="-10" dirty="0">
                <a:latin typeface="Calibri"/>
                <a:cs typeface="Calibri"/>
              </a:rPr>
              <a:t> </a:t>
            </a:r>
            <a:r>
              <a:rPr lang="en-US" sz="3200" spc="-5" dirty="0" smtClean="0">
                <a:latin typeface="Calibri"/>
                <a:cs typeface="Calibri"/>
              </a:rPr>
              <a:t>animation</a:t>
            </a:r>
            <a:endParaRPr lang="en-US"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spc="-5" dirty="0">
                <a:latin typeface="Calibri"/>
                <a:cs typeface="Calibri"/>
              </a:rPr>
              <a:t>Animation</a:t>
            </a:r>
            <a:r>
              <a:rPr lang="en-US" sz="3200" spc="-15" dirty="0">
                <a:latin typeface="Calibri"/>
                <a:cs typeface="Calibri"/>
              </a:rPr>
              <a:t> </a:t>
            </a:r>
            <a:r>
              <a:rPr lang="en-US" sz="3200" spc="-5" dirty="0" smtClean="0">
                <a:latin typeface="Calibri"/>
                <a:cs typeface="Calibri"/>
              </a:rPr>
              <a:t>process</a:t>
            </a:r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41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000" y="431999"/>
            <a:ext cx="5724101" cy="598311"/>
          </a:xfrm>
        </p:spPr>
        <p:txBody>
          <a:bodyPr/>
          <a:lstStyle/>
          <a:p>
            <a:r>
              <a:rPr lang="en-US" spc="-5" dirty="0" smtClean="0"/>
              <a:t>Cel</a:t>
            </a:r>
            <a:r>
              <a:rPr lang="en-US" dirty="0" smtClean="0"/>
              <a:t> </a:t>
            </a:r>
            <a:r>
              <a:rPr lang="en-US" spc="-5" dirty="0"/>
              <a:t>Animation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531110" y="1238267"/>
            <a:ext cx="5277262" cy="3395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Cel animation is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technique in which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series of </a:t>
            </a:r>
            <a:r>
              <a:rPr sz="2400" b="1" spc="-5" dirty="0">
                <a:latin typeface="Calibri"/>
                <a:cs typeface="Calibri"/>
              </a:rPr>
              <a:t>progressively </a:t>
            </a:r>
            <a:r>
              <a:rPr sz="2400" b="1" spc="-5" dirty="0" smtClean="0">
                <a:latin typeface="Calibri"/>
                <a:cs typeface="Calibri"/>
              </a:rPr>
              <a:t>different </a:t>
            </a:r>
            <a:r>
              <a:rPr sz="2400" b="1" spc="-5" dirty="0">
                <a:latin typeface="Calibri"/>
                <a:cs typeface="Calibri"/>
              </a:rPr>
              <a:t>graphics </a:t>
            </a:r>
            <a:r>
              <a:rPr sz="2400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used on </a:t>
            </a:r>
            <a:r>
              <a:rPr sz="2400" dirty="0">
                <a:latin typeface="Calibri"/>
                <a:cs typeface="Calibri"/>
              </a:rPr>
              <a:t>each </a:t>
            </a:r>
            <a:r>
              <a:rPr sz="2400" spc="-5" dirty="0">
                <a:latin typeface="Calibri"/>
                <a:cs typeface="Calibri"/>
              </a:rPr>
              <a:t>frame of movie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film.</a:t>
            </a:r>
            <a:endParaRPr sz="2400" dirty="0">
              <a:latin typeface="Calibri"/>
              <a:cs typeface="Calibri"/>
            </a:endParaRPr>
          </a:p>
          <a:p>
            <a:pPr marL="12700" marR="184150">
              <a:lnSpc>
                <a:spcPct val="125000"/>
              </a:lnSpc>
              <a:spcBef>
                <a:spcPts val="600"/>
              </a:spcBef>
            </a:pPr>
            <a:r>
              <a:rPr sz="2400" spc="-10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term </a:t>
            </a:r>
            <a:r>
              <a:rPr sz="2400" spc="-5" dirty="0">
                <a:latin typeface="Calibri"/>
                <a:cs typeface="Calibri"/>
              </a:rPr>
              <a:t>"cel" is derived from </a:t>
            </a:r>
            <a:r>
              <a:rPr sz="2400" dirty="0">
                <a:latin typeface="Calibri"/>
                <a:cs typeface="Calibri"/>
              </a:rPr>
              <a:t>the clear </a:t>
            </a:r>
            <a:r>
              <a:rPr sz="2400" spc="-5" dirty="0">
                <a:latin typeface="Calibri"/>
                <a:cs typeface="Calibri"/>
              </a:rPr>
              <a:t>celluloid sheets that  were used for drawing </a:t>
            </a:r>
            <a:r>
              <a:rPr sz="2400" dirty="0">
                <a:latin typeface="Calibri"/>
                <a:cs typeface="Calibri"/>
              </a:rPr>
              <a:t>each</a:t>
            </a:r>
            <a:r>
              <a:rPr sz="2400" spc="-5" dirty="0">
                <a:latin typeface="Calibri"/>
                <a:cs typeface="Calibri"/>
              </a:rPr>
              <a:t> frame.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400" spc="-5" dirty="0">
                <a:latin typeface="Calibri"/>
                <a:cs typeface="Calibri"/>
              </a:rPr>
              <a:t>Cel animation begins with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keyframes.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531110" y="4842025"/>
            <a:ext cx="113538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750310" y="4842025"/>
            <a:ext cx="1143000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2969510" y="4842025"/>
            <a:ext cx="1143000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4188710" y="4842025"/>
            <a:ext cx="11430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5407910" y="4842025"/>
            <a:ext cx="114300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ic Presentation Layout_Alt_SB - v4.potx" id="{A4B1627E-7CE8-451C-8A79-FF17A84C59F9}" vid="{A2DEFC27-6425-4842-A829-62107912A4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Minimalist color presentation</Template>
  <TotalTime>0</TotalTime>
  <Words>767</Words>
  <Application>Microsoft Office PowerPoint</Application>
  <PresentationFormat>Widescreen</PresentationFormat>
  <Paragraphs>115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Corbel</vt:lpstr>
      <vt:lpstr>Symbol</vt:lpstr>
      <vt:lpstr>Times New Roman</vt:lpstr>
      <vt:lpstr>Verdana</vt:lpstr>
      <vt:lpstr>Wingdings</vt:lpstr>
      <vt:lpstr>Office Theme</vt:lpstr>
      <vt:lpstr>Multimedia Animation</vt:lpstr>
      <vt:lpstr>Introduction to Animation</vt:lpstr>
      <vt:lpstr>Introduction to Animation</vt:lpstr>
      <vt:lpstr>persistence of vision</vt:lpstr>
      <vt:lpstr>Slide Title</vt:lpstr>
      <vt:lpstr>TYPES OF ANIMATION</vt:lpstr>
      <vt:lpstr>2D animation</vt:lpstr>
      <vt:lpstr>Slide Title</vt:lpstr>
      <vt:lpstr>Cel Animation</vt:lpstr>
      <vt:lpstr>Cel Animation</vt:lpstr>
      <vt:lpstr>Tweening in computer animation</vt:lpstr>
      <vt:lpstr>PATH ANIMATION</vt:lpstr>
      <vt:lpstr>Computer Animation</vt:lpstr>
      <vt:lpstr>Computer Animation</vt:lpstr>
      <vt:lpstr>Slide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Animation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2019-03-13T17:18:04Z</dcterms:created>
  <dcterms:modified xsi:type="dcterms:W3CDTF">2020-05-02T11:01:14Z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2018-08-01T18:38:43.1203777Z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