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3"/>
  </p:notesMasterIdLst>
  <p:sldIdLst>
    <p:sldId id="256" r:id="rId2"/>
    <p:sldId id="361" r:id="rId3"/>
    <p:sldId id="362" r:id="rId4"/>
    <p:sldId id="258" r:id="rId5"/>
    <p:sldId id="260" r:id="rId6"/>
    <p:sldId id="259" r:id="rId7"/>
    <p:sldId id="265" r:id="rId8"/>
    <p:sldId id="274" r:id="rId9"/>
    <p:sldId id="261" r:id="rId10"/>
    <p:sldId id="338" r:id="rId11"/>
    <p:sldId id="339" r:id="rId12"/>
    <p:sldId id="340" r:id="rId13"/>
    <p:sldId id="342" r:id="rId14"/>
    <p:sldId id="341" r:id="rId15"/>
    <p:sldId id="343" r:id="rId16"/>
    <p:sldId id="344" r:id="rId17"/>
    <p:sldId id="345" r:id="rId18"/>
    <p:sldId id="346" r:id="rId19"/>
    <p:sldId id="347" r:id="rId20"/>
    <p:sldId id="348" r:id="rId21"/>
    <p:sldId id="349" r:id="rId22"/>
    <p:sldId id="350" r:id="rId23"/>
    <p:sldId id="351" r:id="rId24"/>
    <p:sldId id="352" r:id="rId25"/>
    <p:sldId id="354" r:id="rId26"/>
    <p:sldId id="355" r:id="rId27"/>
    <p:sldId id="356" r:id="rId28"/>
    <p:sldId id="357" r:id="rId29"/>
    <p:sldId id="358" r:id="rId30"/>
    <p:sldId id="359" r:id="rId31"/>
    <p:sldId id="360"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7892B4B-4B50-4422-B6C7-49313C575787}" type="slidenum">
              <a:rPr lang="en-US"/>
              <a:pPr/>
              <a:t>‹#›</a:t>
            </a:fld>
            <a:endParaRPr lang="en-US"/>
          </a:p>
        </p:txBody>
      </p:sp>
    </p:spTree>
    <p:extLst>
      <p:ext uri="{BB962C8B-B14F-4D97-AF65-F5344CB8AC3E}">
        <p14:creationId xmlns:p14="http://schemas.microsoft.com/office/powerpoint/2010/main" val="362017505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FC5A4D-D3BB-4160-B54D-1A1D9E9A06B1}"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128412-FB9C-4332-AB9A-7838FB996BD1}" type="slidenum">
              <a:rPr lang="en-US"/>
              <a:pPr/>
              <a:t>19</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845892-8B99-4603-985D-DBC16B5EE898}" type="slidenum">
              <a:rPr lang="en-US"/>
              <a:pPr/>
              <a:t>20</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402BF0-7E4C-47AD-870B-6E4D666D0900}" type="slidenum">
              <a:rPr lang="en-US"/>
              <a:pPr/>
              <a:t>21</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5287B3-1E1B-44AC-AC13-5735EA7E9BAD}" type="slidenum">
              <a:rPr lang="en-US"/>
              <a:pPr/>
              <a:t>22</a:t>
            </a:fld>
            <a:endParaRPr 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DA9FB3-1D3A-44F8-A865-EDC70099F214}" type="slidenum">
              <a:rPr lang="en-US"/>
              <a:pPr/>
              <a:t>23</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AE58E3-7891-49EC-8094-564D5EB22A00}" type="slidenum">
              <a:rPr lang="en-US"/>
              <a:pPr/>
              <a:t>24</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F03759-D404-4EF7-A6F4-5E254D6C56E0}" type="slidenum">
              <a:rPr lang="en-US"/>
              <a:pPr/>
              <a:t>25</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94636B-1F0E-4E8E-ACEE-99FF211CCB44}" type="slidenum">
              <a:rPr lang="en-US"/>
              <a:pPr/>
              <a:t>26</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636EAA-981A-4D54-8913-76B153E094FC}" type="slidenum">
              <a:rPr lang="en-US"/>
              <a:pPr/>
              <a:t>27</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AAC9C3-3BAF-4823-941A-D7CAC58096E1}" type="slidenum">
              <a:rPr lang="en-US"/>
              <a:pPr/>
              <a:t>28</a:t>
            </a:fld>
            <a:endParaRPr lang="en-US"/>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6ED185-006B-48F0-A096-1F5BC614E584}" type="slidenum">
              <a:rPr lang="en-US"/>
              <a:pPr/>
              <a:t>4</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7F23AC-BB99-4C9D-A178-7F0D384E403B}" type="slidenum">
              <a:rPr lang="en-US"/>
              <a:pPr/>
              <a:t>29</a:t>
            </a:fld>
            <a:endParaRPr 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14F20C-C98A-4690-8BA6-B71B862A20B5}" type="slidenum">
              <a:rPr lang="en-US"/>
              <a:pPr/>
              <a:t>30</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AD0481-75E1-4DBA-8CD2-518EFB7F530B}" type="slidenum">
              <a:rPr lang="en-US"/>
              <a:pPr/>
              <a:t>5</a:t>
            </a:fld>
            <a:endParaRPr 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43EB1A-3F25-44A6-99E2-EE9D6BAD5DD5}" type="slidenum">
              <a:rPr lang="en-US"/>
              <a:pPr/>
              <a:t>6</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8B1F96-8AD2-4B1A-8E8D-C45776587C81}" type="slidenum">
              <a:rPr lang="en-US"/>
              <a:pPr/>
              <a:t>7</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D35C28-AE09-4E30-9947-75B8FEBD9EE9}" type="slidenum">
              <a:rPr lang="en-US"/>
              <a:pPr/>
              <a:t>8</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C27568-43FC-4202-877C-E06BF6C07D20}" type="slidenum">
              <a:rPr lang="en-US"/>
              <a:pPr/>
              <a:t>9</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629476-AF9D-4F88-BA55-F47771C164F2}" type="slidenum">
              <a:rPr lang="en-US"/>
              <a:pPr/>
              <a:t>10</a:t>
            </a:fld>
            <a:endParaRPr lang="en-US"/>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C6A744-1511-477E-979D-BEFBA75E98A9}" type="slidenum">
              <a:rPr lang="en-US"/>
              <a:pPr/>
              <a:t>17</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362"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endParaRPr lang="en-US"/>
          </a:p>
        </p:txBody>
      </p:sp>
      <p:sp>
        <p:nvSpPr>
          <p:cNvPr id="1536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1536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15365" name="Rectangle 5"/>
          <p:cNvSpPr>
            <a:spLocks noGrp="1" noChangeArrowheads="1"/>
          </p:cNvSpPr>
          <p:nvPr>
            <p:ph type="dt" sz="half" idx="2"/>
          </p:nvPr>
        </p:nvSpPr>
        <p:spPr/>
        <p:txBody>
          <a:bodyPr/>
          <a:lstStyle>
            <a:lvl1pPr>
              <a:defRPr/>
            </a:lvl1pPr>
          </a:lstStyle>
          <a:p>
            <a:endParaRPr lang="en-US" altLang="en-US"/>
          </a:p>
        </p:txBody>
      </p:sp>
      <p:sp>
        <p:nvSpPr>
          <p:cNvPr id="15366" name="Rectangle 6"/>
          <p:cNvSpPr>
            <a:spLocks noGrp="1" noChangeArrowheads="1"/>
          </p:cNvSpPr>
          <p:nvPr>
            <p:ph type="ftr" sz="quarter" idx="3"/>
          </p:nvPr>
        </p:nvSpPr>
        <p:spPr/>
        <p:txBody>
          <a:bodyPr/>
          <a:lstStyle>
            <a:lvl1pPr>
              <a:defRPr/>
            </a:lvl1pPr>
          </a:lstStyle>
          <a:p>
            <a:endParaRPr lang="en-US" altLang="en-US"/>
          </a:p>
        </p:txBody>
      </p:sp>
      <p:sp>
        <p:nvSpPr>
          <p:cNvPr id="15367" name="Rectangle 7"/>
          <p:cNvSpPr>
            <a:spLocks noGrp="1" noChangeArrowheads="1"/>
          </p:cNvSpPr>
          <p:nvPr>
            <p:ph type="sldNum" sz="quarter" idx="4"/>
          </p:nvPr>
        </p:nvSpPr>
        <p:spPr/>
        <p:txBody>
          <a:bodyPr/>
          <a:lstStyle>
            <a:lvl1pPr>
              <a:defRPr/>
            </a:lvl1pPr>
          </a:lstStyle>
          <a:p>
            <a:fld id="{310A571E-CB32-4127-B91D-35A3C4BB30AB}" type="slidenum">
              <a:rPr lang="en-US" altLang="en-US"/>
              <a:pPr/>
              <a:t>‹#›</a:t>
            </a:fld>
            <a:endParaRPr lang="en-US" altLang="en-US"/>
          </a:p>
        </p:txBody>
      </p:sp>
      <p:grpSp>
        <p:nvGrpSpPr>
          <p:cNvPr id="15368" name="Group 8"/>
          <p:cNvGrpSpPr>
            <a:grpSpLocks/>
          </p:cNvGrpSpPr>
          <p:nvPr/>
        </p:nvGrpSpPr>
        <p:grpSpPr bwMode="auto">
          <a:xfrm>
            <a:off x="7493000" y="2992438"/>
            <a:ext cx="1338263" cy="2189162"/>
            <a:chOff x="4704" y="1885"/>
            <a:chExt cx="843" cy="1379"/>
          </a:xfrm>
        </p:grpSpPr>
        <p:sp>
          <p:nvSpPr>
            <p:cNvPr id="15369"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endParaRPr lang="en-US"/>
            </a:p>
          </p:txBody>
        </p:sp>
        <p:sp>
          <p:nvSpPr>
            <p:cNvPr id="15370"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endParaRPr lang="en-US"/>
            </a:p>
          </p:txBody>
        </p:sp>
        <p:sp>
          <p:nvSpPr>
            <p:cNvPr id="15371"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endParaRPr lang="en-US"/>
            </a:p>
          </p:txBody>
        </p:sp>
        <p:sp>
          <p:nvSpPr>
            <p:cNvPr id="15372"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endParaRPr lang="en-US"/>
            </a:p>
          </p:txBody>
        </p:sp>
        <p:sp>
          <p:nvSpPr>
            <p:cNvPr id="15373"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endParaRPr lang="en-US"/>
            </a:p>
          </p:txBody>
        </p:sp>
        <p:sp>
          <p:nvSpPr>
            <p:cNvPr id="15374"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endParaRPr lang="en-US"/>
            </a:p>
          </p:txBody>
        </p:sp>
        <p:sp>
          <p:nvSpPr>
            <p:cNvPr id="15375"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endParaRPr lang="en-US"/>
            </a:p>
          </p:txBody>
        </p:sp>
        <p:sp>
          <p:nvSpPr>
            <p:cNvPr id="15376"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endParaRPr lang="en-US"/>
            </a:p>
          </p:txBody>
        </p:sp>
        <p:sp>
          <p:nvSpPr>
            <p:cNvPr id="15377"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endParaRPr lang="en-US"/>
            </a:p>
          </p:txBody>
        </p:sp>
        <p:sp>
          <p:nvSpPr>
            <p:cNvPr id="15378"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endParaRPr lang="en-US"/>
            </a:p>
          </p:txBody>
        </p:sp>
        <p:sp>
          <p:nvSpPr>
            <p:cNvPr id="15379"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endParaRPr lang="en-US"/>
            </a:p>
          </p:txBody>
        </p:sp>
        <p:sp>
          <p:nvSpPr>
            <p:cNvPr id="15380"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endParaRPr lang="en-US"/>
            </a:p>
          </p:txBody>
        </p:sp>
        <p:sp>
          <p:nvSpPr>
            <p:cNvPr id="15381"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endParaRPr lang="en-US"/>
            </a:p>
          </p:txBody>
        </p:sp>
        <p:sp>
          <p:nvSpPr>
            <p:cNvPr id="15382"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endParaRPr lang="en-US"/>
            </a:p>
          </p:txBody>
        </p:sp>
        <p:sp>
          <p:nvSpPr>
            <p:cNvPr id="15383"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endParaRPr lang="en-US"/>
            </a:p>
          </p:txBody>
        </p:sp>
        <p:sp>
          <p:nvSpPr>
            <p:cNvPr id="15384"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endParaRPr lang="en-US"/>
            </a:p>
          </p:txBody>
        </p:sp>
        <p:sp>
          <p:nvSpPr>
            <p:cNvPr id="15385"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endParaRPr lang="en-US"/>
            </a:p>
          </p:txBody>
        </p:sp>
        <p:sp>
          <p:nvSpPr>
            <p:cNvPr id="15386"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endParaRPr lang="en-US"/>
            </a:p>
          </p:txBody>
        </p:sp>
        <p:sp>
          <p:nvSpPr>
            <p:cNvPr id="15387"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endParaRPr lang="en-US"/>
            </a:p>
          </p:txBody>
        </p:sp>
        <p:sp>
          <p:nvSpPr>
            <p:cNvPr id="15388"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endParaRPr lang="en-US"/>
            </a:p>
          </p:txBody>
        </p:sp>
        <p:sp>
          <p:nvSpPr>
            <p:cNvPr id="15389"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endParaRPr lang="en-US"/>
            </a:p>
          </p:txBody>
        </p:sp>
        <p:sp>
          <p:nvSpPr>
            <p:cNvPr id="15390"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endParaRPr lang="en-US"/>
            </a:p>
          </p:txBody>
        </p:sp>
        <p:sp>
          <p:nvSpPr>
            <p:cNvPr id="15391"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endParaRPr lang="en-US"/>
            </a:p>
          </p:txBody>
        </p:sp>
        <p:sp>
          <p:nvSpPr>
            <p:cNvPr id="15392"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endParaRPr lang="en-US"/>
            </a:p>
          </p:txBody>
        </p:sp>
        <p:sp>
          <p:nvSpPr>
            <p:cNvPr id="15393"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endParaRPr lang="en-US"/>
            </a:p>
          </p:txBody>
        </p:sp>
        <p:sp>
          <p:nvSpPr>
            <p:cNvPr id="15394"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endParaRPr lang="en-US"/>
            </a:p>
          </p:txBody>
        </p:sp>
        <p:sp>
          <p:nvSpPr>
            <p:cNvPr id="15395"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endParaRPr lang="en-US"/>
            </a:p>
          </p:txBody>
        </p:sp>
        <p:sp>
          <p:nvSpPr>
            <p:cNvPr id="15396"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endParaRPr lang="en-US"/>
            </a:p>
          </p:txBody>
        </p:sp>
        <p:sp>
          <p:nvSpPr>
            <p:cNvPr id="15397"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endParaRPr lang="en-US"/>
            </a:p>
          </p:txBody>
        </p:sp>
        <p:sp>
          <p:nvSpPr>
            <p:cNvPr id="15398"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endParaRPr lang="en-US"/>
            </a:p>
          </p:txBody>
        </p:sp>
        <p:sp>
          <p:nvSpPr>
            <p:cNvPr id="15399"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endParaRPr lang="en-US"/>
            </a:p>
          </p:txBody>
        </p:sp>
      </p:grpSp>
      <p:sp>
        <p:nvSpPr>
          <p:cNvPr id="15400"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endParaRPr lang="en-US"/>
          </a:p>
        </p:txBody>
      </p:sp>
    </p:spTree>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6682A59-FC27-4059-9B74-9E3F2D7FDDB2}" type="slidenum">
              <a:rPr lang="en-US" altLang="en-US"/>
              <a:pPr/>
              <a:t>‹#›</a:t>
            </a:fld>
            <a:endParaRPr lang="en-US" altLang="en-US"/>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B98FE17-4D8E-41EA-A6B3-CCBD1EC7453B}" type="slidenum">
              <a:rPr lang="en-US" altLang="en-US"/>
              <a:pPr/>
              <a:t>‹#›</a:t>
            </a:fld>
            <a:endParaRPr lang="en-US" altLang="en-US"/>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8A31AA2-1838-47A5-A9F5-FD077498B4B6}" type="slidenum">
              <a:rPr lang="en-US" altLang="en-US"/>
              <a:pPr/>
              <a:t>‹#›</a:t>
            </a:fld>
            <a:endParaRPr lang="en-US" altLang="en-US"/>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1A23B00-E166-4FAD-9D10-5B0830B148E7}" type="slidenum">
              <a:rPr lang="en-US" altLang="en-US"/>
              <a:pPr/>
              <a:t>‹#›</a:t>
            </a:fld>
            <a:endParaRPr lang="en-US" altLang="en-US"/>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3AF16F9-EE62-4D3C-AB6B-3C6D81F9FC29}" type="slidenum">
              <a:rPr lang="en-US" altLang="en-US"/>
              <a:pPr/>
              <a:t>‹#›</a:t>
            </a:fld>
            <a:endParaRPr lang="en-US" altLang="en-US"/>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385DB750-2EBE-4A1D-A7BB-4AD92ECB9665}" type="slidenum">
              <a:rPr lang="en-US" altLang="en-US"/>
              <a:pPr/>
              <a:t>‹#›</a:t>
            </a:fld>
            <a:endParaRPr lang="en-US" altLang="en-US"/>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E4FF3641-63F6-458F-A6B3-599877BE63A8}" type="slidenum">
              <a:rPr lang="en-US" altLang="en-US"/>
              <a:pPr/>
              <a:t>‹#›</a:t>
            </a:fld>
            <a:endParaRPr lang="en-US" altLang="en-US"/>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257F90D0-D42B-4718-A219-A2A6854C73D0}" type="slidenum">
              <a:rPr lang="en-US" altLang="en-US"/>
              <a:pPr/>
              <a:t>‹#›</a:t>
            </a:fld>
            <a:endParaRPr lang="en-US" altLang="en-US"/>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AF10B1B-DC4C-40A8-AA52-778F5A9E2319}" type="slidenum">
              <a:rPr lang="en-US" altLang="en-US"/>
              <a:pPr/>
              <a:t>‹#›</a:t>
            </a:fld>
            <a:endParaRPr lang="en-US" altLang="en-US"/>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9EE0D00-E92D-4001-B28B-6AE79A76AB62}" type="slidenum">
              <a:rPr lang="en-US" altLang="en-US"/>
              <a:pPr/>
              <a:t>‹#›</a:t>
            </a:fld>
            <a:endParaRPr lang="en-US" altLang="en-US"/>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endParaRPr lang="en-US"/>
          </a:p>
        </p:txBody>
      </p:sp>
      <p:sp>
        <p:nvSpPr>
          <p:cNvPr id="14339"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4340"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34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n-US" altLang="en-US"/>
          </a:p>
        </p:txBody>
      </p:sp>
      <p:sp>
        <p:nvSpPr>
          <p:cNvPr id="1434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ltLang="en-US"/>
          </a:p>
        </p:txBody>
      </p:sp>
      <p:sp>
        <p:nvSpPr>
          <p:cNvPr id="1434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19B89252-32F4-4748-855D-DCB639688489}" type="slidenum">
              <a:rPr lang="en-US" altLang="en-US"/>
              <a:pPr/>
              <a:t>‹#›</a:t>
            </a:fld>
            <a:endParaRPr lang="en-US" altLang="en-US"/>
          </a:p>
        </p:txBody>
      </p:sp>
      <p:grpSp>
        <p:nvGrpSpPr>
          <p:cNvPr id="14344" name="Group 8"/>
          <p:cNvGrpSpPr>
            <a:grpSpLocks/>
          </p:cNvGrpSpPr>
          <p:nvPr/>
        </p:nvGrpSpPr>
        <p:grpSpPr bwMode="auto">
          <a:xfrm>
            <a:off x="8153400" y="152400"/>
            <a:ext cx="792163" cy="1295400"/>
            <a:chOff x="5136" y="960"/>
            <a:chExt cx="528" cy="864"/>
          </a:xfrm>
        </p:grpSpPr>
        <p:sp>
          <p:nvSpPr>
            <p:cNvPr id="14345"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endParaRPr lang="en-US"/>
            </a:p>
          </p:txBody>
        </p:sp>
        <p:sp>
          <p:nvSpPr>
            <p:cNvPr id="14346" name="Oval 10"/>
            <p:cNvSpPr>
              <a:spLocks noChangeArrowheads="1"/>
            </p:cNvSpPr>
            <p:nvPr/>
          </p:nvSpPr>
          <p:spPr bwMode="auto">
            <a:xfrm>
              <a:off x="5248" y="960"/>
              <a:ext cx="80" cy="80"/>
            </a:xfrm>
            <a:prstGeom prst="ellipse">
              <a:avLst/>
            </a:prstGeom>
            <a:solidFill>
              <a:schemeClr val="tx2"/>
            </a:solidFill>
            <a:ln w="9525">
              <a:noFill/>
              <a:round/>
              <a:headEnd/>
              <a:tailEnd/>
            </a:ln>
            <a:effectLst/>
          </p:spPr>
          <p:txBody>
            <a:bodyPr wrap="none" anchor="ctr"/>
            <a:lstStyle/>
            <a:p>
              <a:endParaRPr lang="en-US"/>
            </a:p>
          </p:txBody>
        </p:sp>
        <p:sp>
          <p:nvSpPr>
            <p:cNvPr id="14347" name="Oval 11"/>
            <p:cNvSpPr>
              <a:spLocks noChangeArrowheads="1"/>
            </p:cNvSpPr>
            <p:nvPr/>
          </p:nvSpPr>
          <p:spPr bwMode="auto">
            <a:xfrm>
              <a:off x="5360" y="960"/>
              <a:ext cx="80" cy="80"/>
            </a:xfrm>
            <a:prstGeom prst="ellipse">
              <a:avLst/>
            </a:prstGeom>
            <a:solidFill>
              <a:schemeClr val="tx2"/>
            </a:solidFill>
            <a:ln w="9525">
              <a:noFill/>
              <a:round/>
              <a:headEnd/>
              <a:tailEnd/>
            </a:ln>
            <a:effectLst/>
          </p:spPr>
          <p:txBody>
            <a:bodyPr wrap="none" anchor="ctr"/>
            <a:lstStyle/>
            <a:p>
              <a:endParaRPr lang="en-US"/>
            </a:p>
          </p:txBody>
        </p:sp>
        <p:sp>
          <p:nvSpPr>
            <p:cNvPr id="14348" name="Oval 12"/>
            <p:cNvSpPr>
              <a:spLocks noChangeArrowheads="1"/>
            </p:cNvSpPr>
            <p:nvPr/>
          </p:nvSpPr>
          <p:spPr bwMode="auto">
            <a:xfrm>
              <a:off x="5136" y="1072"/>
              <a:ext cx="80" cy="80"/>
            </a:xfrm>
            <a:prstGeom prst="ellipse">
              <a:avLst/>
            </a:prstGeom>
            <a:solidFill>
              <a:schemeClr val="tx2"/>
            </a:solidFill>
            <a:ln w="9525">
              <a:noFill/>
              <a:round/>
              <a:headEnd/>
              <a:tailEnd/>
            </a:ln>
            <a:effectLst/>
          </p:spPr>
          <p:txBody>
            <a:bodyPr wrap="none" anchor="ctr"/>
            <a:lstStyle/>
            <a:p>
              <a:endParaRPr lang="en-US"/>
            </a:p>
          </p:txBody>
        </p:sp>
        <p:sp>
          <p:nvSpPr>
            <p:cNvPr id="14349" name="Oval 13"/>
            <p:cNvSpPr>
              <a:spLocks noChangeArrowheads="1"/>
            </p:cNvSpPr>
            <p:nvPr/>
          </p:nvSpPr>
          <p:spPr bwMode="auto">
            <a:xfrm>
              <a:off x="5248" y="1072"/>
              <a:ext cx="80" cy="80"/>
            </a:xfrm>
            <a:prstGeom prst="ellipse">
              <a:avLst/>
            </a:prstGeom>
            <a:solidFill>
              <a:schemeClr val="tx2"/>
            </a:solidFill>
            <a:ln w="9525">
              <a:noFill/>
              <a:round/>
              <a:headEnd/>
              <a:tailEnd/>
            </a:ln>
            <a:effectLst/>
          </p:spPr>
          <p:txBody>
            <a:bodyPr wrap="none" anchor="ctr"/>
            <a:lstStyle/>
            <a:p>
              <a:endParaRPr lang="en-US"/>
            </a:p>
          </p:txBody>
        </p:sp>
        <p:sp>
          <p:nvSpPr>
            <p:cNvPr id="14350" name="Oval 14"/>
            <p:cNvSpPr>
              <a:spLocks noChangeArrowheads="1"/>
            </p:cNvSpPr>
            <p:nvPr/>
          </p:nvSpPr>
          <p:spPr bwMode="auto">
            <a:xfrm>
              <a:off x="5360" y="1072"/>
              <a:ext cx="80" cy="80"/>
            </a:xfrm>
            <a:prstGeom prst="ellipse">
              <a:avLst/>
            </a:prstGeom>
            <a:solidFill>
              <a:schemeClr val="tx2"/>
            </a:solidFill>
            <a:ln w="9525">
              <a:noFill/>
              <a:round/>
              <a:headEnd/>
              <a:tailEnd/>
            </a:ln>
            <a:effectLst/>
          </p:spPr>
          <p:txBody>
            <a:bodyPr wrap="none" anchor="ctr"/>
            <a:lstStyle/>
            <a:p>
              <a:endParaRPr lang="en-US"/>
            </a:p>
          </p:txBody>
        </p:sp>
        <p:sp>
          <p:nvSpPr>
            <p:cNvPr id="14351" name="Oval 15"/>
            <p:cNvSpPr>
              <a:spLocks noChangeArrowheads="1"/>
            </p:cNvSpPr>
            <p:nvPr/>
          </p:nvSpPr>
          <p:spPr bwMode="auto">
            <a:xfrm>
              <a:off x="5472" y="1072"/>
              <a:ext cx="80" cy="80"/>
            </a:xfrm>
            <a:prstGeom prst="ellipse">
              <a:avLst/>
            </a:prstGeom>
            <a:solidFill>
              <a:schemeClr val="accent2"/>
            </a:solidFill>
            <a:ln w="9525">
              <a:noFill/>
              <a:round/>
              <a:headEnd/>
              <a:tailEnd/>
            </a:ln>
            <a:effectLst/>
          </p:spPr>
          <p:txBody>
            <a:bodyPr wrap="none" anchor="ctr"/>
            <a:lstStyle/>
            <a:p>
              <a:endParaRPr lang="en-US"/>
            </a:p>
          </p:txBody>
        </p:sp>
        <p:sp>
          <p:nvSpPr>
            <p:cNvPr id="14352" name="Oval 16"/>
            <p:cNvSpPr>
              <a:spLocks noChangeArrowheads="1"/>
            </p:cNvSpPr>
            <p:nvPr/>
          </p:nvSpPr>
          <p:spPr bwMode="auto">
            <a:xfrm>
              <a:off x="5136" y="1184"/>
              <a:ext cx="80" cy="80"/>
            </a:xfrm>
            <a:prstGeom prst="ellipse">
              <a:avLst/>
            </a:prstGeom>
            <a:solidFill>
              <a:schemeClr val="tx2"/>
            </a:solidFill>
            <a:ln w="9525">
              <a:noFill/>
              <a:round/>
              <a:headEnd/>
              <a:tailEnd/>
            </a:ln>
            <a:effectLst/>
          </p:spPr>
          <p:txBody>
            <a:bodyPr wrap="none" anchor="ctr"/>
            <a:lstStyle/>
            <a:p>
              <a:endParaRPr lang="en-US"/>
            </a:p>
          </p:txBody>
        </p:sp>
        <p:sp>
          <p:nvSpPr>
            <p:cNvPr id="14353" name="Oval 17"/>
            <p:cNvSpPr>
              <a:spLocks noChangeArrowheads="1"/>
            </p:cNvSpPr>
            <p:nvPr/>
          </p:nvSpPr>
          <p:spPr bwMode="auto">
            <a:xfrm>
              <a:off x="5248" y="1184"/>
              <a:ext cx="80" cy="80"/>
            </a:xfrm>
            <a:prstGeom prst="ellipse">
              <a:avLst/>
            </a:prstGeom>
            <a:solidFill>
              <a:schemeClr val="tx2"/>
            </a:solidFill>
            <a:ln w="9525">
              <a:noFill/>
              <a:round/>
              <a:headEnd/>
              <a:tailEnd/>
            </a:ln>
            <a:effectLst/>
          </p:spPr>
          <p:txBody>
            <a:bodyPr wrap="none" anchor="ctr"/>
            <a:lstStyle/>
            <a:p>
              <a:endParaRPr lang="en-US"/>
            </a:p>
          </p:txBody>
        </p:sp>
        <p:sp>
          <p:nvSpPr>
            <p:cNvPr id="14354" name="Oval 18"/>
            <p:cNvSpPr>
              <a:spLocks noChangeArrowheads="1"/>
            </p:cNvSpPr>
            <p:nvPr/>
          </p:nvSpPr>
          <p:spPr bwMode="auto">
            <a:xfrm>
              <a:off x="5360" y="1184"/>
              <a:ext cx="80" cy="80"/>
            </a:xfrm>
            <a:prstGeom prst="ellipse">
              <a:avLst/>
            </a:prstGeom>
            <a:solidFill>
              <a:schemeClr val="accent2"/>
            </a:solidFill>
            <a:ln w="9525">
              <a:noFill/>
              <a:round/>
              <a:headEnd/>
              <a:tailEnd/>
            </a:ln>
            <a:effectLst/>
          </p:spPr>
          <p:txBody>
            <a:bodyPr wrap="none" anchor="ctr"/>
            <a:lstStyle/>
            <a:p>
              <a:endParaRPr lang="en-US"/>
            </a:p>
          </p:txBody>
        </p:sp>
        <p:sp>
          <p:nvSpPr>
            <p:cNvPr id="14355" name="Oval 19"/>
            <p:cNvSpPr>
              <a:spLocks noChangeArrowheads="1"/>
            </p:cNvSpPr>
            <p:nvPr/>
          </p:nvSpPr>
          <p:spPr bwMode="auto">
            <a:xfrm>
              <a:off x="5472" y="1184"/>
              <a:ext cx="80" cy="80"/>
            </a:xfrm>
            <a:prstGeom prst="ellipse">
              <a:avLst/>
            </a:prstGeom>
            <a:solidFill>
              <a:schemeClr val="accent2"/>
            </a:solidFill>
            <a:ln w="9525">
              <a:noFill/>
              <a:round/>
              <a:headEnd/>
              <a:tailEnd/>
            </a:ln>
            <a:effectLst/>
          </p:spPr>
          <p:txBody>
            <a:bodyPr wrap="none" anchor="ctr"/>
            <a:lstStyle/>
            <a:p>
              <a:endParaRPr lang="en-US"/>
            </a:p>
          </p:txBody>
        </p:sp>
        <p:sp>
          <p:nvSpPr>
            <p:cNvPr id="14356" name="Oval 20"/>
            <p:cNvSpPr>
              <a:spLocks noChangeArrowheads="1"/>
            </p:cNvSpPr>
            <p:nvPr/>
          </p:nvSpPr>
          <p:spPr bwMode="auto">
            <a:xfrm>
              <a:off x="5584" y="1184"/>
              <a:ext cx="80" cy="80"/>
            </a:xfrm>
            <a:prstGeom prst="ellipse">
              <a:avLst/>
            </a:prstGeom>
            <a:solidFill>
              <a:schemeClr val="accent1"/>
            </a:solidFill>
            <a:ln w="9525">
              <a:noFill/>
              <a:round/>
              <a:headEnd/>
              <a:tailEnd/>
            </a:ln>
            <a:effectLst/>
          </p:spPr>
          <p:txBody>
            <a:bodyPr wrap="none" anchor="ctr"/>
            <a:lstStyle/>
            <a:p>
              <a:endParaRPr lang="en-US"/>
            </a:p>
          </p:txBody>
        </p:sp>
        <p:sp>
          <p:nvSpPr>
            <p:cNvPr id="14357"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endParaRPr lang="en-US"/>
            </a:p>
          </p:txBody>
        </p:sp>
        <p:sp>
          <p:nvSpPr>
            <p:cNvPr id="14358" name="Oval 22"/>
            <p:cNvSpPr>
              <a:spLocks noChangeArrowheads="1"/>
            </p:cNvSpPr>
            <p:nvPr/>
          </p:nvSpPr>
          <p:spPr bwMode="auto">
            <a:xfrm>
              <a:off x="5248" y="1296"/>
              <a:ext cx="80" cy="80"/>
            </a:xfrm>
            <a:prstGeom prst="ellipse">
              <a:avLst/>
            </a:prstGeom>
            <a:solidFill>
              <a:schemeClr val="accent2"/>
            </a:solidFill>
            <a:ln w="9525">
              <a:noFill/>
              <a:round/>
              <a:headEnd/>
              <a:tailEnd/>
            </a:ln>
            <a:effectLst/>
          </p:spPr>
          <p:txBody>
            <a:bodyPr wrap="none" anchor="ctr"/>
            <a:lstStyle/>
            <a:p>
              <a:endParaRPr lang="en-US"/>
            </a:p>
          </p:txBody>
        </p:sp>
        <p:sp>
          <p:nvSpPr>
            <p:cNvPr id="14359" name="Oval 23"/>
            <p:cNvSpPr>
              <a:spLocks noChangeArrowheads="1"/>
            </p:cNvSpPr>
            <p:nvPr/>
          </p:nvSpPr>
          <p:spPr bwMode="auto">
            <a:xfrm>
              <a:off x="5360" y="1296"/>
              <a:ext cx="80" cy="80"/>
            </a:xfrm>
            <a:prstGeom prst="ellipse">
              <a:avLst/>
            </a:prstGeom>
            <a:solidFill>
              <a:schemeClr val="accent2"/>
            </a:solidFill>
            <a:ln w="9525">
              <a:noFill/>
              <a:round/>
              <a:headEnd/>
              <a:tailEnd/>
            </a:ln>
            <a:effectLst/>
          </p:spPr>
          <p:txBody>
            <a:bodyPr wrap="none" anchor="ctr"/>
            <a:lstStyle/>
            <a:p>
              <a:endParaRPr lang="en-US"/>
            </a:p>
          </p:txBody>
        </p:sp>
        <p:sp>
          <p:nvSpPr>
            <p:cNvPr id="14360" name="Oval 24"/>
            <p:cNvSpPr>
              <a:spLocks noChangeArrowheads="1"/>
            </p:cNvSpPr>
            <p:nvPr/>
          </p:nvSpPr>
          <p:spPr bwMode="auto">
            <a:xfrm>
              <a:off x="5472" y="1296"/>
              <a:ext cx="80" cy="80"/>
            </a:xfrm>
            <a:prstGeom prst="ellipse">
              <a:avLst/>
            </a:prstGeom>
            <a:solidFill>
              <a:schemeClr val="accent1"/>
            </a:solidFill>
            <a:ln w="9525">
              <a:noFill/>
              <a:round/>
              <a:headEnd/>
              <a:tailEnd/>
            </a:ln>
            <a:effectLst/>
          </p:spPr>
          <p:txBody>
            <a:bodyPr wrap="none" anchor="ctr"/>
            <a:lstStyle/>
            <a:p>
              <a:endParaRPr lang="en-US"/>
            </a:p>
          </p:txBody>
        </p:sp>
        <p:sp>
          <p:nvSpPr>
            <p:cNvPr id="14361"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endParaRPr lang="en-US"/>
            </a:p>
          </p:txBody>
        </p:sp>
        <p:sp>
          <p:nvSpPr>
            <p:cNvPr id="14362" name="Oval 26"/>
            <p:cNvSpPr>
              <a:spLocks noChangeArrowheads="1"/>
            </p:cNvSpPr>
            <p:nvPr/>
          </p:nvSpPr>
          <p:spPr bwMode="auto">
            <a:xfrm>
              <a:off x="5248" y="1408"/>
              <a:ext cx="80" cy="80"/>
            </a:xfrm>
            <a:prstGeom prst="ellipse">
              <a:avLst/>
            </a:prstGeom>
            <a:solidFill>
              <a:schemeClr val="accent2"/>
            </a:solidFill>
            <a:ln w="9525">
              <a:noFill/>
              <a:round/>
              <a:headEnd/>
              <a:tailEnd/>
            </a:ln>
            <a:effectLst/>
          </p:spPr>
          <p:txBody>
            <a:bodyPr wrap="none" anchor="ctr"/>
            <a:lstStyle/>
            <a:p>
              <a:endParaRPr lang="en-US"/>
            </a:p>
          </p:txBody>
        </p:sp>
        <p:sp>
          <p:nvSpPr>
            <p:cNvPr id="14363" name="Oval 27"/>
            <p:cNvSpPr>
              <a:spLocks noChangeArrowheads="1"/>
            </p:cNvSpPr>
            <p:nvPr/>
          </p:nvSpPr>
          <p:spPr bwMode="auto">
            <a:xfrm>
              <a:off x="5360" y="1408"/>
              <a:ext cx="80" cy="80"/>
            </a:xfrm>
            <a:prstGeom prst="ellipse">
              <a:avLst/>
            </a:prstGeom>
            <a:solidFill>
              <a:schemeClr val="accent1"/>
            </a:solidFill>
            <a:ln w="9525">
              <a:noFill/>
              <a:round/>
              <a:headEnd/>
              <a:tailEnd/>
            </a:ln>
            <a:effectLst/>
          </p:spPr>
          <p:txBody>
            <a:bodyPr wrap="none" anchor="ctr"/>
            <a:lstStyle/>
            <a:p>
              <a:endParaRPr lang="en-US"/>
            </a:p>
          </p:txBody>
        </p:sp>
        <p:sp>
          <p:nvSpPr>
            <p:cNvPr id="14364" name="Oval 28"/>
            <p:cNvSpPr>
              <a:spLocks noChangeArrowheads="1"/>
            </p:cNvSpPr>
            <p:nvPr/>
          </p:nvSpPr>
          <p:spPr bwMode="auto">
            <a:xfrm>
              <a:off x="5472" y="1408"/>
              <a:ext cx="80" cy="80"/>
            </a:xfrm>
            <a:prstGeom prst="ellipse">
              <a:avLst/>
            </a:prstGeom>
            <a:solidFill>
              <a:schemeClr val="accent1"/>
            </a:solidFill>
            <a:ln w="9525">
              <a:noFill/>
              <a:round/>
              <a:headEnd/>
              <a:tailEnd/>
            </a:ln>
            <a:effectLst/>
          </p:spPr>
          <p:txBody>
            <a:bodyPr wrap="none" anchor="ctr"/>
            <a:lstStyle/>
            <a:p>
              <a:endParaRPr lang="en-US"/>
            </a:p>
          </p:txBody>
        </p:sp>
        <p:sp>
          <p:nvSpPr>
            <p:cNvPr id="14365"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endParaRPr lang="en-US"/>
            </a:p>
          </p:txBody>
        </p:sp>
        <p:sp>
          <p:nvSpPr>
            <p:cNvPr id="14366" name="Oval 30"/>
            <p:cNvSpPr>
              <a:spLocks noChangeArrowheads="1"/>
            </p:cNvSpPr>
            <p:nvPr/>
          </p:nvSpPr>
          <p:spPr bwMode="auto">
            <a:xfrm>
              <a:off x="5136" y="1520"/>
              <a:ext cx="80" cy="80"/>
            </a:xfrm>
            <a:prstGeom prst="ellipse">
              <a:avLst/>
            </a:prstGeom>
            <a:solidFill>
              <a:schemeClr val="accent2"/>
            </a:solidFill>
            <a:ln w="9525">
              <a:noFill/>
              <a:round/>
              <a:headEnd/>
              <a:tailEnd/>
            </a:ln>
            <a:effectLst/>
          </p:spPr>
          <p:txBody>
            <a:bodyPr wrap="none" anchor="ctr"/>
            <a:lstStyle/>
            <a:p>
              <a:endParaRPr lang="en-US"/>
            </a:p>
          </p:txBody>
        </p:sp>
        <p:sp>
          <p:nvSpPr>
            <p:cNvPr id="14367" name="Oval 31"/>
            <p:cNvSpPr>
              <a:spLocks noChangeArrowheads="1"/>
            </p:cNvSpPr>
            <p:nvPr/>
          </p:nvSpPr>
          <p:spPr bwMode="auto">
            <a:xfrm>
              <a:off x="5248" y="1520"/>
              <a:ext cx="80" cy="80"/>
            </a:xfrm>
            <a:prstGeom prst="ellipse">
              <a:avLst/>
            </a:prstGeom>
            <a:solidFill>
              <a:schemeClr val="accent1"/>
            </a:solidFill>
            <a:ln w="9525">
              <a:noFill/>
              <a:round/>
              <a:headEnd/>
              <a:tailEnd/>
            </a:ln>
            <a:effectLst/>
          </p:spPr>
          <p:txBody>
            <a:bodyPr wrap="none" anchor="ctr"/>
            <a:lstStyle/>
            <a:p>
              <a:endParaRPr lang="en-US"/>
            </a:p>
          </p:txBody>
        </p:sp>
        <p:sp>
          <p:nvSpPr>
            <p:cNvPr id="14368" name="Oval 32"/>
            <p:cNvSpPr>
              <a:spLocks noChangeArrowheads="1"/>
            </p:cNvSpPr>
            <p:nvPr/>
          </p:nvSpPr>
          <p:spPr bwMode="auto">
            <a:xfrm>
              <a:off x="5360" y="1520"/>
              <a:ext cx="80" cy="80"/>
            </a:xfrm>
            <a:prstGeom prst="ellipse">
              <a:avLst/>
            </a:prstGeom>
            <a:solidFill>
              <a:schemeClr val="accent1"/>
            </a:solidFill>
            <a:ln w="9525">
              <a:noFill/>
              <a:round/>
              <a:headEnd/>
              <a:tailEnd/>
            </a:ln>
            <a:effectLst/>
          </p:spPr>
          <p:txBody>
            <a:bodyPr wrap="none" anchor="ctr"/>
            <a:lstStyle/>
            <a:p>
              <a:endParaRPr lang="en-US"/>
            </a:p>
          </p:txBody>
        </p:sp>
        <p:sp>
          <p:nvSpPr>
            <p:cNvPr id="14369" name="Oval 33"/>
            <p:cNvSpPr>
              <a:spLocks noChangeArrowheads="1"/>
            </p:cNvSpPr>
            <p:nvPr/>
          </p:nvSpPr>
          <p:spPr bwMode="auto">
            <a:xfrm>
              <a:off x="5472" y="1520"/>
              <a:ext cx="80" cy="80"/>
            </a:xfrm>
            <a:prstGeom prst="ellipse">
              <a:avLst/>
            </a:prstGeom>
            <a:solidFill>
              <a:schemeClr val="folHlink"/>
            </a:solidFill>
            <a:ln w="9525">
              <a:noFill/>
              <a:round/>
              <a:headEnd/>
              <a:tailEnd/>
            </a:ln>
            <a:effectLst/>
          </p:spPr>
          <p:txBody>
            <a:bodyPr wrap="none" anchor="ctr"/>
            <a:lstStyle/>
            <a:p>
              <a:endParaRPr lang="en-US"/>
            </a:p>
          </p:txBody>
        </p:sp>
        <p:sp>
          <p:nvSpPr>
            <p:cNvPr id="14370" name="Oval 34"/>
            <p:cNvSpPr>
              <a:spLocks noChangeArrowheads="1"/>
            </p:cNvSpPr>
            <p:nvPr/>
          </p:nvSpPr>
          <p:spPr bwMode="auto">
            <a:xfrm>
              <a:off x="5136" y="1632"/>
              <a:ext cx="80" cy="80"/>
            </a:xfrm>
            <a:prstGeom prst="ellipse">
              <a:avLst/>
            </a:prstGeom>
            <a:solidFill>
              <a:schemeClr val="accent1"/>
            </a:solidFill>
            <a:ln w="9525">
              <a:noFill/>
              <a:round/>
              <a:headEnd/>
              <a:tailEnd/>
            </a:ln>
            <a:effectLst/>
          </p:spPr>
          <p:txBody>
            <a:bodyPr wrap="none" anchor="ctr"/>
            <a:lstStyle/>
            <a:p>
              <a:endParaRPr lang="en-US"/>
            </a:p>
          </p:txBody>
        </p:sp>
        <p:sp>
          <p:nvSpPr>
            <p:cNvPr id="14371" name="Oval 35"/>
            <p:cNvSpPr>
              <a:spLocks noChangeArrowheads="1"/>
            </p:cNvSpPr>
            <p:nvPr/>
          </p:nvSpPr>
          <p:spPr bwMode="auto">
            <a:xfrm>
              <a:off x="5248" y="1632"/>
              <a:ext cx="80" cy="80"/>
            </a:xfrm>
            <a:prstGeom prst="ellipse">
              <a:avLst/>
            </a:prstGeom>
            <a:solidFill>
              <a:schemeClr val="accent1"/>
            </a:solidFill>
            <a:ln w="9525">
              <a:noFill/>
              <a:round/>
              <a:headEnd/>
              <a:tailEnd/>
            </a:ln>
            <a:effectLst/>
          </p:spPr>
          <p:txBody>
            <a:bodyPr wrap="none" anchor="ctr"/>
            <a:lstStyle/>
            <a:p>
              <a:endParaRPr lang="en-US"/>
            </a:p>
          </p:txBody>
        </p:sp>
        <p:sp>
          <p:nvSpPr>
            <p:cNvPr id="14372" name="Oval 36"/>
            <p:cNvSpPr>
              <a:spLocks noChangeArrowheads="1"/>
            </p:cNvSpPr>
            <p:nvPr/>
          </p:nvSpPr>
          <p:spPr bwMode="auto">
            <a:xfrm>
              <a:off x="5360" y="1632"/>
              <a:ext cx="80" cy="80"/>
            </a:xfrm>
            <a:prstGeom prst="ellipse">
              <a:avLst/>
            </a:prstGeom>
            <a:solidFill>
              <a:schemeClr val="folHlink"/>
            </a:solidFill>
            <a:ln w="9525">
              <a:noFill/>
              <a:round/>
              <a:headEnd/>
              <a:tailEnd/>
            </a:ln>
            <a:effectLst/>
          </p:spPr>
          <p:txBody>
            <a:bodyPr wrap="none" anchor="ctr"/>
            <a:lstStyle/>
            <a:p>
              <a:endParaRPr lang="en-US"/>
            </a:p>
          </p:txBody>
        </p:sp>
        <p:sp>
          <p:nvSpPr>
            <p:cNvPr id="14373" name="Oval 37"/>
            <p:cNvSpPr>
              <a:spLocks noChangeArrowheads="1"/>
            </p:cNvSpPr>
            <p:nvPr/>
          </p:nvSpPr>
          <p:spPr bwMode="auto">
            <a:xfrm>
              <a:off x="5472" y="1632"/>
              <a:ext cx="80" cy="80"/>
            </a:xfrm>
            <a:prstGeom prst="ellipse">
              <a:avLst/>
            </a:prstGeom>
            <a:solidFill>
              <a:schemeClr val="folHlink"/>
            </a:solidFill>
            <a:ln w="9525">
              <a:noFill/>
              <a:round/>
              <a:headEnd/>
              <a:tailEnd/>
            </a:ln>
            <a:effectLst/>
          </p:spPr>
          <p:txBody>
            <a:bodyPr wrap="none" anchor="ctr"/>
            <a:lstStyle/>
            <a:p>
              <a:endParaRPr lang="en-US"/>
            </a:p>
          </p:txBody>
        </p:sp>
        <p:sp>
          <p:nvSpPr>
            <p:cNvPr id="14374" name="Oval 38"/>
            <p:cNvSpPr>
              <a:spLocks noChangeArrowheads="1"/>
            </p:cNvSpPr>
            <p:nvPr/>
          </p:nvSpPr>
          <p:spPr bwMode="auto">
            <a:xfrm>
              <a:off x="5248" y="1744"/>
              <a:ext cx="80" cy="80"/>
            </a:xfrm>
            <a:prstGeom prst="ellipse">
              <a:avLst/>
            </a:prstGeom>
            <a:solidFill>
              <a:schemeClr val="folHlink"/>
            </a:solidFill>
            <a:ln w="9525">
              <a:noFill/>
              <a:round/>
              <a:headEnd/>
              <a:tailEnd/>
            </a:ln>
            <a:effectLst/>
          </p:spPr>
          <p:txBody>
            <a:bodyPr wrap="none" anchor="ctr"/>
            <a:lstStyle/>
            <a:p>
              <a:endParaRPr lang="en-US"/>
            </a:p>
          </p:txBody>
        </p:sp>
        <p:sp>
          <p:nvSpPr>
            <p:cNvPr id="14375" name="Oval 39"/>
            <p:cNvSpPr>
              <a:spLocks noChangeArrowheads="1"/>
            </p:cNvSpPr>
            <p:nvPr/>
          </p:nvSpPr>
          <p:spPr bwMode="auto">
            <a:xfrm>
              <a:off x="5472" y="1744"/>
              <a:ext cx="80" cy="80"/>
            </a:xfrm>
            <a:prstGeom prst="ellipse">
              <a:avLst/>
            </a:prstGeom>
            <a:solidFill>
              <a:schemeClr val="folHlink"/>
            </a:solidFill>
            <a:ln w="9525">
              <a:noFill/>
              <a:round/>
              <a:headEnd/>
              <a:tailEnd/>
            </a:ln>
            <a:effec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slow">
    <p:wipe/>
  </p:transition>
  <p:timing>
    <p:tnLst>
      <p:par>
        <p:cTn id="1" dur="indefinite" restart="never" nodeType="tmRoot"/>
      </p:par>
    </p:tnLst>
  </p:timing>
  <p:hf hdr="0" ftr="0" dt="0"/>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fontAlgn="base">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fontAlgn="base">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4"/>
          </p:nvPr>
        </p:nvSpPr>
        <p:spPr/>
        <p:txBody>
          <a:bodyPr/>
          <a:lstStyle/>
          <a:p>
            <a:fld id="{713C5E33-2DA6-4167-926B-005531729180}" type="slidenum">
              <a:rPr lang="en-US" altLang="en-US"/>
              <a:pPr/>
              <a:t>1</a:t>
            </a:fld>
            <a:endParaRPr lang="en-US" altLang="en-US"/>
          </a:p>
        </p:txBody>
      </p:sp>
      <p:sp>
        <p:nvSpPr>
          <p:cNvPr id="2050" name="Rectangle 2"/>
          <p:cNvSpPr>
            <a:spLocks noGrp="1" noChangeArrowheads="1"/>
          </p:cNvSpPr>
          <p:nvPr>
            <p:ph type="ctrTitle"/>
          </p:nvPr>
        </p:nvSpPr>
        <p:spPr>
          <a:xfrm>
            <a:off x="152400" y="466725"/>
            <a:ext cx="6945313" cy="2133600"/>
          </a:xfrm>
        </p:spPr>
        <p:txBody>
          <a:bodyPr/>
          <a:lstStyle/>
          <a:p>
            <a:r>
              <a:rPr lang="en-US" sz="4400" dirty="0" smtClean="0"/>
              <a:t>Effective Literature Review in Research</a:t>
            </a:r>
            <a:endParaRPr lang="en-US" sz="3200" b="0" dirty="0"/>
          </a:p>
        </p:txBody>
      </p:sp>
      <p:sp>
        <p:nvSpPr>
          <p:cNvPr id="2051" name="Rectangle 3"/>
          <p:cNvSpPr>
            <a:spLocks noGrp="1" noChangeArrowheads="1"/>
          </p:cNvSpPr>
          <p:nvPr>
            <p:ph type="subTitle" idx="1"/>
          </p:nvPr>
        </p:nvSpPr>
        <p:spPr>
          <a:xfrm>
            <a:off x="381000" y="3049588"/>
            <a:ext cx="6716713" cy="2362200"/>
          </a:xfrm>
        </p:spPr>
        <p:txBody>
          <a:bodyPr/>
          <a:lstStyle/>
          <a:p>
            <a:pPr>
              <a:lnSpc>
                <a:spcPct val="80000"/>
              </a:lnSpc>
            </a:pPr>
            <a:r>
              <a:rPr lang="en-US" sz="2400" dirty="0" smtClean="0"/>
              <a:t>Dr</a:t>
            </a:r>
            <a:r>
              <a:rPr lang="en-US" sz="2400" dirty="0"/>
              <a:t>. Khalid </a:t>
            </a:r>
            <a:r>
              <a:rPr lang="en-US" sz="2400" dirty="0" err="1"/>
              <a:t>Mahmood</a:t>
            </a:r>
            <a:endParaRPr lang="en-US" sz="2400" dirty="0"/>
          </a:p>
          <a:p>
            <a:pPr>
              <a:lnSpc>
                <a:spcPct val="80000"/>
              </a:lnSpc>
            </a:pPr>
            <a:endParaRPr lang="en-US" sz="2000" dirty="0" smtClean="0"/>
          </a:p>
          <a:p>
            <a:pPr>
              <a:lnSpc>
                <a:spcPct val="80000"/>
              </a:lnSpc>
            </a:pPr>
            <a:r>
              <a:rPr lang="en-US" sz="2000" dirty="0" smtClean="0"/>
              <a:t>Professor</a:t>
            </a:r>
          </a:p>
          <a:p>
            <a:pPr>
              <a:lnSpc>
                <a:spcPct val="80000"/>
              </a:lnSpc>
            </a:pPr>
            <a:r>
              <a:rPr lang="en-US" sz="2000" dirty="0" smtClean="0"/>
              <a:t>University </a:t>
            </a:r>
            <a:r>
              <a:rPr lang="en-US" sz="2000" dirty="0"/>
              <a:t>of the Punjab</a:t>
            </a: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B682BF8-B602-451F-A7FF-3475991565FA}" type="slidenum">
              <a:rPr lang="en-US" altLang="en-US"/>
              <a:pPr/>
              <a:t>10</a:t>
            </a:fld>
            <a:endParaRPr lang="en-US" altLang="en-US"/>
          </a:p>
        </p:txBody>
      </p:sp>
      <p:sp>
        <p:nvSpPr>
          <p:cNvPr id="186370" name="Rectangle 2"/>
          <p:cNvSpPr>
            <a:spLocks noGrp="1" noChangeArrowheads="1"/>
          </p:cNvSpPr>
          <p:nvPr>
            <p:ph type="title"/>
          </p:nvPr>
        </p:nvSpPr>
        <p:spPr/>
        <p:txBody>
          <a:bodyPr/>
          <a:lstStyle/>
          <a:p>
            <a:r>
              <a:rPr lang="en-US"/>
              <a:t>Three types of literature</a:t>
            </a:r>
          </a:p>
        </p:txBody>
      </p:sp>
      <p:graphicFrame>
        <p:nvGraphicFramePr>
          <p:cNvPr id="186371" name="Object 3"/>
          <p:cNvGraphicFramePr>
            <a:graphicFrameLocks noGrp="1" noChangeAspect="1"/>
          </p:cNvGraphicFramePr>
          <p:nvPr>
            <p:ph idx="1"/>
          </p:nvPr>
        </p:nvGraphicFramePr>
        <p:xfrm>
          <a:off x="228600" y="1768475"/>
          <a:ext cx="8382000" cy="4473575"/>
        </p:xfrm>
        <a:graphic>
          <a:graphicData uri="http://schemas.openxmlformats.org/presentationml/2006/ole">
            <mc:AlternateContent xmlns:mc="http://schemas.openxmlformats.org/markup-compatibility/2006">
              <mc:Choice xmlns:v="urn:schemas-microsoft-com:vml" Requires="v">
                <p:oleObj spid="_x0000_s186372" name="Bitmap Image" r:id="rId4" imgW="7228571" imgH="3858164" progId="PBrush">
                  <p:embed/>
                </p:oleObj>
              </mc:Choice>
              <mc:Fallback>
                <p:oleObj name="Bitmap Image" r:id="rId4" imgW="7228571" imgH="3858164" progId="PBrush">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768475"/>
                        <a:ext cx="8382000" cy="4473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narrative review</a:t>
            </a:r>
            <a:endParaRPr lang="en-US" dirty="0"/>
          </a:p>
        </p:txBody>
      </p:sp>
      <p:sp>
        <p:nvSpPr>
          <p:cNvPr id="3" name="Content Placeholder 2"/>
          <p:cNvSpPr>
            <a:spLocks noGrp="1"/>
          </p:cNvSpPr>
          <p:nvPr>
            <p:ph idx="1"/>
          </p:nvPr>
        </p:nvSpPr>
        <p:spPr/>
        <p:txBody>
          <a:bodyPr/>
          <a:lstStyle/>
          <a:p>
            <a:r>
              <a:rPr lang="en-US" dirty="0" smtClean="0"/>
              <a:t>Identifying a topic</a:t>
            </a:r>
          </a:p>
          <a:p>
            <a:r>
              <a:rPr lang="en-US" dirty="0" smtClean="0"/>
              <a:t>Searching and finding literature</a:t>
            </a:r>
          </a:p>
          <a:p>
            <a:r>
              <a:rPr lang="en-US" dirty="0" smtClean="0"/>
              <a:t>Evaluating literature</a:t>
            </a:r>
          </a:p>
          <a:p>
            <a:r>
              <a:rPr lang="en-US" dirty="0" smtClean="0"/>
              <a:t>Reading literature critically</a:t>
            </a:r>
          </a:p>
          <a:p>
            <a:r>
              <a:rPr lang="en-US" dirty="0" smtClean="0"/>
              <a:t>Analyzing literature</a:t>
            </a:r>
          </a:p>
          <a:p>
            <a:r>
              <a:rPr lang="en-US" dirty="0" smtClean="0"/>
              <a:t>Synthesizing literature</a:t>
            </a:r>
          </a:p>
          <a:p>
            <a:r>
              <a:rPr lang="en-US" dirty="0" smtClean="0"/>
              <a:t>Writing and presenting literature review</a:t>
            </a:r>
          </a:p>
          <a:p>
            <a:endParaRPr lang="en-US" dirty="0"/>
          </a:p>
        </p:txBody>
      </p:sp>
      <p:sp>
        <p:nvSpPr>
          <p:cNvPr id="4" name="Slide Number Placeholder 3"/>
          <p:cNvSpPr>
            <a:spLocks noGrp="1"/>
          </p:cNvSpPr>
          <p:nvPr>
            <p:ph type="sldNum" sz="quarter" idx="12"/>
          </p:nvPr>
        </p:nvSpPr>
        <p:spPr/>
        <p:txBody>
          <a:bodyPr/>
          <a:lstStyle/>
          <a:p>
            <a:fld id="{F8A31AA2-1838-47A5-A9F5-FD077498B4B6}" type="slidenum">
              <a:rPr lang="en-US" altLang="en-US" smtClean="0"/>
              <a:pPr/>
              <a:t>11</a:t>
            </a:fld>
            <a:endParaRPr lang="en-US" altLang="en-US"/>
          </a:p>
        </p:txBody>
      </p:sp>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Searching and finding literature</a:t>
            </a:r>
            <a:endParaRPr lang="en-US" sz="3600" dirty="0"/>
          </a:p>
        </p:txBody>
      </p:sp>
      <p:sp>
        <p:nvSpPr>
          <p:cNvPr id="3" name="Content Placeholder 2"/>
          <p:cNvSpPr>
            <a:spLocks noGrp="1"/>
          </p:cNvSpPr>
          <p:nvPr>
            <p:ph idx="1"/>
          </p:nvPr>
        </p:nvSpPr>
        <p:spPr/>
        <p:txBody>
          <a:bodyPr/>
          <a:lstStyle/>
          <a:p>
            <a:endParaRPr lang="en-US" sz="3200" dirty="0" smtClean="0"/>
          </a:p>
          <a:p>
            <a:r>
              <a:rPr lang="en-US" sz="3200" dirty="0" smtClean="0"/>
              <a:t>Bibliographic information, abstract and full text</a:t>
            </a:r>
          </a:p>
          <a:p>
            <a:r>
              <a:rPr lang="en-US" sz="3200" dirty="0" smtClean="0"/>
              <a:t>Formal and informal sources of literature</a:t>
            </a:r>
          </a:p>
          <a:p>
            <a:r>
              <a:rPr lang="en-US" sz="3200" dirty="0" smtClean="0"/>
              <a:t>Print and online literature</a:t>
            </a:r>
          </a:p>
        </p:txBody>
      </p:sp>
      <p:sp>
        <p:nvSpPr>
          <p:cNvPr id="4" name="Slide Number Placeholder 3"/>
          <p:cNvSpPr>
            <a:spLocks noGrp="1"/>
          </p:cNvSpPr>
          <p:nvPr>
            <p:ph type="sldNum" sz="quarter" idx="12"/>
          </p:nvPr>
        </p:nvSpPr>
        <p:spPr/>
        <p:txBody>
          <a:bodyPr/>
          <a:lstStyle/>
          <a:p>
            <a:fld id="{F8A31AA2-1838-47A5-A9F5-FD077498B4B6}" type="slidenum">
              <a:rPr lang="en-US" altLang="en-US" smtClean="0"/>
              <a:pPr/>
              <a:t>12</a:t>
            </a:fld>
            <a:endParaRPr lang="en-US" altLang="en-US"/>
          </a:p>
        </p:txBody>
      </p:sp>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Evaluating literature</a:t>
            </a:r>
            <a:endParaRPr lang="en-US" dirty="0"/>
          </a:p>
        </p:txBody>
      </p:sp>
      <p:sp>
        <p:nvSpPr>
          <p:cNvPr id="3" name="Content Placeholder 2"/>
          <p:cNvSpPr>
            <a:spLocks noGrp="1"/>
          </p:cNvSpPr>
          <p:nvPr>
            <p:ph idx="1"/>
          </p:nvPr>
        </p:nvSpPr>
        <p:spPr/>
        <p:txBody>
          <a:bodyPr/>
          <a:lstStyle/>
          <a:p>
            <a:r>
              <a:rPr lang="en-US" sz="3200" dirty="0" smtClean="0"/>
              <a:t>Evaluation for relevance</a:t>
            </a:r>
          </a:p>
          <a:p>
            <a:pPr lvl="1">
              <a:lnSpc>
                <a:spcPct val="80000"/>
              </a:lnSpc>
            </a:pPr>
            <a:r>
              <a:rPr lang="en-US" sz="2800" dirty="0" smtClean="0"/>
              <a:t>Index of a book, chapter or section headings, abstract of an article, introduction and conclusion, references or bibliography</a:t>
            </a:r>
          </a:p>
          <a:p>
            <a:r>
              <a:rPr lang="en-US" sz="3200" dirty="0" smtClean="0"/>
              <a:t>Evaluation for reliability</a:t>
            </a:r>
          </a:p>
          <a:p>
            <a:pPr lvl="1"/>
            <a:r>
              <a:rPr lang="en-US" sz="2800" dirty="0" smtClean="0"/>
              <a:t>Audience, authority, bias, currency, scope</a:t>
            </a:r>
          </a:p>
          <a:p>
            <a:endParaRPr lang="en-US" sz="3200" dirty="0"/>
          </a:p>
        </p:txBody>
      </p:sp>
      <p:sp>
        <p:nvSpPr>
          <p:cNvPr id="4" name="Slide Number Placeholder 3"/>
          <p:cNvSpPr>
            <a:spLocks noGrp="1"/>
          </p:cNvSpPr>
          <p:nvPr>
            <p:ph type="sldNum" sz="quarter" idx="12"/>
          </p:nvPr>
        </p:nvSpPr>
        <p:spPr/>
        <p:txBody>
          <a:bodyPr/>
          <a:lstStyle/>
          <a:p>
            <a:fld id="{F8A31AA2-1838-47A5-A9F5-FD077498B4B6}" type="slidenum">
              <a:rPr lang="en-US" altLang="en-US" smtClean="0"/>
              <a:pPr/>
              <a:t>13</a:t>
            </a:fld>
            <a:endParaRPr lang="en-US" altLang="en-US"/>
          </a:p>
        </p:txBody>
      </p:sp>
    </p:spTree>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reading</a:t>
            </a:r>
            <a:endParaRPr lang="en-US" dirty="0"/>
          </a:p>
        </p:txBody>
      </p:sp>
      <p:sp>
        <p:nvSpPr>
          <p:cNvPr id="3" name="Content Placeholder 2"/>
          <p:cNvSpPr>
            <a:spLocks noGrp="1"/>
          </p:cNvSpPr>
          <p:nvPr>
            <p:ph idx="1"/>
          </p:nvPr>
        </p:nvSpPr>
        <p:spPr/>
        <p:txBody>
          <a:bodyPr/>
          <a:lstStyle/>
          <a:p>
            <a:r>
              <a:rPr lang="en-US" dirty="0" smtClean="0"/>
              <a:t>Passive vs. active reading</a:t>
            </a:r>
          </a:p>
          <a:p>
            <a:r>
              <a:rPr lang="en-US" dirty="0" smtClean="0"/>
              <a:t>Previewing</a:t>
            </a:r>
          </a:p>
          <a:p>
            <a:r>
              <a:rPr lang="en-US" dirty="0" smtClean="0"/>
              <a:t>Reading</a:t>
            </a:r>
          </a:p>
          <a:p>
            <a:r>
              <a:rPr lang="en-US" dirty="0" smtClean="0"/>
              <a:t>Taking notes</a:t>
            </a:r>
          </a:p>
          <a:p>
            <a:r>
              <a:rPr lang="en-US" dirty="0" smtClean="0"/>
              <a:t>Responding critically</a:t>
            </a:r>
          </a:p>
        </p:txBody>
      </p:sp>
      <p:sp>
        <p:nvSpPr>
          <p:cNvPr id="4" name="Slide Number Placeholder 3"/>
          <p:cNvSpPr>
            <a:spLocks noGrp="1"/>
          </p:cNvSpPr>
          <p:nvPr>
            <p:ph type="sldNum" sz="quarter" idx="12"/>
          </p:nvPr>
        </p:nvSpPr>
        <p:spPr/>
        <p:txBody>
          <a:bodyPr/>
          <a:lstStyle/>
          <a:p>
            <a:fld id="{F8A31AA2-1838-47A5-A9F5-FD077498B4B6}" type="slidenum">
              <a:rPr lang="en-US" altLang="en-US" smtClean="0"/>
              <a:pPr/>
              <a:t>14</a:t>
            </a:fld>
            <a:endParaRPr lang="en-US" altLang="en-US"/>
          </a:p>
        </p:txBody>
      </p:sp>
    </p:spTree>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literature</a:t>
            </a:r>
            <a:endParaRPr lang="en-US" dirty="0"/>
          </a:p>
        </p:txBody>
      </p:sp>
      <p:sp>
        <p:nvSpPr>
          <p:cNvPr id="3" name="Content Placeholder 2"/>
          <p:cNvSpPr>
            <a:spLocks noGrp="1"/>
          </p:cNvSpPr>
          <p:nvPr>
            <p:ph idx="1"/>
          </p:nvPr>
        </p:nvSpPr>
        <p:spPr>
          <a:no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dirty="0" smtClean="0"/>
              <a:t>Varying </a:t>
            </a:r>
            <a:r>
              <a:rPr lang="en-US" dirty="0"/>
              <a:t>definitions of key terms</a:t>
            </a:r>
          </a:p>
          <a:p>
            <a:r>
              <a:rPr lang="en-US" dirty="0" smtClean="0"/>
              <a:t>Methodology </a:t>
            </a:r>
            <a:r>
              <a:rPr lang="en-US" dirty="0"/>
              <a:t>used</a:t>
            </a:r>
          </a:p>
          <a:p>
            <a:r>
              <a:rPr lang="en-US" dirty="0" smtClean="0"/>
              <a:t>Enough evidence for claims?</a:t>
            </a:r>
            <a:endParaRPr lang="en-US" dirty="0"/>
          </a:p>
          <a:p>
            <a:r>
              <a:rPr lang="en-US" dirty="0" smtClean="0"/>
              <a:t>Findings </a:t>
            </a:r>
            <a:r>
              <a:rPr lang="en-US" dirty="0"/>
              <a:t>consistent with those of similar studies?</a:t>
            </a:r>
          </a:p>
        </p:txBody>
      </p:sp>
      <p:sp>
        <p:nvSpPr>
          <p:cNvPr id="4" name="Slide Number Placeholder 3"/>
          <p:cNvSpPr>
            <a:spLocks noGrp="1"/>
          </p:cNvSpPr>
          <p:nvPr>
            <p:ph type="sldNum" sz="quarter" idx="12"/>
          </p:nvPr>
        </p:nvSpPr>
        <p:spPr/>
        <p:txBody>
          <a:bodyPr/>
          <a:lstStyle/>
          <a:p>
            <a:fld id="{F8A31AA2-1838-47A5-A9F5-FD077498B4B6}" type="slidenum">
              <a:rPr lang="en-US" altLang="en-US" smtClean="0"/>
              <a:pPr/>
              <a:t>15</a:t>
            </a:fld>
            <a:endParaRPr lang="en-US" altLang="en-US"/>
          </a:p>
        </p:txBody>
      </p:sp>
    </p:spTree>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Synthesizing literature</a:t>
            </a:r>
            <a:endParaRPr lang="en-US" dirty="0"/>
          </a:p>
        </p:txBody>
      </p:sp>
      <p:sp>
        <p:nvSpPr>
          <p:cNvPr id="3" name="Content Placeholder 2"/>
          <p:cNvSpPr>
            <a:spLocks noGrp="1"/>
          </p:cNvSpPr>
          <p:nvPr>
            <p:ph idx="1"/>
          </p:nvPr>
        </p:nvSpPr>
        <p:spPr/>
        <p:txBody>
          <a:bodyPr/>
          <a:lstStyle/>
          <a:p>
            <a:pPr>
              <a:lnSpc>
                <a:spcPct val="80000"/>
              </a:lnSpc>
            </a:pPr>
            <a:r>
              <a:rPr lang="en-US" dirty="0"/>
              <a:t>How does each </a:t>
            </a:r>
            <a:r>
              <a:rPr lang="en-US" dirty="0" smtClean="0"/>
              <a:t>reading </a:t>
            </a:r>
            <a:r>
              <a:rPr lang="en-US" dirty="0"/>
              <a:t>relate to your topic and purpose?</a:t>
            </a:r>
          </a:p>
          <a:p>
            <a:pPr>
              <a:lnSpc>
                <a:spcPct val="80000"/>
              </a:lnSpc>
            </a:pPr>
            <a:r>
              <a:rPr lang="en-US" dirty="0"/>
              <a:t>Define your argument/thesis.</a:t>
            </a:r>
          </a:p>
          <a:p>
            <a:pPr>
              <a:lnSpc>
                <a:spcPct val="80000"/>
              </a:lnSpc>
            </a:pPr>
            <a:r>
              <a:rPr lang="en-US" dirty="0"/>
              <a:t>Identify major trends or patterns emerging from </a:t>
            </a:r>
            <a:r>
              <a:rPr lang="en-US" dirty="0" smtClean="0"/>
              <a:t>the readings.</a:t>
            </a:r>
            <a:endParaRPr lang="en-US" dirty="0"/>
          </a:p>
          <a:p>
            <a:pPr>
              <a:lnSpc>
                <a:spcPct val="80000"/>
              </a:lnSpc>
            </a:pPr>
            <a:r>
              <a:rPr lang="en-US" dirty="0"/>
              <a:t>Reassemble your notes based on </a:t>
            </a:r>
            <a:r>
              <a:rPr lang="en-US" dirty="0" smtClean="0"/>
              <a:t>the results </a:t>
            </a:r>
            <a:r>
              <a:rPr lang="en-US" dirty="0"/>
              <a:t>of </a:t>
            </a:r>
            <a:r>
              <a:rPr lang="en-US" dirty="0" smtClean="0"/>
              <a:t>readings, </a:t>
            </a:r>
            <a:r>
              <a:rPr lang="en-US" dirty="0"/>
              <a:t>using organizational aids such as post-its, flags, etc.</a:t>
            </a:r>
          </a:p>
          <a:p>
            <a:pPr>
              <a:lnSpc>
                <a:spcPct val="80000"/>
              </a:lnSpc>
            </a:pPr>
            <a:r>
              <a:rPr lang="en-US" dirty="0" smtClean="0"/>
              <a:t>Create </a:t>
            </a:r>
            <a:r>
              <a:rPr lang="en-US" dirty="0"/>
              <a:t>a detailed topic outline</a:t>
            </a:r>
          </a:p>
          <a:p>
            <a:endParaRPr lang="en-US" dirty="0"/>
          </a:p>
        </p:txBody>
      </p:sp>
      <p:sp>
        <p:nvSpPr>
          <p:cNvPr id="4" name="Slide Number Placeholder 3"/>
          <p:cNvSpPr>
            <a:spLocks noGrp="1"/>
          </p:cNvSpPr>
          <p:nvPr>
            <p:ph type="sldNum" sz="quarter" idx="12"/>
          </p:nvPr>
        </p:nvSpPr>
        <p:spPr/>
        <p:txBody>
          <a:bodyPr/>
          <a:lstStyle/>
          <a:p>
            <a:fld id="{F8A31AA2-1838-47A5-A9F5-FD077498B4B6}" type="slidenum">
              <a:rPr lang="en-US" altLang="en-US" smtClean="0"/>
              <a:pPr/>
              <a:t>16</a:t>
            </a:fld>
            <a:endParaRPr lang="en-US" altLang="en-US"/>
          </a:p>
        </p:txBody>
      </p:sp>
    </p:spTree>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6908EAC7-4772-467E-AFEE-F28F39755C82}" type="slidenum">
              <a:rPr lang="en-US"/>
              <a:pPr/>
              <a:t>17</a:t>
            </a:fld>
            <a:endParaRPr lang="en-US"/>
          </a:p>
        </p:txBody>
      </p:sp>
      <p:sp>
        <p:nvSpPr>
          <p:cNvPr id="10246" name="Rectangle 6"/>
          <p:cNvSpPr>
            <a:spLocks noGrp="1" noChangeArrowheads="1"/>
          </p:cNvSpPr>
          <p:nvPr>
            <p:ph type="title" idx="4294967295"/>
          </p:nvPr>
        </p:nvSpPr>
        <p:spPr/>
        <p:txBody>
          <a:bodyPr anchor="ctr" anchorCtr="1"/>
          <a:lstStyle/>
          <a:p>
            <a:pPr algn="ctr"/>
            <a:r>
              <a:rPr lang="en-US" sz="4000" i="1" dirty="0"/>
              <a:t>Sample topic outline</a:t>
            </a:r>
            <a:br>
              <a:rPr lang="en-US" sz="4000" i="1" dirty="0"/>
            </a:br>
            <a:r>
              <a:rPr lang="en-US" sz="1800" dirty="0"/>
              <a:t>Psychological Aspects of Organ Donation: Individual and Next-of-Kin Donation Decisions</a:t>
            </a:r>
          </a:p>
        </p:txBody>
      </p:sp>
      <p:sp>
        <p:nvSpPr>
          <p:cNvPr id="10248" name="Rectangle 8"/>
          <p:cNvSpPr>
            <a:spLocks noGrp="1" noChangeArrowheads="1"/>
          </p:cNvSpPr>
          <p:nvPr>
            <p:ph type="body" sz="half" idx="4294967295"/>
          </p:nvPr>
        </p:nvSpPr>
        <p:spPr>
          <a:xfrm>
            <a:off x="457200" y="1447800"/>
            <a:ext cx="4038600" cy="4724400"/>
          </a:xfrm>
        </p:spPr>
        <p:txBody>
          <a:bodyPr/>
          <a:lstStyle/>
          <a:p>
            <a:pPr>
              <a:lnSpc>
                <a:spcPct val="80000"/>
              </a:lnSpc>
              <a:buFont typeface="Wingdings" pitchFamily="2" charset="2"/>
              <a:buNone/>
            </a:pPr>
            <a:r>
              <a:rPr lang="en-US" sz="1400" dirty="0"/>
              <a:t>I. Introduction</a:t>
            </a:r>
          </a:p>
          <a:p>
            <a:pPr>
              <a:lnSpc>
                <a:spcPct val="80000"/>
              </a:lnSpc>
              <a:buFont typeface="Wingdings" pitchFamily="2" charset="2"/>
              <a:buNone/>
            </a:pPr>
            <a:r>
              <a:rPr lang="en-US" sz="1400" dirty="0"/>
              <a:t>    A.  Establish importance of topic (cite 	statistics on scarcity of organs).</a:t>
            </a:r>
          </a:p>
          <a:p>
            <a:pPr>
              <a:lnSpc>
                <a:spcPct val="80000"/>
              </a:lnSpc>
              <a:buFont typeface="Wingdings" pitchFamily="2" charset="2"/>
              <a:buNone/>
            </a:pPr>
            <a:r>
              <a:rPr lang="en-US" sz="1400" dirty="0"/>
              <a:t>    B.  Delimit the review to psychological 	components of decisions.</a:t>
            </a:r>
          </a:p>
          <a:p>
            <a:pPr>
              <a:lnSpc>
                <a:spcPct val="80000"/>
              </a:lnSpc>
              <a:buFont typeface="Wingdings" pitchFamily="2" charset="2"/>
              <a:buNone/>
            </a:pPr>
            <a:r>
              <a:rPr lang="en-US" sz="1400" dirty="0"/>
              <a:t>    C.  Describe organization of the paper, 	indicating that the remaining topics in 	the outline will be discussed.</a:t>
            </a:r>
          </a:p>
          <a:p>
            <a:pPr>
              <a:lnSpc>
                <a:spcPct val="80000"/>
              </a:lnSpc>
              <a:buFont typeface="Wingdings" pitchFamily="2" charset="2"/>
              <a:buNone/>
            </a:pPr>
            <a:r>
              <a:rPr lang="en-US" sz="1400" dirty="0"/>
              <a:t>II. Individual decisions regarding 	posthumous organ donation</a:t>
            </a:r>
          </a:p>
          <a:p>
            <a:pPr>
              <a:lnSpc>
                <a:spcPct val="80000"/>
              </a:lnSpc>
              <a:buFont typeface="Wingdings" pitchFamily="2" charset="2"/>
              <a:buNone/>
            </a:pPr>
            <a:r>
              <a:rPr lang="en-US" sz="1400" dirty="0"/>
              <a:t>    A.  Beliefs about organ donation</a:t>
            </a:r>
          </a:p>
          <a:p>
            <a:pPr>
              <a:lnSpc>
                <a:spcPct val="80000"/>
              </a:lnSpc>
              <a:buFont typeface="Wingdings" pitchFamily="2" charset="2"/>
              <a:buNone/>
            </a:pPr>
            <a:r>
              <a:rPr lang="en-US" sz="1400" dirty="0"/>
              <a:t>    B.  Attitudes toward donating</a:t>
            </a:r>
          </a:p>
          <a:p>
            <a:pPr>
              <a:lnSpc>
                <a:spcPct val="80000"/>
              </a:lnSpc>
              <a:buFont typeface="Wingdings" pitchFamily="2" charset="2"/>
              <a:buNone/>
            </a:pPr>
            <a:r>
              <a:rPr lang="en-US" sz="1400" dirty="0"/>
              <a:t>    C.  Stated willingness to donate</a:t>
            </a:r>
          </a:p>
          <a:p>
            <a:pPr>
              <a:lnSpc>
                <a:spcPct val="80000"/>
              </a:lnSpc>
              <a:buFont typeface="Wingdings" pitchFamily="2" charset="2"/>
              <a:buNone/>
            </a:pPr>
            <a:r>
              <a:rPr lang="en-US" sz="1400" dirty="0"/>
              <a:t>    D.  Summary of research on individual 	decisions</a:t>
            </a:r>
          </a:p>
          <a:p>
            <a:pPr>
              <a:lnSpc>
                <a:spcPct val="80000"/>
              </a:lnSpc>
              <a:buFont typeface="Wingdings" pitchFamily="2" charset="2"/>
              <a:buNone/>
            </a:pPr>
            <a:r>
              <a:rPr lang="en-US" sz="1400" dirty="0"/>
              <a:t>III. Next-of-kin consent decisions</a:t>
            </a:r>
          </a:p>
          <a:p>
            <a:pPr>
              <a:lnSpc>
                <a:spcPct val="80000"/>
              </a:lnSpc>
              <a:buFont typeface="Wingdings" pitchFamily="2" charset="2"/>
              <a:buNone/>
            </a:pPr>
            <a:r>
              <a:rPr lang="en-US" sz="1400" dirty="0"/>
              <a:t>    A.  Beliefs about donating others’ organs.</a:t>
            </a:r>
          </a:p>
          <a:p>
            <a:pPr>
              <a:lnSpc>
                <a:spcPct val="80000"/>
              </a:lnSpc>
              <a:buFont typeface="Wingdings" pitchFamily="2" charset="2"/>
              <a:buNone/>
            </a:pPr>
            <a:r>
              <a:rPr lang="en-US" sz="1400" dirty="0"/>
              <a:t>    B.  Attitudes toward next-of-kin donations.</a:t>
            </a:r>
          </a:p>
          <a:p>
            <a:pPr>
              <a:lnSpc>
                <a:spcPct val="80000"/>
              </a:lnSpc>
              <a:buFont typeface="Wingdings" pitchFamily="2" charset="2"/>
              <a:buNone/>
            </a:pPr>
            <a:r>
              <a:rPr lang="en-US" sz="1400" dirty="0"/>
              <a:t>    C.  Summary of research on next-of-kin 	consent decisions</a:t>
            </a:r>
          </a:p>
        </p:txBody>
      </p:sp>
      <p:sp>
        <p:nvSpPr>
          <p:cNvPr id="10249" name="Rectangle 9"/>
          <p:cNvSpPr>
            <a:spLocks noGrp="1" noChangeArrowheads="1"/>
          </p:cNvSpPr>
          <p:nvPr>
            <p:ph type="body" sz="half" idx="4294967295"/>
          </p:nvPr>
        </p:nvSpPr>
        <p:spPr>
          <a:xfrm>
            <a:off x="4648200" y="1524000"/>
            <a:ext cx="4038600" cy="4800600"/>
          </a:xfrm>
        </p:spPr>
        <p:txBody>
          <a:bodyPr/>
          <a:lstStyle/>
          <a:p>
            <a:pPr>
              <a:lnSpc>
                <a:spcPct val="80000"/>
              </a:lnSpc>
              <a:buFont typeface="Wingdings" pitchFamily="2" charset="2"/>
              <a:buNone/>
            </a:pPr>
            <a:r>
              <a:rPr lang="en-US" sz="1400" dirty="0"/>
              <a:t>IV. Methodological issues and directions for 	future research</a:t>
            </a:r>
          </a:p>
          <a:p>
            <a:pPr>
              <a:lnSpc>
                <a:spcPct val="80000"/>
              </a:lnSpc>
              <a:buFont typeface="Wingdings" pitchFamily="2" charset="2"/>
              <a:buNone/>
            </a:pPr>
            <a:r>
              <a:rPr lang="en-US" sz="1400" dirty="0"/>
              <a:t>    A.  Improvement in attitude measures and 	measurement strategy.</a:t>
            </a:r>
          </a:p>
          <a:p>
            <a:pPr>
              <a:lnSpc>
                <a:spcPct val="80000"/>
              </a:lnSpc>
              <a:buFont typeface="Wingdings" pitchFamily="2" charset="2"/>
              <a:buNone/>
            </a:pPr>
            <a:r>
              <a:rPr lang="en-US" sz="1400" dirty="0"/>
              <a:t>    B.  Greater differentiation by type of 	donation.</a:t>
            </a:r>
          </a:p>
          <a:p>
            <a:pPr>
              <a:lnSpc>
                <a:spcPct val="80000"/>
              </a:lnSpc>
              <a:buFont typeface="Wingdings" pitchFamily="2" charset="2"/>
              <a:buNone/>
            </a:pPr>
            <a:r>
              <a:rPr lang="en-US" sz="1400" dirty="0"/>
              <a:t>    C.  Stronger theoretical emphasis.</a:t>
            </a:r>
          </a:p>
          <a:p>
            <a:pPr>
              <a:lnSpc>
                <a:spcPct val="80000"/>
              </a:lnSpc>
              <a:buFont typeface="Wingdings" pitchFamily="2" charset="2"/>
              <a:buNone/>
            </a:pPr>
            <a:r>
              <a:rPr lang="en-US" sz="1400" dirty="0"/>
              <a:t>    D.  Greater interdisciplinary focus.</a:t>
            </a:r>
          </a:p>
          <a:p>
            <a:pPr>
              <a:lnSpc>
                <a:spcPct val="80000"/>
              </a:lnSpc>
              <a:buFont typeface="Wingdings" pitchFamily="2" charset="2"/>
              <a:buNone/>
            </a:pPr>
            <a:r>
              <a:rPr lang="en-US" sz="1400" dirty="0"/>
              <a:t>V. Summary, Conclusions, and Implications</a:t>
            </a:r>
          </a:p>
          <a:p>
            <a:pPr>
              <a:lnSpc>
                <a:spcPct val="80000"/>
              </a:lnSpc>
              <a:buFont typeface="Wingdings" pitchFamily="2" charset="2"/>
              <a:buNone/>
            </a:pPr>
            <a:r>
              <a:rPr lang="en-US" sz="1400" dirty="0"/>
              <a:t>    A.  Summary of points I-IV.</a:t>
            </a:r>
          </a:p>
          <a:p>
            <a:pPr>
              <a:lnSpc>
                <a:spcPct val="80000"/>
              </a:lnSpc>
              <a:buFont typeface="Wingdings" pitchFamily="2" charset="2"/>
              <a:buNone/>
            </a:pPr>
            <a:r>
              <a:rPr lang="en-US" sz="1400" dirty="0"/>
              <a:t>    B.  Need well-developed theoretical 	models of attitudes and decision 	making.</a:t>
            </a:r>
          </a:p>
          <a:p>
            <a:pPr>
              <a:lnSpc>
                <a:spcPct val="80000"/>
              </a:lnSpc>
              <a:buFont typeface="Wingdings" pitchFamily="2" charset="2"/>
              <a:buNone/>
            </a:pPr>
            <a:r>
              <a:rPr lang="en-US" sz="1400" dirty="0"/>
              <a:t>    C.  Current survey data limited in scope 	and application points to need for 	more sophisticated research in 	the future.</a:t>
            </a:r>
          </a:p>
          <a:p>
            <a:pPr>
              <a:lnSpc>
                <a:spcPct val="80000"/>
              </a:lnSpc>
              <a:buFont typeface="Wingdings" pitchFamily="2" charset="2"/>
              <a:buNone/>
            </a:pPr>
            <a:r>
              <a:rPr lang="en-US" sz="1400" dirty="0"/>
              <a:t>    D.  Need more use of sophisticated data 	analytic techniques.</a:t>
            </a:r>
          </a:p>
          <a:p>
            <a:pPr>
              <a:lnSpc>
                <a:spcPct val="80000"/>
              </a:lnSpc>
              <a:buFont typeface="Wingdings" pitchFamily="2" charset="2"/>
              <a:buNone/>
            </a:pPr>
            <a:r>
              <a:rPr lang="en-US" sz="1400" dirty="0"/>
              <a:t>    E.  Conclusion: Psychology can draw from various </a:t>
            </a:r>
            <a:r>
              <a:rPr lang="en-US" sz="1400" dirty="0" err="1"/>
              <a:t>subdisciplines</a:t>
            </a:r>
            <a:r>
              <a:rPr lang="en-US" sz="1400" dirty="0"/>
              <a:t> for an understanding of donation decisions so intervention strategies can be identifiable. Desperately need to increase the available supply of donor organs. </a:t>
            </a:r>
          </a:p>
        </p:txBody>
      </p:sp>
    </p:spTree>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Synthesizing literature…</a:t>
            </a:r>
            <a:endParaRPr lang="en-US" dirty="0"/>
          </a:p>
        </p:txBody>
      </p:sp>
      <p:sp>
        <p:nvSpPr>
          <p:cNvPr id="3" name="Content Placeholder 2"/>
          <p:cNvSpPr>
            <a:spLocks noGrp="1"/>
          </p:cNvSpPr>
          <p:nvPr>
            <p:ph idx="1"/>
          </p:nvPr>
        </p:nvSpPr>
        <p:spPr>
          <a:xfrm>
            <a:off x="457200" y="1447800"/>
            <a:ext cx="8229600" cy="4683125"/>
          </a:xfrm>
        </p:spPr>
        <p:txBody>
          <a:bodyPr/>
          <a:lstStyle/>
          <a:p>
            <a:pPr>
              <a:lnSpc>
                <a:spcPct val="80000"/>
              </a:lnSpc>
            </a:pPr>
            <a:r>
              <a:rPr lang="en-US" sz="2400" dirty="0"/>
              <a:t>Note on your topic outline relationships among studies: which researchers, what page, etc. support each point? </a:t>
            </a:r>
          </a:p>
          <a:p>
            <a:pPr>
              <a:lnSpc>
                <a:spcPct val="80000"/>
              </a:lnSpc>
            </a:pPr>
            <a:r>
              <a:rPr lang="en-US" sz="2400" dirty="0"/>
              <a:t>Note consistency of results from study to study.</a:t>
            </a:r>
          </a:p>
          <a:p>
            <a:pPr>
              <a:lnSpc>
                <a:spcPct val="80000"/>
              </a:lnSpc>
            </a:pPr>
            <a:r>
              <a:rPr lang="en-US" sz="2400" dirty="0"/>
              <a:t>Note discrepancies among studies and provide possible explanations such as dates of studies, different methodologies.</a:t>
            </a:r>
          </a:p>
          <a:p>
            <a:pPr>
              <a:lnSpc>
                <a:spcPct val="90000"/>
              </a:lnSpc>
            </a:pPr>
            <a:r>
              <a:rPr lang="en-US" sz="2400" dirty="0"/>
              <a:t>Note landmark studies and if replicated.</a:t>
            </a:r>
          </a:p>
          <a:p>
            <a:pPr>
              <a:lnSpc>
                <a:spcPct val="90000"/>
              </a:lnSpc>
            </a:pPr>
            <a:r>
              <a:rPr lang="en-US" sz="2400" dirty="0"/>
              <a:t>Note how individual studies help illustrate or advance theoretical </a:t>
            </a:r>
            <a:r>
              <a:rPr lang="en-US" sz="2400" dirty="0" smtClean="0"/>
              <a:t>beliefs.</a:t>
            </a:r>
            <a:endParaRPr lang="en-US" sz="2400" dirty="0"/>
          </a:p>
          <a:p>
            <a:pPr>
              <a:lnSpc>
                <a:spcPct val="90000"/>
              </a:lnSpc>
            </a:pPr>
            <a:r>
              <a:rPr lang="en-US" sz="2400" dirty="0"/>
              <a:t>Note gaps or areas needing more research.</a:t>
            </a:r>
          </a:p>
          <a:p>
            <a:pPr>
              <a:lnSpc>
                <a:spcPct val="90000"/>
              </a:lnSpc>
            </a:pPr>
            <a:r>
              <a:rPr lang="en-US" sz="2400" dirty="0"/>
              <a:t>Make sure your detailed outline follows a logical sequence of topics and subtopics. This will give your literature review the coherence it needs</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F8A31AA2-1838-47A5-A9F5-FD077498B4B6}" type="slidenum">
              <a:rPr lang="en-US" altLang="en-US" smtClean="0"/>
              <a:pPr/>
              <a:t>18</a:t>
            </a:fld>
            <a:endParaRPr lang="en-US" altLang="en-US"/>
          </a:p>
        </p:txBody>
      </p:sp>
    </p:spTree>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FE9AC054-5B55-404E-8406-EB6E01658630}" type="slidenum">
              <a:rPr lang="en-US"/>
              <a:pPr/>
              <a:t>19</a:t>
            </a:fld>
            <a:endParaRPr lang="en-US"/>
          </a:p>
        </p:txBody>
      </p:sp>
      <p:sp>
        <p:nvSpPr>
          <p:cNvPr id="27650" name="Rectangle 2"/>
          <p:cNvSpPr>
            <a:spLocks noGrp="1" noChangeArrowheads="1"/>
          </p:cNvSpPr>
          <p:nvPr>
            <p:ph type="title"/>
          </p:nvPr>
        </p:nvSpPr>
        <p:spPr>
          <a:xfrm>
            <a:off x="0" y="103188"/>
            <a:ext cx="9144000" cy="1314450"/>
          </a:xfrm>
        </p:spPr>
        <p:txBody>
          <a:bodyPr/>
          <a:lstStyle/>
          <a:p>
            <a:r>
              <a:rPr lang="en-US" sz="3200" dirty="0" smtClean="0"/>
              <a:t>Writing and presenting literature review</a:t>
            </a:r>
            <a:endParaRPr lang="en-US" sz="3200" dirty="0"/>
          </a:p>
        </p:txBody>
      </p:sp>
      <p:sp>
        <p:nvSpPr>
          <p:cNvPr id="27651" name="Rectangle 3"/>
          <p:cNvSpPr>
            <a:spLocks noGrp="1" noChangeArrowheads="1"/>
          </p:cNvSpPr>
          <p:nvPr>
            <p:ph type="body" idx="1"/>
          </p:nvPr>
        </p:nvSpPr>
        <p:spPr/>
        <p:txBody>
          <a:bodyPr/>
          <a:lstStyle/>
          <a:p>
            <a:r>
              <a:rPr lang="en-US" dirty="0"/>
              <a:t>A general organization looks like a funnel</a:t>
            </a:r>
          </a:p>
          <a:p>
            <a:endParaRPr lang="en-US" dirty="0"/>
          </a:p>
          <a:p>
            <a:pPr lvl="1"/>
            <a:r>
              <a:rPr lang="en-US" dirty="0"/>
              <a:t>Broader topics</a:t>
            </a:r>
          </a:p>
          <a:p>
            <a:pPr lvl="1"/>
            <a:r>
              <a:rPr lang="en-US" dirty="0"/>
              <a:t>Subtopics</a:t>
            </a:r>
          </a:p>
          <a:p>
            <a:pPr lvl="1"/>
            <a:r>
              <a:rPr lang="en-US" dirty="0"/>
              <a:t>Studies like yours</a:t>
            </a:r>
          </a:p>
        </p:txBody>
      </p:sp>
      <p:pic>
        <p:nvPicPr>
          <p:cNvPr id="239618" name="Picture 2" descr="Optimize Your Sales Funnel"/>
          <p:cNvPicPr>
            <a:picLocks noChangeAspect="1" noChangeArrowheads="1"/>
          </p:cNvPicPr>
          <p:nvPr/>
        </p:nvPicPr>
        <p:blipFill>
          <a:blip r:embed="rId3" cstate="print"/>
          <a:srcRect/>
          <a:stretch>
            <a:fillRect/>
          </a:stretch>
        </p:blipFill>
        <p:spPr bwMode="auto">
          <a:xfrm>
            <a:off x="4648200" y="2438400"/>
            <a:ext cx="2133600" cy="2169260"/>
          </a:xfrm>
          <a:prstGeom prst="rect">
            <a:avLst/>
          </a:prstGeom>
          <a:noFill/>
        </p:spPr>
      </p:pic>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1"/>
          <p:cNvSpPr>
            <a:spLocks noGrp="1"/>
          </p:cNvSpPr>
          <p:nvPr>
            <p:ph idx="1"/>
          </p:nvPr>
        </p:nvSpPr>
        <p:spPr bwMode="auto"/>
        <p:txBody>
          <a:bodyPr wrap="square" numCol="1" anchor="t" anchorCtr="0" compatLnSpc="1">
            <a:prstTxWarp prst="textNoShape">
              <a:avLst/>
            </a:prstTxWarp>
            <a:normAutofit/>
          </a:bodyPr>
          <a:lstStyle/>
          <a:p>
            <a:pPr>
              <a:defRPr/>
            </a:pPr>
            <a:r>
              <a:rPr lang="en-US" altLang="en-US" sz="2200" dirty="0" smtClean="0"/>
              <a:t>Professor of Information Management at University of the Punjab, Pakistan</a:t>
            </a:r>
          </a:p>
          <a:p>
            <a:pPr>
              <a:defRPr/>
            </a:pPr>
            <a:r>
              <a:rPr lang="en-US" altLang="en-US" sz="2200" dirty="0" smtClean="0"/>
              <a:t>Post-doctoral research fellow at University of California, Loss Angeles, USA</a:t>
            </a:r>
          </a:p>
          <a:p>
            <a:pPr>
              <a:defRPr/>
            </a:pPr>
            <a:r>
              <a:rPr lang="en-US" altLang="en-US" sz="2200" dirty="0" smtClean="0"/>
              <a:t>150+ publications</a:t>
            </a:r>
          </a:p>
          <a:p>
            <a:pPr>
              <a:defRPr/>
            </a:pPr>
            <a:r>
              <a:rPr lang="en-US" altLang="en-US" sz="2200" dirty="0" smtClean="0"/>
              <a:t>Supervised many doctoral, </a:t>
            </a:r>
            <a:r>
              <a:rPr lang="en-US" altLang="en-US" sz="2200" dirty="0" err="1" smtClean="0"/>
              <a:t>M.Phil.</a:t>
            </a:r>
            <a:r>
              <a:rPr lang="en-US" altLang="en-US" sz="2200" dirty="0" smtClean="0"/>
              <a:t> and master theses</a:t>
            </a:r>
          </a:p>
          <a:p>
            <a:pPr>
              <a:defRPr/>
            </a:pPr>
            <a:r>
              <a:rPr lang="en-US" altLang="en-US" sz="2200" dirty="0" smtClean="0"/>
              <a:t>Worked for various research journals as editor, reviewer and editorial board member</a:t>
            </a:r>
          </a:p>
          <a:p>
            <a:pPr>
              <a:defRPr/>
            </a:pPr>
            <a:r>
              <a:rPr lang="en-US" altLang="en-US" sz="2200" dirty="0" smtClean="0"/>
              <a:t>Conducted many trainings on research writing and publishing</a:t>
            </a:r>
          </a:p>
        </p:txBody>
      </p:sp>
      <p:sp>
        <p:nvSpPr>
          <p:cNvPr id="3" name="Title 2"/>
          <p:cNvSpPr>
            <a:spLocks noGrp="1"/>
          </p:cNvSpPr>
          <p:nvPr>
            <p:ph type="title"/>
          </p:nvPr>
        </p:nvSpPr>
        <p:spPr/>
        <p:txBody>
          <a:bodyPr/>
          <a:lstStyle/>
          <a:p>
            <a:pPr>
              <a:defRPr/>
            </a:pPr>
            <a:r>
              <a:rPr lang="en-US" sz="4000" dirty="0" smtClean="0"/>
              <a:t>About me</a:t>
            </a:r>
            <a:endParaRPr lang="en-US" sz="4000" dirty="0"/>
          </a:p>
        </p:txBody>
      </p:sp>
      <p:sp>
        <p:nvSpPr>
          <p:cNvPr id="9220"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190551AA-AFE4-4142-959F-E5550D09D591}" type="slidenum">
              <a:rPr lang="en-US" altLang="en-US" smtClean="0"/>
              <a:pPr/>
              <a:t>2</a:t>
            </a:fld>
            <a:endParaRPr lang="en-US" altLang="en-US" smtClean="0"/>
          </a:p>
        </p:txBody>
      </p:sp>
    </p:spTree>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D441A21-DB91-4E1D-8373-0B983A003301}" type="slidenum">
              <a:rPr lang="en-US"/>
              <a:pPr/>
              <a:t>20</a:t>
            </a:fld>
            <a:endParaRPr lang="en-US"/>
          </a:p>
        </p:txBody>
      </p:sp>
      <p:sp>
        <p:nvSpPr>
          <p:cNvPr id="25602" name="Rectangle 2"/>
          <p:cNvSpPr>
            <a:spLocks noGrp="1" noChangeArrowheads="1"/>
          </p:cNvSpPr>
          <p:nvPr>
            <p:ph type="title"/>
          </p:nvPr>
        </p:nvSpPr>
        <p:spPr/>
        <p:txBody>
          <a:bodyPr/>
          <a:lstStyle/>
          <a:p>
            <a:r>
              <a:rPr lang="en-GB"/>
              <a:t>How to organize studies</a:t>
            </a:r>
          </a:p>
        </p:txBody>
      </p:sp>
      <p:sp>
        <p:nvSpPr>
          <p:cNvPr id="25603" name="Rectangle 3"/>
          <p:cNvSpPr>
            <a:spLocks noGrp="1" noChangeArrowheads="1"/>
          </p:cNvSpPr>
          <p:nvPr>
            <p:ph type="body" idx="1"/>
          </p:nvPr>
        </p:nvSpPr>
        <p:spPr/>
        <p:txBody>
          <a:bodyPr/>
          <a:lstStyle/>
          <a:p>
            <a:r>
              <a:rPr lang="en-GB" dirty="0"/>
              <a:t>Chronological</a:t>
            </a:r>
          </a:p>
          <a:p>
            <a:pPr lvl="1"/>
            <a:r>
              <a:rPr lang="en-GB" dirty="0"/>
              <a:t>By publication date</a:t>
            </a:r>
          </a:p>
          <a:p>
            <a:pPr lvl="1"/>
            <a:r>
              <a:rPr lang="en-GB" dirty="0"/>
              <a:t>By trend</a:t>
            </a:r>
          </a:p>
          <a:p>
            <a:r>
              <a:rPr lang="en-GB" dirty="0"/>
              <a:t>Thematic</a:t>
            </a:r>
          </a:p>
          <a:p>
            <a:pPr lvl="1"/>
            <a:r>
              <a:rPr lang="en-GB" dirty="0"/>
              <a:t>A structure which considers different themes</a:t>
            </a:r>
          </a:p>
          <a:p>
            <a:r>
              <a:rPr lang="en-US" dirty="0"/>
              <a:t>Methodological</a:t>
            </a:r>
            <a:endParaRPr lang="en-GB" dirty="0"/>
          </a:p>
          <a:p>
            <a:pPr lvl="1"/>
            <a:r>
              <a:rPr lang="en-US" dirty="0"/>
              <a:t>Focuses on the methods of the researcher, e.g., qualitative versus quantitative approaches</a:t>
            </a:r>
            <a:endParaRPr lang="en-GB" dirty="0"/>
          </a:p>
          <a:p>
            <a:endParaRPr lang="en-GB" dirty="0"/>
          </a:p>
        </p:txBody>
      </p:sp>
    </p:spTree>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8C4600F-7728-4EC6-9C4D-456D3CA420E8}" type="slidenum">
              <a:rPr lang="en-US"/>
              <a:pPr/>
              <a:t>21</a:t>
            </a:fld>
            <a:endParaRPr lang="en-US"/>
          </a:p>
        </p:txBody>
      </p:sp>
      <p:sp>
        <p:nvSpPr>
          <p:cNvPr id="33794" name="Rectangle 2"/>
          <p:cNvSpPr>
            <a:spLocks noGrp="1" noChangeArrowheads="1"/>
          </p:cNvSpPr>
          <p:nvPr>
            <p:ph type="title"/>
          </p:nvPr>
        </p:nvSpPr>
        <p:spPr/>
        <p:txBody>
          <a:bodyPr/>
          <a:lstStyle/>
          <a:p>
            <a:r>
              <a:rPr lang="en-GB" sz="4000"/>
              <a:t>Making links between studies</a:t>
            </a:r>
            <a:endParaRPr lang="en-US" sz="4000"/>
          </a:p>
        </p:txBody>
      </p:sp>
      <p:sp>
        <p:nvSpPr>
          <p:cNvPr id="33795" name="Rectangle 3"/>
          <p:cNvSpPr>
            <a:spLocks noGrp="1" noChangeArrowheads="1"/>
          </p:cNvSpPr>
          <p:nvPr>
            <p:ph type="body" idx="1"/>
          </p:nvPr>
        </p:nvSpPr>
        <p:spPr/>
        <p:txBody>
          <a:bodyPr/>
          <a:lstStyle/>
          <a:p>
            <a:pPr>
              <a:buFontTx/>
              <a:buNone/>
            </a:pPr>
            <a:r>
              <a:rPr lang="en-GB" sz="2000" b="1" dirty="0"/>
              <a:t>Agreements</a:t>
            </a:r>
            <a:r>
              <a:rPr lang="en-US" sz="2000" b="1" i="1" dirty="0"/>
              <a:t> </a:t>
            </a:r>
          </a:p>
          <a:p>
            <a:r>
              <a:rPr lang="en-US" sz="2000" i="1" dirty="0"/>
              <a:t>Similarly</a:t>
            </a:r>
            <a:r>
              <a:rPr lang="en-US" sz="2000" dirty="0"/>
              <a:t>, author B points to… </a:t>
            </a:r>
          </a:p>
          <a:p>
            <a:r>
              <a:rPr lang="en-US" sz="2000" i="1" dirty="0"/>
              <a:t>Likewise</a:t>
            </a:r>
            <a:r>
              <a:rPr lang="en-US" sz="2000" dirty="0"/>
              <a:t>, author C makes the case that… </a:t>
            </a:r>
          </a:p>
          <a:p>
            <a:r>
              <a:rPr lang="en-US" sz="2000" dirty="0"/>
              <a:t>Author D </a:t>
            </a:r>
            <a:r>
              <a:rPr lang="en-US" sz="2000" i="1" dirty="0"/>
              <a:t>also</a:t>
            </a:r>
            <a:r>
              <a:rPr lang="en-US" sz="2000" dirty="0"/>
              <a:t> makes this point… </a:t>
            </a:r>
          </a:p>
          <a:p>
            <a:r>
              <a:rPr lang="en-US" sz="2000" i="1" dirty="0"/>
              <a:t>Again</a:t>
            </a:r>
            <a:r>
              <a:rPr lang="en-US" sz="2000" dirty="0"/>
              <a:t>, it is possible to see how author E agrees with author D…</a:t>
            </a:r>
          </a:p>
          <a:p>
            <a:endParaRPr lang="en-GB" sz="2000" dirty="0"/>
          </a:p>
          <a:p>
            <a:pPr>
              <a:buFontTx/>
              <a:buNone/>
            </a:pPr>
            <a:r>
              <a:rPr lang="en-GB" sz="2000" b="1" dirty="0"/>
              <a:t>Disagreements</a:t>
            </a:r>
            <a:endParaRPr lang="en-US" sz="2000" b="1" dirty="0"/>
          </a:p>
          <a:p>
            <a:r>
              <a:rPr lang="en-US" sz="2000" i="1" dirty="0"/>
              <a:t>However</a:t>
            </a:r>
            <a:r>
              <a:rPr lang="en-US" sz="2000" dirty="0"/>
              <a:t>, author B points to… </a:t>
            </a:r>
          </a:p>
          <a:p>
            <a:r>
              <a:rPr lang="en-US" sz="2000" i="1" dirty="0"/>
              <a:t>On the other hand</a:t>
            </a:r>
            <a:r>
              <a:rPr lang="en-US" sz="2000" dirty="0"/>
              <a:t>, author C makes the case that… </a:t>
            </a:r>
          </a:p>
          <a:p>
            <a:r>
              <a:rPr lang="en-US" sz="2000" i="1" dirty="0"/>
              <a:t>Conversely</a:t>
            </a:r>
            <a:r>
              <a:rPr lang="en-US" sz="2000" dirty="0"/>
              <a:t>, Author D argues…</a:t>
            </a:r>
          </a:p>
          <a:p>
            <a:r>
              <a:rPr lang="en-US" sz="2000" i="1" dirty="0"/>
              <a:t>Nevertheless</a:t>
            </a:r>
            <a:r>
              <a:rPr lang="en-US" sz="2000" dirty="0"/>
              <a:t>, what author E suggests…</a:t>
            </a:r>
          </a:p>
        </p:txBody>
      </p:sp>
    </p:spTree>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3BD78E0-3CFB-4F72-AC52-D3D5EBE94B6A}" type="slidenum">
              <a:rPr lang="en-US"/>
              <a:pPr/>
              <a:t>22</a:t>
            </a:fld>
            <a:endParaRPr lang="en-US"/>
          </a:p>
        </p:txBody>
      </p:sp>
      <p:sp>
        <p:nvSpPr>
          <p:cNvPr id="39938" name="Rectangle 2"/>
          <p:cNvSpPr>
            <a:spLocks noGrp="1" noChangeArrowheads="1"/>
          </p:cNvSpPr>
          <p:nvPr>
            <p:ph type="title"/>
          </p:nvPr>
        </p:nvSpPr>
        <p:spPr>
          <a:noFill/>
          <a:ln/>
        </p:spPr>
        <p:txBody>
          <a:bodyPr/>
          <a:lstStyle/>
          <a:p>
            <a:r>
              <a:rPr lang="en-US" sz="4000"/>
              <a:t>Summary table</a:t>
            </a:r>
          </a:p>
        </p:txBody>
      </p:sp>
      <p:sp>
        <p:nvSpPr>
          <p:cNvPr id="39939" name="Rectangle 3"/>
          <p:cNvSpPr>
            <a:spLocks noGrp="1" noChangeArrowheads="1"/>
          </p:cNvSpPr>
          <p:nvPr>
            <p:ph type="body" idx="1"/>
          </p:nvPr>
        </p:nvSpPr>
        <p:spPr/>
        <p:txBody>
          <a:bodyPr/>
          <a:lstStyle/>
          <a:p>
            <a:pPr marL="469900" indent="-469900">
              <a:lnSpc>
                <a:spcPct val="90000"/>
              </a:lnSpc>
            </a:pPr>
            <a:r>
              <a:rPr lang="en-US" sz="2400"/>
              <a:t>It is useful to prepare.</a:t>
            </a:r>
          </a:p>
          <a:p>
            <a:pPr marL="469900" indent="-469900">
              <a:lnSpc>
                <a:spcPct val="90000"/>
              </a:lnSpc>
            </a:pPr>
            <a:r>
              <a:rPr lang="en-US" sz="2400"/>
              <a:t>Such a table provides a quick overview that allows the reviewer to make sense of a large mass of information. </a:t>
            </a:r>
          </a:p>
          <a:p>
            <a:pPr marL="469900" indent="-469900">
              <a:lnSpc>
                <a:spcPct val="90000"/>
              </a:lnSpc>
            </a:pPr>
            <a:r>
              <a:rPr lang="en-US" sz="2400"/>
              <a:t>The tables could include columns with headings such as</a:t>
            </a:r>
          </a:p>
          <a:p>
            <a:pPr marL="908050" lvl="1" indent="-436563">
              <a:lnSpc>
                <a:spcPct val="90000"/>
              </a:lnSpc>
            </a:pPr>
            <a:r>
              <a:rPr lang="en-US" sz="2000"/>
              <a:t>Author</a:t>
            </a:r>
          </a:p>
          <a:p>
            <a:pPr marL="908050" lvl="1" indent="-436563">
              <a:lnSpc>
                <a:spcPct val="90000"/>
              </a:lnSpc>
            </a:pPr>
            <a:r>
              <a:rPr lang="en-US" sz="2000"/>
              <a:t>type of study</a:t>
            </a:r>
          </a:p>
          <a:p>
            <a:pPr marL="908050" lvl="1" indent="-436563">
              <a:lnSpc>
                <a:spcPct val="90000"/>
              </a:lnSpc>
            </a:pPr>
            <a:r>
              <a:rPr lang="en-US" sz="2000"/>
              <a:t>Sample</a:t>
            </a:r>
          </a:p>
          <a:p>
            <a:pPr marL="908050" lvl="1" indent="-436563">
              <a:lnSpc>
                <a:spcPct val="90000"/>
              </a:lnSpc>
            </a:pPr>
            <a:r>
              <a:rPr lang="en-US" sz="2000"/>
              <a:t>Design</a:t>
            </a:r>
          </a:p>
          <a:p>
            <a:pPr marL="908050" lvl="1" indent="-436563">
              <a:lnSpc>
                <a:spcPct val="90000"/>
              </a:lnSpc>
            </a:pPr>
            <a:r>
              <a:rPr lang="en-US" sz="2000"/>
              <a:t>data collection approach</a:t>
            </a:r>
          </a:p>
          <a:p>
            <a:pPr marL="908050" lvl="1" indent="-436563">
              <a:lnSpc>
                <a:spcPct val="90000"/>
              </a:lnSpc>
            </a:pPr>
            <a:r>
              <a:rPr lang="en-US" sz="2000"/>
              <a:t>key findings</a:t>
            </a:r>
          </a:p>
        </p:txBody>
      </p:sp>
    </p:spTree>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lide Number Placeholder 3"/>
          <p:cNvSpPr>
            <a:spLocks noGrp="1"/>
          </p:cNvSpPr>
          <p:nvPr>
            <p:ph type="sldNum" sz="quarter" idx="12"/>
          </p:nvPr>
        </p:nvSpPr>
        <p:spPr/>
        <p:txBody>
          <a:bodyPr/>
          <a:lstStyle/>
          <a:p>
            <a:fld id="{A5D39F8E-12D9-4C08-A91F-29274E2D7425}" type="slidenum">
              <a:rPr lang="en-US"/>
              <a:pPr/>
              <a:t>23</a:t>
            </a:fld>
            <a:endParaRPr lang="en-US"/>
          </a:p>
        </p:txBody>
      </p:sp>
      <p:graphicFrame>
        <p:nvGraphicFramePr>
          <p:cNvPr id="66637" name="Group 77"/>
          <p:cNvGraphicFramePr>
            <a:graphicFrameLocks noGrp="1"/>
          </p:cNvGraphicFramePr>
          <p:nvPr/>
        </p:nvGraphicFramePr>
        <p:xfrm>
          <a:off x="1295400" y="381000"/>
          <a:ext cx="7543800" cy="5852160"/>
        </p:xfrm>
        <a:graphic>
          <a:graphicData uri="http://schemas.openxmlformats.org/drawingml/2006/table">
            <a:tbl>
              <a:tblPr/>
              <a:tblGrid>
                <a:gridCol w="1354138"/>
                <a:gridCol w="1084262"/>
                <a:gridCol w="996950"/>
                <a:gridCol w="182563"/>
                <a:gridCol w="801687"/>
                <a:gridCol w="365125"/>
                <a:gridCol w="2759075"/>
              </a:tblGrid>
              <a:tr h="265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dirty="0" smtClean="0">
                          <a:ln>
                            <a:noFill/>
                          </a:ln>
                          <a:solidFill>
                            <a:schemeClr val="bg1"/>
                          </a:solidFill>
                          <a:effectLst/>
                          <a:latin typeface="Times New Roman" pitchFamily="18" charset="0"/>
                          <a:cs typeface="Times New Roman" pitchFamily="18" charset="0"/>
                        </a:rPr>
                        <a:t>Citation</a:t>
                      </a:r>
                      <a:endParaRPr kumimoji="0" lang="en-AU" sz="1800" b="0" i="0" u="none" strike="noStrike" cap="none" normalizeH="0" baseline="0" dirty="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chemeClr val="bg1"/>
                          </a:solidFill>
                          <a:effectLst/>
                          <a:latin typeface="Times New Roman" pitchFamily="18" charset="0"/>
                          <a:cs typeface="Times New Roman" pitchFamily="18" charset="0"/>
                        </a:rPr>
                        <a:t>Sample</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chemeClr val="bg1"/>
                          </a:solidFill>
                          <a:effectLst/>
                          <a:latin typeface="Times New Roman" pitchFamily="18" charset="0"/>
                          <a:cs typeface="Times New Roman" pitchFamily="18" charset="0"/>
                        </a:rPr>
                        <a:t>Environment</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chemeClr val="bg1"/>
                          </a:solidFill>
                          <a:effectLst/>
                          <a:latin typeface="Times New Roman" pitchFamily="18" charset="0"/>
                          <a:cs typeface="Times New Roman" pitchFamily="18" charset="0"/>
                        </a:rPr>
                        <a:t>Method</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chemeClr val="bg1"/>
                          </a:solidFill>
                          <a:effectLst/>
                          <a:latin typeface="Times New Roman" pitchFamily="18" charset="0"/>
                          <a:cs typeface="Times New Roman" pitchFamily="18" charset="0"/>
                        </a:rPr>
                        <a:t>Conclusions</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182563">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CC3300"/>
                          </a:solidFill>
                          <a:effectLst/>
                          <a:latin typeface="Times New Roman" pitchFamily="18" charset="0"/>
                          <a:cs typeface="Times New Roman" pitchFamily="18" charset="0"/>
                        </a:rPr>
                        <a:t>Colour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Bellizzi, Crowley and Hasty (1983)</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125 Adults</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Furniture store</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Laboratory experiment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Photographic slide simulations</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Warm and cool colours created different emotional responses. Customers view red retail environments as more negative and unpleasant than blue.</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Bellizzi, &amp; Hite (1992)</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70 Adult women</a:t>
                      </a: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107 Students</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Televisions shown with different colour backgrounds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Furniture stores</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Laboratory experiments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Photographic slide simulations</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Study based on PAD affect measures and approach-avoidance behaviours.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More positive retail outcomes occurred in blue environments than red.</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r h="182563">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CC3300"/>
                          </a:solidFill>
                          <a:effectLst/>
                          <a:latin typeface="Times New Roman" pitchFamily="18" charset="0"/>
                          <a:cs typeface="Times New Roman" pitchFamily="18" charset="0"/>
                        </a:rPr>
                        <a:t>Music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44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Smith and Curnow (1966)</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1100 Supermarket shoppers</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Retail store</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 Field experiment</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Time in store reduced with loud music but level of sales did not.</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r h="2444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dirty="0" err="1" smtClean="0">
                          <a:ln>
                            <a:noFill/>
                          </a:ln>
                          <a:solidFill>
                            <a:schemeClr val="bg1"/>
                          </a:solidFill>
                          <a:effectLst/>
                          <a:latin typeface="Times New Roman" pitchFamily="18" charset="0"/>
                          <a:cs typeface="Times New Roman" pitchFamily="18" charset="0"/>
                        </a:rPr>
                        <a:t>Milliman</a:t>
                      </a:r>
                      <a:r>
                        <a:rPr kumimoji="0" lang="en-AU" sz="1000" b="0" i="0" u="none" strike="noStrike" cap="none" normalizeH="0" baseline="0" dirty="0" smtClean="0">
                          <a:ln>
                            <a:noFill/>
                          </a:ln>
                          <a:solidFill>
                            <a:schemeClr val="bg1"/>
                          </a:solidFill>
                          <a:effectLst/>
                          <a:latin typeface="Times New Roman" pitchFamily="18" charset="0"/>
                          <a:cs typeface="Times New Roman" pitchFamily="18" charset="0"/>
                        </a:rPr>
                        <a:t> (1982)</a:t>
                      </a:r>
                      <a:endParaRPr kumimoji="0" lang="en-AU" sz="1800" b="0" i="0" u="none" strike="noStrike" cap="none" normalizeH="0" baseline="0" dirty="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216 Shoppers</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Supermarket</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Field experiment </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The tempo of background music influenced the pace at which customers shopped.  Slow tempo music slowed customers down but resulted in increased volume of sales.</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r h="3968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Hui, Dubé and Chebat (1997)</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116 Students</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Bank branch</a:t>
                      </a: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 waiting for service.</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Laboratory experiment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Video simulation</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The positive impact of music on approach behaviours is mediated by an emotional evaluation of the environment and the emotional response to waiting. Pleasurable music produced longer perceived waiting times.</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r h="182563">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CC3300"/>
                          </a:solidFill>
                          <a:effectLst/>
                          <a:latin typeface="Times New Roman" pitchFamily="18" charset="0"/>
                          <a:cs typeface="Times New Roman" pitchFamily="18" charset="0"/>
                        </a:rPr>
                        <a:t>Lighting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44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Areni and Kim (1994)</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171 Shoppers</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Wine store</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Field experiment</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The investigation found that brighter in-store lighting influenced shoppers to examine and handle more of the merchandise in the store</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r h="3968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Summers and Hebert (2001)</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2367 Customers</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Hardware store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Apparel store</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bg1"/>
                          </a:solidFill>
                          <a:effectLst/>
                          <a:latin typeface="Times New Roman" pitchFamily="18" charset="0"/>
                          <a:cs typeface="Times New Roman" pitchFamily="18" charset="0"/>
                        </a:rPr>
                        <a:t>Field experiment</a:t>
                      </a:r>
                      <a:endParaRPr kumimoji="0" lang="en-AU" sz="18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dirty="0" smtClean="0">
                          <a:ln>
                            <a:noFill/>
                          </a:ln>
                          <a:solidFill>
                            <a:schemeClr val="bg1"/>
                          </a:solidFill>
                          <a:effectLst/>
                          <a:latin typeface="Times New Roman" pitchFamily="18" charset="0"/>
                          <a:cs typeface="Times New Roman" pitchFamily="18" charset="0"/>
                        </a:rPr>
                        <a:t>Confirmed </a:t>
                      </a:r>
                      <a:r>
                        <a:rPr kumimoji="0" lang="en-AU" sz="1000" b="0" i="0" u="none" strike="noStrike" cap="none" normalizeH="0" baseline="0" dirty="0" err="1" smtClean="0">
                          <a:ln>
                            <a:noFill/>
                          </a:ln>
                          <a:solidFill>
                            <a:schemeClr val="bg1"/>
                          </a:solidFill>
                          <a:effectLst/>
                          <a:latin typeface="Times New Roman" pitchFamily="18" charset="0"/>
                          <a:cs typeface="Times New Roman" pitchFamily="18" charset="0"/>
                        </a:rPr>
                        <a:t>Areni</a:t>
                      </a:r>
                      <a:r>
                        <a:rPr kumimoji="0" lang="en-AU" sz="1000" b="0" i="0" u="none" strike="noStrike" cap="none" normalizeH="0" baseline="0" dirty="0" smtClean="0">
                          <a:ln>
                            <a:noFill/>
                          </a:ln>
                          <a:solidFill>
                            <a:schemeClr val="bg1"/>
                          </a:solidFill>
                          <a:effectLst/>
                          <a:latin typeface="Times New Roman" pitchFamily="18" charset="0"/>
                          <a:cs typeface="Times New Roman" pitchFamily="18" charset="0"/>
                        </a:rPr>
                        <a:t> and </a:t>
                      </a:r>
                      <a:r>
                        <a:rPr kumimoji="0" lang="en-AU" sz="1000" b="0" i="0" u="none" strike="noStrike" cap="none" normalizeH="0" baseline="0" dirty="0" err="1" smtClean="0">
                          <a:ln>
                            <a:noFill/>
                          </a:ln>
                          <a:solidFill>
                            <a:schemeClr val="bg1"/>
                          </a:solidFill>
                          <a:effectLst/>
                          <a:latin typeface="Times New Roman" pitchFamily="18" charset="0"/>
                          <a:cs typeface="Times New Roman" pitchFamily="18" charset="0"/>
                        </a:rPr>
                        <a:t>Kims</a:t>
                      </a:r>
                      <a:r>
                        <a:rPr kumimoji="0" lang="en-AU" sz="1000" b="0" i="0" u="none" strike="noStrike" cap="none" normalizeH="0" baseline="0" dirty="0" smtClean="0">
                          <a:ln>
                            <a:noFill/>
                          </a:ln>
                          <a:solidFill>
                            <a:schemeClr val="bg1"/>
                          </a:solidFill>
                          <a:effectLst/>
                          <a:latin typeface="Times New Roman" pitchFamily="18" charset="0"/>
                          <a:cs typeface="Times New Roman" pitchFamily="18" charset="0"/>
                        </a:rPr>
                        <a:t> (1994) results. Increased levels of lighting will produce arousal and pleasure and increase the approach behaviours of customers.</a:t>
                      </a:r>
                      <a:endParaRPr kumimoji="0" lang="en-AU" sz="1800" b="0" i="0" u="none" strike="noStrike" cap="none" normalizeH="0" baseline="0" dirty="0" smtClean="0">
                        <a:ln>
                          <a:noFill/>
                        </a:ln>
                        <a:solidFill>
                          <a:schemeClr val="bg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bl>
          </a:graphicData>
        </a:graphic>
      </p:graphicFrame>
      <p:sp>
        <p:nvSpPr>
          <p:cNvPr id="66636" name="Text Box 76"/>
          <p:cNvSpPr txBox="1">
            <a:spLocks noChangeArrowheads="1"/>
          </p:cNvSpPr>
          <p:nvPr/>
        </p:nvSpPr>
        <p:spPr bwMode="auto">
          <a:xfrm rot="16200000">
            <a:off x="-2078831" y="2764631"/>
            <a:ext cx="5486400" cy="871538"/>
          </a:xfrm>
          <a:prstGeom prst="rect">
            <a:avLst/>
          </a:prstGeom>
          <a:noFill/>
          <a:ln w="9525">
            <a:noFill/>
            <a:miter lim="800000"/>
            <a:headEnd/>
            <a:tailEnd/>
          </a:ln>
          <a:effectLst/>
        </p:spPr>
        <p:txBody>
          <a:bodyPr>
            <a:spAutoFit/>
          </a:bodyPr>
          <a:lstStyle/>
          <a:p>
            <a:pPr algn="r">
              <a:lnSpc>
                <a:spcPct val="70000"/>
              </a:lnSpc>
              <a:spcBef>
                <a:spcPct val="50000"/>
              </a:spcBef>
            </a:pPr>
            <a:r>
              <a:rPr lang="en-US" sz="3200" dirty="0">
                <a:latin typeface="Arial" charset="0"/>
                <a:cs typeface="Arial" charset="0"/>
              </a:rPr>
              <a:t>Summary table of literature</a:t>
            </a:r>
          </a:p>
          <a:p>
            <a:pPr algn="r">
              <a:lnSpc>
                <a:spcPct val="70000"/>
              </a:lnSpc>
              <a:spcBef>
                <a:spcPct val="50000"/>
              </a:spcBef>
            </a:pPr>
            <a:r>
              <a:rPr lang="en-US" sz="2400" dirty="0">
                <a:latin typeface="Arial" charset="0"/>
                <a:cs typeface="Arial" charset="0"/>
              </a:rPr>
              <a:t>Atmospherics in service environments</a:t>
            </a:r>
            <a:endParaRPr lang="en-AU" sz="2400" dirty="0">
              <a:latin typeface="Arial" charset="0"/>
              <a:cs typeface="Arial" charset="0"/>
            </a:endParaRPr>
          </a:p>
        </p:txBody>
      </p:sp>
    </p:spTree>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82A9F20-ACA6-48BE-9DD3-AD07991CD3D4}" type="slidenum">
              <a:rPr lang="en-US"/>
              <a:pPr/>
              <a:t>24</a:t>
            </a:fld>
            <a:endParaRPr lang="en-US"/>
          </a:p>
        </p:txBody>
      </p:sp>
      <p:sp>
        <p:nvSpPr>
          <p:cNvPr id="44034" name="Rectangle 2"/>
          <p:cNvSpPr>
            <a:spLocks noGrp="1" noChangeArrowheads="1"/>
          </p:cNvSpPr>
          <p:nvPr>
            <p:ph type="title"/>
          </p:nvPr>
        </p:nvSpPr>
        <p:spPr/>
        <p:txBody>
          <a:bodyPr/>
          <a:lstStyle/>
          <a:p>
            <a:r>
              <a:rPr lang="en-US"/>
              <a:t>Citation styles</a:t>
            </a:r>
          </a:p>
        </p:txBody>
      </p:sp>
      <p:sp>
        <p:nvSpPr>
          <p:cNvPr id="44035" name="Rectangle 3"/>
          <p:cNvSpPr>
            <a:spLocks noGrp="1" noChangeArrowheads="1"/>
          </p:cNvSpPr>
          <p:nvPr>
            <p:ph type="body" idx="1"/>
          </p:nvPr>
        </p:nvSpPr>
        <p:spPr/>
        <p:txBody>
          <a:bodyPr/>
          <a:lstStyle/>
          <a:p>
            <a:pPr>
              <a:lnSpc>
                <a:spcPct val="80000"/>
              </a:lnSpc>
            </a:pPr>
            <a:r>
              <a:rPr lang="en-US" sz="2400" b="1"/>
              <a:t>Information prominent citation</a:t>
            </a:r>
            <a:endParaRPr lang="en-US" sz="2400"/>
          </a:p>
          <a:p>
            <a:pPr>
              <a:lnSpc>
                <a:spcPct val="80000"/>
              </a:lnSpc>
              <a:buFontTx/>
              <a:buNone/>
            </a:pPr>
            <a:r>
              <a:rPr lang="en-US" sz="2400"/>
              <a:t>	Example:</a:t>
            </a:r>
          </a:p>
          <a:p>
            <a:pPr marL="692150" lvl="1" indent="-347663">
              <a:lnSpc>
                <a:spcPct val="80000"/>
              </a:lnSpc>
            </a:pPr>
            <a:r>
              <a:rPr lang="en-US" sz="2200" i="1"/>
              <a:t>For viscoelastic fluids, the behaviour of the time-dependent stresses in the transient shear flows is also very important (Boger et al., 1974).</a:t>
            </a:r>
          </a:p>
          <a:p>
            <a:pPr>
              <a:lnSpc>
                <a:spcPct val="80000"/>
              </a:lnSpc>
            </a:pPr>
            <a:endParaRPr lang="en-US" sz="2400"/>
          </a:p>
          <a:p>
            <a:pPr>
              <a:lnSpc>
                <a:spcPct val="80000"/>
              </a:lnSpc>
            </a:pPr>
            <a:r>
              <a:rPr lang="en-US" sz="2400" b="1"/>
              <a:t>Author prominent citation</a:t>
            </a:r>
          </a:p>
          <a:p>
            <a:pPr>
              <a:lnSpc>
                <a:spcPct val="80000"/>
              </a:lnSpc>
              <a:buFontTx/>
              <a:buNone/>
            </a:pPr>
            <a:r>
              <a:rPr lang="en-US" sz="2400"/>
              <a:t>	Examples:</a:t>
            </a:r>
          </a:p>
          <a:p>
            <a:pPr marL="692150" lvl="1" indent="-347663">
              <a:lnSpc>
                <a:spcPct val="80000"/>
              </a:lnSpc>
            </a:pPr>
            <a:r>
              <a:rPr lang="en-US" sz="2200" i="1"/>
              <a:t>Close (1983) developed a simplified theory using an analogy between heat and mass transfer and the equivalent heat transfer only case.</a:t>
            </a:r>
          </a:p>
          <a:p>
            <a:pPr marL="692150" lvl="1" indent="-347663">
              <a:lnSpc>
                <a:spcPct val="80000"/>
              </a:lnSpc>
            </a:pPr>
            <a:r>
              <a:rPr lang="en-US" sz="2200" i="1"/>
              <a:t>Several authors have suggested that automated testing should be more readily accepted (Balcer, 1989; Stahl, 1989; Carver &amp; Tai, 1991).</a:t>
            </a:r>
          </a:p>
        </p:txBody>
      </p:sp>
    </p:spTree>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83B857ED-74D4-4580-8B81-0D57FB5C97D5}" type="slidenum">
              <a:rPr lang="en-US"/>
              <a:pPr/>
              <a:t>25</a:t>
            </a:fld>
            <a:endParaRPr lang="en-US"/>
          </a:p>
        </p:txBody>
      </p:sp>
      <p:sp>
        <p:nvSpPr>
          <p:cNvPr id="46082" name="Rectangle 2"/>
          <p:cNvSpPr>
            <a:spLocks noGrp="1" noChangeArrowheads="1"/>
          </p:cNvSpPr>
          <p:nvPr>
            <p:ph type="title"/>
          </p:nvPr>
        </p:nvSpPr>
        <p:spPr/>
        <p:txBody>
          <a:bodyPr/>
          <a:lstStyle/>
          <a:p>
            <a:r>
              <a:rPr lang="en-US"/>
              <a:t>Reporting verbs</a:t>
            </a:r>
          </a:p>
        </p:txBody>
      </p:sp>
      <p:sp>
        <p:nvSpPr>
          <p:cNvPr id="46083" name="Rectangle 3"/>
          <p:cNvSpPr>
            <a:spLocks noGrp="1" noChangeArrowheads="1"/>
          </p:cNvSpPr>
          <p:nvPr>
            <p:ph type="body" sz="half" idx="1"/>
          </p:nvPr>
        </p:nvSpPr>
        <p:spPr>
          <a:xfrm>
            <a:off x="457200" y="1447800"/>
            <a:ext cx="4038600" cy="4411662"/>
          </a:xfrm>
        </p:spPr>
        <p:txBody>
          <a:bodyPr/>
          <a:lstStyle/>
          <a:p>
            <a:pPr>
              <a:lnSpc>
                <a:spcPct val="80000"/>
              </a:lnSpc>
            </a:pPr>
            <a:r>
              <a:rPr lang="en-US" sz="2000" b="1" dirty="0"/>
              <a:t>Argue</a:t>
            </a:r>
          </a:p>
          <a:p>
            <a:pPr>
              <a:lnSpc>
                <a:spcPct val="80000"/>
              </a:lnSpc>
            </a:pPr>
            <a:r>
              <a:rPr lang="en-US" sz="2000" b="1" dirty="0"/>
              <a:t>Assert</a:t>
            </a:r>
          </a:p>
          <a:p>
            <a:pPr>
              <a:lnSpc>
                <a:spcPct val="80000"/>
              </a:lnSpc>
            </a:pPr>
            <a:r>
              <a:rPr lang="en-US" sz="2000" b="1" dirty="0"/>
              <a:t>Assume</a:t>
            </a:r>
          </a:p>
          <a:p>
            <a:pPr>
              <a:lnSpc>
                <a:spcPct val="80000"/>
              </a:lnSpc>
            </a:pPr>
            <a:r>
              <a:rPr lang="en-US" sz="2000" b="1" dirty="0"/>
              <a:t>Challenge</a:t>
            </a:r>
          </a:p>
          <a:p>
            <a:pPr>
              <a:lnSpc>
                <a:spcPct val="80000"/>
              </a:lnSpc>
            </a:pPr>
            <a:r>
              <a:rPr lang="en-US" sz="2000" b="1" dirty="0"/>
              <a:t>Claim</a:t>
            </a:r>
          </a:p>
          <a:p>
            <a:pPr>
              <a:lnSpc>
                <a:spcPct val="80000"/>
              </a:lnSpc>
            </a:pPr>
            <a:r>
              <a:rPr lang="en-US" sz="2000" b="1" dirty="0"/>
              <a:t>Contend</a:t>
            </a:r>
          </a:p>
          <a:p>
            <a:pPr>
              <a:lnSpc>
                <a:spcPct val="80000"/>
              </a:lnSpc>
            </a:pPr>
            <a:r>
              <a:rPr lang="en-US" sz="2000" b="1" dirty="0"/>
              <a:t>Contradict</a:t>
            </a:r>
          </a:p>
          <a:p>
            <a:pPr>
              <a:lnSpc>
                <a:spcPct val="80000"/>
              </a:lnSpc>
            </a:pPr>
            <a:r>
              <a:rPr lang="en-US" sz="2000" b="1" dirty="0"/>
              <a:t>Describe</a:t>
            </a:r>
          </a:p>
          <a:p>
            <a:pPr>
              <a:lnSpc>
                <a:spcPct val="80000"/>
              </a:lnSpc>
            </a:pPr>
            <a:r>
              <a:rPr lang="en-US" sz="2000" b="1" dirty="0"/>
              <a:t>Dispute</a:t>
            </a:r>
          </a:p>
          <a:p>
            <a:pPr>
              <a:lnSpc>
                <a:spcPct val="80000"/>
              </a:lnSpc>
            </a:pPr>
            <a:r>
              <a:rPr lang="en-US" sz="2000" b="1" dirty="0"/>
              <a:t>Emphasize</a:t>
            </a:r>
          </a:p>
          <a:p>
            <a:pPr>
              <a:lnSpc>
                <a:spcPct val="80000"/>
              </a:lnSpc>
            </a:pPr>
            <a:r>
              <a:rPr lang="en-US" sz="2000" b="1" dirty="0"/>
              <a:t>Establish</a:t>
            </a:r>
          </a:p>
          <a:p>
            <a:pPr>
              <a:lnSpc>
                <a:spcPct val="80000"/>
              </a:lnSpc>
            </a:pPr>
            <a:r>
              <a:rPr lang="en-US" sz="2000" b="1" dirty="0"/>
              <a:t>Examine</a:t>
            </a:r>
          </a:p>
          <a:p>
            <a:pPr>
              <a:lnSpc>
                <a:spcPct val="80000"/>
              </a:lnSpc>
            </a:pPr>
            <a:r>
              <a:rPr lang="en-US" sz="2000" b="1" dirty="0"/>
              <a:t>Find</a:t>
            </a:r>
          </a:p>
          <a:p>
            <a:pPr>
              <a:lnSpc>
                <a:spcPct val="80000"/>
              </a:lnSpc>
            </a:pPr>
            <a:r>
              <a:rPr lang="en-US" sz="2000" b="1" dirty="0"/>
              <a:t>Maintain</a:t>
            </a:r>
          </a:p>
          <a:p>
            <a:pPr>
              <a:lnSpc>
                <a:spcPct val="80000"/>
              </a:lnSpc>
            </a:pPr>
            <a:endParaRPr lang="en-US" sz="2000" b="1" dirty="0"/>
          </a:p>
        </p:txBody>
      </p:sp>
      <p:sp>
        <p:nvSpPr>
          <p:cNvPr id="46084" name="Rectangle 4"/>
          <p:cNvSpPr>
            <a:spLocks noGrp="1" noChangeArrowheads="1"/>
          </p:cNvSpPr>
          <p:nvPr>
            <p:ph type="body" sz="half" idx="2"/>
          </p:nvPr>
        </p:nvSpPr>
        <p:spPr/>
        <p:txBody>
          <a:bodyPr/>
          <a:lstStyle/>
          <a:p>
            <a:pPr>
              <a:lnSpc>
                <a:spcPct val="80000"/>
              </a:lnSpc>
            </a:pPr>
            <a:r>
              <a:rPr lang="en-US" sz="2000" b="1" dirty="0"/>
              <a:t>Note</a:t>
            </a:r>
          </a:p>
          <a:p>
            <a:pPr>
              <a:lnSpc>
                <a:spcPct val="80000"/>
              </a:lnSpc>
            </a:pPr>
            <a:r>
              <a:rPr lang="en-US" sz="2000" b="1" dirty="0"/>
              <a:t>Object</a:t>
            </a:r>
          </a:p>
          <a:p>
            <a:pPr>
              <a:lnSpc>
                <a:spcPct val="80000"/>
              </a:lnSpc>
            </a:pPr>
            <a:r>
              <a:rPr lang="en-US" sz="2000" b="1" dirty="0"/>
              <a:t>Observe</a:t>
            </a:r>
          </a:p>
          <a:p>
            <a:pPr>
              <a:lnSpc>
                <a:spcPct val="80000"/>
              </a:lnSpc>
            </a:pPr>
            <a:r>
              <a:rPr lang="en-US" sz="2000" b="1" dirty="0"/>
              <a:t>Persuade</a:t>
            </a:r>
          </a:p>
          <a:p>
            <a:pPr>
              <a:lnSpc>
                <a:spcPct val="80000"/>
              </a:lnSpc>
            </a:pPr>
            <a:r>
              <a:rPr lang="en-US" sz="2000" b="1" dirty="0"/>
              <a:t>Propose</a:t>
            </a:r>
          </a:p>
          <a:p>
            <a:pPr>
              <a:lnSpc>
                <a:spcPct val="80000"/>
              </a:lnSpc>
            </a:pPr>
            <a:r>
              <a:rPr lang="en-US" sz="2000" b="1" dirty="0"/>
              <a:t>Prove</a:t>
            </a:r>
          </a:p>
          <a:p>
            <a:pPr>
              <a:lnSpc>
                <a:spcPct val="80000"/>
              </a:lnSpc>
            </a:pPr>
            <a:r>
              <a:rPr lang="en-US" sz="2000" b="1" dirty="0"/>
              <a:t>Purport</a:t>
            </a:r>
          </a:p>
          <a:p>
            <a:pPr>
              <a:lnSpc>
                <a:spcPct val="80000"/>
              </a:lnSpc>
            </a:pPr>
            <a:r>
              <a:rPr lang="en-US" sz="2000" b="1" dirty="0"/>
              <a:t>Recommend</a:t>
            </a:r>
          </a:p>
          <a:p>
            <a:pPr>
              <a:lnSpc>
                <a:spcPct val="80000"/>
              </a:lnSpc>
            </a:pPr>
            <a:r>
              <a:rPr lang="en-US" sz="2000" b="1" dirty="0"/>
              <a:t>Refute</a:t>
            </a:r>
          </a:p>
          <a:p>
            <a:pPr>
              <a:lnSpc>
                <a:spcPct val="80000"/>
              </a:lnSpc>
            </a:pPr>
            <a:r>
              <a:rPr lang="en-US" sz="2000" b="1" dirty="0"/>
              <a:t>Reject</a:t>
            </a:r>
          </a:p>
          <a:p>
            <a:pPr>
              <a:lnSpc>
                <a:spcPct val="80000"/>
              </a:lnSpc>
            </a:pPr>
            <a:r>
              <a:rPr lang="en-US" sz="2000" b="1" dirty="0"/>
              <a:t>Remark</a:t>
            </a:r>
          </a:p>
          <a:p>
            <a:pPr>
              <a:lnSpc>
                <a:spcPct val="80000"/>
              </a:lnSpc>
            </a:pPr>
            <a:r>
              <a:rPr lang="en-US" sz="2000" b="1" dirty="0"/>
              <a:t>Suggest</a:t>
            </a:r>
          </a:p>
          <a:p>
            <a:pPr>
              <a:lnSpc>
                <a:spcPct val="80000"/>
              </a:lnSpc>
            </a:pPr>
            <a:r>
              <a:rPr lang="en-US" sz="2000" b="1" dirty="0"/>
              <a:t>Support</a:t>
            </a:r>
          </a:p>
        </p:txBody>
      </p:sp>
    </p:spTree>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79531DE-158C-4660-A769-47140357362F}" type="slidenum">
              <a:rPr lang="en-US"/>
              <a:pPr/>
              <a:t>26</a:t>
            </a:fld>
            <a:endParaRPr lang="en-US"/>
          </a:p>
        </p:txBody>
      </p:sp>
      <p:sp>
        <p:nvSpPr>
          <p:cNvPr id="48130" name="Rectangle 2"/>
          <p:cNvSpPr>
            <a:spLocks noGrp="1" noChangeArrowheads="1"/>
          </p:cNvSpPr>
          <p:nvPr>
            <p:ph type="title"/>
          </p:nvPr>
        </p:nvSpPr>
        <p:spPr/>
        <p:txBody>
          <a:bodyPr/>
          <a:lstStyle/>
          <a:p>
            <a:r>
              <a:rPr lang="en-US"/>
              <a:t>Verb tenses – Present</a:t>
            </a:r>
          </a:p>
        </p:txBody>
      </p:sp>
      <p:sp>
        <p:nvSpPr>
          <p:cNvPr id="48131" name="Rectangle 3"/>
          <p:cNvSpPr>
            <a:spLocks noGrp="1" noChangeArrowheads="1"/>
          </p:cNvSpPr>
          <p:nvPr>
            <p:ph type="body" idx="1"/>
          </p:nvPr>
        </p:nvSpPr>
        <p:spPr/>
        <p:txBody>
          <a:bodyPr/>
          <a:lstStyle/>
          <a:p>
            <a:pPr>
              <a:lnSpc>
                <a:spcPct val="90000"/>
              </a:lnSpc>
            </a:pPr>
            <a:r>
              <a:rPr lang="en-US" sz="2400" b="1"/>
              <a:t>A statement about what the thesis, chapter or section does</a:t>
            </a:r>
          </a:p>
          <a:p>
            <a:pPr>
              <a:lnSpc>
                <a:spcPct val="90000"/>
              </a:lnSpc>
              <a:buFontTx/>
              <a:buNone/>
            </a:pPr>
            <a:r>
              <a:rPr lang="en-US" sz="2400" i="1"/>
              <a:t>	</a:t>
            </a:r>
            <a:r>
              <a:rPr lang="en-US" sz="2000" i="1"/>
              <a:t>Examples:</a:t>
            </a:r>
          </a:p>
          <a:p>
            <a:pPr marL="692150" lvl="1" indent="-347663">
              <a:lnSpc>
                <a:spcPct val="90000"/>
              </a:lnSpc>
            </a:pPr>
            <a:r>
              <a:rPr lang="en-US" sz="2000" i="1"/>
              <a:t>This thesis presents a report of an investigation into …….</a:t>
            </a:r>
          </a:p>
          <a:p>
            <a:pPr marL="692150" lvl="1" indent="-347663">
              <a:lnSpc>
                <a:spcPct val="90000"/>
              </a:lnSpc>
            </a:pPr>
            <a:r>
              <a:rPr lang="en-US" sz="2000" i="1"/>
              <a:t>This chapter thus provides a basis for the next.</a:t>
            </a:r>
          </a:p>
          <a:p>
            <a:pPr marL="692150" lvl="1" indent="-347663">
              <a:lnSpc>
                <a:spcPct val="90000"/>
              </a:lnSpc>
            </a:pPr>
            <a:r>
              <a:rPr lang="en-US" sz="2000" i="1"/>
              <a:t>In this section, the results from the first set of experiments are reported.</a:t>
            </a:r>
          </a:p>
          <a:p>
            <a:pPr>
              <a:lnSpc>
                <a:spcPct val="90000"/>
              </a:lnSpc>
            </a:pPr>
            <a:r>
              <a:rPr lang="en-US" sz="2400" b="1"/>
              <a:t>A statement of a generally accepted scientific fact</a:t>
            </a:r>
          </a:p>
          <a:p>
            <a:pPr>
              <a:lnSpc>
                <a:spcPct val="90000"/>
              </a:lnSpc>
              <a:buFontTx/>
              <a:buNone/>
            </a:pPr>
            <a:r>
              <a:rPr lang="en-US" sz="2400" i="1"/>
              <a:t>	</a:t>
            </a:r>
            <a:r>
              <a:rPr lang="en-US" sz="2000" i="1"/>
              <a:t>Examples:</a:t>
            </a:r>
          </a:p>
          <a:p>
            <a:pPr marL="692150" lvl="1" indent="-347663">
              <a:lnSpc>
                <a:spcPct val="90000"/>
              </a:lnSpc>
            </a:pPr>
            <a:r>
              <a:rPr lang="en-US" sz="2000" i="1"/>
              <a:t>There are three factors that control the concentration of aluminum in seawater.</a:t>
            </a:r>
          </a:p>
          <a:p>
            <a:pPr marL="692150" lvl="1" indent="-347663">
              <a:lnSpc>
                <a:spcPct val="90000"/>
              </a:lnSpc>
            </a:pPr>
            <a:r>
              <a:rPr lang="en-US" sz="2000" i="1"/>
              <a:t>The finite rate coefficients have an effect on heat transfer through a horizontal porous layer.</a:t>
            </a:r>
          </a:p>
        </p:txBody>
      </p:sp>
    </p:spTree>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560C1CA-6E31-41D4-BFA2-E73A307BD1DC}" type="slidenum">
              <a:rPr lang="en-US"/>
              <a:pPr/>
              <a:t>27</a:t>
            </a:fld>
            <a:endParaRPr lang="en-US"/>
          </a:p>
        </p:txBody>
      </p:sp>
      <p:sp>
        <p:nvSpPr>
          <p:cNvPr id="68610" name="Rectangle 2"/>
          <p:cNvSpPr>
            <a:spLocks noGrp="1" noChangeArrowheads="1"/>
          </p:cNvSpPr>
          <p:nvPr>
            <p:ph type="title"/>
          </p:nvPr>
        </p:nvSpPr>
        <p:spPr/>
        <p:txBody>
          <a:bodyPr/>
          <a:lstStyle/>
          <a:p>
            <a:r>
              <a:rPr lang="en-US"/>
              <a:t>Verb tenses – Present</a:t>
            </a:r>
          </a:p>
        </p:txBody>
      </p:sp>
      <p:sp>
        <p:nvSpPr>
          <p:cNvPr id="68611" name="Rectangle 3"/>
          <p:cNvSpPr>
            <a:spLocks noGrp="1" noChangeArrowheads="1"/>
          </p:cNvSpPr>
          <p:nvPr>
            <p:ph type="body" idx="1"/>
          </p:nvPr>
        </p:nvSpPr>
        <p:spPr>
          <a:xfrm>
            <a:off x="457200" y="1524000"/>
            <a:ext cx="8229600" cy="4800600"/>
          </a:xfrm>
        </p:spPr>
        <p:txBody>
          <a:bodyPr/>
          <a:lstStyle/>
          <a:p>
            <a:pPr>
              <a:lnSpc>
                <a:spcPct val="80000"/>
              </a:lnSpc>
            </a:pPr>
            <a:r>
              <a:rPr lang="en-US" sz="2400" b="1" dirty="0"/>
              <a:t>A review of current research work, or research work of immediate relevance to your study.</a:t>
            </a:r>
          </a:p>
          <a:p>
            <a:pPr>
              <a:lnSpc>
                <a:spcPct val="80000"/>
              </a:lnSpc>
              <a:buFontTx/>
              <a:buNone/>
            </a:pPr>
            <a:r>
              <a:rPr lang="en-US" sz="2400" i="1" dirty="0"/>
              <a:t>	</a:t>
            </a:r>
            <a:r>
              <a:rPr lang="en-US" sz="2000" i="1" dirty="0"/>
              <a:t>Example:</a:t>
            </a:r>
          </a:p>
          <a:p>
            <a:pPr marL="692150" lvl="1" indent="-347663">
              <a:lnSpc>
                <a:spcPct val="80000"/>
              </a:lnSpc>
            </a:pPr>
            <a:r>
              <a:rPr lang="en-US" sz="2000" i="1" dirty="0"/>
              <a:t>Schulze </a:t>
            </a:r>
            <a:r>
              <a:rPr lang="en-US" sz="2000" i="1"/>
              <a:t>(</a:t>
            </a:r>
            <a:r>
              <a:rPr lang="en-US" sz="2000" i="1" smtClean="0"/>
              <a:t>2016) </a:t>
            </a:r>
            <a:r>
              <a:rPr lang="en-US" sz="2000" i="1" dirty="0"/>
              <a:t>concludes that hydraulic rate has a significant effect on future performance.</a:t>
            </a:r>
          </a:p>
          <a:p>
            <a:pPr>
              <a:lnSpc>
                <a:spcPct val="80000"/>
              </a:lnSpc>
            </a:pPr>
            <a:r>
              <a:rPr lang="en-US" sz="2400" b="1" dirty="0"/>
              <a:t>Comments, explanations and evaluative statements made by you when you are reviewing previous studies.</a:t>
            </a:r>
          </a:p>
          <a:p>
            <a:pPr>
              <a:lnSpc>
                <a:spcPct val="80000"/>
              </a:lnSpc>
              <a:buFontTx/>
              <a:buNone/>
            </a:pPr>
            <a:r>
              <a:rPr lang="en-US" sz="2400" i="1" dirty="0"/>
              <a:t>	</a:t>
            </a:r>
            <a:r>
              <a:rPr lang="en-US" sz="2000" i="1" dirty="0"/>
              <a:t>Examples:</a:t>
            </a:r>
          </a:p>
          <a:p>
            <a:pPr marL="692150" lvl="1" indent="-347663">
              <a:lnSpc>
                <a:spcPct val="80000"/>
              </a:lnSpc>
            </a:pPr>
            <a:r>
              <a:rPr lang="en-US" sz="2000" i="1" dirty="0" smtClean="0"/>
              <a:t>Therefore</a:t>
            </a:r>
            <a:r>
              <a:rPr lang="en-US" sz="2000" i="1" dirty="0"/>
              <a:t>, this sequential approach is impractical in the real world where projects are typically large and the activities from one stage may be carried out in parallel with the activities of another stage.</a:t>
            </a:r>
          </a:p>
          <a:p>
            <a:pPr marL="692150" lvl="1" indent="-347663">
              <a:lnSpc>
                <a:spcPct val="80000"/>
              </a:lnSpc>
            </a:pPr>
            <a:r>
              <a:rPr lang="en-US" sz="2000" i="1" dirty="0"/>
              <a:t>The reason for this anomalous result is that the tests were done at low hydraulic rates at which the plastic packing was not completely wetted.</a:t>
            </a:r>
          </a:p>
        </p:txBody>
      </p:sp>
    </p:spTree>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5B916C0-6E77-4D67-A1CB-AED44805F66B}" type="slidenum">
              <a:rPr lang="en-US"/>
              <a:pPr/>
              <a:t>28</a:t>
            </a:fld>
            <a:endParaRPr lang="en-US"/>
          </a:p>
        </p:txBody>
      </p:sp>
      <p:sp>
        <p:nvSpPr>
          <p:cNvPr id="70658" name="Rectangle 2"/>
          <p:cNvSpPr>
            <a:spLocks noGrp="1" noChangeArrowheads="1"/>
          </p:cNvSpPr>
          <p:nvPr>
            <p:ph type="title"/>
          </p:nvPr>
        </p:nvSpPr>
        <p:spPr/>
        <p:txBody>
          <a:bodyPr/>
          <a:lstStyle/>
          <a:p>
            <a:r>
              <a:rPr lang="en-US"/>
              <a:t>Verb tenses – Past</a:t>
            </a:r>
          </a:p>
        </p:txBody>
      </p:sp>
      <p:sp>
        <p:nvSpPr>
          <p:cNvPr id="70659" name="Rectangle 3"/>
          <p:cNvSpPr>
            <a:spLocks noGrp="1" noChangeArrowheads="1"/>
          </p:cNvSpPr>
          <p:nvPr>
            <p:ph type="body" idx="1"/>
          </p:nvPr>
        </p:nvSpPr>
        <p:spPr/>
        <p:txBody>
          <a:bodyPr/>
          <a:lstStyle/>
          <a:p>
            <a:r>
              <a:rPr lang="en-US" b="1"/>
              <a:t>Report the contents, findings or conclusions of past research</a:t>
            </a:r>
          </a:p>
          <a:p>
            <a:pPr>
              <a:buFontTx/>
              <a:buNone/>
            </a:pPr>
            <a:r>
              <a:rPr lang="en-US" i="1"/>
              <a:t>	</a:t>
            </a:r>
            <a:r>
              <a:rPr lang="en-US" sz="2400" i="1"/>
              <a:t>Examples:</a:t>
            </a:r>
          </a:p>
          <a:p>
            <a:pPr marL="692150" lvl="1" indent="-347663"/>
            <a:r>
              <a:rPr lang="en-US" sz="2400" i="1"/>
              <a:t>Haberfield (1998) showed that the velocity of many enzyme reactions was slowed down if the end product had an increased paramagnetism.</a:t>
            </a:r>
          </a:p>
          <a:p>
            <a:pPr marL="692150" lvl="1" indent="-347663"/>
            <a:r>
              <a:rPr lang="en-US" sz="2400" i="1"/>
              <a:t>Allington (1999) found that the temperatures varied significantly over time.</a:t>
            </a:r>
          </a:p>
        </p:txBody>
      </p:sp>
    </p:spTree>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8229D20-D72C-428E-BAC3-2E459985852F}" type="slidenum">
              <a:rPr lang="en-US"/>
              <a:pPr/>
              <a:t>29</a:t>
            </a:fld>
            <a:endParaRPr lang="en-US"/>
          </a:p>
        </p:txBody>
      </p:sp>
      <p:sp>
        <p:nvSpPr>
          <p:cNvPr id="72706" name="Rectangle 2"/>
          <p:cNvSpPr>
            <a:spLocks noGrp="1" noChangeArrowheads="1"/>
          </p:cNvSpPr>
          <p:nvPr>
            <p:ph type="title"/>
          </p:nvPr>
        </p:nvSpPr>
        <p:spPr/>
        <p:txBody>
          <a:bodyPr/>
          <a:lstStyle/>
          <a:p>
            <a:r>
              <a:rPr lang="en-US" sz="4000"/>
              <a:t>Verb tenses – Present perfect</a:t>
            </a:r>
          </a:p>
        </p:txBody>
      </p:sp>
      <p:sp>
        <p:nvSpPr>
          <p:cNvPr id="72707" name="Rectangle 3"/>
          <p:cNvSpPr>
            <a:spLocks noGrp="1" noChangeArrowheads="1"/>
          </p:cNvSpPr>
          <p:nvPr>
            <p:ph type="body" idx="1"/>
          </p:nvPr>
        </p:nvSpPr>
        <p:spPr/>
        <p:txBody>
          <a:bodyPr/>
          <a:lstStyle/>
          <a:p>
            <a:pPr>
              <a:lnSpc>
                <a:spcPct val="80000"/>
              </a:lnSpc>
            </a:pPr>
            <a:r>
              <a:rPr lang="en-US" sz="2400" b="1"/>
              <a:t>In citations where the focus is on the research area of several authors</a:t>
            </a:r>
          </a:p>
          <a:p>
            <a:pPr>
              <a:lnSpc>
                <a:spcPct val="80000"/>
              </a:lnSpc>
              <a:buFontTx/>
              <a:buNone/>
            </a:pPr>
            <a:r>
              <a:rPr lang="en-US" sz="2400" i="1"/>
              <a:t>	</a:t>
            </a:r>
            <a:r>
              <a:rPr lang="en-US" sz="2000" i="1"/>
              <a:t>Examples:</a:t>
            </a:r>
          </a:p>
          <a:p>
            <a:pPr marL="692150" lvl="1" indent="-347663">
              <a:lnSpc>
                <a:spcPct val="80000"/>
              </a:lnSpc>
            </a:pPr>
            <a:r>
              <a:rPr lang="en-US" sz="2000" i="1"/>
              <a:t>Several studies </a:t>
            </a:r>
            <a:r>
              <a:rPr lang="en-US" sz="2000" b="1" i="1"/>
              <a:t>have provided </a:t>
            </a:r>
            <a:r>
              <a:rPr lang="en-US" sz="2000" i="1"/>
              <a:t>support for the suggestion that the amount of phonological recoding that is carried out depends on orthographic depth (Frost, 1994; Smart et al, 1997; Katz &amp; Feldman, 2001, 2002).</a:t>
            </a:r>
          </a:p>
          <a:p>
            <a:pPr marL="692150" lvl="1" indent="-347663">
              <a:lnSpc>
                <a:spcPct val="80000"/>
              </a:lnSpc>
            </a:pPr>
            <a:r>
              <a:rPr lang="en-US" sz="2000" i="1"/>
              <a:t>Joint roughness has been characterized by a number of authors (Renger, 1990; Feker &amp; Rengers, 1997; Wu &amp; Ali, 2000).</a:t>
            </a:r>
          </a:p>
          <a:p>
            <a:pPr>
              <a:lnSpc>
                <a:spcPct val="80000"/>
              </a:lnSpc>
            </a:pPr>
            <a:r>
              <a:rPr lang="en-US" sz="2400" b="1"/>
              <a:t>To generalize about the extent of the previous research</a:t>
            </a:r>
          </a:p>
          <a:p>
            <a:pPr>
              <a:lnSpc>
                <a:spcPct val="80000"/>
              </a:lnSpc>
              <a:buFontTx/>
              <a:buNone/>
            </a:pPr>
            <a:r>
              <a:rPr lang="en-US" sz="2400" i="1"/>
              <a:t>	</a:t>
            </a:r>
            <a:r>
              <a:rPr lang="en-US" sz="2000" i="1"/>
              <a:t>Examples:</a:t>
            </a:r>
          </a:p>
          <a:p>
            <a:pPr marL="692150" lvl="1" indent="-347663">
              <a:lnSpc>
                <a:spcPct val="80000"/>
              </a:lnSpc>
            </a:pPr>
            <a:r>
              <a:rPr lang="en-US" sz="2000" i="1"/>
              <a:t>Many studies have been conducted in this field.</a:t>
            </a:r>
          </a:p>
          <a:p>
            <a:pPr marL="692150" lvl="1" indent="-347663">
              <a:lnSpc>
                <a:spcPct val="80000"/>
              </a:lnSpc>
            </a:pPr>
            <a:r>
              <a:rPr lang="en-US" sz="2000" i="1"/>
              <a:t>Few researchers have examined this technique.</a:t>
            </a:r>
          </a:p>
          <a:p>
            <a:pPr marL="692150" lvl="1" indent="-347663">
              <a:lnSpc>
                <a:spcPct val="80000"/>
              </a:lnSpc>
            </a:pPr>
            <a:r>
              <a:rPr lang="en-US" sz="2000" i="1"/>
              <a:t>There has been extensive research into.........</a:t>
            </a: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altLang="en-US" sz="4000" dirty="0" smtClean="0"/>
              <a:t>Acknowledgment</a:t>
            </a:r>
          </a:p>
        </p:txBody>
      </p:sp>
      <p:sp>
        <p:nvSpPr>
          <p:cNvPr id="10243" name="Content Placeholder 2" descr="Rectangle: Click to edit Master text styles&#10;Second level&#10;Third level&#10;Fourth level&#10;Fifth level"/>
          <p:cNvSpPr>
            <a:spLocks noGrp="1"/>
          </p:cNvSpPr>
          <p:nvPr>
            <p:ph idx="1"/>
          </p:nvPr>
        </p:nvSpPr>
        <p:spPr bwMode="auto">
          <a:xfrm>
            <a:off x="381000" y="1719263"/>
            <a:ext cx="8458200" cy="4452937"/>
          </a:xfrm>
        </p:spPr>
        <p:txBody>
          <a:bodyPr wrap="square" numCol="1" anchor="t" anchorCtr="0" compatLnSpc="1">
            <a:prstTxWarp prst="textNoShape">
              <a:avLst/>
            </a:prstTxWarp>
          </a:bodyPr>
          <a:lstStyle/>
          <a:p>
            <a:pPr>
              <a:defRPr/>
            </a:pPr>
            <a:r>
              <a:rPr lang="en-US" altLang="en-US" sz="3200" dirty="0" smtClean="0"/>
              <a:t>I have prepared this presentation with the help of many books, presentations and Websites.</a:t>
            </a:r>
          </a:p>
          <a:p>
            <a:pPr>
              <a:defRPr/>
            </a:pPr>
            <a:r>
              <a:rPr lang="en-US" altLang="en-US" sz="3200" dirty="0" smtClean="0"/>
              <a:t>I pay my sincere gratitude to all authors, professors and experts for their efforts and contributions.</a:t>
            </a:r>
          </a:p>
        </p:txBody>
      </p:sp>
      <p:sp>
        <p:nvSpPr>
          <p:cNvPr id="10244" name="Slide Number Placeholder 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6AD06677-F941-4ABC-A461-AD66D5CBE038}" type="slidenum">
              <a:rPr lang="en-US" altLang="en-US" smtClean="0"/>
              <a:pPr/>
              <a:t>3</a:t>
            </a:fld>
            <a:endParaRPr lang="en-US" altLang="en-US" smtClean="0"/>
          </a:p>
        </p:txBody>
      </p:sp>
    </p:spTree>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2D67B9E-BFD3-470B-9C3A-5580E59D7241}" type="slidenum">
              <a:rPr lang="en-US"/>
              <a:pPr/>
              <a:t>30</a:t>
            </a:fld>
            <a:endParaRPr lang="en-US"/>
          </a:p>
        </p:txBody>
      </p:sp>
      <p:sp>
        <p:nvSpPr>
          <p:cNvPr id="31746" name="Rectangle 2"/>
          <p:cNvSpPr>
            <a:spLocks noGrp="1" noChangeArrowheads="1"/>
          </p:cNvSpPr>
          <p:nvPr>
            <p:ph type="title"/>
          </p:nvPr>
        </p:nvSpPr>
        <p:spPr>
          <a:xfrm>
            <a:off x="442913" y="103188"/>
            <a:ext cx="8243887" cy="998537"/>
          </a:xfrm>
        </p:spPr>
        <p:txBody>
          <a:bodyPr/>
          <a:lstStyle/>
          <a:p>
            <a:r>
              <a:rPr lang="en-US" sz="4000" dirty="0"/>
              <a:t>A </a:t>
            </a:r>
            <a:r>
              <a:rPr lang="en-US" sz="4000" smtClean="0"/>
              <a:t>good literature </a:t>
            </a:r>
            <a:r>
              <a:rPr lang="en-US" sz="4000"/>
              <a:t>r</a:t>
            </a:r>
            <a:r>
              <a:rPr lang="en-US" sz="4000" smtClean="0"/>
              <a:t>eview is…</a:t>
            </a:r>
            <a:endParaRPr lang="en-US" sz="4000" dirty="0"/>
          </a:p>
        </p:txBody>
      </p:sp>
      <p:sp>
        <p:nvSpPr>
          <p:cNvPr id="31747" name="Rectangle 3"/>
          <p:cNvSpPr>
            <a:spLocks noGrp="1" noChangeArrowheads="1"/>
          </p:cNvSpPr>
          <p:nvPr>
            <p:ph type="body" idx="1"/>
          </p:nvPr>
        </p:nvSpPr>
        <p:spPr>
          <a:xfrm>
            <a:off x="381000" y="1600200"/>
            <a:ext cx="8229600" cy="4648200"/>
          </a:xfrm>
        </p:spPr>
        <p:txBody>
          <a:bodyPr/>
          <a:lstStyle/>
          <a:p>
            <a:r>
              <a:rPr lang="en-US" sz="2000" b="1"/>
              <a:t>Focused</a:t>
            </a:r>
            <a:r>
              <a:rPr lang="en-US" sz="2000"/>
              <a:t> - The topic should be narrow. You should only present ideas and only report on studies that are closely related to topic.</a:t>
            </a:r>
          </a:p>
          <a:p>
            <a:r>
              <a:rPr lang="en-US" sz="2000" b="1"/>
              <a:t>Concise </a:t>
            </a:r>
            <a:r>
              <a:rPr lang="en-US" sz="2000"/>
              <a:t>- Ideas should be presented economically.  Don’t take any more space than you need to present your ideas. </a:t>
            </a:r>
          </a:p>
          <a:p>
            <a:r>
              <a:rPr lang="en-US" sz="2000" b="1"/>
              <a:t>Logical</a:t>
            </a:r>
            <a:r>
              <a:rPr lang="en-US" sz="2000"/>
              <a:t> - The flow within and among paragraphs should be a smooth, logical progression from one idea to the next </a:t>
            </a:r>
          </a:p>
          <a:p>
            <a:r>
              <a:rPr lang="en-US" sz="2000" b="1"/>
              <a:t>Developed</a:t>
            </a:r>
            <a:r>
              <a:rPr lang="en-US" sz="2000"/>
              <a:t> - Don’t leave the story half told. </a:t>
            </a:r>
          </a:p>
          <a:p>
            <a:r>
              <a:rPr lang="en-US" sz="2000" b="1"/>
              <a:t>Integrative</a:t>
            </a:r>
            <a:r>
              <a:rPr lang="en-US" sz="2000"/>
              <a:t> - Your paper should stress how the ideas in the studies are related.  Focus on the big picture.  What commonality do all the studies share?  How are some studies different than others?  Your paper should stress how all the studies reviewed contribute to your topic. </a:t>
            </a:r>
          </a:p>
          <a:p>
            <a:r>
              <a:rPr lang="en-US" sz="2000" b="1"/>
              <a:t>Current</a:t>
            </a:r>
            <a:r>
              <a:rPr lang="en-US" sz="2000"/>
              <a:t> - Your review should focus on work being done on the cutting edge of your topic. </a:t>
            </a:r>
          </a:p>
        </p:txBody>
      </p:sp>
    </p:spTree>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4000" dirty="0" smtClean="0"/>
              <a:t>Best of luck for your research endeavors!</a:t>
            </a:r>
            <a:endParaRPr lang="en-US" sz="4000" dirty="0"/>
          </a:p>
        </p:txBody>
      </p:sp>
      <p:sp>
        <p:nvSpPr>
          <p:cNvPr id="4" name="Slide Number Placeholder 3"/>
          <p:cNvSpPr>
            <a:spLocks noGrp="1"/>
          </p:cNvSpPr>
          <p:nvPr>
            <p:ph type="sldNum" sz="quarter" idx="4"/>
          </p:nvPr>
        </p:nvSpPr>
        <p:spPr/>
        <p:txBody>
          <a:bodyPr/>
          <a:lstStyle/>
          <a:p>
            <a:fld id="{310A571E-CB32-4127-B91D-35A3C4BB30AB}" type="slidenum">
              <a:rPr lang="en-US" altLang="en-US" smtClean="0"/>
              <a:pPr/>
              <a:t>31</a:t>
            </a:fld>
            <a:endParaRPr lang="en-US" altLang="en-US"/>
          </a:p>
        </p:txBody>
      </p:sp>
    </p:spTree>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103C2D8-9ABC-4EA2-85C9-379D4B3DBDFC}" type="slidenum">
              <a:rPr lang="en-US" altLang="en-US"/>
              <a:pPr/>
              <a:t>4</a:t>
            </a:fld>
            <a:endParaRPr lang="en-US" altLang="en-US"/>
          </a:p>
        </p:txBody>
      </p:sp>
      <p:sp>
        <p:nvSpPr>
          <p:cNvPr id="7170" name="Rectangle 2"/>
          <p:cNvSpPr>
            <a:spLocks noGrp="1" noChangeArrowheads="1"/>
          </p:cNvSpPr>
          <p:nvPr>
            <p:ph type="title"/>
          </p:nvPr>
        </p:nvSpPr>
        <p:spPr/>
        <p:txBody>
          <a:bodyPr/>
          <a:lstStyle/>
          <a:p>
            <a:r>
              <a:rPr lang="en-US" dirty="0"/>
              <a:t>Literature review - Definition</a:t>
            </a:r>
          </a:p>
        </p:txBody>
      </p:sp>
      <p:sp>
        <p:nvSpPr>
          <p:cNvPr id="7171" name="Rectangle 3"/>
          <p:cNvSpPr>
            <a:spLocks noGrp="1" noChangeArrowheads="1"/>
          </p:cNvSpPr>
          <p:nvPr>
            <p:ph type="body" idx="1"/>
          </p:nvPr>
        </p:nvSpPr>
        <p:spPr/>
        <p:txBody>
          <a:bodyPr/>
          <a:lstStyle/>
          <a:p>
            <a:pPr>
              <a:lnSpc>
                <a:spcPct val="90000"/>
              </a:lnSpc>
            </a:pPr>
            <a:r>
              <a:rPr lang="en-US" sz="2400" dirty="0"/>
              <a:t>A body of text that aims to review the critical points of current knowledge on a particular topic</a:t>
            </a:r>
          </a:p>
          <a:p>
            <a:pPr>
              <a:lnSpc>
                <a:spcPct val="90000"/>
              </a:lnSpc>
            </a:pPr>
            <a:r>
              <a:rPr lang="en-US" sz="2400" dirty="0"/>
              <a:t>A comprehensive survey of publications in a specific field of study or related to a particular line of research</a:t>
            </a:r>
          </a:p>
          <a:p>
            <a:pPr>
              <a:lnSpc>
                <a:spcPct val="90000"/>
              </a:lnSpc>
            </a:pPr>
            <a:r>
              <a:rPr lang="en-US" sz="2400" dirty="0" smtClean="0"/>
              <a:t>A </a:t>
            </a:r>
            <a:r>
              <a:rPr lang="en-US" sz="2400" dirty="0"/>
              <a:t>summary of existing published literature made by experts who select and weigh findings available from the literature</a:t>
            </a:r>
          </a:p>
          <a:p>
            <a:pPr>
              <a:lnSpc>
                <a:spcPct val="90000"/>
              </a:lnSpc>
            </a:pPr>
            <a:r>
              <a:rPr lang="en-US" sz="2400" dirty="0"/>
              <a:t>A summary and interpretation of research findings reported in the literature</a:t>
            </a:r>
          </a:p>
          <a:p>
            <a:pPr>
              <a:lnSpc>
                <a:spcPct val="90000"/>
              </a:lnSpc>
            </a:pPr>
            <a:r>
              <a:rPr lang="en-US" sz="2400" dirty="0"/>
              <a:t>A process and documentation of the current relevant research literature regarding a particular topic or subject of interest</a:t>
            </a:r>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B619D98-4CA1-4723-9A27-17EB3D6C8AB0}" type="slidenum">
              <a:rPr lang="en-US" altLang="en-US"/>
              <a:pPr/>
              <a:t>5</a:t>
            </a:fld>
            <a:endParaRPr lang="en-US" altLang="en-US"/>
          </a:p>
        </p:txBody>
      </p:sp>
      <p:sp>
        <p:nvSpPr>
          <p:cNvPr id="11266" name="Rectangle 2"/>
          <p:cNvSpPr>
            <a:spLocks noGrp="1" noChangeArrowheads="1"/>
          </p:cNvSpPr>
          <p:nvPr>
            <p:ph type="title"/>
          </p:nvPr>
        </p:nvSpPr>
        <p:spPr/>
        <p:txBody>
          <a:bodyPr/>
          <a:lstStyle/>
          <a:p>
            <a:r>
              <a:rPr lang="en-US"/>
              <a:t>Purposes of literature review</a:t>
            </a:r>
          </a:p>
        </p:txBody>
      </p:sp>
      <p:sp>
        <p:nvSpPr>
          <p:cNvPr id="11267" name="Rectangle 3"/>
          <p:cNvSpPr>
            <a:spLocks noGrp="1" noChangeArrowheads="1"/>
          </p:cNvSpPr>
          <p:nvPr>
            <p:ph type="body" idx="1"/>
          </p:nvPr>
        </p:nvSpPr>
        <p:spPr/>
        <p:txBody>
          <a:bodyPr/>
          <a:lstStyle/>
          <a:p>
            <a:pPr>
              <a:lnSpc>
                <a:spcPct val="90000"/>
              </a:lnSpc>
            </a:pPr>
            <a:r>
              <a:rPr lang="en-US" sz="2100" b="1"/>
              <a:t>Define and limit problem</a:t>
            </a:r>
          </a:p>
          <a:p>
            <a:pPr lvl="1">
              <a:lnSpc>
                <a:spcPct val="90000"/>
              </a:lnSpc>
            </a:pPr>
            <a:r>
              <a:rPr lang="en-US" sz="2000"/>
              <a:t>Develop familiarity with topic</a:t>
            </a:r>
          </a:p>
          <a:p>
            <a:pPr lvl="1">
              <a:lnSpc>
                <a:spcPct val="90000"/>
              </a:lnSpc>
            </a:pPr>
            <a:r>
              <a:rPr lang="en-US" sz="2000"/>
              <a:t>Limit research to a subtopic within larger body of knowledge</a:t>
            </a:r>
          </a:p>
          <a:p>
            <a:pPr>
              <a:lnSpc>
                <a:spcPct val="90000"/>
              </a:lnSpc>
            </a:pPr>
            <a:r>
              <a:rPr lang="en-US" sz="2100" b="1"/>
              <a:t>Place study in historical perspective</a:t>
            </a:r>
          </a:p>
          <a:p>
            <a:pPr lvl="1">
              <a:lnSpc>
                <a:spcPct val="90000"/>
              </a:lnSpc>
            </a:pPr>
            <a:r>
              <a:rPr lang="en-US" sz="2000"/>
              <a:t>Analysis of way in which study relates to existing knowledge</a:t>
            </a:r>
          </a:p>
          <a:p>
            <a:pPr>
              <a:lnSpc>
                <a:spcPct val="90000"/>
              </a:lnSpc>
            </a:pPr>
            <a:r>
              <a:rPr lang="en-US" sz="2100" b="1"/>
              <a:t>Avoid unintentional and unnecessary replication</a:t>
            </a:r>
          </a:p>
          <a:p>
            <a:pPr lvl="1">
              <a:lnSpc>
                <a:spcPct val="90000"/>
              </a:lnSpc>
            </a:pPr>
            <a:r>
              <a:rPr lang="en-US" sz="2000"/>
              <a:t>Awareness of prior studies so as to avoid unneeded replication</a:t>
            </a:r>
          </a:p>
          <a:p>
            <a:pPr lvl="1">
              <a:lnSpc>
                <a:spcPct val="90000"/>
              </a:lnSpc>
            </a:pPr>
            <a:r>
              <a:rPr lang="en-US" sz="2000"/>
              <a:t>Replication is reasonable if it is needed to verify prior results, investigate results that failed to be significant, or relate problem to a specific site</a:t>
            </a:r>
          </a:p>
        </p:txBody>
      </p:sp>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A77A47F-4B41-44D4-BD00-3E2EA3BDF784}" type="slidenum">
              <a:rPr lang="en-US" altLang="en-US"/>
              <a:pPr/>
              <a:t>6</a:t>
            </a:fld>
            <a:endParaRPr lang="en-US" altLang="en-US"/>
          </a:p>
        </p:txBody>
      </p:sp>
      <p:sp>
        <p:nvSpPr>
          <p:cNvPr id="9218" name="Rectangle 2"/>
          <p:cNvSpPr>
            <a:spLocks noGrp="1" noChangeArrowheads="1"/>
          </p:cNvSpPr>
          <p:nvPr>
            <p:ph type="title"/>
          </p:nvPr>
        </p:nvSpPr>
        <p:spPr/>
        <p:txBody>
          <a:bodyPr/>
          <a:lstStyle/>
          <a:p>
            <a:r>
              <a:rPr lang="en-US" dirty="0"/>
              <a:t>Purposes of literature </a:t>
            </a:r>
            <a:r>
              <a:rPr lang="en-US" dirty="0" smtClean="0"/>
              <a:t>review…</a:t>
            </a:r>
            <a:endParaRPr lang="en-US" dirty="0"/>
          </a:p>
        </p:txBody>
      </p:sp>
      <p:sp>
        <p:nvSpPr>
          <p:cNvPr id="9219" name="Rectangle 3"/>
          <p:cNvSpPr>
            <a:spLocks noGrp="1" noChangeArrowheads="1"/>
          </p:cNvSpPr>
          <p:nvPr>
            <p:ph type="body" idx="1"/>
          </p:nvPr>
        </p:nvSpPr>
        <p:spPr/>
        <p:txBody>
          <a:bodyPr/>
          <a:lstStyle/>
          <a:p>
            <a:pPr>
              <a:lnSpc>
                <a:spcPct val="90000"/>
              </a:lnSpc>
            </a:pPr>
            <a:r>
              <a:rPr lang="en-US" sz="2100" b="1" dirty="0"/>
              <a:t>Select promising methods and measures</a:t>
            </a:r>
          </a:p>
          <a:p>
            <a:pPr lvl="1">
              <a:lnSpc>
                <a:spcPct val="90000"/>
              </a:lnSpc>
            </a:pPr>
            <a:r>
              <a:rPr lang="en-US" sz="2000" dirty="0"/>
              <a:t>Knowledge of and insight into specific research designs for investigating a problem</a:t>
            </a:r>
          </a:p>
          <a:p>
            <a:pPr lvl="1">
              <a:lnSpc>
                <a:spcPct val="90000"/>
              </a:lnSpc>
            </a:pPr>
            <a:r>
              <a:rPr lang="en-US" sz="2000" dirty="0"/>
              <a:t>Awareness of specific instruments, sampling procedures, and data analyses</a:t>
            </a:r>
          </a:p>
          <a:p>
            <a:pPr>
              <a:lnSpc>
                <a:spcPct val="90000"/>
              </a:lnSpc>
            </a:pPr>
            <a:r>
              <a:rPr lang="en-US" sz="2100" b="1" dirty="0"/>
              <a:t>Relate findings to previous knowledge and suggest future research needs</a:t>
            </a:r>
          </a:p>
          <a:p>
            <a:pPr lvl="1">
              <a:lnSpc>
                <a:spcPct val="90000"/>
              </a:lnSpc>
            </a:pPr>
            <a:r>
              <a:rPr lang="en-US" sz="2000" dirty="0"/>
              <a:t>Relating prior research to what is known places current study in perspective</a:t>
            </a:r>
          </a:p>
          <a:p>
            <a:pPr lvl="1">
              <a:lnSpc>
                <a:spcPct val="90000"/>
              </a:lnSpc>
            </a:pPr>
            <a:r>
              <a:rPr lang="en-US" sz="2000" dirty="0"/>
              <a:t>This knowledge allows researcher to focus problem on what is not known </a:t>
            </a:r>
          </a:p>
          <a:p>
            <a:pPr>
              <a:lnSpc>
                <a:spcPct val="90000"/>
              </a:lnSpc>
            </a:pPr>
            <a:r>
              <a:rPr lang="en-US" sz="2100" b="1" dirty="0"/>
              <a:t>Develop research hypotheses</a:t>
            </a:r>
          </a:p>
          <a:p>
            <a:pPr lvl="1">
              <a:lnSpc>
                <a:spcPct val="90000"/>
              </a:lnSpc>
            </a:pPr>
            <a:r>
              <a:rPr lang="en-US" sz="2000" dirty="0"/>
              <a:t>Suggestions for specific research hypotheses</a:t>
            </a:r>
          </a:p>
          <a:p>
            <a:pPr>
              <a:lnSpc>
                <a:spcPct val="90000"/>
              </a:lnSpc>
            </a:pPr>
            <a:endParaRPr lang="en-US" sz="2100" dirty="0"/>
          </a:p>
        </p:txBody>
      </p:sp>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3"/>
          <p:cNvSpPr>
            <a:spLocks noGrp="1"/>
          </p:cNvSpPr>
          <p:nvPr>
            <p:ph type="sldNum" sz="quarter" idx="12"/>
          </p:nvPr>
        </p:nvSpPr>
        <p:spPr/>
        <p:txBody>
          <a:bodyPr/>
          <a:lstStyle/>
          <a:p>
            <a:fld id="{D936241C-A2E7-4405-AD8B-5BBD5D9EC5AA}" type="slidenum">
              <a:rPr lang="en-US" altLang="en-US"/>
              <a:pPr/>
              <a:t>7</a:t>
            </a:fld>
            <a:endParaRPr lang="en-US" altLang="en-US"/>
          </a:p>
        </p:txBody>
      </p:sp>
      <p:graphicFrame>
        <p:nvGraphicFramePr>
          <p:cNvPr id="26626" name="Group 2"/>
          <p:cNvGraphicFramePr>
            <a:graphicFrameLocks noGrp="1"/>
          </p:cNvGraphicFramePr>
          <p:nvPr/>
        </p:nvGraphicFramePr>
        <p:xfrm>
          <a:off x="609600" y="4800600"/>
          <a:ext cx="7924800" cy="1310640"/>
        </p:xfrm>
        <a:graphic>
          <a:graphicData uri="http://schemas.openxmlformats.org/drawingml/2006/table">
            <a:tbl>
              <a:tblPr/>
              <a:tblGrid>
                <a:gridCol w="2209800"/>
                <a:gridCol w="5715000"/>
              </a:tblGrid>
              <a:tr h="815975">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Meta-analysis</a:t>
                      </a:r>
                      <a:endParaRPr kumimoji="0" lang="en-US" sz="3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00">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Symbol" pitchFamily="18" charset="2"/>
                        <a:buChar char=""/>
                        <a:tabLst>
                          <a:tab pos="136525" algn="l"/>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Quantitatively combines the results of studies that are the result of a systematic literature review. </a:t>
                      </a:r>
                      <a:endParaRPr kumimoji="0" lang="en-US" sz="17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tx2"/>
                        </a:buClr>
                        <a:buSzPct val="70000"/>
                        <a:buFont typeface="Symbol" pitchFamily="18" charset="2"/>
                        <a:buChar char=""/>
                        <a:tabLst>
                          <a:tab pos="136525" algn="l"/>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Capable of performing a statistical analysis of the pooled results of relevant studies.</a:t>
                      </a:r>
                      <a:endParaRPr kumimoji="0" lang="en-US" sz="30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00">
                        <a:alpha val="50000"/>
                      </a:srgbClr>
                    </a:solidFill>
                  </a:tcPr>
                </a:tc>
              </a:tr>
            </a:tbl>
          </a:graphicData>
        </a:graphic>
      </p:graphicFrame>
      <p:sp>
        <p:nvSpPr>
          <p:cNvPr id="26634" name="Rectangle 10"/>
          <p:cNvSpPr>
            <a:spLocks noChangeArrowheads="1"/>
          </p:cNvSpPr>
          <p:nvPr/>
        </p:nvSpPr>
        <p:spPr bwMode="auto">
          <a:xfrm>
            <a:off x="304800" y="685800"/>
            <a:ext cx="7620000" cy="884238"/>
          </a:xfrm>
          <a:prstGeom prst="rect">
            <a:avLst/>
          </a:prstGeom>
          <a:noFill/>
          <a:ln w="9525">
            <a:noFill/>
            <a:miter lim="800000"/>
            <a:headEnd/>
            <a:tailEnd/>
          </a:ln>
          <a:effectLst/>
        </p:spPr>
        <p:txBody>
          <a:bodyPr anchor="ctr"/>
          <a:lstStyle/>
          <a:p>
            <a:r>
              <a:rPr lang="en-US" sz="4000" b="1">
                <a:solidFill>
                  <a:schemeClr val="tx2"/>
                </a:solidFill>
              </a:rPr>
              <a:t>Literature review designs</a:t>
            </a:r>
          </a:p>
        </p:txBody>
      </p:sp>
      <p:graphicFrame>
        <p:nvGraphicFramePr>
          <p:cNvPr id="26635" name="Group 11"/>
          <p:cNvGraphicFramePr>
            <a:graphicFrameLocks noGrp="1"/>
          </p:cNvGraphicFramePr>
          <p:nvPr/>
        </p:nvGraphicFramePr>
        <p:xfrm>
          <a:off x="609600" y="1905000"/>
          <a:ext cx="7924800" cy="1310640"/>
        </p:xfrm>
        <a:graphic>
          <a:graphicData uri="http://schemas.openxmlformats.org/drawingml/2006/table">
            <a:tbl>
              <a:tblPr/>
              <a:tblGrid>
                <a:gridCol w="2209800"/>
                <a:gridCol w="5715000"/>
              </a:tblGrid>
              <a:tr h="1309688">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Narrative review</a:t>
                      </a:r>
                      <a:endParaRPr kumimoji="0" lang="en-US" sz="3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Symbol" pitchFamily="18" charset="2"/>
                        <a:buChar char=""/>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Selective review of the literature that broadly covers a specific topic. </a:t>
                      </a:r>
                      <a:endParaRPr kumimoji="0" lang="en-US" sz="17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tx2"/>
                        </a:buClr>
                        <a:buSzPct val="70000"/>
                        <a:buFont typeface="Symbol" pitchFamily="18" charset="2"/>
                        <a:buChar char=""/>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Does not</a:t>
                      </a:r>
                      <a:r>
                        <a:rPr kumimoji="0" lang="en-US" sz="1700" b="0" i="0" u="none" strike="noStrike" cap="none" normalizeH="0" baseline="0" smtClean="0">
                          <a:ln>
                            <a:noFill/>
                          </a:ln>
                          <a:solidFill>
                            <a:srgbClr val="000066"/>
                          </a:solidFill>
                          <a:effectLst/>
                          <a:latin typeface="Verdana" pitchFamily="34" charset="0"/>
                          <a:cs typeface="Times New Roman" pitchFamily="18" charset="0"/>
                        </a:rPr>
                        <a:t> </a:t>
                      </a: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follow strict systematic methods to locate and synthesize articles.</a:t>
                      </a:r>
                      <a:endParaRPr kumimoji="0" lang="en-US" sz="30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FF"/>
                    </a:solidFill>
                  </a:tcPr>
                </a:tc>
              </a:tr>
            </a:tbl>
          </a:graphicData>
        </a:graphic>
      </p:graphicFrame>
      <p:graphicFrame>
        <p:nvGraphicFramePr>
          <p:cNvPr id="26643" name="Group 19"/>
          <p:cNvGraphicFramePr>
            <a:graphicFrameLocks noGrp="1"/>
          </p:cNvGraphicFramePr>
          <p:nvPr/>
        </p:nvGraphicFramePr>
        <p:xfrm>
          <a:off x="609600" y="3200400"/>
          <a:ext cx="7924800" cy="1615440"/>
        </p:xfrm>
        <a:graphic>
          <a:graphicData uri="http://schemas.openxmlformats.org/drawingml/2006/table">
            <a:tbl>
              <a:tblPr/>
              <a:tblGrid>
                <a:gridCol w="2209800"/>
                <a:gridCol w="5715000"/>
              </a:tblGrid>
              <a:tr h="1614488">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Systematic review</a:t>
                      </a:r>
                      <a:endParaRPr kumimoji="0" lang="en-US" sz="3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Pct val="70000"/>
                        <a:buFont typeface="Symbol" pitchFamily="18" charset="2"/>
                        <a:buChar char=""/>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Utilizes exacting search strategies to make certain that the maximum extent of relevant research has been considered. </a:t>
                      </a:r>
                      <a:endParaRPr kumimoji="0" lang="en-US" sz="17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tx2"/>
                        </a:buClr>
                        <a:buSzPct val="70000"/>
                        <a:buFont typeface="Symbol" pitchFamily="18" charset="2"/>
                        <a:buChar char=""/>
                        <a:tabLst/>
                      </a:pPr>
                      <a:r>
                        <a:rPr kumimoji="0" lang="en-US" sz="2000" b="0" i="0" u="none" strike="noStrike" cap="none" normalizeH="0" baseline="0" smtClean="0">
                          <a:ln>
                            <a:noFill/>
                          </a:ln>
                          <a:solidFill>
                            <a:schemeClr val="tx1"/>
                          </a:solidFill>
                          <a:effectLst/>
                          <a:latin typeface="Times New Roman" pitchFamily="18" charset="0"/>
                          <a:cs typeface="Times New Roman" pitchFamily="18" charset="0"/>
                        </a:rPr>
                        <a:t>Original articles are methodologically appraised and synthesized.</a:t>
                      </a:r>
                      <a:endParaRPr kumimoji="0" lang="en-US" sz="30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99610C2-080A-44A9-8FD1-E89BFB2EB029}" type="slidenum">
              <a:rPr lang="en-US" altLang="en-US"/>
              <a:pPr/>
              <a:t>8</a:t>
            </a:fld>
            <a:endParaRPr lang="en-US" altLang="en-US"/>
          </a:p>
        </p:txBody>
      </p:sp>
      <p:sp>
        <p:nvSpPr>
          <p:cNvPr id="45058" name="Rectangle 2"/>
          <p:cNvSpPr>
            <a:spLocks noGrp="1" noChangeArrowheads="1"/>
          </p:cNvSpPr>
          <p:nvPr>
            <p:ph type="title"/>
          </p:nvPr>
        </p:nvSpPr>
        <p:spPr/>
        <p:txBody>
          <a:bodyPr/>
          <a:lstStyle/>
          <a:p>
            <a:r>
              <a:rPr lang="en-US" sz="4000"/>
              <a:t>When we need to do a literature review</a:t>
            </a:r>
          </a:p>
        </p:txBody>
      </p:sp>
      <p:sp>
        <p:nvSpPr>
          <p:cNvPr id="45059" name="Rectangle 3"/>
          <p:cNvSpPr>
            <a:spLocks noGrp="1" noChangeArrowheads="1"/>
          </p:cNvSpPr>
          <p:nvPr>
            <p:ph type="body" idx="1"/>
          </p:nvPr>
        </p:nvSpPr>
        <p:spPr/>
        <p:txBody>
          <a:bodyPr/>
          <a:lstStyle/>
          <a:p>
            <a:pPr>
              <a:lnSpc>
                <a:spcPct val="90000"/>
              </a:lnSpc>
            </a:pPr>
            <a:r>
              <a:rPr lang="en-US" altLang="zh-CN" dirty="0">
                <a:ea typeface="SimSun" pitchFamily="2" charset="-122"/>
              </a:rPr>
              <a:t>At the beginning of the research project</a:t>
            </a:r>
          </a:p>
          <a:p>
            <a:pPr marL="742950" lvl="1" indent="-285750">
              <a:lnSpc>
                <a:spcPct val="90000"/>
              </a:lnSpc>
            </a:pPr>
            <a:r>
              <a:rPr lang="en-US" altLang="zh-CN" dirty="0">
                <a:ea typeface="SimSun" pitchFamily="2" charset="-122"/>
              </a:rPr>
              <a:t>Proposal</a:t>
            </a:r>
          </a:p>
          <a:p>
            <a:pPr marL="742950" lvl="1" indent="-285750">
              <a:lnSpc>
                <a:spcPct val="90000"/>
              </a:lnSpc>
            </a:pPr>
            <a:r>
              <a:rPr lang="en-US" altLang="zh-CN" dirty="0">
                <a:ea typeface="SimSun" pitchFamily="2" charset="-122"/>
              </a:rPr>
              <a:t>Chapter 2, 1 &amp; 3</a:t>
            </a:r>
          </a:p>
          <a:p>
            <a:pPr>
              <a:lnSpc>
                <a:spcPct val="90000"/>
              </a:lnSpc>
            </a:pPr>
            <a:endParaRPr lang="en-US" altLang="zh-CN" dirty="0">
              <a:ea typeface="SimSun" pitchFamily="2" charset="-122"/>
            </a:endParaRPr>
          </a:p>
          <a:p>
            <a:pPr>
              <a:lnSpc>
                <a:spcPct val="90000"/>
              </a:lnSpc>
            </a:pPr>
            <a:r>
              <a:rPr lang="en-US" altLang="zh-CN" dirty="0">
                <a:ea typeface="SimSun" pitchFamily="2" charset="-122"/>
              </a:rPr>
              <a:t>Constantly update during </a:t>
            </a:r>
            <a:r>
              <a:rPr lang="en-US" altLang="zh-CN" dirty="0" smtClean="0">
                <a:ea typeface="SimSun" pitchFamily="2" charset="-122"/>
              </a:rPr>
              <a:t>research</a:t>
            </a:r>
            <a:endParaRPr lang="en-US" altLang="zh-CN" dirty="0">
              <a:ea typeface="SimSun" pitchFamily="2" charset="-122"/>
            </a:endParaRPr>
          </a:p>
          <a:p>
            <a:pPr>
              <a:lnSpc>
                <a:spcPct val="90000"/>
              </a:lnSpc>
            </a:pPr>
            <a:endParaRPr lang="en-US" altLang="zh-CN" dirty="0">
              <a:ea typeface="SimSun" pitchFamily="2" charset="-122"/>
            </a:endParaRPr>
          </a:p>
          <a:p>
            <a:pPr>
              <a:lnSpc>
                <a:spcPct val="90000"/>
              </a:lnSpc>
            </a:pPr>
            <a:r>
              <a:rPr lang="en-US" altLang="zh-CN" dirty="0">
                <a:ea typeface="SimSun" pitchFamily="2" charset="-122"/>
              </a:rPr>
              <a:t>When writing </a:t>
            </a:r>
            <a:r>
              <a:rPr lang="en-US" altLang="zh-CN" dirty="0" smtClean="0">
                <a:ea typeface="SimSun" pitchFamily="2" charset="-122"/>
              </a:rPr>
              <a:t>discussion </a:t>
            </a:r>
            <a:r>
              <a:rPr lang="en-US" altLang="zh-CN" dirty="0">
                <a:ea typeface="SimSun" pitchFamily="2" charset="-122"/>
              </a:rPr>
              <a:t>and conclusion chapters</a:t>
            </a:r>
          </a:p>
          <a:p>
            <a:pPr>
              <a:lnSpc>
                <a:spcPct val="90000"/>
              </a:lnSpc>
            </a:pPr>
            <a:endParaRPr lang="en-US" altLang="zh-CN" dirty="0">
              <a:ea typeface="SimSun" pitchFamily="2" charset="-122"/>
            </a:endParaRPr>
          </a:p>
          <a:p>
            <a:pPr>
              <a:lnSpc>
                <a:spcPct val="90000"/>
              </a:lnSpc>
            </a:pPr>
            <a:endParaRPr lang="en-US" dirty="0"/>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EAE00450-8C56-4056-A8DC-24F768624E88}" type="slidenum">
              <a:rPr lang="en-US" altLang="en-US"/>
              <a:pPr/>
              <a:t>9</a:t>
            </a:fld>
            <a:endParaRPr lang="en-US" altLang="en-US"/>
          </a:p>
        </p:txBody>
      </p:sp>
      <p:sp>
        <p:nvSpPr>
          <p:cNvPr id="17410" name="Rectangle 2"/>
          <p:cNvSpPr>
            <a:spLocks noGrp="1" noChangeArrowheads="1"/>
          </p:cNvSpPr>
          <p:nvPr>
            <p:ph type="title"/>
          </p:nvPr>
        </p:nvSpPr>
        <p:spPr/>
        <p:txBody>
          <a:bodyPr/>
          <a:lstStyle/>
          <a:p>
            <a:r>
              <a:rPr lang="en-US"/>
              <a:t>What is literature</a:t>
            </a:r>
          </a:p>
        </p:txBody>
      </p:sp>
      <p:sp>
        <p:nvSpPr>
          <p:cNvPr id="17411" name="Rectangle 3"/>
          <p:cNvSpPr>
            <a:spLocks noGrp="1" noChangeArrowheads="1"/>
          </p:cNvSpPr>
          <p:nvPr>
            <p:ph type="body" sz="half" idx="1"/>
          </p:nvPr>
        </p:nvSpPr>
        <p:spPr/>
        <p:txBody>
          <a:bodyPr/>
          <a:lstStyle/>
          <a:p>
            <a:r>
              <a:rPr lang="en-US" sz="2600">
                <a:solidFill>
                  <a:srgbClr val="000000"/>
                </a:solidFill>
              </a:rPr>
              <a:t>Books	</a:t>
            </a:r>
          </a:p>
          <a:p>
            <a:r>
              <a:rPr lang="en-US" sz="2600">
                <a:solidFill>
                  <a:srgbClr val="000000"/>
                </a:solidFill>
              </a:rPr>
              <a:t>Journals	</a:t>
            </a:r>
          </a:p>
          <a:p>
            <a:r>
              <a:rPr lang="en-US" sz="2600">
                <a:solidFill>
                  <a:srgbClr val="000000"/>
                </a:solidFill>
              </a:rPr>
              <a:t>Conference papers	</a:t>
            </a:r>
          </a:p>
          <a:p>
            <a:r>
              <a:rPr lang="en-US" sz="2600">
                <a:solidFill>
                  <a:srgbClr val="000000"/>
                </a:solidFill>
              </a:rPr>
              <a:t>Theses and dissertations</a:t>
            </a:r>
          </a:p>
          <a:p>
            <a:r>
              <a:rPr lang="en-US" sz="2600">
                <a:solidFill>
                  <a:srgbClr val="000000"/>
                </a:solidFill>
              </a:rPr>
              <a:t>Bibliographies</a:t>
            </a:r>
          </a:p>
          <a:p>
            <a:r>
              <a:rPr lang="en-US" sz="2600">
                <a:solidFill>
                  <a:srgbClr val="000000"/>
                </a:solidFill>
              </a:rPr>
              <a:t>Maps</a:t>
            </a:r>
          </a:p>
          <a:p>
            <a:r>
              <a:rPr lang="en-US" sz="2600">
                <a:solidFill>
                  <a:srgbClr val="000000"/>
                </a:solidFill>
              </a:rPr>
              <a:t>Internet</a:t>
            </a:r>
          </a:p>
          <a:p>
            <a:r>
              <a:rPr lang="en-US" sz="2600">
                <a:solidFill>
                  <a:srgbClr val="000000"/>
                </a:solidFill>
              </a:rPr>
              <a:t>Indexes/Abstracts</a:t>
            </a:r>
          </a:p>
        </p:txBody>
      </p:sp>
      <p:sp>
        <p:nvSpPr>
          <p:cNvPr id="17412" name="Rectangle 4"/>
          <p:cNvSpPr>
            <a:spLocks noGrp="1" noChangeArrowheads="1"/>
          </p:cNvSpPr>
          <p:nvPr>
            <p:ph type="body" sz="half" idx="2"/>
          </p:nvPr>
        </p:nvSpPr>
        <p:spPr/>
        <p:txBody>
          <a:bodyPr/>
          <a:lstStyle/>
          <a:p>
            <a:r>
              <a:rPr lang="en-US" sz="2600"/>
              <a:t>Audio-visual material</a:t>
            </a:r>
          </a:p>
          <a:p>
            <a:r>
              <a:rPr lang="en-US" sz="2600"/>
              <a:t>CDs/DVDs</a:t>
            </a:r>
          </a:p>
          <a:p>
            <a:r>
              <a:rPr lang="en-US" sz="2600">
                <a:solidFill>
                  <a:srgbClr val="000000"/>
                </a:solidFill>
              </a:rPr>
              <a:t>Electronic databases</a:t>
            </a:r>
          </a:p>
          <a:p>
            <a:r>
              <a:rPr lang="en-US" sz="2600">
                <a:solidFill>
                  <a:srgbClr val="000000"/>
                </a:solidFill>
              </a:rPr>
              <a:t>Government reports</a:t>
            </a:r>
          </a:p>
          <a:p>
            <a:r>
              <a:rPr lang="en-US" sz="2600">
                <a:solidFill>
                  <a:srgbClr val="000000"/>
                </a:solidFill>
              </a:rPr>
              <a:t>Magazines</a:t>
            </a:r>
          </a:p>
          <a:p>
            <a:r>
              <a:rPr lang="en-US" sz="2600">
                <a:solidFill>
                  <a:srgbClr val="000000"/>
                </a:solidFill>
              </a:rPr>
              <a:t>Newspapers</a:t>
            </a:r>
          </a:p>
          <a:p>
            <a:r>
              <a:rPr lang="en-GB" sz="2600"/>
              <a:t>Grey literature</a:t>
            </a:r>
            <a:endParaRPr lang="en-US" sz="2600">
              <a:solidFill>
                <a:srgbClr val="000000"/>
              </a:solidFill>
            </a:endParaRPr>
          </a:p>
          <a:p>
            <a:r>
              <a:rPr lang="en-US" sz="2600">
                <a:solidFill>
                  <a:srgbClr val="000000"/>
                </a:solidFill>
              </a:rPr>
              <a:t>Interviews and other unpublished research</a:t>
            </a:r>
          </a:p>
        </p:txBody>
      </p:sp>
    </p:spTree>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553</TotalTime>
  <Words>1567</Words>
  <Application>Microsoft Office PowerPoint</Application>
  <PresentationFormat>On-screen Show (4:3)</PresentationFormat>
  <Paragraphs>362</Paragraphs>
  <Slides>31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Network</vt:lpstr>
      <vt:lpstr>Bitmap Image</vt:lpstr>
      <vt:lpstr>Effective Literature Review in Research</vt:lpstr>
      <vt:lpstr>About me</vt:lpstr>
      <vt:lpstr>Acknowledgment</vt:lpstr>
      <vt:lpstr>Literature review - Definition</vt:lpstr>
      <vt:lpstr>Purposes of literature review</vt:lpstr>
      <vt:lpstr>Purposes of literature review…</vt:lpstr>
      <vt:lpstr>PowerPoint Presentation</vt:lpstr>
      <vt:lpstr>When we need to do a literature review</vt:lpstr>
      <vt:lpstr>What is literature</vt:lpstr>
      <vt:lpstr>Three types of literature</vt:lpstr>
      <vt:lpstr>Steps in narrative review</vt:lpstr>
      <vt:lpstr>Searching and finding literature</vt:lpstr>
      <vt:lpstr>Evaluating literature</vt:lpstr>
      <vt:lpstr>Critical reading</vt:lpstr>
      <vt:lpstr>Analyzing literature</vt:lpstr>
      <vt:lpstr>Synthesizing literature</vt:lpstr>
      <vt:lpstr>Sample topic outline Psychological Aspects of Organ Donation: Individual and Next-of-Kin Donation Decisions</vt:lpstr>
      <vt:lpstr>Synthesizing literature…</vt:lpstr>
      <vt:lpstr>Writing and presenting literature review</vt:lpstr>
      <vt:lpstr>How to organize studies</vt:lpstr>
      <vt:lpstr>Making links between studies</vt:lpstr>
      <vt:lpstr>Summary table</vt:lpstr>
      <vt:lpstr>PowerPoint Presentation</vt:lpstr>
      <vt:lpstr>Citation styles</vt:lpstr>
      <vt:lpstr>Reporting verbs</vt:lpstr>
      <vt:lpstr>Verb tenses – Present</vt:lpstr>
      <vt:lpstr>Verb tenses – Present</vt:lpstr>
      <vt:lpstr>Verb tenses – Past</vt:lpstr>
      <vt:lpstr>Verb tenses – Present perfect</vt:lpstr>
      <vt:lpstr>A good literature review is…</vt:lpstr>
      <vt:lpstr>PowerPoint Presentation</vt:lpstr>
    </vt:vector>
  </TitlesOfParts>
  <Company>P.U. Lahore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Literature Review Training Module for Institute of Research Promotion (IRP)</dc:title>
  <dc:creator>Majid Shah</dc:creator>
  <cp:lastModifiedBy>Dr. Muhammad Sarwar</cp:lastModifiedBy>
  <cp:revision>238</cp:revision>
  <dcterms:created xsi:type="dcterms:W3CDTF">2009-12-21T11:51:00Z</dcterms:created>
  <dcterms:modified xsi:type="dcterms:W3CDTF">2017-03-19T16:57:00Z</dcterms:modified>
</cp:coreProperties>
</file>