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9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28.png" ContentType="image/png"/>
  <Override PartName="/ppt/media/image26.wmf" ContentType="image/x-wmf"/>
  <Override PartName="/ppt/media/image25.wmf" ContentType="image/x-wmf"/>
  <Override PartName="/ppt/media/image23.wmf" ContentType="image/x-wmf"/>
  <Override PartName="/ppt/media/image24.wmf" ContentType="image/x-wmf"/>
  <Override PartName="/ppt/media/image9.wmf" ContentType="image/x-wmf"/>
  <Override PartName="/ppt/media/image10.png" ContentType="image/png"/>
  <Override PartName="/ppt/media/image8.png" ContentType="image/png"/>
  <Override PartName="/ppt/media/image27.wmf" ContentType="image/x-wmf"/>
  <Override PartName="/ppt/media/image16.jpeg" ContentType="image/jpe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7.jpeg" ContentType="image/jpe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731DF82-A273-44B3-BAC3-5EEF73BE3A85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Artificial Neural Network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Aqsa Zahoor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Dept of Computer Science &amp; 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University of Sargodha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2895480" y="2895480"/>
            <a:ext cx="7313040" cy="32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the learning rate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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kept constant,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is possible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weight vectors to oscillate back and forth between two nearby positions;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Lowering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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ensures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that this does not occur and the network is stable.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2590920" y="1752480"/>
            <a:ext cx="761940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Why do we need to decrease the learning rate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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7162920" y="2438280"/>
            <a:ext cx="2513880" cy="2361600"/>
          </a:xfrm>
          <a:prstGeom prst="ellipse">
            <a:avLst/>
          </a:prstGeom>
          <a:gradFill>
            <a:gsLst>
              <a:gs pos="0">
                <a:srgbClr val="33cc33"/>
              </a:gs>
              <a:gs pos="100000">
                <a:srgbClr val="99ff99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"/>
          <p:cNvSpPr/>
          <p:nvPr/>
        </p:nvSpPr>
        <p:spPr>
          <a:xfrm>
            <a:off x="40384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3"/>
          <p:cNvSpPr/>
          <p:nvPr/>
        </p:nvSpPr>
        <p:spPr>
          <a:xfrm>
            <a:off x="40384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Line 4"/>
          <p:cNvSpPr/>
          <p:nvPr/>
        </p:nvSpPr>
        <p:spPr>
          <a:xfrm flipV="1">
            <a:off x="42670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Line 5"/>
          <p:cNvSpPr/>
          <p:nvPr/>
        </p:nvSpPr>
        <p:spPr>
          <a:xfrm>
            <a:off x="4495680" y="57909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6"/>
          <p:cNvSpPr/>
          <p:nvPr/>
        </p:nvSpPr>
        <p:spPr>
          <a:xfrm>
            <a:off x="4495680" y="50292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Line 7"/>
          <p:cNvSpPr/>
          <p:nvPr/>
        </p:nvSpPr>
        <p:spPr>
          <a:xfrm flipV="1">
            <a:off x="42670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8"/>
          <p:cNvSpPr/>
          <p:nvPr/>
        </p:nvSpPr>
        <p:spPr>
          <a:xfrm>
            <a:off x="47242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9"/>
          <p:cNvSpPr/>
          <p:nvPr/>
        </p:nvSpPr>
        <p:spPr>
          <a:xfrm>
            <a:off x="47242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Line 10"/>
          <p:cNvSpPr/>
          <p:nvPr/>
        </p:nvSpPr>
        <p:spPr>
          <a:xfrm flipV="1">
            <a:off x="49528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Line 11"/>
          <p:cNvSpPr/>
          <p:nvPr/>
        </p:nvSpPr>
        <p:spPr>
          <a:xfrm>
            <a:off x="5181480" y="57909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Line 12"/>
          <p:cNvSpPr/>
          <p:nvPr/>
        </p:nvSpPr>
        <p:spPr>
          <a:xfrm>
            <a:off x="5181480" y="50292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Line 13"/>
          <p:cNvSpPr/>
          <p:nvPr/>
        </p:nvSpPr>
        <p:spPr>
          <a:xfrm flipV="1">
            <a:off x="49528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14"/>
          <p:cNvSpPr/>
          <p:nvPr/>
        </p:nvSpPr>
        <p:spPr>
          <a:xfrm>
            <a:off x="54100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15"/>
          <p:cNvSpPr/>
          <p:nvPr/>
        </p:nvSpPr>
        <p:spPr>
          <a:xfrm>
            <a:off x="54100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Line 16"/>
          <p:cNvSpPr/>
          <p:nvPr/>
        </p:nvSpPr>
        <p:spPr>
          <a:xfrm flipV="1">
            <a:off x="56386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Line 17"/>
          <p:cNvSpPr/>
          <p:nvPr/>
        </p:nvSpPr>
        <p:spPr>
          <a:xfrm>
            <a:off x="5867280" y="57909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18"/>
          <p:cNvSpPr/>
          <p:nvPr/>
        </p:nvSpPr>
        <p:spPr>
          <a:xfrm>
            <a:off x="5867280" y="50292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Line 19"/>
          <p:cNvSpPr/>
          <p:nvPr/>
        </p:nvSpPr>
        <p:spPr>
          <a:xfrm flipV="1">
            <a:off x="56386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20"/>
          <p:cNvSpPr/>
          <p:nvPr/>
        </p:nvSpPr>
        <p:spPr>
          <a:xfrm>
            <a:off x="60958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1"/>
          <p:cNvSpPr/>
          <p:nvPr/>
        </p:nvSpPr>
        <p:spPr>
          <a:xfrm>
            <a:off x="60958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22"/>
          <p:cNvSpPr/>
          <p:nvPr/>
        </p:nvSpPr>
        <p:spPr>
          <a:xfrm flipV="1">
            <a:off x="63244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23"/>
          <p:cNvSpPr/>
          <p:nvPr/>
        </p:nvSpPr>
        <p:spPr>
          <a:xfrm>
            <a:off x="6553080" y="57909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24"/>
          <p:cNvSpPr/>
          <p:nvPr/>
        </p:nvSpPr>
        <p:spPr>
          <a:xfrm>
            <a:off x="6553080" y="50292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Line 25"/>
          <p:cNvSpPr/>
          <p:nvPr/>
        </p:nvSpPr>
        <p:spPr>
          <a:xfrm flipV="1">
            <a:off x="63244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6"/>
          <p:cNvSpPr/>
          <p:nvPr/>
        </p:nvSpPr>
        <p:spPr>
          <a:xfrm>
            <a:off x="67816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7"/>
          <p:cNvSpPr/>
          <p:nvPr/>
        </p:nvSpPr>
        <p:spPr>
          <a:xfrm>
            <a:off x="67816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Line 28"/>
          <p:cNvSpPr/>
          <p:nvPr/>
        </p:nvSpPr>
        <p:spPr>
          <a:xfrm flipV="1">
            <a:off x="70102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Line 29"/>
          <p:cNvSpPr/>
          <p:nvPr/>
        </p:nvSpPr>
        <p:spPr>
          <a:xfrm>
            <a:off x="7238880" y="57909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30"/>
          <p:cNvSpPr/>
          <p:nvPr/>
        </p:nvSpPr>
        <p:spPr>
          <a:xfrm>
            <a:off x="7238880" y="50292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Line 31"/>
          <p:cNvSpPr/>
          <p:nvPr/>
        </p:nvSpPr>
        <p:spPr>
          <a:xfrm flipV="1">
            <a:off x="70102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32"/>
          <p:cNvSpPr/>
          <p:nvPr/>
        </p:nvSpPr>
        <p:spPr>
          <a:xfrm>
            <a:off x="74674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3"/>
          <p:cNvSpPr/>
          <p:nvPr/>
        </p:nvSpPr>
        <p:spPr>
          <a:xfrm>
            <a:off x="74674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Line 34"/>
          <p:cNvSpPr/>
          <p:nvPr/>
        </p:nvSpPr>
        <p:spPr>
          <a:xfrm flipV="1">
            <a:off x="76960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Line 35"/>
          <p:cNvSpPr/>
          <p:nvPr/>
        </p:nvSpPr>
        <p:spPr>
          <a:xfrm>
            <a:off x="7924680" y="57909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Line 36"/>
          <p:cNvSpPr/>
          <p:nvPr/>
        </p:nvSpPr>
        <p:spPr>
          <a:xfrm>
            <a:off x="7924680" y="50292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Line 37"/>
          <p:cNvSpPr/>
          <p:nvPr/>
        </p:nvSpPr>
        <p:spPr>
          <a:xfrm flipV="1">
            <a:off x="76960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38"/>
          <p:cNvSpPr/>
          <p:nvPr/>
        </p:nvSpPr>
        <p:spPr>
          <a:xfrm>
            <a:off x="81532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39"/>
          <p:cNvSpPr/>
          <p:nvPr/>
        </p:nvSpPr>
        <p:spPr>
          <a:xfrm>
            <a:off x="81532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Line 40"/>
          <p:cNvSpPr/>
          <p:nvPr/>
        </p:nvSpPr>
        <p:spPr>
          <a:xfrm flipV="1">
            <a:off x="83818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Line 41"/>
          <p:cNvSpPr/>
          <p:nvPr/>
        </p:nvSpPr>
        <p:spPr>
          <a:xfrm>
            <a:off x="8610480" y="57909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Line 42"/>
          <p:cNvSpPr/>
          <p:nvPr/>
        </p:nvSpPr>
        <p:spPr>
          <a:xfrm>
            <a:off x="8610480" y="50292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Line 43"/>
          <p:cNvSpPr/>
          <p:nvPr/>
        </p:nvSpPr>
        <p:spPr>
          <a:xfrm flipV="1">
            <a:off x="83818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44"/>
          <p:cNvSpPr/>
          <p:nvPr/>
        </p:nvSpPr>
        <p:spPr>
          <a:xfrm>
            <a:off x="8839080" y="55627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45"/>
          <p:cNvSpPr/>
          <p:nvPr/>
        </p:nvSpPr>
        <p:spPr>
          <a:xfrm>
            <a:off x="8839080" y="48006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Line 46"/>
          <p:cNvSpPr/>
          <p:nvPr/>
        </p:nvSpPr>
        <p:spPr>
          <a:xfrm flipV="1">
            <a:off x="9067680" y="5257800"/>
            <a:ext cx="36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47"/>
          <p:cNvSpPr/>
          <p:nvPr/>
        </p:nvSpPr>
        <p:spPr>
          <a:xfrm flipV="1">
            <a:off x="9067680" y="457200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48"/>
          <p:cNvSpPr/>
          <p:nvPr/>
        </p:nvSpPr>
        <p:spPr>
          <a:xfrm>
            <a:off x="40384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49"/>
          <p:cNvSpPr/>
          <p:nvPr/>
        </p:nvSpPr>
        <p:spPr>
          <a:xfrm>
            <a:off x="4038480" y="33526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50"/>
          <p:cNvSpPr/>
          <p:nvPr/>
        </p:nvSpPr>
        <p:spPr>
          <a:xfrm flipV="1">
            <a:off x="42670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51"/>
          <p:cNvSpPr/>
          <p:nvPr/>
        </p:nvSpPr>
        <p:spPr>
          <a:xfrm>
            <a:off x="4495680" y="43434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52"/>
          <p:cNvSpPr/>
          <p:nvPr/>
        </p:nvSpPr>
        <p:spPr>
          <a:xfrm>
            <a:off x="4495680" y="35812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53"/>
          <p:cNvSpPr/>
          <p:nvPr/>
        </p:nvSpPr>
        <p:spPr>
          <a:xfrm flipV="1">
            <a:off x="42670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54"/>
          <p:cNvSpPr/>
          <p:nvPr/>
        </p:nvSpPr>
        <p:spPr>
          <a:xfrm>
            <a:off x="47242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55"/>
          <p:cNvSpPr/>
          <p:nvPr/>
        </p:nvSpPr>
        <p:spPr>
          <a:xfrm>
            <a:off x="4724280" y="33526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Line 56"/>
          <p:cNvSpPr/>
          <p:nvPr/>
        </p:nvSpPr>
        <p:spPr>
          <a:xfrm flipV="1">
            <a:off x="49528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Line 57"/>
          <p:cNvSpPr/>
          <p:nvPr/>
        </p:nvSpPr>
        <p:spPr>
          <a:xfrm>
            <a:off x="5181480" y="43434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Line 58"/>
          <p:cNvSpPr/>
          <p:nvPr/>
        </p:nvSpPr>
        <p:spPr>
          <a:xfrm>
            <a:off x="5181480" y="35812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Line 59"/>
          <p:cNvSpPr/>
          <p:nvPr/>
        </p:nvSpPr>
        <p:spPr>
          <a:xfrm flipV="1">
            <a:off x="49528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60"/>
          <p:cNvSpPr/>
          <p:nvPr/>
        </p:nvSpPr>
        <p:spPr>
          <a:xfrm>
            <a:off x="54100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61"/>
          <p:cNvSpPr/>
          <p:nvPr/>
        </p:nvSpPr>
        <p:spPr>
          <a:xfrm>
            <a:off x="5410080" y="33526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Line 62"/>
          <p:cNvSpPr/>
          <p:nvPr/>
        </p:nvSpPr>
        <p:spPr>
          <a:xfrm flipV="1">
            <a:off x="56386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Line 63"/>
          <p:cNvSpPr/>
          <p:nvPr/>
        </p:nvSpPr>
        <p:spPr>
          <a:xfrm>
            <a:off x="5867280" y="43434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Line 64"/>
          <p:cNvSpPr/>
          <p:nvPr/>
        </p:nvSpPr>
        <p:spPr>
          <a:xfrm>
            <a:off x="5867280" y="35812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Line 65"/>
          <p:cNvSpPr/>
          <p:nvPr/>
        </p:nvSpPr>
        <p:spPr>
          <a:xfrm flipV="1">
            <a:off x="56386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66"/>
          <p:cNvSpPr/>
          <p:nvPr/>
        </p:nvSpPr>
        <p:spPr>
          <a:xfrm>
            <a:off x="60958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67"/>
          <p:cNvSpPr/>
          <p:nvPr/>
        </p:nvSpPr>
        <p:spPr>
          <a:xfrm>
            <a:off x="6095880" y="33526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Line 68"/>
          <p:cNvSpPr/>
          <p:nvPr/>
        </p:nvSpPr>
        <p:spPr>
          <a:xfrm flipV="1">
            <a:off x="63244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Line 69"/>
          <p:cNvSpPr/>
          <p:nvPr/>
        </p:nvSpPr>
        <p:spPr>
          <a:xfrm>
            <a:off x="6553080" y="43434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Line 70"/>
          <p:cNvSpPr/>
          <p:nvPr/>
        </p:nvSpPr>
        <p:spPr>
          <a:xfrm>
            <a:off x="6553080" y="35812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Line 71"/>
          <p:cNvSpPr/>
          <p:nvPr/>
        </p:nvSpPr>
        <p:spPr>
          <a:xfrm flipV="1">
            <a:off x="63244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72"/>
          <p:cNvSpPr/>
          <p:nvPr/>
        </p:nvSpPr>
        <p:spPr>
          <a:xfrm>
            <a:off x="67816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73"/>
          <p:cNvSpPr/>
          <p:nvPr/>
        </p:nvSpPr>
        <p:spPr>
          <a:xfrm>
            <a:off x="6781680" y="33526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Line 74"/>
          <p:cNvSpPr/>
          <p:nvPr/>
        </p:nvSpPr>
        <p:spPr>
          <a:xfrm flipV="1">
            <a:off x="70102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Line 75"/>
          <p:cNvSpPr/>
          <p:nvPr/>
        </p:nvSpPr>
        <p:spPr>
          <a:xfrm>
            <a:off x="7238880" y="43434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Line 76"/>
          <p:cNvSpPr/>
          <p:nvPr/>
        </p:nvSpPr>
        <p:spPr>
          <a:xfrm>
            <a:off x="7238880" y="35812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Line 77"/>
          <p:cNvSpPr/>
          <p:nvPr/>
        </p:nvSpPr>
        <p:spPr>
          <a:xfrm flipV="1">
            <a:off x="70102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78"/>
          <p:cNvSpPr/>
          <p:nvPr/>
        </p:nvSpPr>
        <p:spPr>
          <a:xfrm>
            <a:off x="74674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79"/>
          <p:cNvSpPr/>
          <p:nvPr/>
        </p:nvSpPr>
        <p:spPr>
          <a:xfrm>
            <a:off x="7467480" y="33526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Line 80"/>
          <p:cNvSpPr/>
          <p:nvPr/>
        </p:nvSpPr>
        <p:spPr>
          <a:xfrm flipV="1">
            <a:off x="76960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Line 81"/>
          <p:cNvSpPr/>
          <p:nvPr/>
        </p:nvSpPr>
        <p:spPr>
          <a:xfrm>
            <a:off x="7924680" y="43434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Line 82"/>
          <p:cNvSpPr/>
          <p:nvPr/>
        </p:nvSpPr>
        <p:spPr>
          <a:xfrm>
            <a:off x="7924680" y="35812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Line 83"/>
          <p:cNvSpPr/>
          <p:nvPr/>
        </p:nvSpPr>
        <p:spPr>
          <a:xfrm flipV="1">
            <a:off x="76960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84"/>
          <p:cNvSpPr/>
          <p:nvPr/>
        </p:nvSpPr>
        <p:spPr>
          <a:xfrm>
            <a:off x="81532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85"/>
          <p:cNvSpPr/>
          <p:nvPr/>
        </p:nvSpPr>
        <p:spPr>
          <a:xfrm>
            <a:off x="8153280" y="3352680"/>
            <a:ext cx="456480" cy="456480"/>
          </a:xfrm>
          <a:prstGeom prst="ellipse">
            <a:avLst/>
          </a:prstGeom>
          <a:solidFill>
            <a:srgbClr val="33cc33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Line 86"/>
          <p:cNvSpPr/>
          <p:nvPr/>
        </p:nvSpPr>
        <p:spPr>
          <a:xfrm flipV="1">
            <a:off x="83818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Line 87"/>
          <p:cNvSpPr/>
          <p:nvPr/>
        </p:nvSpPr>
        <p:spPr>
          <a:xfrm>
            <a:off x="8610480" y="434340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Line 88"/>
          <p:cNvSpPr/>
          <p:nvPr/>
        </p:nvSpPr>
        <p:spPr>
          <a:xfrm>
            <a:off x="8610480" y="35812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Line 89"/>
          <p:cNvSpPr/>
          <p:nvPr/>
        </p:nvSpPr>
        <p:spPr>
          <a:xfrm flipV="1">
            <a:off x="83818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90"/>
          <p:cNvSpPr/>
          <p:nvPr/>
        </p:nvSpPr>
        <p:spPr>
          <a:xfrm>
            <a:off x="8839080" y="411480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91"/>
          <p:cNvSpPr/>
          <p:nvPr/>
        </p:nvSpPr>
        <p:spPr>
          <a:xfrm>
            <a:off x="8839080" y="33526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Line 92"/>
          <p:cNvSpPr/>
          <p:nvPr/>
        </p:nvSpPr>
        <p:spPr>
          <a:xfrm flipV="1">
            <a:off x="9067680" y="380988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Line 93"/>
          <p:cNvSpPr/>
          <p:nvPr/>
        </p:nvSpPr>
        <p:spPr>
          <a:xfrm flipV="1">
            <a:off x="9067680" y="31240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94"/>
          <p:cNvSpPr/>
          <p:nvPr/>
        </p:nvSpPr>
        <p:spPr>
          <a:xfrm>
            <a:off x="40384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95"/>
          <p:cNvSpPr/>
          <p:nvPr/>
        </p:nvSpPr>
        <p:spPr>
          <a:xfrm>
            <a:off x="40384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Line 96"/>
          <p:cNvSpPr/>
          <p:nvPr/>
        </p:nvSpPr>
        <p:spPr>
          <a:xfrm flipV="1">
            <a:off x="42670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Line 97"/>
          <p:cNvSpPr/>
          <p:nvPr/>
        </p:nvSpPr>
        <p:spPr>
          <a:xfrm>
            <a:off x="4495680" y="28954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Line 98"/>
          <p:cNvSpPr/>
          <p:nvPr/>
        </p:nvSpPr>
        <p:spPr>
          <a:xfrm>
            <a:off x="4495680" y="21333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99"/>
          <p:cNvSpPr/>
          <p:nvPr/>
        </p:nvSpPr>
        <p:spPr>
          <a:xfrm>
            <a:off x="47242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100"/>
          <p:cNvSpPr/>
          <p:nvPr/>
        </p:nvSpPr>
        <p:spPr>
          <a:xfrm>
            <a:off x="47242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Line 101"/>
          <p:cNvSpPr/>
          <p:nvPr/>
        </p:nvSpPr>
        <p:spPr>
          <a:xfrm flipV="1">
            <a:off x="49528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Line 102"/>
          <p:cNvSpPr/>
          <p:nvPr/>
        </p:nvSpPr>
        <p:spPr>
          <a:xfrm>
            <a:off x="5181480" y="28954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103"/>
          <p:cNvSpPr/>
          <p:nvPr/>
        </p:nvSpPr>
        <p:spPr>
          <a:xfrm>
            <a:off x="5181480" y="21333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104"/>
          <p:cNvSpPr/>
          <p:nvPr/>
        </p:nvSpPr>
        <p:spPr>
          <a:xfrm>
            <a:off x="54100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105"/>
          <p:cNvSpPr/>
          <p:nvPr/>
        </p:nvSpPr>
        <p:spPr>
          <a:xfrm>
            <a:off x="54100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Line 106"/>
          <p:cNvSpPr/>
          <p:nvPr/>
        </p:nvSpPr>
        <p:spPr>
          <a:xfrm flipV="1">
            <a:off x="56386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Line 107"/>
          <p:cNvSpPr/>
          <p:nvPr/>
        </p:nvSpPr>
        <p:spPr>
          <a:xfrm>
            <a:off x="5867280" y="28954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108"/>
          <p:cNvSpPr/>
          <p:nvPr/>
        </p:nvSpPr>
        <p:spPr>
          <a:xfrm>
            <a:off x="5867280" y="21333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09"/>
          <p:cNvSpPr/>
          <p:nvPr/>
        </p:nvSpPr>
        <p:spPr>
          <a:xfrm>
            <a:off x="60958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110"/>
          <p:cNvSpPr/>
          <p:nvPr/>
        </p:nvSpPr>
        <p:spPr>
          <a:xfrm>
            <a:off x="60958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Line 111"/>
          <p:cNvSpPr/>
          <p:nvPr/>
        </p:nvSpPr>
        <p:spPr>
          <a:xfrm flipV="1">
            <a:off x="63244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Line 112"/>
          <p:cNvSpPr/>
          <p:nvPr/>
        </p:nvSpPr>
        <p:spPr>
          <a:xfrm>
            <a:off x="6553080" y="28954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Line 113"/>
          <p:cNvSpPr/>
          <p:nvPr/>
        </p:nvSpPr>
        <p:spPr>
          <a:xfrm>
            <a:off x="6553080" y="21333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114"/>
          <p:cNvSpPr/>
          <p:nvPr/>
        </p:nvSpPr>
        <p:spPr>
          <a:xfrm>
            <a:off x="67816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115"/>
          <p:cNvSpPr/>
          <p:nvPr/>
        </p:nvSpPr>
        <p:spPr>
          <a:xfrm>
            <a:off x="67816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Line 116"/>
          <p:cNvSpPr/>
          <p:nvPr/>
        </p:nvSpPr>
        <p:spPr>
          <a:xfrm flipV="1">
            <a:off x="70102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Line 117"/>
          <p:cNvSpPr/>
          <p:nvPr/>
        </p:nvSpPr>
        <p:spPr>
          <a:xfrm>
            <a:off x="7238880" y="28954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Line 118"/>
          <p:cNvSpPr/>
          <p:nvPr/>
        </p:nvSpPr>
        <p:spPr>
          <a:xfrm>
            <a:off x="7238880" y="21333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119"/>
          <p:cNvSpPr/>
          <p:nvPr/>
        </p:nvSpPr>
        <p:spPr>
          <a:xfrm>
            <a:off x="74674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120"/>
          <p:cNvSpPr/>
          <p:nvPr/>
        </p:nvSpPr>
        <p:spPr>
          <a:xfrm>
            <a:off x="74674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Line 121"/>
          <p:cNvSpPr/>
          <p:nvPr/>
        </p:nvSpPr>
        <p:spPr>
          <a:xfrm flipV="1">
            <a:off x="76960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Line 122"/>
          <p:cNvSpPr/>
          <p:nvPr/>
        </p:nvSpPr>
        <p:spPr>
          <a:xfrm>
            <a:off x="7924680" y="28954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Line 123"/>
          <p:cNvSpPr/>
          <p:nvPr/>
        </p:nvSpPr>
        <p:spPr>
          <a:xfrm>
            <a:off x="7924680" y="21333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124"/>
          <p:cNvSpPr/>
          <p:nvPr/>
        </p:nvSpPr>
        <p:spPr>
          <a:xfrm>
            <a:off x="81532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125"/>
          <p:cNvSpPr/>
          <p:nvPr/>
        </p:nvSpPr>
        <p:spPr>
          <a:xfrm>
            <a:off x="81532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Line 126"/>
          <p:cNvSpPr/>
          <p:nvPr/>
        </p:nvSpPr>
        <p:spPr>
          <a:xfrm flipV="1">
            <a:off x="83818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Line 127"/>
          <p:cNvSpPr/>
          <p:nvPr/>
        </p:nvSpPr>
        <p:spPr>
          <a:xfrm>
            <a:off x="8610480" y="289548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Line 128"/>
          <p:cNvSpPr/>
          <p:nvPr/>
        </p:nvSpPr>
        <p:spPr>
          <a:xfrm>
            <a:off x="8610480" y="2133360"/>
            <a:ext cx="228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129"/>
          <p:cNvSpPr/>
          <p:nvPr/>
        </p:nvSpPr>
        <p:spPr>
          <a:xfrm>
            <a:off x="8839080" y="266688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130"/>
          <p:cNvSpPr/>
          <p:nvPr/>
        </p:nvSpPr>
        <p:spPr>
          <a:xfrm>
            <a:off x="8839080" y="1905120"/>
            <a:ext cx="456480" cy="45648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Line 131"/>
          <p:cNvSpPr/>
          <p:nvPr/>
        </p:nvSpPr>
        <p:spPr>
          <a:xfrm flipV="1">
            <a:off x="9067680" y="23619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132"/>
          <p:cNvSpPr/>
          <p:nvPr/>
        </p:nvSpPr>
        <p:spPr>
          <a:xfrm>
            <a:off x="2057400" y="4114800"/>
            <a:ext cx="3733200" cy="2513880"/>
          </a:xfrm>
          <a:prstGeom prst="wedgeRoundRectCallout">
            <a:avLst>
              <a:gd name="adj1" fmla="val 119556"/>
              <a:gd name="adj2" fmla="val -71213"/>
              <a:gd name="adj3" fmla="val 16667"/>
            </a:avLst>
          </a:prstGeom>
          <a:solidFill>
            <a:schemeClr val="accent1"/>
          </a:solidFill>
          <a:ln w="28440">
            <a:solidFill>
              <a:schemeClr val="bg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weights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 the winner unit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are updated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together with the weights of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its neighborhoods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133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2" descr=""/>
          <p:cNvPicPr/>
          <p:nvPr/>
        </p:nvPicPr>
        <p:blipFill>
          <a:blip r:embed="rId1"/>
          <a:stretch/>
        </p:blipFill>
        <p:spPr>
          <a:xfrm>
            <a:off x="3962520" y="1554120"/>
            <a:ext cx="4676040" cy="3398040"/>
          </a:xfrm>
          <a:prstGeom prst="rect">
            <a:avLst/>
          </a:prstGeom>
          <a:ln>
            <a:noFill/>
          </a:ln>
        </p:spPr>
      </p:pic>
      <p:sp>
        <p:nvSpPr>
          <p:cNvPr id="424" name="CustomShape 1"/>
          <p:cNvSpPr/>
          <p:nvPr/>
        </p:nvSpPr>
        <p:spPr>
          <a:xfrm>
            <a:off x="1981080" y="4495680"/>
            <a:ext cx="838116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2"/>
          <p:cNvSpPr/>
          <p:nvPr/>
        </p:nvSpPr>
        <p:spPr>
          <a:xfrm>
            <a:off x="1919160" y="4451400"/>
            <a:ext cx="82083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rectangular grid of neurones representing a Kohonen map.  Lines are used to link neighbour neurons.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3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2" descr=""/>
          <p:cNvPicPr/>
          <p:nvPr/>
        </p:nvPicPr>
        <p:blipFill>
          <a:blip r:embed="rId1"/>
          <a:stretch/>
        </p:blipFill>
        <p:spPr>
          <a:xfrm>
            <a:off x="4114800" y="1720800"/>
            <a:ext cx="4455360" cy="3002760"/>
          </a:xfrm>
          <a:prstGeom prst="rect">
            <a:avLst/>
          </a:prstGeom>
          <a:ln>
            <a:noFill/>
          </a:ln>
        </p:spPr>
      </p:pic>
      <p:sp>
        <p:nvSpPr>
          <p:cNvPr id="429" name="CustomShape 1"/>
          <p:cNvSpPr/>
          <p:nvPr/>
        </p:nvSpPr>
        <p:spPr>
          <a:xfrm>
            <a:off x="2279520" y="4648320"/>
            <a:ext cx="785412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2-dimensional representation of random weight vectors. The lines are drawn to connect neurones which are physically adjacent.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Picture 2" descr=""/>
          <p:cNvPicPr/>
          <p:nvPr/>
        </p:nvPicPr>
        <p:blipFill>
          <a:blip r:embed="rId1"/>
          <a:stretch/>
        </p:blipFill>
        <p:spPr>
          <a:xfrm>
            <a:off x="3733920" y="1673280"/>
            <a:ext cx="5028480" cy="3888720"/>
          </a:xfrm>
          <a:prstGeom prst="rect">
            <a:avLst/>
          </a:prstGeom>
          <a:ln>
            <a:noFill/>
          </a:ln>
        </p:spPr>
      </p:pic>
      <p:sp>
        <p:nvSpPr>
          <p:cNvPr id="433" name="CustomShape 1"/>
          <p:cNvSpPr/>
          <p:nvPr/>
        </p:nvSpPr>
        <p:spPr>
          <a:xfrm>
            <a:off x="2666880" y="5378400"/>
            <a:ext cx="746676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2-dimensional representation of 6 input vectors (a training data set)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2" descr=""/>
          <p:cNvPicPr/>
          <p:nvPr/>
        </p:nvPicPr>
        <p:blipFill>
          <a:blip r:embed="rId1"/>
          <a:stretch/>
        </p:blipFill>
        <p:spPr>
          <a:xfrm>
            <a:off x="3886200" y="1574640"/>
            <a:ext cx="4590360" cy="3453840"/>
          </a:xfrm>
          <a:prstGeom prst="rect">
            <a:avLst/>
          </a:prstGeom>
          <a:ln>
            <a:noFill/>
          </a:ln>
        </p:spPr>
      </p:pic>
      <p:sp>
        <p:nvSpPr>
          <p:cNvPr id="437" name="CustomShape 1"/>
          <p:cNvSpPr/>
          <p:nvPr/>
        </p:nvSpPr>
        <p:spPr>
          <a:xfrm>
            <a:off x="2135160" y="4648320"/>
            <a:ext cx="7922520" cy="179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 well trained (ordered) network the diagram in the weight space should have the same topology as that in physical space and will reflect the properties of the training data set.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2" descr=""/>
          <p:cNvPicPr/>
          <p:nvPr/>
        </p:nvPicPr>
        <p:blipFill>
          <a:blip r:embed="rId1"/>
          <a:stretch/>
        </p:blipFill>
        <p:spPr>
          <a:xfrm>
            <a:off x="1905120" y="1889280"/>
            <a:ext cx="3885480" cy="3004560"/>
          </a:xfrm>
          <a:prstGeom prst="rect">
            <a:avLst/>
          </a:prstGeom>
          <a:ln>
            <a:noFill/>
          </a:ln>
        </p:spPr>
      </p:pic>
      <p:pic>
        <p:nvPicPr>
          <p:cNvPr id="441" name="Picture 3" descr=""/>
          <p:cNvPicPr/>
          <p:nvPr/>
        </p:nvPicPr>
        <p:blipFill>
          <a:blip r:embed="rId2"/>
          <a:stretch/>
        </p:blipFill>
        <p:spPr>
          <a:xfrm>
            <a:off x="6095880" y="2041560"/>
            <a:ext cx="3885480" cy="2923560"/>
          </a:xfrm>
          <a:prstGeom prst="rect">
            <a:avLst/>
          </a:prstGeom>
          <a:ln>
            <a:noFill/>
          </a:ln>
        </p:spPr>
      </p:pic>
      <p:sp>
        <p:nvSpPr>
          <p:cNvPr id="442" name="CustomShape 1"/>
          <p:cNvSpPr/>
          <p:nvPr/>
        </p:nvSpPr>
        <p:spPr>
          <a:xfrm>
            <a:off x="2057400" y="4937040"/>
            <a:ext cx="373320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Input space (training data set)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477120" y="5013360"/>
            <a:ext cx="35046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Weight vector representations after training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4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2484360" y="1720800"/>
            <a:ext cx="3599640" cy="164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760">
              <a:lnSpc>
                <a:spcPct val="11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Inputs: coordinates (x,y) of points drawn from a square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76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Display neuron j at position x</a:t>
            </a:r>
            <a:r>
              <a:rPr b="0" lang="en-US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,y</a:t>
            </a:r>
            <a:r>
              <a:rPr b="0" lang="en-US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where its s</a:t>
            </a:r>
            <a:r>
              <a:rPr b="0" lang="en-US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maximum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7" name="Picture 3" descr=""/>
          <p:cNvPicPr/>
          <p:nvPr/>
        </p:nvPicPr>
        <p:blipFill>
          <a:blip r:embed="rId1"/>
          <a:stretch/>
        </p:blipFill>
        <p:spPr>
          <a:xfrm rot="69000">
            <a:off x="6781320" y="2361960"/>
            <a:ext cx="3464640" cy="3961800"/>
          </a:xfrm>
          <a:prstGeom prst="rect">
            <a:avLst/>
          </a:prstGeom>
          <a:ln>
            <a:noFill/>
          </a:ln>
        </p:spPr>
      </p:pic>
      <p:pic>
        <p:nvPicPr>
          <p:cNvPr id="448" name="Picture 4" descr=""/>
          <p:cNvPicPr/>
          <p:nvPr/>
        </p:nvPicPr>
        <p:blipFill>
          <a:blip r:embed="rId2"/>
          <a:stretch/>
        </p:blipFill>
        <p:spPr>
          <a:xfrm>
            <a:off x="2514600" y="3544920"/>
            <a:ext cx="2769480" cy="2931480"/>
          </a:xfrm>
          <a:prstGeom prst="rect">
            <a:avLst/>
          </a:prstGeom>
          <a:ln>
            <a:noFill/>
          </a:ln>
        </p:spPr>
      </p:pic>
      <p:sp>
        <p:nvSpPr>
          <p:cNvPr id="449" name="CustomShape 2"/>
          <p:cNvSpPr/>
          <p:nvPr/>
        </p:nvSpPr>
        <p:spPr>
          <a:xfrm>
            <a:off x="2313720" y="6172200"/>
            <a:ext cx="3228840" cy="39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Random initial positions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3"/>
          <p:cNvSpPr/>
          <p:nvPr/>
        </p:nvSpPr>
        <p:spPr>
          <a:xfrm>
            <a:off x="6716880" y="2286000"/>
            <a:ext cx="1531080" cy="39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100 inputs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4"/>
          <p:cNvSpPr/>
          <p:nvPr/>
        </p:nvSpPr>
        <p:spPr>
          <a:xfrm>
            <a:off x="8490240" y="2286000"/>
            <a:ext cx="1531080" cy="39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200 inputs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5"/>
          <p:cNvSpPr/>
          <p:nvPr/>
        </p:nvSpPr>
        <p:spPr>
          <a:xfrm>
            <a:off x="6934320" y="5867280"/>
            <a:ext cx="3504600" cy="39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1000 inputs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6"/>
          <p:cNvSpPr/>
          <p:nvPr/>
        </p:nvSpPr>
        <p:spPr>
          <a:xfrm>
            <a:off x="2821320" y="5985000"/>
            <a:ext cx="2858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7"/>
          <p:cNvSpPr/>
          <p:nvPr/>
        </p:nvSpPr>
        <p:spPr>
          <a:xfrm>
            <a:off x="2590920" y="6019920"/>
            <a:ext cx="456480" cy="75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/>
          </a:solidFill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8"/>
          <p:cNvSpPr/>
          <p:nvPr/>
        </p:nvSpPr>
        <p:spPr>
          <a:xfrm rot="16200000">
            <a:off x="2400480" y="5829840"/>
            <a:ext cx="456480" cy="75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/>
          </a:solidFill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9"/>
          <p:cNvSpPr/>
          <p:nvPr/>
        </p:nvSpPr>
        <p:spPr>
          <a:xfrm>
            <a:off x="2358720" y="5486400"/>
            <a:ext cx="28440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10"/>
          <p:cNvSpPr/>
          <p:nvPr/>
        </p:nvSpPr>
        <p:spPr>
          <a:xfrm>
            <a:off x="5867280" y="5486400"/>
            <a:ext cx="137088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From: les réseaux de neurones artificiels » by Blayo and Verleysen, Que sais-je 3042, ed PUF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11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12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1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43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nodeType="after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nodeType="after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Classification of inputs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In a Kohonen network, each neurone is represented by a so-called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weight vector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During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training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these vectors are adjusted to match the input vectors in such a way that after training each of the weight vectors represents a certain class of input vectors;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  If in the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phase a vector is presented as input, the weight vector which represents the class this input vector belongs to, is given as output, i.e. the neurone is activated.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2057400" y="1143000"/>
            <a:ext cx="822888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Two dimensional data covered by two neurons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3" name="Picture 3" descr=""/>
          <p:cNvPicPr/>
          <p:nvPr/>
        </p:nvPicPr>
        <p:blipFill>
          <a:blip r:embed="rId1"/>
          <a:stretch/>
        </p:blipFill>
        <p:spPr>
          <a:xfrm>
            <a:off x="3886200" y="2590920"/>
            <a:ext cx="4190400" cy="3753720"/>
          </a:xfrm>
          <a:prstGeom prst="rect">
            <a:avLst/>
          </a:prstGeom>
          <a:ln>
            <a:noFill/>
          </a:ln>
        </p:spPr>
      </p:pic>
      <p:sp>
        <p:nvSpPr>
          <p:cNvPr id="464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981080" y="1981080"/>
            <a:ext cx="822888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SOM have unsupervised training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aim of Kohonen learning is to map similar input-vectors to similar neurone positions;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Neurones or nodes that are physically adjacent in the network encode patterns or inputs that are similar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2057400" y="1143000"/>
            <a:ext cx="822888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Two dimensional data covered by ten neurons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Picture 3" descr=""/>
          <p:cNvPicPr/>
          <p:nvPr/>
        </p:nvPicPr>
        <p:blipFill>
          <a:blip r:embed="rId1"/>
          <a:stretch/>
        </p:blipFill>
        <p:spPr>
          <a:xfrm>
            <a:off x="2286000" y="2971800"/>
            <a:ext cx="3948840" cy="2772720"/>
          </a:xfrm>
          <a:prstGeom prst="rect">
            <a:avLst/>
          </a:prstGeom>
          <a:ln>
            <a:noFill/>
          </a:ln>
        </p:spPr>
      </p:pic>
      <p:pic>
        <p:nvPicPr>
          <p:cNvPr id="467" name="Picture 4" descr=""/>
          <p:cNvPicPr/>
          <p:nvPr/>
        </p:nvPicPr>
        <p:blipFill>
          <a:blip r:embed="rId2"/>
          <a:stretch/>
        </p:blipFill>
        <p:spPr>
          <a:xfrm>
            <a:off x="6400800" y="3124080"/>
            <a:ext cx="3461760" cy="2559960"/>
          </a:xfrm>
          <a:prstGeom prst="rect">
            <a:avLst/>
          </a:prstGeom>
          <a:ln>
            <a:noFill/>
          </a:ln>
        </p:spPr>
      </p:pic>
      <p:sp>
        <p:nvSpPr>
          <p:cNvPr id="468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2057400" y="1143000"/>
            <a:ext cx="8228880" cy="49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Size of Neighborhood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 order to achieve good convergence for the above procedure, the learning rate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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as well as the size of neighborhood N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should be decreased gradually with each iteration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When the neighborhood around the winner unit is fairly large, a substantial portion of the network can learn each pattern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 the training proceeds, and the size of N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decreases, fewer and fewer neurons learn with each iteration, and finally only the winner is adjusting its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2057400" y="1143000"/>
            <a:ext cx="365688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Two dimensional data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covered by 30 neurons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2" name="Picture 3" descr=""/>
          <p:cNvPicPr/>
          <p:nvPr/>
        </p:nvPicPr>
        <p:blipFill>
          <a:blip r:embed="rId1"/>
          <a:stretch/>
        </p:blipFill>
        <p:spPr>
          <a:xfrm>
            <a:off x="2209680" y="2819520"/>
            <a:ext cx="3706200" cy="2559960"/>
          </a:xfrm>
          <a:prstGeom prst="rect">
            <a:avLst/>
          </a:prstGeom>
          <a:ln>
            <a:noFill/>
          </a:ln>
        </p:spPr>
      </p:pic>
      <p:pic>
        <p:nvPicPr>
          <p:cNvPr id="473" name="Picture 4" descr=""/>
          <p:cNvPicPr/>
          <p:nvPr/>
        </p:nvPicPr>
        <p:blipFill>
          <a:blip r:embed="rId2"/>
          <a:stretch/>
        </p:blipFill>
        <p:spPr>
          <a:xfrm>
            <a:off x="6095880" y="2819520"/>
            <a:ext cx="3852000" cy="2834640"/>
          </a:xfrm>
          <a:prstGeom prst="rect">
            <a:avLst/>
          </a:prstGeom>
          <a:ln>
            <a:noFill/>
          </a:ln>
        </p:spPr>
      </p:pic>
      <p:sp>
        <p:nvSpPr>
          <p:cNvPr id="474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2057400" y="1143000"/>
            <a:ext cx="8228880" cy="48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Capabilities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Vector quantization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weights of the winning neuron are a prototype of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all the inputs vectors for which the neuron wins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Dimension reduction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input to output mapping may be used for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dimension reduction (less outputs then inputs)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Classification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input to output mapping may be used for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classification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2057400" y="1143000"/>
            <a:ext cx="822888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Example: Character Recognition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Cluster units available = 25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Input units = 9 x 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8" name="Picture 3" descr=""/>
          <p:cNvPicPr/>
          <p:nvPr/>
        </p:nvPicPr>
        <p:blipFill>
          <a:blip r:embed="rId1"/>
          <a:stretch/>
        </p:blipFill>
        <p:spPr>
          <a:xfrm>
            <a:off x="3505320" y="3200400"/>
            <a:ext cx="5106240" cy="2542320"/>
          </a:xfrm>
          <a:prstGeom prst="rect">
            <a:avLst/>
          </a:prstGeom>
          <a:ln>
            <a:noFill/>
          </a:ln>
        </p:spPr>
      </p:pic>
      <p:sp>
        <p:nvSpPr>
          <p:cNvPr id="479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2057400" y="1143000"/>
            <a:ext cx="8228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Example: Character Recognition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1" name="Picture 3" descr=""/>
          <p:cNvPicPr/>
          <p:nvPr/>
        </p:nvPicPr>
        <p:blipFill>
          <a:blip r:embed="rId1"/>
          <a:stretch/>
        </p:blipFill>
        <p:spPr>
          <a:xfrm>
            <a:off x="3505320" y="3124080"/>
            <a:ext cx="5095080" cy="2542320"/>
          </a:xfrm>
          <a:prstGeom prst="rect">
            <a:avLst/>
          </a:prstGeom>
          <a:ln>
            <a:noFill/>
          </a:ln>
        </p:spPr>
      </p:pic>
      <p:sp>
        <p:nvSpPr>
          <p:cNvPr id="482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2057400" y="1143000"/>
            <a:ext cx="8228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Example: Character recognition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4" name="Picture 3" descr=""/>
          <p:cNvPicPr/>
          <p:nvPr/>
        </p:nvPicPr>
        <p:blipFill>
          <a:blip r:embed="rId1"/>
          <a:stretch/>
        </p:blipFill>
        <p:spPr>
          <a:xfrm>
            <a:off x="3505320" y="3048120"/>
            <a:ext cx="5141160" cy="2564640"/>
          </a:xfrm>
          <a:prstGeom prst="rect">
            <a:avLst/>
          </a:prstGeom>
          <a:ln>
            <a:noFill/>
          </a:ln>
        </p:spPr>
      </p:pic>
      <p:sp>
        <p:nvSpPr>
          <p:cNvPr id="485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2057400" y="1143000"/>
            <a:ext cx="8228880" cy="22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Example: Character Recognition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No topological structure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(only winner neuron is allowed to learn)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units not shown do not win for any input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7" name="Picture 3" descr=""/>
          <p:cNvPicPr/>
          <p:nvPr/>
        </p:nvPicPr>
        <p:blipFill>
          <a:blip r:embed="rId1"/>
          <a:stretch/>
        </p:blipFill>
        <p:spPr>
          <a:xfrm>
            <a:off x="3505320" y="4191120"/>
            <a:ext cx="3733200" cy="1766160"/>
          </a:xfrm>
          <a:prstGeom prst="rect">
            <a:avLst/>
          </a:prstGeom>
          <a:ln>
            <a:noFill/>
          </a:ln>
        </p:spPr>
      </p:pic>
      <p:sp>
        <p:nvSpPr>
          <p:cNvPr id="488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2057400" y="1143000"/>
            <a:ext cx="8228880" cy="201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Example: Character Recognition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Linear topological structure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Winner neuron J is allowed to learn, along with X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J+1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and X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J-1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neurons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0" name="Picture 3" descr=""/>
          <p:cNvPicPr/>
          <p:nvPr/>
        </p:nvPicPr>
        <p:blipFill>
          <a:blip r:embed="rId1"/>
          <a:stretch/>
        </p:blipFill>
        <p:spPr>
          <a:xfrm>
            <a:off x="3429000" y="3581280"/>
            <a:ext cx="5180760" cy="1885320"/>
          </a:xfrm>
          <a:prstGeom prst="rect">
            <a:avLst/>
          </a:prstGeom>
          <a:ln>
            <a:noFill/>
          </a:ln>
        </p:spPr>
      </p:pic>
      <p:sp>
        <p:nvSpPr>
          <p:cNvPr id="491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2057400" y="1143000"/>
            <a:ext cx="8228880" cy="201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 algn="just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Example: Character Recognition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Diamond shaped topological structure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Winner neuron is allowed to learn along with X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I,J–1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X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I,J+1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X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I+1,J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X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I-1,J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4" name="" descr=""/>
          <p:cNvPicPr/>
          <p:nvPr/>
        </p:nvPicPr>
        <p:blipFill>
          <a:blip r:embed="rId1"/>
          <a:stretch/>
        </p:blipFill>
        <p:spPr>
          <a:xfrm>
            <a:off x="2895480" y="3581280"/>
            <a:ext cx="6324120" cy="200628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448240" y="5805360"/>
            <a:ext cx="304740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3772080" y="1843200"/>
            <a:ext cx="4647600" cy="1370880"/>
          </a:xfrm>
          <a:prstGeom prst="parallelogram">
            <a:avLst>
              <a:gd name="adj" fmla="val 84722"/>
            </a:avLst>
          </a:prstGeom>
          <a:noFill/>
          <a:ln cap="rnd" w="28440">
            <a:solidFill>
              <a:srgbClr val="008000"/>
            </a:solidFill>
            <a:custDash>
              <a:ds d="400000" sp="300000"/>
              <a:ds d="1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3"/>
          <p:cNvSpPr/>
          <p:nvPr/>
        </p:nvSpPr>
        <p:spPr>
          <a:xfrm>
            <a:off x="4000680" y="4129200"/>
            <a:ext cx="227880" cy="227880"/>
          </a:xfrm>
          <a:prstGeom prst="ellipse">
            <a:avLst/>
          </a:prstGeom>
          <a:gradFill>
            <a:gsLst>
              <a:gs pos="0">
                <a:srgbClr val="c0c0c0"/>
              </a:gs>
              <a:gs pos="100000">
                <a:srgbClr val="585858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4"/>
          <p:cNvSpPr/>
          <p:nvPr/>
        </p:nvSpPr>
        <p:spPr>
          <a:xfrm>
            <a:off x="6134040" y="2757600"/>
            <a:ext cx="227880" cy="227880"/>
          </a:xfrm>
          <a:prstGeom prst="ellipse">
            <a:avLst/>
          </a:prstGeom>
          <a:gradFill>
            <a:gsLst>
              <a:gs pos="0">
                <a:srgbClr val="ffff99"/>
              </a:gs>
              <a:gs pos="100000">
                <a:srgbClr val="aaaa66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5"/>
          <p:cNvSpPr/>
          <p:nvPr/>
        </p:nvSpPr>
        <p:spPr>
          <a:xfrm>
            <a:off x="4762440" y="4129200"/>
            <a:ext cx="227880" cy="227880"/>
          </a:xfrm>
          <a:prstGeom prst="ellipse">
            <a:avLst/>
          </a:prstGeom>
          <a:gradFill>
            <a:gsLst>
              <a:gs pos="0">
                <a:srgbClr val="c0c0c0"/>
              </a:gs>
              <a:gs pos="100000">
                <a:srgbClr val="585858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6"/>
          <p:cNvSpPr/>
          <p:nvPr/>
        </p:nvSpPr>
        <p:spPr>
          <a:xfrm>
            <a:off x="5448240" y="4129200"/>
            <a:ext cx="227880" cy="227880"/>
          </a:xfrm>
          <a:prstGeom prst="ellipse">
            <a:avLst/>
          </a:prstGeom>
          <a:gradFill>
            <a:gsLst>
              <a:gs pos="0">
                <a:srgbClr val="c0c0c0"/>
              </a:gs>
              <a:gs pos="100000">
                <a:srgbClr val="585858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7"/>
          <p:cNvSpPr/>
          <p:nvPr/>
        </p:nvSpPr>
        <p:spPr>
          <a:xfrm>
            <a:off x="6134040" y="4129200"/>
            <a:ext cx="227880" cy="227880"/>
          </a:xfrm>
          <a:prstGeom prst="ellipse">
            <a:avLst/>
          </a:prstGeom>
          <a:gradFill>
            <a:gsLst>
              <a:gs pos="0">
                <a:srgbClr val="c0c0c0"/>
              </a:gs>
              <a:gs pos="100000">
                <a:srgbClr val="585858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8"/>
          <p:cNvSpPr/>
          <p:nvPr/>
        </p:nvSpPr>
        <p:spPr>
          <a:xfrm>
            <a:off x="6819840" y="4129200"/>
            <a:ext cx="227880" cy="227880"/>
          </a:xfrm>
          <a:prstGeom prst="ellipse">
            <a:avLst/>
          </a:prstGeom>
          <a:gradFill>
            <a:gsLst>
              <a:gs pos="0">
                <a:srgbClr val="c0c0c0"/>
              </a:gs>
              <a:gs pos="100000">
                <a:srgbClr val="585858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9"/>
          <p:cNvSpPr/>
          <p:nvPr/>
        </p:nvSpPr>
        <p:spPr>
          <a:xfrm>
            <a:off x="6667560" y="3443400"/>
            <a:ext cx="23616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Winning neuron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Line 10"/>
          <p:cNvSpPr/>
          <p:nvPr/>
        </p:nvSpPr>
        <p:spPr>
          <a:xfrm flipH="1" flipV="1">
            <a:off x="6514920" y="2985840"/>
            <a:ext cx="457200" cy="53352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1"/>
          <p:cNvSpPr/>
          <p:nvPr/>
        </p:nvSpPr>
        <p:spPr>
          <a:xfrm>
            <a:off x="3238560" y="2681280"/>
            <a:ext cx="99000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</a:t>
            </a:r>
            <a:r>
              <a:rPr b="0" i="1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Line 12"/>
          <p:cNvSpPr/>
          <p:nvPr/>
        </p:nvSpPr>
        <p:spPr>
          <a:xfrm flipV="1">
            <a:off x="4076640" y="2985840"/>
            <a:ext cx="380880" cy="1143000"/>
          </a:xfrm>
          <a:prstGeom prst="line">
            <a:avLst/>
          </a:prstGeom>
          <a:ln w="64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13"/>
          <p:cNvSpPr/>
          <p:nvPr/>
        </p:nvSpPr>
        <p:spPr>
          <a:xfrm flipH="1" flipV="1">
            <a:off x="4457520" y="2985840"/>
            <a:ext cx="380880" cy="1143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14"/>
          <p:cNvSpPr/>
          <p:nvPr/>
        </p:nvSpPr>
        <p:spPr>
          <a:xfrm flipH="1" flipV="1">
            <a:off x="4457520" y="2985840"/>
            <a:ext cx="1066680" cy="1143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15"/>
          <p:cNvSpPr/>
          <p:nvPr/>
        </p:nvSpPr>
        <p:spPr>
          <a:xfrm flipH="1" flipV="1">
            <a:off x="4457520" y="2985840"/>
            <a:ext cx="1752480" cy="1143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16"/>
          <p:cNvSpPr/>
          <p:nvPr/>
        </p:nvSpPr>
        <p:spPr>
          <a:xfrm flipH="1" flipV="1">
            <a:off x="4457520" y="2985840"/>
            <a:ext cx="2438280" cy="1143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17"/>
          <p:cNvSpPr/>
          <p:nvPr/>
        </p:nvSpPr>
        <p:spPr>
          <a:xfrm>
            <a:off x="3771720" y="2985840"/>
            <a:ext cx="53352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8"/>
          <p:cNvSpPr/>
          <p:nvPr/>
        </p:nvSpPr>
        <p:spPr>
          <a:xfrm>
            <a:off x="3314880" y="2224080"/>
            <a:ext cx="1142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neuron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Line 19"/>
          <p:cNvSpPr/>
          <p:nvPr/>
        </p:nvSpPr>
        <p:spPr>
          <a:xfrm>
            <a:off x="4000320" y="2452680"/>
            <a:ext cx="380880" cy="3045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Line 20"/>
          <p:cNvSpPr/>
          <p:nvPr/>
        </p:nvSpPr>
        <p:spPr>
          <a:xfrm>
            <a:off x="3771720" y="4510080"/>
            <a:ext cx="350532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Line 21"/>
          <p:cNvSpPr/>
          <p:nvPr/>
        </p:nvSpPr>
        <p:spPr>
          <a:xfrm flipV="1">
            <a:off x="3771720" y="4281480"/>
            <a:ext cx="36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Line 22"/>
          <p:cNvSpPr/>
          <p:nvPr/>
        </p:nvSpPr>
        <p:spPr>
          <a:xfrm flipV="1">
            <a:off x="7277040" y="4205160"/>
            <a:ext cx="36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Line 23"/>
          <p:cNvSpPr/>
          <p:nvPr/>
        </p:nvSpPr>
        <p:spPr>
          <a:xfrm flipV="1">
            <a:off x="3314520" y="4586040"/>
            <a:ext cx="1295280" cy="38124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4"/>
          <p:cNvSpPr/>
          <p:nvPr/>
        </p:nvSpPr>
        <p:spPr>
          <a:xfrm>
            <a:off x="2247840" y="4967280"/>
            <a:ext cx="23616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Input vector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5"/>
          <p:cNvSpPr/>
          <p:nvPr/>
        </p:nvSpPr>
        <p:spPr>
          <a:xfrm>
            <a:off x="4686480" y="5043600"/>
            <a:ext cx="3656880" cy="8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=[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,…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]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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</a:t>
            </a:r>
            <a:r>
              <a:rPr b="0" i="1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</a:t>
            </a:r>
            <a:r>
              <a:rPr b="0" i="1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</a:t>
            </a:r>
            <a:r>
              <a:rPr b="0" i="1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</a:t>
            </a:r>
            <a:r>
              <a:rPr b="0" i="1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,…,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</a:t>
            </a:r>
            <a:r>
              <a:rPr b="0" i="1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]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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</a:t>
            </a:r>
            <a:r>
              <a:rPr b="0" i="1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Line 26"/>
          <p:cNvSpPr/>
          <p:nvPr/>
        </p:nvSpPr>
        <p:spPr>
          <a:xfrm flipH="1">
            <a:off x="7734240" y="2681280"/>
            <a:ext cx="53316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27"/>
          <p:cNvSpPr/>
          <p:nvPr/>
        </p:nvSpPr>
        <p:spPr>
          <a:xfrm>
            <a:off x="8267760" y="2452680"/>
            <a:ext cx="190440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layer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8"/>
          <p:cNvSpPr/>
          <p:nvPr/>
        </p:nvSpPr>
        <p:spPr>
          <a:xfrm>
            <a:off x="5067360" y="199548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9"/>
          <p:cNvSpPr/>
          <p:nvPr/>
        </p:nvSpPr>
        <p:spPr>
          <a:xfrm>
            <a:off x="4686480" y="237636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0"/>
          <p:cNvSpPr/>
          <p:nvPr/>
        </p:nvSpPr>
        <p:spPr>
          <a:xfrm>
            <a:off x="4381560" y="275760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1"/>
          <p:cNvSpPr/>
          <p:nvPr/>
        </p:nvSpPr>
        <p:spPr>
          <a:xfrm>
            <a:off x="5829480" y="199548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2"/>
          <p:cNvSpPr/>
          <p:nvPr/>
        </p:nvSpPr>
        <p:spPr>
          <a:xfrm>
            <a:off x="5524560" y="237636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3"/>
          <p:cNvSpPr/>
          <p:nvPr/>
        </p:nvSpPr>
        <p:spPr>
          <a:xfrm>
            <a:off x="5219640" y="275760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34"/>
          <p:cNvSpPr/>
          <p:nvPr/>
        </p:nvSpPr>
        <p:spPr>
          <a:xfrm>
            <a:off x="6819840" y="199548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5"/>
          <p:cNvSpPr/>
          <p:nvPr/>
        </p:nvSpPr>
        <p:spPr>
          <a:xfrm>
            <a:off x="6515280" y="237636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6"/>
          <p:cNvSpPr/>
          <p:nvPr/>
        </p:nvSpPr>
        <p:spPr>
          <a:xfrm>
            <a:off x="7353360" y="237636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7"/>
          <p:cNvSpPr/>
          <p:nvPr/>
        </p:nvSpPr>
        <p:spPr>
          <a:xfrm>
            <a:off x="6972480" y="275760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8"/>
          <p:cNvSpPr/>
          <p:nvPr/>
        </p:nvSpPr>
        <p:spPr>
          <a:xfrm>
            <a:off x="7658280" y="1995480"/>
            <a:ext cx="227880" cy="227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-1"/>
                  <a:shade val="46275"/>
                  <a:invGamma val="-1"/>
                </a:schemeClr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9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0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Architecture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362320" y="228600"/>
            <a:ext cx="807660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>
            <a:off x="2598840" y="1835280"/>
            <a:ext cx="731304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80000"/>
              </a:lnSpc>
            </a:pP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1)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weights are initialised to random values (between the interval -0.1 to 0.1, for instance) and the neighbourhood sizes set to cover over half of the network;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2)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-dimensional input vector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Xs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enters the network;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3)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distances d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Wi, Xs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between all the weight vectors on the SOM and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Xs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 calculated by using (for instance):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denotes the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 weight vector;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wj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xj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represent the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 elements of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</a:t>
            </a:r>
            <a:r>
              <a:rPr b="0" i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Xi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respectively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8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4800600" y="3860640"/>
            <a:ext cx="2653920" cy="78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711520" y="1992240"/>
            <a:ext cx="7128720" cy="32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4) Find the best matching neurone or “winning” neurone whose weight vector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W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k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is closest to the current input vector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X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5) Modify the weights of the winning neurone and all the neurones in the neighbourhood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by applying: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W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jnew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= W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jold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+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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(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X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-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W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jold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Where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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represents the learning rate;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6) Next input vector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X</a:t>
            </a:r>
            <a:r>
              <a:rPr b="0" i="1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(i+1)</a:t>
            </a:r>
            <a:r>
              <a:rPr b="0" lang="en-US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, the process is repeated.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72428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541008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3"/>
          <p:cNvSpPr/>
          <p:nvPr/>
        </p:nvSpPr>
        <p:spPr>
          <a:xfrm>
            <a:off x="678168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4"/>
          <p:cNvSpPr/>
          <p:nvPr/>
        </p:nvSpPr>
        <p:spPr>
          <a:xfrm>
            <a:off x="396252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5"/>
          <p:cNvSpPr/>
          <p:nvPr/>
        </p:nvSpPr>
        <p:spPr>
          <a:xfrm>
            <a:off x="327672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6"/>
          <p:cNvSpPr/>
          <p:nvPr/>
        </p:nvSpPr>
        <p:spPr>
          <a:xfrm>
            <a:off x="6095880" y="3652920"/>
            <a:ext cx="380160" cy="380160"/>
          </a:xfrm>
          <a:prstGeom prst="ellipse">
            <a:avLst/>
          </a:prstGeom>
          <a:solidFill>
            <a:schemeClr val="tx2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7"/>
          <p:cNvSpPr/>
          <p:nvPr/>
        </p:nvSpPr>
        <p:spPr>
          <a:xfrm>
            <a:off x="746748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8"/>
          <p:cNvSpPr/>
          <p:nvPr/>
        </p:nvSpPr>
        <p:spPr>
          <a:xfrm>
            <a:off x="822960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9"/>
          <p:cNvSpPr/>
          <p:nvPr/>
        </p:nvSpPr>
        <p:spPr>
          <a:xfrm>
            <a:off x="8991720" y="3652920"/>
            <a:ext cx="380160" cy="3801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0"/>
          <p:cNvSpPr/>
          <p:nvPr/>
        </p:nvSpPr>
        <p:spPr>
          <a:xfrm>
            <a:off x="5334120" y="3424320"/>
            <a:ext cx="1980360" cy="761400"/>
          </a:xfrm>
          <a:prstGeom prst="rect">
            <a:avLst/>
          </a:prstGeom>
          <a:noFill/>
          <a:ln cap="rnd" w="9360">
            <a:solidFill>
              <a:schemeClr val="tx1"/>
            </a:solidFill>
            <a:custDash>
              <a:ds d="600000" sp="5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1"/>
          <p:cNvSpPr/>
          <p:nvPr/>
        </p:nvSpPr>
        <p:spPr>
          <a:xfrm>
            <a:off x="4419720" y="3043080"/>
            <a:ext cx="3733200" cy="1523160"/>
          </a:xfrm>
          <a:prstGeom prst="rect">
            <a:avLst/>
          </a:prstGeom>
          <a:noFill/>
          <a:ln cap="rnd" w="9360">
            <a:solidFill>
              <a:schemeClr val="tx1"/>
            </a:solidFill>
            <a:custDash>
              <a:ds d="600000" sp="500000"/>
              <a:ds d="100000" sp="5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2"/>
          <p:cNvSpPr/>
          <p:nvPr/>
        </p:nvSpPr>
        <p:spPr>
          <a:xfrm>
            <a:off x="3809880" y="2565360"/>
            <a:ext cx="5028480" cy="2666160"/>
          </a:xfrm>
          <a:prstGeom prst="rect">
            <a:avLst/>
          </a:prstGeom>
          <a:noFill/>
          <a:ln cap="rnd" w="9360">
            <a:solidFill>
              <a:schemeClr val="tx1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13"/>
          <p:cNvSpPr/>
          <p:nvPr/>
        </p:nvSpPr>
        <p:spPr>
          <a:xfrm flipV="1">
            <a:off x="5562360" y="4186080"/>
            <a:ext cx="360" cy="129528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4"/>
          <p:cNvSpPr/>
          <p:nvPr/>
        </p:nvSpPr>
        <p:spPr>
          <a:xfrm>
            <a:off x="3733920" y="5557680"/>
            <a:ext cx="37332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First neighbourhood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Line 15"/>
          <p:cNvSpPr/>
          <p:nvPr/>
        </p:nvSpPr>
        <p:spPr>
          <a:xfrm flipV="1">
            <a:off x="6933960" y="4491000"/>
            <a:ext cx="360" cy="16002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6"/>
          <p:cNvSpPr/>
          <p:nvPr/>
        </p:nvSpPr>
        <p:spPr>
          <a:xfrm>
            <a:off x="5181480" y="6091200"/>
            <a:ext cx="37332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Second neighbourhood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17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Linear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18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19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3200400"/>
            <a:ext cx="190440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First neighbourhood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828800" y="3809880"/>
            <a:ext cx="206784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Second neighbourhood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5538960" y="42624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5538960" y="5557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5"/>
          <p:cNvSpPr/>
          <p:nvPr/>
        </p:nvSpPr>
        <p:spPr>
          <a:xfrm>
            <a:off x="5538960" y="28908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6"/>
          <p:cNvSpPr/>
          <p:nvPr/>
        </p:nvSpPr>
        <p:spPr>
          <a:xfrm>
            <a:off x="5538960" y="48718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7"/>
          <p:cNvSpPr/>
          <p:nvPr/>
        </p:nvSpPr>
        <p:spPr>
          <a:xfrm>
            <a:off x="5538960" y="35766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8"/>
          <p:cNvSpPr/>
          <p:nvPr/>
        </p:nvSpPr>
        <p:spPr>
          <a:xfrm>
            <a:off x="5538960" y="23572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9"/>
          <p:cNvSpPr/>
          <p:nvPr/>
        </p:nvSpPr>
        <p:spPr>
          <a:xfrm>
            <a:off x="5538960" y="616752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0"/>
          <p:cNvSpPr/>
          <p:nvPr/>
        </p:nvSpPr>
        <p:spPr>
          <a:xfrm>
            <a:off x="6300720" y="4262400"/>
            <a:ext cx="227880" cy="227880"/>
          </a:xfrm>
          <a:prstGeom prst="ellipse">
            <a:avLst/>
          </a:prstGeom>
          <a:solidFill>
            <a:schemeClr val="tx2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11"/>
          <p:cNvSpPr/>
          <p:nvPr/>
        </p:nvSpPr>
        <p:spPr>
          <a:xfrm>
            <a:off x="6300720" y="5557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2"/>
          <p:cNvSpPr/>
          <p:nvPr/>
        </p:nvSpPr>
        <p:spPr>
          <a:xfrm>
            <a:off x="6300720" y="28908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3"/>
          <p:cNvSpPr/>
          <p:nvPr/>
        </p:nvSpPr>
        <p:spPr>
          <a:xfrm>
            <a:off x="6300720" y="48718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4"/>
          <p:cNvSpPr/>
          <p:nvPr/>
        </p:nvSpPr>
        <p:spPr>
          <a:xfrm>
            <a:off x="6300720" y="35766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5"/>
          <p:cNvSpPr/>
          <p:nvPr/>
        </p:nvSpPr>
        <p:spPr>
          <a:xfrm>
            <a:off x="6300720" y="23572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6"/>
          <p:cNvSpPr/>
          <p:nvPr/>
        </p:nvSpPr>
        <p:spPr>
          <a:xfrm>
            <a:off x="6300720" y="616752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7"/>
          <p:cNvSpPr/>
          <p:nvPr/>
        </p:nvSpPr>
        <p:spPr>
          <a:xfrm>
            <a:off x="7062840" y="42624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8"/>
          <p:cNvSpPr/>
          <p:nvPr/>
        </p:nvSpPr>
        <p:spPr>
          <a:xfrm>
            <a:off x="7062840" y="5557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9"/>
          <p:cNvSpPr/>
          <p:nvPr/>
        </p:nvSpPr>
        <p:spPr>
          <a:xfrm>
            <a:off x="7062840" y="28908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0"/>
          <p:cNvSpPr/>
          <p:nvPr/>
        </p:nvSpPr>
        <p:spPr>
          <a:xfrm>
            <a:off x="7062840" y="48718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21"/>
          <p:cNvSpPr/>
          <p:nvPr/>
        </p:nvSpPr>
        <p:spPr>
          <a:xfrm>
            <a:off x="7062840" y="35766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22"/>
          <p:cNvSpPr/>
          <p:nvPr/>
        </p:nvSpPr>
        <p:spPr>
          <a:xfrm>
            <a:off x="7062840" y="23572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3"/>
          <p:cNvSpPr/>
          <p:nvPr/>
        </p:nvSpPr>
        <p:spPr>
          <a:xfrm>
            <a:off x="7062840" y="616752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4"/>
          <p:cNvSpPr/>
          <p:nvPr/>
        </p:nvSpPr>
        <p:spPr>
          <a:xfrm>
            <a:off x="7824960" y="42624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5"/>
          <p:cNvSpPr/>
          <p:nvPr/>
        </p:nvSpPr>
        <p:spPr>
          <a:xfrm>
            <a:off x="7824960" y="5557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6"/>
          <p:cNvSpPr/>
          <p:nvPr/>
        </p:nvSpPr>
        <p:spPr>
          <a:xfrm>
            <a:off x="7824960" y="28908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7"/>
          <p:cNvSpPr/>
          <p:nvPr/>
        </p:nvSpPr>
        <p:spPr>
          <a:xfrm>
            <a:off x="7824960" y="48718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8"/>
          <p:cNvSpPr/>
          <p:nvPr/>
        </p:nvSpPr>
        <p:spPr>
          <a:xfrm>
            <a:off x="7824960" y="35766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9"/>
          <p:cNvSpPr/>
          <p:nvPr/>
        </p:nvSpPr>
        <p:spPr>
          <a:xfrm>
            <a:off x="7824960" y="23572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30"/>
          <p:cNvSpPr/>
          <p:nvPr/>
        </p:nvSpPr>
        <p:spPr>
          <a:xfrm>
            <a:off x="7824960" y="616752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31"/>
          <p:cNvSpPr/>
          <p:nvPr/>
        </p:nvSpPr>
        <p:spPr>
          <a:xfrm>
            <a:off x="8663040" y="42624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32"/>
          <p:cNvSpPr/>
          <p:nvPr/>
        </p:nvSpPr>
        <p:spPr>
          <a:xfrm>
            <a:off x="8663040" y="5557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33"/>
          <p:cNvSpPr/>
          <p:nvPr/>
        </p:nvSpPr>
        <p:spPr>
          <a:xfrm>
            <a:off x="8663040" y="28908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4"/>
          <p:cNvSpPr/>
          <p:nvPr/>
        </p:nvSpPr>
        <p:spPr>
          <a:xfrm>
            <a:off x="8663040" y="48718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5"/>
          <p:cNvSpPr/>
          <p:nvPr/>
        </p:nvSpPr>
        <p:spPr>
          <a:xfrm>
            <a:off x="8663040" y="35766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6"/>
          <p:cNvSpPr/>
          <p:nvPr/>
        </p:nvSpPr>
        <p:spPr>
          <a:xfrm>
            <a:off x="8663040" y="23572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37"/>
          <p:cNvSpPr/>
          <p:nvPr/>
        </p:nvSpPr>
        <p:spPr>
          <a:xfrm>
            <a:off x="8663040" y="616752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38"/>
          <p:cNvSpPr/>
          <p:nvPr/>
        </p:nvSpPr>
        <p:spPr>
          <a:xfrm>
            <a:off x="4776840" y="4414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39"/>
          <p:cNvSpPr/>
          <p:nvPr/>
        </p:nvSpPr>
        <p:spPr>
          <a:xfrm>
            <a:off x="4776840" y="5557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40"/>
          <p:cNvSpPr/>
          <p:nvPr/>
        </p:nvSpPr>
        <p:spPr>
          <a:xfrm>
            <a:off x="4776840" y="28908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41"/>
          <p:cNvSpPr/>
          <p:nvPr/>
        </p:nvSpPr>
        <p:spPr>
          <a:xfrm>
            <a:off x="4776840" y="48718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42"/>
          <p:cNvSpPr/>
          <p:nvPr/>
        </p:nvSpPr>
        <p:spPr>
          <a:xfrm>
            <a:off x="4776840" y="35766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43"/>
          <p:cNvSpPr/>
          <p:nvPr/>
        </p:nvSpPr>
        <p:spPr>
          <a:xfrm>
            <a:off x="4776840" y="23572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44"/>
          <p:cNvSpPr/>
          <p:nvPr/>
        </p:nvSpPr>
        <p:spPr>
          <a:xfrm>
            <a:off x="4776840" y="616752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45"/>
          <p:cNvSpPr/>
          <p:nvPr/>
        </p:nvSpPr>
        <p:spPr>
          <a:xfrm>
            <a:off x="4091040" y="4414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46"/>
          <p:cNvSpPr/>
          <p:nvPr/>
        </p:nvSpPr>
        <p:spPr>
          <a:xfrm>
            <a:off x="4091040" y="55576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47"/>
          <p:cNvSpPr/>
          <p:nvPr/>
        </p:nvSpPr>
        <p:spPr>
          <a:xfrm>
            <a:off x="4091040" y="28908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48"/>
          <p:cNvSpPr/>
          <p:nvPr/>
        </p:nvSpPr>
        <p:spPr>
          <a:xfrm>
            <a:off x="4091040" y="48718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49"/>
          <p:cNvSpPr/>
          <p:nvPr/>
        </p:nvSpPr>
        <p:spPr>
          <a:xfrm>
            <a:off x="4091040" y="357660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50"/>
          <p:cNvSpPr/>
          <p:nvPr/>
        </p:nvSpPr>
        <p:spPr>
          <a:xfrm>
            <a:off x="4091040" y="235728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51"/>
          <p:cNvSpPr/>
          <p:nvPr/>
        </p:nvSpPr>
        <p:spPr>
          <a:xfrm>
            <a:off x="4091040" y="6167520"/>
            <a:ext cx="227880" cy="2278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52"/>
          <p:cNvSpPr/>
          <p:nvPr/>
        </p:nvSpPr>
        <p:spPr>
          <a:xfrm>
            <a:off x="5386320" y="3500280"/>
            <a:ext cx="2056680" cy="1675800"/>
          </a:xfrm>
          <a:prstGeom prst="rect">
            <a:avLst/>
          </a:prstGeom>
          <a:noFill/>
          <a:ln cap="rnd" w="9360">
            <a:solidFill>
              <a:schemeClr val="tx1"/>
            </a:solidFill>
            <a:custDash>
              <a:ds d="600000" sp="5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53"/>
          <p:cNvSpPr/>
          <p:nvPr/>
        </p:nvSpPr>
        <p:spPr>
          <a:xfrm>
            <a:off x="4548240" y="2738520"/>
            <a:ext cx="3809160" cy="3199680"/>
          </a:xfrm>
          <a:prstGeom prst="rect">
            <a:avLst/>
          </a:prstGeom>
          <a:noFill/>
          <a:ln cap="rnd" w="9360">
            <a:solidFill>
              <a:schemeClr val="tx1"/>
            </a:solidFill>
            <a:custDash>
              <a:ds d="600000" sp="5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54"/>
          <p:cNvSpPr/>
          <p:nvPr/>
        </p:nvSpPr>
        <p:spPr>
          <a:xfrm>
            <a:off x="3938760" y="2205000"/>
            <a:ext cx="5180760" cy="4342680"/>
          </a:xfrm>
          <a:prstGeom prst="rect">
            <a:avLst/>
          </a:prstGeom>
          <a:noFill/>
          <a:ln cap="rnd" w="9360">
            <a:solidFill>
              <a:schemeClr val="tx1"/>
            </a:solidFill>
            <a:custDash>
              <a:ds d="600000" sp="5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55"/>
          <p:cNvSpPr/>
          <p:nvPr/>
        </p:nvSpPr>
        <p:spPr>
          <a:xfrm>
            <a:off x="3024000" y="3576600"/>
            <a:ext cx="236232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Line 56"/>
          <p:cNvSpPr/>
          <p:nvPr/>
        </p:nvSpPr>
        <p:spPr>
          <a:xfrm>
            <a:off x="3024000" y="4186080"/>
            <a:ext cx="152388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57"/>
          <p:cNvSpPr/>
          <p:nvPr/>
        </p:nvSpPr>
        <p:spPr>
          <a:xfrm>
            <a:off x="2927520" y="1628640"/>
            <a:ext cx="7313040" cy="102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Rectangular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58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59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2057400" y="2286000"/>
            <a:ext cx="8074800" cy="43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need to induce map formation by adapting regions according to the similarity between weights and input vectors;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need to ensure that neighbourhoods are adjacent. Thus, a neighbourhood will represent a number of similar clusters or neurones;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 starting with a large neighbourhood we guarantee that a GLOBAL ordering takes place, otherwise there may be more than one region on the map encoding a given part of the input space.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1905120" y="1676520"/>
            <a:ext cx="8457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Why modify the weights of neighbourhood 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2894040" y="1827360"/>
            <a:ext cx="7313040" cy="44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One good strategy is to gradually reduce the size of the neighbourhood for each neurone to zero over a first part of the learning phase, during the formation of the map topography;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then continue to modify only the weight vectors of the winning neurones to pick up the fine details of the input space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 algn="just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2666880" y="380880"/>
            <a:ext cx="7162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KOHONEN SELF ORGANIZING MAPS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2057400" y="1143000"/>
            <a:ext cx="822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of Weights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Application>LibreOffice/5.1.6.2$Linux_X86_64 LibreOffice_project/10m0$Build-2</Application>
  <Words>1781</Words>
  <Paragraphs>435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2017-04-24T03:16:15Z</dcterms:created>
  <dc:creator>Windows User</dc:creator>
  <dc:description/>
  <dc:language>en-US</dc:language>
  <cp:lastModifiedBy/>
  <dcterms:modified xsi:type="dcterms:W3CDTF">2019-09-20T20:39:01Z</dcterms:modified>
  <cp:revision>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47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56</vt:i4>
  </property>
</Properties>
</file>