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149" autoAdjust="0"/>
  </p:normalViewPr>
  <p:slideViewPr>
    <p:cSldViewPr snapToGrid="0">
      <p:cViewPr varScale="1">
        <p:scale>
          <a:sx n="60" d="100"/>
          <a:sy n="60" d="100"/>
        </p:scale>
        <p:origin x="11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8F8BFD-A1B2-4C45-89C5-70707AA159F9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A4069-0BB1-4419-BBC0-9BC3D484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586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employer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a person, firm or other entity which pays for or hires the services of another person 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while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employee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an individual who provides labor to a company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A4069-0BB1-4419-BBC0-9BC3D4842FC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83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Unilateral regulation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the case when the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rules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are created and imposed by one side, that is by employer or workers' union. The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rules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are related to pay or working conditions.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Unilateral regulation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happens when both the parties fails to get into collective bargaining.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A4069-0BB1-4419-BBC0-9BC3D4842FC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196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62F8-F5DA-4E7D-8339-51DC01B23D2C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B81A-ABBE-4806-AB1A-2AEC3C61D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20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62F8-F5DA-4E7D-8339-51DC01B23D2C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B81A-ABBE-4806-AB1A-2AEC3C61D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86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62F8-F5DA-4E7D-8339-51DC01B23D2C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B81A-ABBE-4806-AB1A-2AEC3C61D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719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62F8-F5DA-4E7D-8339-51DC01B23D2C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B81A-ABBE-4806-AB1A-2AEC3C61D87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3783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62F8-F5DA-4E7D-8339-51DC01B23D2C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B81A-ABBE-4806-AB1A-2AEC3C61D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689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62F8-F5DA-4E7D-8339-51DC01B23D2C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B81A-ABBE-4806-AB1A-2AEC3C61D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822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62F8-F5DA-4E7D-8339-51DC01B23D2C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B81A-ABBE-4806-AB1A-2AEC3C61D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7704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62F8-F5DA-4E7D-8339-51DC01B23D2C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B81A-ABBE-4806-AB1A-2AEC3C61D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832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62F8-F5DA-4E7D-8339-51DC01B23D2C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B81A-ABBE-4806-AB1A-2AEC3C61D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093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62F8-F5DA-4E7D-8339-51DC01B23D2C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B81A-ABBE-4806-AB1A-2AEC3C61D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14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62F8-F5DA-4E7D-8339-51DC01B23D2C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B81A-ABBE-4806-AB1A-2AEC3C61D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964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62F8-F5DA-4E7D-8339-51DC01B23D2C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B81A-ABBE-4806-AB1A-2AEC3C61D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142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62F8-F5DA-4E7D-8339-51DC01B23D2C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B81A-ABBE-4806-AB1A-2AEC3C61D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366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62F8-F5DA-4E7D-8339-51DC01B23D2C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B81A-ABBE-4806-AB1A-2AEC3C61D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92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62F8-F5DA-4E7D-8339-51DC01B23D2C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B81A-ABBE-4806-AB1A-2AEC3C61D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980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62F8-F5DA-4E7D-8339-51DC01B23D2C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B81A-ABBE-4806-AB1A-2AEC3C61D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89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62F8-F5DA-4E7D-8339-51DC01B23D2C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B81A-ABBE-4806-AB1A-2AEC3C61D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41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85962F8-F5DA-4E7D-8339-51DC01B23D2C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4B81A-ABBE-4806-AB1A-2AEC3C61D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3484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opyright" TargetMode="External"/><Relationship Id="rId2" Type="http://schemas.openxmlformats.org/officeDocument/2006/relationships/hyperlink" Target="https://en.wikipedia.org/wiki/Copyright#Scop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4" y="1447800"/>
            <a:ext cx="10145391" cy="1117979"/>
          </a:xfrm>
        </p:spPr>
        <p:txBody>
          <a:bodyPr/>
          <a:lstStyle/>
          <a:p>
            <a:r>
              <a:rPr lang="en-US" b="1" u="sng" dirty="0" smtClean="0"/>
              <a:t>Professional Practice</a:t>
            </a:r>
            <a:endParaRPr lang="en-US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1154954" y="4776717"/>
            <a:ext cx="60869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3"/>
                </a:solidFill>
              </a:rPr>
              <a:t>“The Framework </a:t>
            </a:r>
            <a:r>
              <a:rPr lang="en-US" sz="2400" b="1" dirty="0" smtClean="0">
                <a:solidFill>
                  <a:schemeClr val="accent3"/>
                </a:solidFill>
              </a:rPr>
              <a:t>of Employee </a:t>
            </a:r>
            <a:r>
              <a:rPr lang="en-US" sz="2400" b="1" dirty="0">
                <a:solidFill>
                  <a:schemeClr val="accent3"/>
                </a:solidFill>
              </a:rPr>
              <a:t>Relations </a:t>
            </a:r>
            <a:r>
              <a:rPr lang="en-US" sz="2400" b="1" dirty="0" smtClean="0">
                <a:solidFill>
                  <a:schemeClr val="accent3"/>
                </a:solidFill>
              </a:rPr>
              <a:t>Law and Changing Management </a:t>
            </a:r>
            <a:r>
              <a:rPr lang="en-US" sz="2400" b="1" dirty="0">
                <a:solidFill>
                  <a:schemeClr val="accent3"/>
                </a:solidFill>
              </a:rPr>
              <a:t>Practices”</a:t>
            </a:r>
            <a:r>
              <a:rPr lang="en-US" sz="2400" b="1" dirty="0" smtClean="0">
                <a:solidFill>
                  <a:schemeClr val="accent3"/>
                </a:solidFill>
              </a:rPr>
              <a:t> </a:t>
            </a:r>
            <a:br>
              <a:rPr lang="en-US" sz="2400" b="1" dirty="0" smtClean="0">
                <a:solidFill>
                  <a:schemeClr val="accent3"/>
                </a:solidFill>
              </a:rPr>
            </a:br>
            <a:endParaRPr lang="en-US" sz="2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575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Employee Relations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571655"/>
            <a:ext cx="8946541" cy="4684766"/>
          </a:xfrm>
        </p:spPr>
        <p:txBody>
          <a:bodyPr>
            <a:noAutofit/>
          </a:bodyPr>
          <a:lstStyle/>
          <a:p>
            <a:pPr algn="just"/>
            <a:r>
              <a:rPr lang="en-US" sz="2400" dirty="0"/>
              <a:t>The term '</a:t>
            </a:r>
            <a:r>
              <a:rPr lang="en-US" sz="2400" b="1" dirty="0"/>
              <a:t>employee relations</a:t>
            </a:r>
            <a:r>
              <a:rPr lang="en-US" sz="2400" dirty="0"/>
              <a:t>' refers to </a:t>
            </a:r>
            <a:r>
              <a:rPr lang="en-US" sz="2400" dirty="0" smtClean="0"/>
              <a:t>a company's </a:t>
            </a:r>
            <a:r>
              <a:rPr lang="en-US" sz="2400" dirty="0"/>
              <a:t>efforts to manage </a:t>
            </a:r>
            <a:r>
              <a:rPr lang="en-US" sz="2400" dirty="0" smtClean="0"/>
              <a:t>relationships between </a:t>
            </a:r>
            <a:r>
              <a:rPr lang="en-US" sz="2400" dirty="0"/>
              <a:t>employers and employees. </a:t>
            </a:r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An organization with a good employee </a:t>
            </a:r>
            <a:r>
              <a:rPr lang="en-US" sz="2400" dirty="0" smtClean="0"/>
              <a:t>relations program </a:t>
            </a:r>
            <a:r>
              <a:rPr lang="en-US" sz="2400" dirty="0"/>
              <a:t>provides fair and consistent </a:t>
            </a:r>
            <a:r>
              <a:rPr lang="en-US" sz="2400" dirty="0" smtClean="0"/>
              <a:t>treatment to </a:t>
            </a:r>
            <a:r>
              <a:rPr lang="en-US" sz="2400" dirty="0"/>
              <a:t>all employees so they will be committed </a:t>
            </a:r>
            <a:r>
              <a:rPr lang="en-US" sz="2400" dirty="0" smtClean="0"/>
              <a:t>to their </a:t>
            </a:r>
            <a:r>
              <a:rPr lang="en-US" sz="2400" dirty="0"/>
              <a:t>jobs and loyal to the company.</a:t>
            </a:r>
            <a:br>
              <a:rPr lang="en-US" sz="2400" dirty="0"/>
            </a:br>
            <a:endParaRPr lang="en-US" sz="2400" dirty="0" smtClean="0"/>
          </a:p>
          <a:p>
            <a:pPr algn="just"/>
            <a:r>
              <a:rPr lang="en-US" sz="2400" dirty="0" smtClean="0"/>
              <a:t>Such </a:t>
            </a:r>
            <a:r>
              <a:rPr lang="en-US" sz="2400" dirty="0"/>
              <a:t>programs also aim to prevent and resolve</a:t>
            </a:r>
            <a:br>
              <a:rPr lang="en-US" sz="2400" dirty="0"/>
            </a:br>
            <a:r>
              <a:rPr lang="en-US" sz="2400" dirty="0"/>
              <a:t>problems arising from situations at work. 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69373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Employee Relations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dirty="0"/>
              <a:t>The most important part of any business is its</a:t>
            </a:r>
            <a:br>
              <a:rPr lang="en-US" sz="2400" dirty="0"/>
            </a:br>
            <a:r>
              <a:rPr lang="en-US" sz="2400" dirty="0" smtClean="0"/>
              <a:t>people</a:t>
            </a:r>
          </a:p>
          <a:p>
            <a:pPr algn="just"/>
            <a:r>
              <a:rPr lang="en-US" sz="2400" dirty="0" smtClean="0"/>
              <a:t> </a:t>
            </a:r>
            <a:r>
              <a:rPr lang="en-US" sz="2400" dirty="0"/>
              <a:t>No business can run effectively without them. </a:t>
            </a:r>
            <a:r>
              <a:rPr lang="en-US" sz="2400" dirty="0" smtClean="0"/>
              <a:t>But people </a:t>
            </a:r>
            <a:r>
              <a:rPr lang="en-US" sz="2400" dirty="0"/>
              <a:t>don't work in a vacuum; they need </a:t>
            </a:r>
            <a:r>
              <a:rPr lang="en-US" sz="2400" dirty="0" smtClean="0"/>
              <a:t>to communicate </a:t>
            </a:r>
            <a:r>
              <a:rPr lang="en-US" sz="2400" dirty="0"/>
              <a:t>and work with others to get </a:t>
            </a:r>
            <a:r>
              <a:rPr lang="en-US" sz="2400" dirty="0" smtClean="0"/>
              <a:t>their jobs </a:t>
            </a:r>
            <a:r>
              <a:rPr lang="en-US" sz="2400" dirty="0"/>
              <a:t>done.</a:t>
            </a:r>
            <a:br>
              <a:rPr lang="en-US" sz="2400" dirty="0"/>
            </a:br>
            <a:endParaRPr lang="en-US" sz="2400" dirty="0" smtClean="0"/>
          </a:p>
          <a:p>
            <a:pPr algn="just"/>
            <a:r>
              <a:rPr lang="en-US" sz="2400" dirty="0" smtClean="0"/>
              <a:t>Employers </a:t>
            </a:r>
            <a:r>
              <a:rPr lang="en-US" sz="2400" dirty="0"/>
              <a:t>need to manage relationships in </a:t>
            </a:r>
            <a:r>
              <a:rPr lang="en-US" sz="2400" dirty="0" smtClean="0"/>
              <a:t>the workplace </a:t>
            </a:r>
            <a:r>
              <a:rPr lang="en-US" sz="2400" dirty="0"/>
              <a:t>to keep the business </a:t>
            </a:r>
            <a:r>
              <a:rPr lang="en-US" sz="2400" dirty="0" smtClean="0"/>
              <a:t>functioning smoothly</a:t>
            </a:r>
            <a:r>
              <a:rPr lang="en-US" sz="2400" dirty="0"/>
              <a:t>, avoid problems, and make sure</a:t>
            </a:r>
            <a:br>
              <a:rPr lang="en-US" sz="2400" dirty="0"/>
            </a:br>
            <a:r>
              <a:rPr lang="en-US" sz="2400" dirty="0"/>
              <a:t>employees are performing at their best </a:t>
            </a:r>
            <a:r>
              <a:rPr lang="en-US" sz="2400" dirty="0" smtClean="0"/>
              <a:t>.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1402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b="1" dirty="0" smtClean="0"/>
              <a:t>Theme</a:t>
            </a:r>
            <a:endParaRPr lang="en-US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800" dirty="0"/>
              <a:t>Employee relations is about the </a:t>
            </a:r>
            <a:r>
              <a:rPr lang="en-US" sz="2800" dirty="0" smtClean="0"/>
              <a:t>rules governing </a:t>
            </a:r>
            <a:r>
              <a:rPr lang="en-US" sz="2800" dirty="0"/>
              <a:t>employment.</a:t>
            </a:r>
            <a:br>
              <a:rPr lang="en-US" sz="2800" dirty="0"/>
            </a:br>
            <a:endParaRPr lang="en-US" sz="2800" dirty="0" smtClean="0"/>
          </a:p>
          <a:p>
            <a:pPr algn="just"/>
            <a:r>
              <a:rPr lang="en-US" sz="2800" dirty="0" smtClean="0"/>
              <a:t> </a:t>
            </a:r>
            <a:r>
              <a:rPr lang="en-US" sz="2800" dirty="0"/>
              <a:t>Most of the times, it is the employer </a:t>
            </a:r>
            <a:r>
              <a:rPr lang="en-US" sz="2800" dirty="0" smtClean="0"/>
              <a:t>who decides </a:t>
            </a:r>
            <a:r>
              <a:rPr lang="en-US" sz="2800" dirty="0"/>
              <a:t>the terms and conditions or rules </a:t>
            </a:r>
            <a:r>
              <a:rPr lang="en-US" sz="2800" dirty="0" smtClean="0"/>
              <a:t>of employment</a:t>
            </a:r>
            <a:r>
              <a:rPr lang="en-US" sz="2800" dirty="0"/>
              <a:t>.</a:t>
            </a:r>
            <a:br>
              <a:rPr lang="en-US" sz="2800" dirty="0"/>
            </a:br>
            <a:endParaRPr lang="en-US" sz="2800" dirty="0" smtClean="0"/>
          </a:p>
          <a:p>
            <a:pPr algn="just"/>
            <a:r>
              <a:rPr lang="en-US" sz="2800" dirty="0" smtClean="0"/>
              <a:t>These </a:t>
            </a:r>
            <a:r>
              <a:rPr lang="en-US" sz="2800" dirty="0"/>
              <a:t>rules include anything from pay </a:t>
            </a:r>
            <a:r>
              <a:rPr lang="en-US" sz="2800" dirty="0" smtClean="0"/>
              <a:t>and normal </a:t>
            </a:r>
            <a:r>
              <a:rPr lang="en-US" sz="2800" dirty="0"/>
              <a:t>working hours to health and </a:t>
            </a:r>
            <a:r>
              <a:rPr lang="en-US" sz="2800" dirty="0" smtClean="0"/>
              <a:t>safety rules 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68703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 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dirty="0"/>
              <a:t>In most industrial countries, such </a:t>
            </a:r>
            <a:r>
              <a:rPr lang="en-US" sz="2400" dirty="0" smtClean="0"/>
              <a:t>unilateral regulation </a:t>
            </a:r>
            <a:r>
              <a:rPr lang="en-US" sz="2400" dirty="0"/>
              <a:t>of employment by management is </a:t>
            </a:r>
            <a:r>
              <a:rPr lang="en-US" sz="2400" dirty="0" smtClean="0"/>
              <a:t>not the </a:t>
            </a:r>
            <a:r>
              <a:rPr lang="en-US" sz="2400" dirty="0"/>
              <a:t>only way of deciding and administering </a:t>
            </a:r>
            <a:r>
              <a:rPr lang="en-US" sz="2400" dirty="0" smtClean="0"/>
              <a:t>the rules </a:t>
            </a:r>
            <a:r>
              <a:rPr lang="en-US" sz="2400" dirty="0"/>
              <a:t>governing employment.</a:t>
            </a:r>
            <a:br>
              <a:rPr lang="en-US" sz="2400" dirty="0"/>
            </a:br>
            <a:endParaRPr lang="en-US" sz="2400" dirty="0"/>
          </a:p>
          <a:p>
            <a:pPr algn="just"/>
            <a:r>
              <a:rPr lang="en-US" sz="2400" dirty="0" smtClean="0"/>
              <a:t>Employers </a:t>
            </a:r>
            <a:r>
              <a:rPr lang="en-US" sz="2400" dirty="0"/>
              <a:t>have recognized trade unions for</a:t>
            </a:r>
            <a:br>
              <a:rPr lang="en-US" sz="2400" dirty="0"/>
            </a:br>
            <a:r>
              <a:rPr lang="en-US" sz="2400" dirty="0"/>
              <a:t>collective bargaining purposes.</a:t>
            </a:r>
            <a:br>
              <a:rPr lang="en-US" sz="2400" dirty="0"/>
            </a:br>
            <a:endParaRPr lang="en-US" sz="2400" dirty="0" smtClean="0"/>
          </a:p>
          <a:p>
            <a:pPr algn="just"/>
            <a:r>
              <a:rPr lang="en-US" sz="2400" dirty="0" smtClean="0"/>
              <a:t>Managers </a:t>
            </a:r>
            <a:r>
              <a:rPr lang="en-US" sz="2400" dirty="0"/>
              <a:t>negotiate with trade union officials in</a:t>
            </a:r>
            <a:br>
              <a:rPr lang="en-US" sz="2400" dirty="0"/>
            </a:br>
            <a:r>
              <a:rPr lang="en-US" sz="2400" dirty="0"/>
              <a:t>order to reach collective agreements about pay</a:t>
            </a:r>
            <a:br>
              <a:rPr lang="en-US" sz="2400" dirty="0"/>
            </a:br>
            <a:r>
              <a:rPr lang="en-US" sz="2400" dirty="0"/>
              <a:t>and other conditions of employment 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29966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Infringement of Copyrights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Infringement is the action of breaking the terms of a law or agreement. </a:t>
            </a:r>
            <a:endParaRPr lang="en-US" dirty="0" smtClean="0"/>
          </a:p>
          <a:p>
            <a:endParaRPr lang="en-US" dirty="0"/>
          </a:p>
          <a:p>
            <a:r>
              <a:rPr lang="en-US" b="1" dirty="0"/>
              <a:t>Copyright infringement</a:t>
            </a:r>
            <a:r>
              <a:rPr lang="en-US"/>
              <a:t> </a:t>
            </a:r>
            <a:r>
              <a:rPr lang="en-US" smtClean="0"/>
              <a:t>is </a:t>
            </a:r>
            <a:r>
              <a:rPr lang="en-US" dirty="0"/>
              <a:t>the use of </a:t>
            </a:r>
            <a:r>
              <a:rPr lang="en-US" dirty="0">
                <a:hlinkClick r:id="rId2" tooltip="Copyright"/>
              </a:rPr>
              <a:t>works</a:t>
            </a:r>
            <a:r>
              <a:rPr lang="en-US" dirty="0"/>
              <a:t> protected by </a:t>
            </a:r>
            <a:r>
              <a:rPr lang="en-US" dirty="0">
                <a:hlinkClick r:id="rId3" tooltip="Copyright"/>
              </a:rPr>
              <a:t>copyright</a:t>
            </a:r>
            <a:r>
              <a:rPr lang="en-US" dirty="0"/>
              <a:t> law without permission for a usage where such permission is required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There are two categories of infringement of copyrights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– </a:t>
            </a:r>
            <a:r>
              <a:rPr lang="en-US" dirty="0"/>
              <a:t>Primary infringement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– </a:t>
            </a:r>
            <a:r>
              <a:rPr lang="en-US" dirty="0"/>
              <a:t>Secondary infringement</a:t>
            </a:r>
          </a:p>
        </p:txBody>
      </p:sp>
    </p:spTree>
    <p:extLst>
      <p:ext uri="{BB962C8B-B14F-4D97-AF65-F5344CB8AC3E}">
        <p14:creationId xmlns:p14="http://schemas.microsoft.com/office/powerpoint/2010/main" val="26598864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71</TotalTime>
  <Words>137</Words>
  <Application>Microsoft Office PowerPoint</Application>
  <PresentationFormat>Widescreen</PresentationFormat>
  <Paragraphs>33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Ion</vt:lpstr>
      <vt:lpstr>Professional Practice</vt:lpstr>
      <vt:lpstr>Employee Relations  </vt:lpstr>
      <vt:lpstr>Employee Relations  </vt:lpstr>
      <vt:lpstr>Theme</vt:lpstr>
      <vt:lpstr>Employee Relation</vt:lpstr>
      <vt:lpstr>Infringement of Copyrights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Practice</dc:title>
  <dc:creator>Ali Qasim</dc:creator>
  <cp:lastModifiedBy>Ali Qasim</cp:lastModifiedBy>
  <cp:revision>5</cp:revision>
  <dcterms:created xsi:type="dcterms:W3CDTF">2020-02-12T07:22:41Z</dcterms:created>
  <dcterms:modified xsi:type="dcterms:W3CDTF">2020-02-13T19:10:26Z</dcterms:modified>
</cp:coreProperties>
</file>