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6" r:id="rId3"/>
    <p:sldId id="297" r:id="rId4"/>
    <p:sldId id="298" r:id="rId5"/>
    <p:sldId id="299" r:id="rId6"/>
    <p:sldId id="300" r:id="rId7"/>
    <p:sldId id="301" r:id="rId8"/>
    <p:sldId id="302" r:id="rId9"/>
    <p:sldId id="303" r:id="rId10"/>
    <p:sldId id="313" r:id="rId11"/>
    <p:sldId id="314" r:id="rId12"/>
    <p:sldId id="259" r:id="rId13"/>
    <p:sldId id="327" r:id="rId14"/>
    <p:sldId id="328" r:id="rId15"/>
    <p:sldId id="260" r:id="rId16"/>
    <p:sldId id="261" r:id="rId17"/>
    <p:sldId id="329" r:id="rId18"/>
    <p:sldId id="262" r:id="rId19"/>
    <p:sldId id="263"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74" autoAdjust="0"/>
    <p:restoredTop sz="94660"/>
  </p:normalViewPr>
  <p:slideViewPr>
    <p:cSldViewPr snapToGrid="0">
      <p:cViewPr varScale="1">
        <p:scale>
          <a:sx n="68" d="100"/>
          <a:sy n="68" d="100"/>
        </p:scale>
        <p:origin x="-91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2C187-7EC2-4188-ACBD-D5BA0768707B}" type="datetimeFigureOut">
              <a:rPr lang="en-US" smtClean="0"/>
              <a:pPr/>
              <a:t>8/3/2018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7DD39-6514-4390-809E-88B405B3B62F}" type="slidenum">
              <a:rPr lang="en-US" smtClean="0"/>
              <a:pPr/>
              <a:t>‹#›</a:t>
            </a:fld>
            <a:endParaRPr lang="en-US"/>
          </a:p>
        </p:txBody>
      </p:sp>
    </p:spTree>
    <p:extLst>
      <p:ext uri="{BB962C8B-B14F-4D97-AF65-F5344CB8AC3E}">
        <p14:creationId xmlns:p14="http://schemas.microsoft.com/office/powerpoint/2010/main" xmlns="" val="26600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7DD39-6514-4390-809E-88B405B3B62F}" type="slidenum">
              <a:rPr lang="en-US" smtClean="0"/>
              <a:pPr/>
              <a:t>17</a:t>
            </a:fld>
            <a:endParaRPr lang="en-US"/>
          </a:p>
        </p:txBody>
      </p:sp>
    </p:spTree>
    <p:extLst>
      <p:ext uri="{BB962C8B-B14F-4D97-AF65-F5344CB8AC3E}">
        <p14:creationId xmlns:p14="http://schemas.microsoft.com/office/powerpoint/2010/main" xmlns="" val="8615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171959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250491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29619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13363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174268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63499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38651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349811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212268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290133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30430-F374-4331-B24B-423EB7BB4349}" type="datetimeFigureOut">
              <a:rPr lang="en-US" smtClean="0"/>
              <a:pPr/>
              <a:t>8/3/2018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415722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30430-F374-4331-B24B-423EB7BB4349}" type="datetimeFigureOut">
              <a:rPr lang="en-US" smtClean="0"/>
              <a:pPr/>
              <a:t>8/3/2018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E2320-564A-4A97-BD27-13D2F0858783}" type="slidenum">
              <a:rPr lang="en-US" smtClean="0"/>
              <a:pPr/>
              <a:t>‹#›</a:t>
            </a:fld>
            <a:endParaRPr lang="en-US" dirty="0"/>
          </a:p>
        </p:txBody>
      </p:sp>
    </p:spTree>
    <p:extLst>
      <p:ext uri="{BB962C8B-B14F-4D97-AF65-F5344CB8AC3E}">
        <p14:creationId xmlns:p14="http://schemas.microsoft.com/office/powerpoint/2010/main" xmlns="" val="2642664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46161"/>
            <a:ext cx="9080310" cy="3821373"/>
          </a:xfrm>
        </p:spPr>
        <p:txBody>
          <a:bodyPr>
            <a:normAutofit/>
          </a:bodyPr>
          <a:lstStyle/>
          <a:p>
            <a:r>
              <a:rPr lang="en-US" sz="9600" b="1" i="1" dirty="0" smtClean="0">
                <a:solidFill>
                  <a:schemeClr val="accent1">
                    <a:lumMod val="75000"/>
                  </a:schemeClr>
                </a:solidFill>
                <a:effectLst>
                  <a:outerShdw blurRad="38100" dist="38100" dir="2700000" algn="tl">
                    <a:srgbClr val="000000">
                      <a:alpha val="43137"/>
                    </a:srgbClr>
                  </a:outerShdw>
                </a:effectLst>
              </a:rPr>
              <a:t>Properties of  Materials</a:t>
            </a:r>
            <a:br>
              <a:rPr lang="en-US" sz="9600" b="1" i="1" dirty="0" smtClean="0">
                <a:solidFill>
                  <a:schemeClr val="accent1">
                    <a:lumMod val="75000"/>
                  </a:schemeClr>
                </a:solidFill>
                <a:effectLst>
                  <a:outerShdw blurRad="38100" dist="38100" dir="2700000" algn="tl">
                    <a:srgbClr val="000000">
                      <a:alpha val="43137"/>
                    </a:srgbClr>
                  </a:outerShdw>
                </a:effectLst>
              </a:rPr>
            </a:br>
            <a:endParaRPr lang="en-US" sz="4000" b="1" i="1" dirty="0">
              <a:solidFill>
                <a:schemeClr val="accent1">
                  <a:lumMod val="75000"/>
                </a:schemeClr>
              </a:solidFill>
              <a:effectLst>
                <a:outerShdw blurRad="38100" dist="38100" dir="2700000" algn="tl">
                  <a:srgbClr val="000000">
                    <a:alpha val="43137"/>
                  </a:srgbClr>
                </a:outerShdw>
              </a:effectLst>
            </a:endParaRPr>
          </a:p>
        </p:txBody>
      </p:sp>
      <p:sp>
        <p:nvSpPr>
          <p:cNvPr id="3" name="Rectangle 2"/>
          <p:cNvSpPr/>
          <p:nvPr/>
        </p:nvSpPr>
        <p:spPr>
          <a:xfrm>
            <a:off x="2390829" y="3959648"/>
            <a:ext cx="7772449" cy="707886"/>
          </a:xfrm>
          <a:prstGeom prst="rect">
            <a:avLst/>
          </a:prstGeom>
        </p:spPr>
        <p:txBody>
          <a:bodyPr wrap="none">
            <a:spAutoFit/>
          </a:bodyPr>
          <a:lstStyle/>
          <a:p>
            <a:r>
              <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(PHYSICAL AND MECHANICAL)</a:t>
            </a:r>
          </a:p>
        </p:txBody>
      </p:sp>
    </p:spTree>
    <p:extLst>
      <p:ext uri="{BB962C8B-B14F-4D97-AF65-F5344CB8AC3E}">
        <p14:creationId xmlns:p14="http://schemas.microsoft.com/office/powerpoint/2010/main" xmlns="" val="869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Properties of Quality Concrete</a:t>
            </a:r>
          </a:p>
        </p:txBody>
      </p:sp>
      <p:sp>
        <p:nvSpPr>
          <p:cNvPr id="65539" name="Rectangle 3"/>
          <p:cNvSpPr>
            <a:spLocks noGrp="1" noChangeArrowheads="1"/>
          </p:cNvSpPr>
          <p:nvPr>
            <p:ph type="body" idx="1"/>
          </p:nvPr>
        </p:nvSpPr>
        <p:spPr/>
        <p:txBody>
          <a:bodyPr/>
          <a:lstStyle/>
          <a:p>
            <a:pPr>
              <a:lnSpc>
                <a:spcPct val="150000"/>
              </a:lnSpc>
            </a:pPr>
            <a:r>
              <a:rPr lang="en-US" altLang="en-US" dirty="0" smtClean="0">
                <a:latin typeface="Times New Roman" panose="02020603050405020304" pitchFamily="18" charset="0"/>
                <a:cs typeface="Times New Roman" panose="02020603050405020304" pitchFamily="18" charset="0"/>
              </a:rPr>
              <a:t>Workability (ease of placement; resistance to segregation homogenous mass as well bleeding)</a:t>
            </a:r>
          </a:p>
          <a:p>
            <a:pPr>
              <a:lnSpc>
                <a:spcPct val="150000"/>
              </a:lnSpc>
            </a:pPr>
            <a:r>
              <a:rPr lang="en-US" altLang="en-US" dirty="0" smtClean="0">
                <a:latin typeface="Times New Roman" panose="02020603050405020304" pitchFamily="18" charset="0"/>
                <a:cs typeface="Times New Roman" panose="02020603050405020304" pitchFamily="18" charset="0"/>
              </a:rPr>
              <a:t>Consistency (ability to flow)</a:t>
            </a:r>
          </a:p>
          <a:p>
            <a:pPr>
              <a:lnSpc>
                <a:spcPct val="150000"/>
              </a:lnSpc>
            </a:pPr>
            <a:r>
              <a:rPr lang="en-US" altLang="en-US" dirty="0" smtClean="0">
                <a:latin typeface="Times New Roman" panose="02020603050405020304" pitchFamily="18" charset="0"/>
                <a:cs typeface="Times New Roman" panose="02020603050405020304" pitchFamily="18" charset="0"/>
              </a:rPr>
              <a:t>Uniformity</a:t>
            </a:r>
          </a:p>
          <a:p>
            <a:pPr>
              <a:buFontTx/>
              <a:buNone/>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55307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additive="base">
                                        <p:cTn id="13"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 calcmode="lin" valueType="num">
                                      <p:cBhvr additive="base">
                                        <p:cTn id="19"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5539">
                                            <p:txEl>
                                              <p:pRg st="2" end="2"/>
                                            </p:txEl>
                                          </p:spTgt>
                                        </p:tgtEl>
                                        <p:attrNameLst>
                                          <p:attrName>style.visibility</p:attrName>
                                        </p:attrNameLst>
                                      </p:cBhvr>
                                      <p:to>
                                        <p:strVal val="visible"/>
                                      </p:to>
                                    </p:set>
                                    <p:anim calcmode="lin" valueType="num">
                                      <p:cBhvr additive="base">
                                        <p:cTn id="25"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body" idx="4294967295"/>
          </p:nvPr>
        </p:nvSpPr>
        <p:spPr>
          <a:xfrm>
            <a:off x="1152097" y="1690687"/>
            <a:ext cx="10339317" cy="4996715"/>
          </a:xfrm>
        </p:spPr>
        <p:txBody>
          <a:bodyPr>
            <a:normAutofit fontScale="92500"/>
          </a:bodyPr>
          <a:lstStyle/>
          <a:p>
            <a:pPr algn="just">
              <a:lnSpc>
                <a:spcPct val="150000"/>
              </a:lnSpc>
            </a:pPr>
            <a:r>
              <a:rPr lang="en-US" altLang="en-US" dirty="0">
                <a:latin typeface="Times New Roman" panose="02020603050405020304" pitchFamily="18" charset="0"/>
                <a:cs typeface="Times New Roman" panose="02020603050405020304" pitchFamily="18" charset="0"/>
              </a:rPr>
              <a:t>Workability is the property that determines the ease with which freshly mixed concrete can be placed and finished without segregation. </a:t>
            </a:r>
          </a:p>
          <a:p>
            <a:pPr algn="just">
              <a:lnSpc>
                <a:spcPct val="150000"/>
              </a:lnSpc>
            </a:pPr>
            <a:r>
              <a:rPr lang="en-US" altLang="en-US" dirty="0">
                <a:latin typeface="Times New Roman" panose="02020603050405020304" pitchFamily="18" charset="0"/>
                <a:cs typeface="Times New Roman" panose="02020603050405020304" pitchFamily="18" charset="0"/>
              </a:rPr>
              <a:t>Workability is difficult to measure but </a:t>
            </a:r>
            <a:r>
              <a:rPr lang="en-US" altLang="en-US" dirty="0" smtClean="0">
                <a:latin typeface="Times New Roman" panose="02020603050405020304" pitchFamily="18" charset="0"/>
                <a:cs typeface="Times New Roman" panose="02020603050405020304" pitchFamily="18" charset="0"/>
              </a:rPr>
              <a:t>ready-mix </a:t>
            </a:r>
            <a:r>
              <a:rPr lang="en-US" altLang="en-US" dirty="0">
                <a:latin typeface="Times New Roman" panose="02020603050405020304" pitchFamily="18" charset="0"/>
                <a:cs typeface="Times New Roman" panose="02020603050405020304" pitchFamily="18" charset="0"/>
              </a:rPr>
              <a:t>companies usually have experience in determining the proper mix.</a:t>
            </a:r>
          </a:p>
          <a:p>
            <a:pPr>
              <a:lnSpc>
                <a:spcPct val="150000"/>
              </a:lnSpc>
            </a:pPr>
            <a:r>
              <a:rPr lang="en-US" altLang="en-US" dirty="0">
                <a:latin typeface="Times New Roman" panose="02020603050405020304" pitchFamily="18" charset="0"/>
                <a:cs typeface="Times New Roman" panose="02020603050405020304" pitchFamily="18" charset="0"/>
              </a:rPr>
              <a:t>Therefore, it is important to accurately describe what the concrete is to be used for, and how it will be placed. </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
        <p:nvSpPr>
          <p:cNvPr id="66563" name="Rectangle 3"/>
          <p:cNvSpPr>
            <a:spLocks noGrp="1" noChangeArrowheads="1"/>
          </p:cNvSpPr>
          <p:nvPr>
            <p:ph type="title" idx="4294967295"/>
          </p:nvPr>
        </p:nvSpPr>
        <p:spPr/>
        <p:txBody>
          <a:bodyPr/>
          <a:lstStyle/>
          <a:p>
            <a:r>
              <a:rPr lang="en-US" altLang="en-US" dirty="0" smtClean="0">
                <a:latin typeface="Times New Roman" panose="02020603050405020304" pitchFamily="18" charset="0"/>
                <a:cs typeface="Times New Roman" panose="02020603050405020304" pitchFamily="18" charset="0"/>
              </a:rPr>
              <a:t>Workability</a:t>
            </a:r>
          </a:p>
        </p:txBody>
      </p:sp>
    </p:spTree>
    <p:extLst>
      <p:ext uri="{BB962C8B-B14F-4D97-AF65-F5344CB8AC3E}">
        <p14:creationId xmlns:p14="http://schemas.microsoft.com/office/powerpoint/2010/main" xmlns="" val="1649740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wipe(left)">
                                      <p:cBhvr>
                                        <p:cTn id="7" dur="500"/>
                                        <p:tgtEl>
                                          <p:spTgt spid="737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0">
                                            <p:txEl>
                                              <p:pRg st="1" end="1"/>
                                            </p:txEl>
                                          </p:spTgt>
                                        </p:tgtEl>
                                        <p:attrNameLst>
                                          <p:attrName>style.visibility</p:attrName>
                                        </p:attrNameLst>
                                      </p:cBhvr>
                                      <p:to>
                                        <p:strVal val="visible"/>
                                      </p:to>
                                    </p:set>
                                    <p:animEffect transition="in" filter="wipe(left)">
                                      <p:cBhvr>
                                        <p:cTn id="12" dur="500"/>
                                        <p:tgtEl>
                                          <p:spTgt spid="737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0">
                                            <p:txEl>
                                              <p:pRg st="2" end="2"/>
                                            </p:txEl>
                                          </p:spTgt>
                                        </p:tgtEl>
                                        <p:attrNameLst>
                                          <p:attrName>style.visibility</p:attrName>
                                        </p:attrNameLst>
                                      </p:cBhvr>
                                      <p:to>
                                        <p:strVal val="visible"/>
                                      </p:to>
                                    </p:set>
                                    <p:animEffect transition="in" filter="wipe(left)">
                                      <p:cBhvr>
                                        <p:cTn id="17" dur="500"/>
                                        <p:tgtEl>
                                          <p:spTgt spid="737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4552" y="242295"/>
            <a:ext cx="10515600" cy="1325563"/>
          </a:xfrm>
        </p:spPr>
        <p:txBody>
          <a:bodyPr/>
          <a:lstStyle/>
          <a:p>
            <a:r>
              <a:rPr lang="en-US" dirty="0" smtClean="0">
                <a:latin typeface="Times New Roman" panose="02020603050405020304" pitchFamily="18" charset="0"/>
                <a:cs typeface="Times New Roman" panose="02020603050405020304" pitchFamily="18" charset="0"/>
              </a:rPr>
              <a:t>Properties of hardened concrete</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33166" y="1567858"/>
            <a:ext cx="9821270" cy="4684357"/>
          </a:xfrm>
        </p:spPr>
        <p:txBody>
          <a:bodyPr>
            <a:no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Fully cured, hardened concrete must be strong enough to withstand the structural and service loads which will be applied to it and must be durable enough to withstand the environmental exposure for which it is designed. If concrete is made with high-quality materials and is properly proportioned, mixed, handled, placed and finished, it will be the strongest and durable building material.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8928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3292285"/>
          </a:xfrm>
        </p:spPr>
        <p:txBody>
          <a:bodyPr numCol="2">
            <a:normAutofit/>
          </a:bodyPr>
          <a:lstStyle/>
          <a:p>
            <a:pPr>
              <a:lnSpc>
                <a:spcPct val="150000"/>
              </a:lnSpc>
            </a:pPr>
            <a:r>
              <a:rPr lang="en-US" dirty="0" smtClean="0">
                <a:latin typeface="Times New Roman" panose="02020603050405020304" pitchFamily="18" charset="0"/>
                <a:cs typeface="Times New Roman" panose="02020603050405020304" pitchFamily="18" charset="0"/>
              </a:rPr>
              <a:t>Strength </a:t>
            </a:r>
          </a:p>
          <a:p>
            <a:pPr>
              <a:lnSpc>
                <a:spcPct val="150000"/>
              </a:lnSpc>
            </a:pPr>
            <a:r>
              <a:rPr lang="en-US" dirty="0" smtClean="0">
                <a:latin typeface="Times New Roman" panose="02020603050405020304" pitchFamily="18" charset="0"/>
                <a:cs typeface="Times New Roman" panose="02020603050405020304" pitchFamily="18" charset="0"/>
              </a:rPr>
              <a:t>Creep</a:t>
            </a:r>
            <a:endParaRPr lang="en-US" dirty="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Durability</a:t>
            </a:r>
          </a:p>
          <a:p>
            <a:pPr>
              <a:lnSpc>
                <a:spcPct val="150000"/>
              </a:lnSpc>
            </a:pPr>
            <a:r>
              <a:rPr lang="en-US" dirty="0" smtClean="0">
                <a:latin typeface="Times New Roman" panose="02020603050405020304" pitchFamily="18" charset="0"/>
                <a:cs typeface="Times New Roman" panose="02020603050405020304" pitchFamily="18" charset="0"/>
              </a:rPr>
              <a:t>Shrinkage</a:t>
            </a:r>
          </a:p>
          <a:p>
            <a:pPr>
              <a:lnSpc>
                <a:spcPct val="150000"/>
              </a:lnSpc>
            </a:pPr>
            <a:r>
              <a:rPr lang="en-US" dirty="0" smtClean="0">
                <a:latin typeface="Times New Roman" panose="02020603050405020304" pitchFamily="18" charset="0"/>
                <a:cs typeface="Times New Roman" panose="02020603050405020304" pitchFamily="18" charset="0"/>
              </a:rPr>
              <a:t>Modulus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Elasticity</a:t>
            </a:r>
          </a:p>
          <a:p>
            <a:pPr>
              <a:lnSpc>
                <a:spcPct val="150000"/>
              </a:lnSpc>
            </a:pPr>
            <a:r>
              <a:rPr lang="en-US" dirty="0" smtClean="0">
                <a:latin typeface="Times New Roman" panose="02020603050405020304" pitchFamily="18" charset="0"/>
                <a:cs typeface="Times New Roman" panose="02020603050405020304" pitchFamily="18" charset="0"/>
              </a:rPr>
              <a:t>Water Tightness (impermeability)</a:t>
            </a:r>
          </a:p>
          <a:p>
            <a:pPr>
              <a:lnSpc>
                <a:spcPct val="150000"/>
              </a:lnSpc>
            </a:pPr>
            <a:r>
              <a:rPr lang="en-US" dirty="0" smtClean="0">
                <a:latin typeface="Times New Roman" panose="02020603050405020304" pitchFamily="18" charset="0"/>
                <a:cs typeface="Times New Roman" panose="02020603050405020304" pitchFamily="18" charset="0"/>
              </a:rPr>
              <a:t>Hardness </a:t>
            </a:r>
          </a:p>
          <a:p>
            <a:pPr>
              <a:lnSpc>
                <a:spcPct val="150000"/>
              </a:lnSpc>
            </a:pPr>
            <a:r>
              <a:rPr lang="en-US" dirty="0" smtClean="0">
                <a:latin typeface="Times New Roman" panose="02020603050405020304" pitchFamily="18" charset="0"/>
                <a:cs typeface="Times New Roman" panose="02020603050405020304" pitchFamily="18" charset="0"/>
              </a:rPr>
              <a:t>Toughness</a:t>
            </a:r>
          </a:p>
        </p:txBody>
      </p:sp>
      <p:sp>
        <p:nvSpPr>
          <p:cNvPr id="4" name="Title 4"/>
          <p:cNvSpPr>
            <a:spLocks noGrp="1"/>
          </p:cNvSpPr>
          <p:nvPr>
            <p:ph type="title"/>
          </p:nvPr>
        </p:nvSpPr>
        <p:spPr>
          <a:xfrm>
            <a:off x="824552" y="242295"/>
            <a:ext cx="10515600" cy="1325563"/>
          </a:xfrm>
        </p:spPr>
        <p:txBody>
          <a:bodyPr/>
          <a:lstStyle/>
          <a:p>
            <a:r>
              <a:rPr lang="en-US" dirty="0" smtClean="0">
                <a:latin typeface="Times New Roman" panose="02020603050405020304" pitchFamily="18" charset="0"/>
                <a:cs typeface="Times New Roman" panose="02020603050405020304" pitchFamily="18" charset="0"/>
              </a:rPr>
              <a:t>Properties of hardened concrete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3738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937" y="1293362"/>
            <a:ext cx="10653215" cy="5380393"/>
          </a:xfrm>
        </p:spPr>
        <p:txBody>
          <a:bodyPr>
            <a:normAutofit fontScale="92500" lnSpcReduction="20000"/>
          </a:bodyPr>
          <a:lstStyle/>
          <a:p>
            <a:pPr>
              <a:lnSpc>
                <a:spcPct val="150000"/>
              </a:lnSpc>
            </a:pPr>
            <a:r>
              <a:rPr lang="en-US" b="1" dirty="0" smtClean="0">
                <a:latin typeface="Times New Roman" panose="02020603050405020304" pitchFamily="18" charset="0"/>
                <a:cs typeface="Times New Roman" panose="02020603050405020304" pitchFamily="18" charset="0"/>
              </a:rPr>
              <a:t>Strength:</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we refer to concrete strength, we generally talk about compressive strength of concrete. Because, concrete is strong in compression but relatively weak in </a:t>
            </a:r>
            <a:r>
              <a:rPr lang="en-US" i="1" dirty="0" smtClean="0">
                <a:latin typeface="Times New Roman" panose="02020603050405020304" pitchFamily="18" charset="0"/>
                <a:cs typeface="Times New Roman" panose="02020603050405020304" pitchFamily="18" charset="0"/>
              </a:rPr>
              <a:t>tension </a:t>
            </a:r>
            <a:r>
              <a:rPr lang="en-US" dirty="0" smtClean="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bending. </a:t>
            </a:r>
            <a:r>
              <a:rPr lang="en-US" dirty="0">
                <a:latin typeface="Times New Roman" panose="02020603050405020304" pitchFamily="18" charset="0"/>
                <a:cs typeface="Times New Roman" panose="02020603050405020304" pitchFamily="18" charset="0"/>
              </a:rPr>
              <a:t>Concrete compressive strength is measured in pounds per square inch (psi). Compressive strength mostly depends upon amount and type of cement used in concrete mix. It is also affected by the water-cement ratio, mixing method, placing and curing.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Concrete tensile strength ranges from 7% to 12% of compressive strength. Both tensile strength and bending strength can be increased by adding reinforcement.</a:t>
            </a:r>
          </a:p>
          <a:p>
            <a:endParaRPr lang="en-US" dirty="0">
              <a:latin typeface="Times New Roman" panose="02020603050405020304" pitchFamily="18" charset="0"/>
              <a:cs typeface="Times New Roman" panose="02020603050405020304" pitchFamily="18" charset="0"/>
            </a:endParaRPr>
          </a:p>
        </p:txBody>
      </p:sp>
      <p:sp>
        <p:nvSpPr>
          <p:cNvPr id="4" name="Title 4"/>
          <p:cNvSpPr>
            <a:spLocks noGrp="1"/>
          </p:cNvSpPr>
          <p:nvPr>
            <p:ph type="title"/>
          </p:nvPr>
        </p:nvSpPr>
        <p:spPr>
          <a:xfrm>
            <a:off x="824552" y="242295"/>
            <a:ext cx="10515600" cy="1325563"/>
          </a:xfrm>
        </p:spPr>
        <p:txBody>
          <a:bodyPr/>
          <a:lstStyle/>
          <a:p>
            <a:r>
              <a:rPr lang="en-US" dirty="0" smtClean="0">
                <a:latin typeface="Times New Roman" panose="02020603050405020304" pitchFamily="18" charset="0"/>
                <a:cs typeface="Times New Roman" panose="02020603050405020304" pitchFamily="18" charset="0"/>
              </a:rPr>
              <a:t>Properties of hardened concrete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1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3234" y="1170532"/>
            <a:ext cx="11335602" cy="5585110"/>
          </a:xfrm>
        </p:spPr>
        <p:txBody>
          <a:bodyPr>
            <a:noAutofit/>
          </a:bodyPr>
          <a:lstStyle/>
          <a:p>
            <a:pPr algn="just"/>
            <a:r>
              <a:rPr lang="en-US" sz="2600" b="1" dirty="0" smtClean="0">
                <a:latin typeface="Times New Roman" panose="02020603050405020304" pitchFamily="18" charset="0"/>
                <a:cs typeface="Times New Roman" panose="02020603050405020304" pitchFamily="18" charset="0"/>
              </a:rPr>
              <a:t>Creep:</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Deformation </a:t>
            </a:r>
            <a:r>
              <a:rPr lang="en-US" sz="2600" dirty="0">
                <a:latin typeface="Times New Roman" panose="02020603050405020304" pitchFamily="18" charset="0"/>
                <a:cs typeface="Times New Roman" panose="02020603050405020304" pitchFamily="18" charset="0"/>
              </a:rPr>
              <a:t>of concrete structure under sustained load is defined as concrete creep. Long term pressure or stress on concrete can make it change shape. This deformation usually occurs in the direction the force is </a:t>
            </a:r>
            <a:r>
              <a:rPr lang="en-US" sz="2600" dirty="0" smtClean="0">
                <a:latin typeface="Times New Roman" panose="02020603050405020304" pitchFamily="18" charset="0"/>
                <a:cs typeface="Times New Roman" panose="02020603050405020304" pitchFamily="18" charset="0"/>
              </a:rPr>
              <a:t>applied.</a:t>
            </a:r>
            <a:endParaRPr lang="en-US" sz="2600" dirty="0">
              <a:latin typeface="Times New Roman" panose="02020603050405020304" pitchFamily="18" charset="0"/>
              <a:cs typeface="Times New Roman" panose="02020603050405020304" pitchFamily="18" charset="0"/>
            </a:endParaRPr>
          </a:p>
          <a:p>
            <a:pPr algn="just"/>
            <a:r>
              <a:rPr lang="en-US" sz="2600" b="1" dirty="0" smtClean="0">
                <a:latin typeface="Times New Roman" panose="02020603050405020304" pitchFamily="18" charset="0"/>
                <a:cs typeface="Times New Roman" panose="02020603050405020304" pitchFamily="18" charset="0"/>
              </a:rPr>
              <a:t>Durability:</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i="1" dirty="0" smtClean="0">
                <a:latin typeface="Times New Roman" panose="02020603050405020304" pitchFamily="18" charset="0"/>
                <a:cs typeface="Times New Roman" panose="02020603050405020304" pitchFamily="18" charset="0"/>
              </a:rPr>
              <a:t>Durability</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might be defined as the ability to maintain satisfactory performance over and extended service life. The design service life of most buildings is often 30 years, although buildings often last 50 to 100 years. Most concrete buildings are demolished due to obsolescence rather than deterioration.</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Different concretes require different degrees of durability depending on the exposure environment and properties desired. Appropriate concrete ingredients, mix proportions, finishes and curing practices can be adjusted on the basis of required durability of concrete.</a:t>
            </a:r>
          </a:p>
        </p:txBody>
      </p:sp>
      <p:sp>
        <p:nvSpPr>
          <p:cNvPr id="6" name="Title 4"/>
          <p:cNvSpPr>
            <a:spLocks noGrp="1"/>
          </p:cNvSpPr>
          <p:nvPr>
            <p:ph type="title"/>
          </p:nvPr>
        </p:nvSpPr>
        <p:spPr>
          <a:xfrm>
            <a:off x="606189" y="0"/>
            <a:ext cx="10515600" cy="1325563"/>
          </a:xfrm>
        </p:spPr>
        <p:txBody>
          <a:bodyPr/>
          <a:lstStyle/>
          <a:p>
            <a:r>
              <a:rPr lang="en-US" dirty="0" smtClean="0">
                <a:latin typeface="Times New Roman" panose="02020603050405020304" pitchFamily="18" charset="0"/>
                <a:cs typeface="Times New Roman" panose="02020603050405020304" pitchFamily="18" charset="0"/>
              </a:rPr>
              <a:t>Properties of hardened concrete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6005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8074" y="1294903"/>
            <a:ext cx="11321956" cy="5187784"/>
          </a:xfrm>
        </p:spPr>
        <p:txBody>
          <a:bodyPr>
            <a:normAutofit/>
          </a:bodyPr>
          <a:lstStyle/>
          <a:p>
            <a:pPr algn="just"/>
            <a:r>
              <a:rPr lang="en-US" b="1" dirty="0">
                <a:latin typeface="Times New Roman" panose="02020603050405020304" pitchFamily="18" charset="0"/>
                <a:cs typeface="Times New Roman" panose="02020603050405020304" pitchFamily="18" charset="0"/>
              </a:rPr>
              <a:t>Shrinkage:</a:t>
            </a:r>
            <a:r>
              <a:rPr lang="en-US" dirty="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Shrinkage </a:t>
            </a:r>
            <a:r>
              <a:rPr lang="en-US" dirty="0">
                <a:latin typeface="Times New Roman" panose="02020603050405020304" pitchFamily="18" charset="0"/>
                <a:cs typeface="Times New Roman" panose="02020603050405020304" pitchFamily="18" charset="0"/>
              </a:rPr>
              <a:t>is the volume decrease of concrete caused by drying and chemical changes. In another word, the reduction of volume for the setting and hardening of concrete is defined as </a:t>
            </a:r>
            <a:r>
              <a:rPr lang="en-US" i="1" dirty="0" smtClean="0">
                <a:latin typeface="Times New Roman" panose="02020603050405020304" pitchFamily="18" charset="0"/>
                <a:cs typeface="Times New Roman" panose="02020603050405020304" pitchFamily="18" charset="0"/>
              </a:rPr>
              <a:t>shrinkage</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6" name="Title 4"/>
          <p:cNvSpPr>
            <a:spLocks noGrp="1"/>
          </p:cNvSpPr>
          <p:nvPr>
            <p:ph type="title"/>
          </p:nvPr>
        </p:nvSpPr>
        <p:spPr>
          <a:xfrm>
            <a:off x="824552" y="242295"/>
            <a:ext cx="10515600" cy="1325563"/>
          </a:xfrm>
        </p:spPr>
        <p:txBody>
          <a:bodyPr/>
          <a:lstStyle/>
          <a:p>
            <a:r>
              <a:rPr lang="en-US" dirty="0" smtClean="0">
                <a:latin typeface="Times New Roman" panose="02020603050405020304" pitchFamily="18" charset="0"/>
                <a:cs typeface="Times New Roman" panose="02020603050405020304" pitchFamily="18" charset="0"/>
              </a:rPr>
              <a:t>Properties of hardened concrete</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b="16917"/>
          <a:stretch/>
        </p:blipFill>
        <p:spPr>
          <a:xfrm>
            <a:off x="5846183" y="3220873"/>
            <a:ext cx="4602868" cy="2838734"/>
          </a:xfrm>
          <a:prstGeom prst="rect">
            <a:avLst/>
          </a:prstGeom>
        </p:spPr>
      </p:pic>
    </p:spTree>
    <p:extLst>
      <p:ext uri="{BB962C8B-B14F-4D97-AF65-F5344CB8AC3E}">
        <p14:creationId xmlns:p14="http://schemas.microsoft.com/office/powerpoint/2010/main" xmlns="" val="41912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Water tightness:</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Another property of concrete is water tightness. Sometime, it’s called impermeability of concrete. Water tightness of concrete is directly related to the durability of concrete. The lesser the permeability, the more the durability of concrete. Now the question is, what is the permeability of concrete?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simple word, the capability of penetrating outer media into concrete is the permeability of concrete. Outer media means water, chemicals, sulphates, etc.</a:t>
            </a:r>
          </a:p>
          <a:p>
            <a:endParaRPr lang="en-US" dirty="0"/>
          </a:p>
        </p:txBody>
      </p:sp>
      <p:sp>
        <p:nvSpPr>
          <p:cNvPr id="4" name="Title 4"/>
          <p:cNvSpPr>
            <a:spLocks noGrp="1"/>
          </p:cNvSpPr>
          <p:nvPr>
            <p:ph type="title"/>
          </p:nvPr>
        </p:nvSpPr>
        <p:spPr>
          <a:xfrm>
            <a:off x="824552" y="242295"/>
            <a:ext cx="10515600" cy="1325563"/>
          </a:xfrm>
        </p:spPr>
        <p:txBody>
          <a:bodyPr/>
          <a:lstStyle/>
          <a:p>
            <a:r>
              <a:rPr lang="en-US" dirty="0" smtClean="0">
                <a:latin typeface="Times New Roman" panose="02020603050405020304" pitchFamily="18" charset="0"/>
                <a:cs typeface="Times New Roman" panose="02020603050405020304" pitchFamily="18" charset="0"/>
              </a:rPr>
              <a:t>Properties of hardened concrete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752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42664" y="1458676"/>
            <a:ext cx="10953467" cy="5051306"/>
          </a:xfrm>
        </p:spPr>
        <p:txBody>
          <a:bodyPr>
            <a:normAutofit fontScale="85000" lnSpcReduction="20000"/>
          </a:bodyPr>
          <a:lstStyle/>
          <a:p>
            <a:pPr>
              <a:lnSpc>
                <a:spcPct val="150000"/>
              </a:lnSpc>
            </a:pPr>
            <a:r>
              <a:rPr lang="en-US" b="1" dirty="0">
                <a:latin typeface="Times New Roman" panose="02020603050405020304" pitchFamily="18" charset="0"/>
                <a:cs typeface="Times New Roman" panose="02020603050405020304" pitchFamily="18" charset="0"/>
              </a:rPr>
              <a:t>Modulus of </a:t>
            </a:r>
            <a:r>
              <a:rPr lang="en-US" b="1" dirty="0" smtClean="0">
                <a:latin typeface="Times New Roman" panose="02020603050405020304" pitchFamily="18" charset="0"/>
                <a:cs typeface="Times New Roman" panose="02020603050405020304" pitchFamily="18" charset="0"/>
              </a:rPr>
              <a:t>Elasticity:</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smtClean="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modulus of Elasticity</a:t>
            </a:r>
            <a:r>
              <a:rPr lang="en-US" dirty="0">
                <a:latin typeface="Times New Roman" panose="02020603050405020304" pitchFamily="18" charset="0"/>
                <a:cs typeface="Times New Roman" panose="02020603050405020304" pitchFamily="18" charset="0"/>
              </a:rPr>
              <a:t> of concrete depends on the Modulus of </a:t>
            </a:r>
            <a:r>
              <a:rPr lang="en-US">
                <a:latin typeface="Times New Roman" panose="02020603050405020304" pitchFamily="18" charset="0"/>
                <a:cs typeface="Times New Roman" panose="02020603050405020304" pitchFamily="18" charset="0"/>
              </a:rPr>
              <a:t>Elasticity </a:t>
            </a:r>
            <a:r>
              <a:rPr lang="en-US"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the concrete ingredients and their mix proportions. As per ACI code, the modulus of Elasticity to be calculated using following </a:t>
            </a:r>
            <a:r>
              <a:rPr lang="en-US" dirty="0" smtClean="0">
                <a:latin typeface="Times New Roman" panose="02020603050405020304" pitchFamily="18" charset="0"/>
                <a:cs typeface="Times New Roman" panose="02020603050405020304" pitchFamily="18" charset="0"/>
              </a:rPr>
              <a:t>equation:</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i="1" dirty="0" err="1" smtClean="0">
                <a:latin typeface="Times New Roman" panose="02020603050405020304" pitchFamily="18" charset="0"/>
                <a:cs typeface="Times New Roman" panose="02020603050405020304" pitchFamily="18" charset="0"/>
              </a:rPr>
              <a:t>E</a:t>
            </a:r>
            <a:r>
              <a:rPr lang="en-US" i="1" baseline="-25000" dirty="0" err="1" smtClean="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33ω</a:t>
            </a:r>
            <a:r>
              <a:rPr lang="en-US" i="1" baseline="-25000" dirty="0" smtClean="0">
                <a:latin typeface="Times New Roman" panose="02020603050405020304" pitchFamily="18" charset="0"/>
                <a:cs typeface="Times New Roman" panose="02020603050405020304" pitchFamily="18" charset="0"/>
              </a:rPr>
              <a:t>c</a:t>
            </a:r>
            <a:r>
              <a:rPr lang="en-US" i="1" baseline="30000" dirty="0" smtClean="0">
                <a:latin typeface="Times New Roman" panose="02020603050405020304" pitchFamily="18" charset="0"/>
                <a:cs typeface="Times New Roman" panose="02020603050405020304" pitchFamily="18" charset="0"/>
              </a:rPr>
              <a:t>1.5</a:t>
            </a:r>
            <a:r>
              <a:rPr lang="en-US" i="1" dirty="0">
                <a:latin typeface="Times New Roman" panose="02020603050405020304" pitchFamily="18" charset="0"/>
                <a:cs typeface="Times New Roman" panose="02020603050405020304" pitchFamily="18" charset="0"/>
              </a:rPr>
              <a:t>√f</a:t>
            </a:r>
            <a:r>
              <a:rPr lang="en-US" i="1" baseline="30000" dirty="0">
                <a:latin typeface="Times New Roman" panose="02020603050405020304" pitchFamily="18" charset="0"/>
                <a:cs typeface="Times New Roman" panose="02020603050405020304" pitchFamily="18" charset="0"/>
              </a:rPr>
              <a:t>’</a:t>
            </a:r>
            <a:r>
              <a:rPr lang="en-US" i="1" baseline="-25000" dirty="0">
                <a:latin typeface="Times New Roman" panose="02020603050405020304" pitchFamily="18" charset="0"/>
                <a:cs typeface="Times New Roman" panose="02020603050405020304" pitchFamily="18" charset="0"/>
              </a:rPr>
              <a:t>c</a:t>
            </a: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psi)</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i="1" dirty="0" smtClean="0">
                <a:latin typeface="Times New Roman" panose="02020603050405020304" pitchFamily="18" charset="0"/>
                <a:cs typeface="Times New Roman" panose="02020603050405020304" pitchFamily="18" charset="0"/>
              </a:rPr>
              <a:t>Where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ω</a:t>
            </a:r>
            <a:r>
              <a:rPr lang="en-US" i="1" baseline="-25000" dirty="0" err="1">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unit weight of concrete, </a:t>
            </a:r>
            <a:r>
              <a:rPr lang="en-US" baseline="30000" dirty="0" smtClean="0">
                <a:latin typeface="Times New Roman" panose="02020603050405020304" pitchFamily="18" charset="0"/>
                <a:cs typeface="Times New Roman" panose="02020603050405020304" pitchFamily="18" charset="0"/>
              </a:rPr>
              <a:t>lb</a:t>
            </a:r>
            <a:r>
              <a:rPr lang="en-US" dirty="0" smtClean="0">
                <a:latin typeface="Times New Roman" panose="02020603050405020304" pitchFamily="18" charset="0"/>
                <a:cs typeface="Times New Roman" panose="02020603050405020304" pitchFamily="18" charset="0"/>
              </a:rPr>
              <a:t>/</a:t>
            </a:r>
            <a:r>
              <a:rPr lang="en-US" baseline="-25000" dirty="0" smtClean="0">
                <a:latin typeface="Times New Roman" panose="02020603050405020304" pitchFamily="18" charset="0"/>
                <a:cs typeface="Times New Roman" panose="02020603050405020304" pitchFamily="18" charset="0"/>
              </a:rPr>
              <a:t>ft3</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smtClean="0">
                <a:latin typeface="Times New Roman" panose="02020603050405020304" pitchFamily="18" charset="0"/>
                <a:cs typeface="Times New Roman" panose="02020603050405020304" pitchFamily="18" charset="0"/>
              </a:rPr>
              <a:t>f</a:t>
            </a:r>
            <a:r>
              <a:rPr lang="en-US" baseline="30000" dirty="0" err="1" smtClean="0">
                <a:latin typeface="Times New Roman" panose="02020603050405020304" pitchFamily="18" charset="0"/>
                <a:cs typeface="Times New Roman" panose="02020603050405020304" pitchFamily="18" charset="0"/>
              </a:rPr>
              <a:t>’</a:t>
            </a:r>
            <a:r>
              <a:rPr lang="en-US" baseline="-25000" dirty="0" err="1" smtClean="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28 days compressive strength of concrete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 normal weight concrete (90 </a:t>
            </a:r>
            <a:r>
              <a:rPr lang="en-US" baseline="30000" dirty="0">
                <a:latin typeface="Times New Roman" panose="02020603050405020304" pitchFamily="18" charset="0"/>
                <a:cs typeface="Times New Roman" panose="02020603050405020304" pitchFamily="18" charset="0"/>
              </a:rPr>
              <a:t>lb</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ft</a:t>
            </a:r>
            <a:r>
              <a:rPr lang="en-US" dirty="0">
                <a:latin typeface="Times New Roman" panose="02020603050405020304" pitchFamily="18" charset="0"/>
                <a:cs typeface="Times New Roman" panose="02020603050405020304" pitchFamily="18" charset="0"/>
              </a:rPr>
              <a:t>3 to 160 </a:t>
            </a:r>
            <a:r>
              <a:rPr lang="en-US" baseline="30000" dirty="0">
                <a:latin typeface="Times New Roman" panose="02020603050405020304" pitchFamily="18" charset="0"/>
                <a:cs typeface="Times New Roman" panose="02020603050405020304" pitchFamily="18" charset="0"/>
              </a:rPr>
              <a:t>lb</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ft</a:t>
            </a:r>
            <a:r>
              <a:rPr lang="en-US" dirty="0">
                <a:latin typeface="Times New Roman" panose="02020603050405020304" pitchFamily="18" charset="0"/>
                <a:cs typeface="Times New Roman" panose="02020603050405020304" pitchFamily="18" charset="0"/>
              </a:rPr>
              <a:t>3), we assume that formula</a:t>
            </a:r>
            <a:br>
              <a:rPr lang="en-US" dirty="0">
                <a:latin typeface="Times New Roman" panose="02020603050405020304" pitchFamily="18" charset="0"/>
                <a:cs typeface="Times New Roman" panose="02020603050405020304" pitchFamily="18" charset="0"/>
              </a:rPr>
            </a:br>
            <a:r>
              <a:rPr lang="en-US" i="1" dirty="0" err="1" smtClean="0">
                <a:latin typeface="Times New Roman" panose="02020603050405020304" pitchFamily="18" charset="0"/>
                <a:cs typeface="Times New Roman" panose="02020603050405020304" pitchFamily="18" charset="0"/>
              </a:rPr>
              <a:t>E</a:t>
            </a:r>
            <a:r>
              <a:rPr lang="en-US" i="1" baseline="-25000" dirty="0" err="1" smtClean="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 57000√</a:t>
            </a:r>
            <a:r>
              <a:rPr lang="en-US" i="1" dirty="0" smtClean="0">
                <a:latin typeface="Times New Roman" panose="02020603050405020304" pitchFamily="18" charset="0"/>
                <a:cs typeface="Times New Roman" panose="02020603050405020304" pitchFamily="18" charset="0"/>
              </a:rPr>
              <a:t>f</a:t>
            </a:r>
            <a:r>
              <a:rPr lang="en-US" i="1" baseline="30000" dirty="0" smtClean="0">
                <a:latin typeface="Times New Roman" panose="02020603050405020304" pitchFamily="18" charset="0"/>
                <a:cs typeface="Times New Roman" panose="02020603050405020304" pitchFamily="18" charset="0"/>
              </a:rPr>
              <a:t>’</a:t>
            </a:r>
            <a:r>
              <a:rPr lang="en-US" i="1" baseline="-25000"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sp>
        <p:nvSpPr>
          <p:cNvPr id="6" name="Title 4"/>
          <p:cNvSpPr>
            <a:spLocks noGrp="1"/>
          </p:cNvSpPr>
          <p:nvPr>
            <p:ph type="title"/>
          </p:nvPr>
        </p:nvSpPr>
        <p:spPr>
          <a:xfrm>
            <a:off x="619835" y="133113"/>
            <a:ext cx="10515600" cy="1325563"/>
          </a:xfrm>
        </p:spPr>
        <p:txBody>
          <a:bodyPr/>
          <a:lstStyle/>
          <a:p>
            <a:r>
              <a:rPr lang="en-US" dirty="0" smtClean="0">
                <a:latin typeface="Times New Roman" panose="02020603050405020304" pitchFamily="18" charset="0"/>
                <a:cs typeface="Times New Roman" panose="02020603050405020304" pitchFamily="18" charset="0"/>
              </a:rPr>
              <a:t>Properties of hardened concrete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4027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19585" y="1047702"/>
            <a:ext cx="11872415" cy="5707940"/>
          </a:xfrm>
        </p:spPr>
        <p:txBody>
          <a:bodyPr>
            <a:noAutofit/>
          </a:bodyPr>
          <a:lstStyle/>
          <a:p>
            <a:pPr marL="0" lvl="0" indent="0" eaLnBrk="0" fontAlgn="base" hangingPunct="0">
              <a:lnSpc>
                <a:spcPct val="100000"/>
              </a:lnSpc>
              <a:spcBef>
                <a:spcPct val="0"/>
              </a:spcBef>
              <a:spcAft>
                <a:spcPct val="0"/>
              </a:spcAft>
              <a:buNone/>
            </a:pPr>
            <a:r>
              <a:rPr lang="en-US" altLang="en-US" sz="2400" dirty="0" smtClean="0">
                <a:solidFill>
                  <a:srgbClr val="000000"/>
                </a:solidFill>
                <a:latin typeface="Times New Roman" panose="02020603050405020304" pitchFamily="18" charset="0"/>
                <a:cs typeface="Times New Roman" panose="02020603050405020304" pitchFamily="18" charset="0"/>
              </a:rPr>
              <a:t>1- </a:t>
            </a:r>
            <a:r>
              <a:rPr lang="en-US" altLang="en-US" sz="2400" dirty="0">
                <a:solidFill>
                  <a:srgbClr val="000000"/>
                </a:solidFill>
                <a:latin typeface="Times New Roman" panose="02020603050405020304" pitchFamily="18" charset="0"/>
                <a:cs typeface="Times New Roman" panose="02020603050405020304" pitchFamily="18" charset="0"/>
              </a:rPr>
              <a:t>Paste </a:t>
            </a:r>
            <a:r>
              <a:rPr lang="en-US" altLang="en-US" sz="2600" dirty="0">
                <a:solidFill>
                  <a:srgbClr val="000000"/>
                </a:solidFill>
                <a:latin typeface="Times New Roman" panose="02020603050405020304" pitchFamily="18" charset="0"/>
                <a:cs typeface="Times New Roman" panose="02020603050405020304" pitchFamily="18" charset="0"/>
              </a:rPr>
              <a:t>Strength </a:t>
            </a:r>
            <a:br>
              <a:rPr lang="en-US" altLang="en-US" sz="2600" dirty="0">
                <a:solidFill>
                  <a:srgbClr val="000000"/>
                </a:solidFill>
                <a:latin typeface="Times New Roman" panose="02020603050405020304" pitchFamily="18" charset="0"/>
                <a:cs typeface="Times New Roman" panose="02020603050405020304" pitchFamily="18" charset="0"/>
              </a:rPr>
            </a:br>
            <a:r>
              <a:rPr lang="en-US" altLang="en-US" sz="2600" dirty="0">
                <a:solidFill>
                  <a:srgbClr val="000000"/>
                </a:solidFill>
                <a:latin typeface="Times New Roman" panose="02020603050405020304" pitchFamily="18" charset="0"/>
                <a:cs typeface="Times New Roman" panose="02020603050405020304" pitchFamily="18" charset="0"/>
              </a:rPr>
              <a:t>2- Interfacial Bonding </a:t>
            </a:r>
            <a:br>
              <a:rPr lang="en-US" altLang="en-US" sz="2600" dirty="0">
                <a:solidFill>
                  <a:srgbClr val="000000"/>
                </a:solidFill>
                <a:latin typeface="Times New Roman" panose="02020603050405020304" pitchFamily="18" charset="0"/>
                <a:cs typeface="Times New Roman" panose="02020603050405020304" pitchFamily="18" charset="0"/>
              </a:rPr>
            </a:br>
            <a:r>
              <a:rPr lang="en-US" altLang="en-US" sz="2600" dirty="0">
                <a:solidFill>
                  <a:srgbClr val="000000"/>
                </a:solidFill>
                <a:latin typeface="Times New Roman" panose="02020603050405020304" pitchFamily="18" charset="0"/>
                <a:cs typeface="Times New Roman" panose="02020603050405020304" pitchFamily="18" charset="0"/>
              </a:rPr>
              <a:t>3- Aggregate Strength</a:t>
            </a:r>
            <a:endParaRPr lang="en-US" altLang="en-US" sz="2600" b="1" dirty="0">
              <a:solidFill>
                <a:srgbClr val="993300"/>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2600" b="1" dirty="0">
                <a:solidFill>
                  <a:srgbClr val="993300"/>
                </a:solidFill>
                <a:latin typeface="Times New Roman" panose="02020603050405020304" pitchFamily="18" charset="0"/>
                <a:cs typeface="Times New Roman" panose="02020603050405020304" pitchFamily="18" charset="0"/>
              </a:rPr>
              <a:t>1. Paste strength:</a:t>
            </a:r>
          </a:p>
          <a:p>
            <a:pPr marL="0" lvl="0" indent="0" eaLnBrk="0" fontAlgn="base" hangingPunct="0">
              <a:lnSpc>
                <a:spcPct val="100000"/>
              </a:lnSpc>
              <a:spcBef>
                <a:spcPct val="0"/>
              </a:spcBef>
              <a:spcAft>
                <a:spcPct val="0"/>
              </a:spcAft>
              <a:buNone/>
            </a:pPr>
            <a:r>
              <a:rPr lang="en-US" altLang="en-US" sz="2600" dirty="0">
                <a:solidFill>
                  <a:srgbClr val="000000"/>
                </a:solidFill>
                <a:latin typeface="Times New Roman" panose="02020603050405020304" pitchFamily="18" charset="0"/>
                <a:cs typeface="Times New Roman" panose="02020603050405020304" pitchFamily="18" charset="0"/>
              </a:rPr>
              <a:t>It is mainly due to the binding properties of cement that the ingredients are compacted together. If the paste has higher binding strength, higher will be strength of concrete.</a:t>
            </a:r>
            <a:endParaRPr lang="en-US" altLang="en-US" sz="2600" b="1" dirty="0">
              <a:solidFill>
                <a:srgbClr val="993300"/>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2600" b="1" dirty="0">
                <a:solidFill>
                  <a:srgbClr val="993300"/>
                </a:solidFill>
                <a:latin typeface="Times New Roman" panose="02020603050405020304" pitchFamily="18" charset="0"/>
                <a:cs typeface="Times New Roman" panose="02020603050405020304" pitchFamily="18" charset="0"/>
              </a:rPr>
              <a:t>2. Interfacial bonding:</a:t>
            </a:r>
          </a:p>
          <a:p>
            <a:pPr marL="0" lvl="0" indent="0" eaLnBrk="0" fontAlgn="base" hangingPunct="0">
              <a:lnSpc>
                <a:spcPct val="100000"/>
              </a:lnSpc>
              <a:spcBef>
                <a:spcPct val="0"/>
              </a:spcBef>
              <a:spcAft>
                <a:spcPct val="0"/>
              </a:spcAft>
              <a:buNone/>
            </a:pPr>
            <a:r>
              <a:rPr lang="en-US" altLang="en-US" sz="2600" dirty="0">
                <a:solidFill>
                  <a:srgbClr val="000000"/>
                </a:solidFill>
                <a:latin typeface="Times New Roman" panose="02020603050405020304" pitchFamily="18" charset="0"/>
                <a:cs typeface="Times New Roman" panose="02020603050405020304" pitchFamily="18" charset="0"/>
              </a:rPr>
              <a:t>Interfacial bonding is very necessary regarding the strength. Clay hampers the bonding between paste and aggregate. The aggregate should be washed for a better bonding between paste and aggregate.</a:t>
            </a:r>
            <a:endParaRPr lang="en-US" altLang="en-US" sz="2600" b="1" dirty="0">
              <a:solidFill>
                <a:srgbClr val="993300"/>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2600" b="1" dirty="0">
                <a:solidFill>
                  <a:srgbClr val="993300"/>
                </a:solidFill>
                <a:latin typeface="Times New Roman" panose="02020603050405020304" pitchFamily="18" charset="0"/>
                <a:cs typeface="Times New Roman" panose="02020603050405020304" pitchFamily="18" charset="0"/>
              </a:rPr>
              <a:t>3. Aggregate strength:</a:t>
            </a:r>
          </a:p>
          <a:p>
            <a:pPr marL="0" lvl="0" indent="0" eaLnBrk="0" fontAlgn="base" hangingPunct="0">
              <a:lnSpc>
                <a:spcPct val="100000"/>
              </a:lnSpc>
              <a:spcBef>
                <a:spcPct val="0"/>
              </a:spcBef>
              <a:spcAft>
                <a:spcPct val="0"/>
              </a:spcAft>
              <a:buNone/>
            </a:pPr>
            <a:r>
              <a:rPr lang="en-US" altLang="en-US" sz="2600" dirty="0">
                <a:solidFill>
                  <a:srgbClr val="000000"/>
                </a:solidFill>
                <a:latin typeface="Times New Roman" panose="02020603050405020304" pitchFamily="18" charset="0"/>
                <a:cs typeface="Times New Roman" panose="02020603050405020304" pitchFamily="18" charset="0"/>
              </a:rPr>
              <a:t>It is mainly the aggregate that provide strength to concrete especially coarse aggregates which act just like bones in the body. Rough and angular aggregate provides better bonding and high strength</a:t>
            </a:r>
            <a:r>
              <a:rPr lang="en-US" altLang="en-US" sz="2600" dirty="0" smtClean="0">
                <a:solidFill>
                  <a:srgbClr val="000000"/>
                </a:solidFill>
                <a:latin typeface="Times New Roman" panose="02020603050405020304" pitchFamily="18" charset="0"/>
                <a:cs typeface="Times New Roman" panose="02020603050405020304" pitchFamily="18" charset="0"/>
              </a:rPr>
              <a:t>.</a:t>
            </a:r>
            <a:endParaRPr lang="en-US" altLang="en-US" sz="2600" b="1" dirty="0">
              <a:solidFill>
                <a:srgbClr val="333333"/>
              </a:solidFill>
              <a:latin typeface="Times New Roman" panose="02020603050405020304" pitchFamily="18" charset="0"/>
              <a:cs typeface="Times New Roman" panose="02020603050405020304" pitchFamily="18" charset="0"/>
            </a:endParaRPr>
          </a:p>
        </p:txBody>
      </p:sp>
      <p:sp>
        <p:nvSpPr>
          <p:cNvPr id="2" name="Rectangle 1"/>
          <p:cNvSpPr/>
          <p:nvPr/>
        </p:nvSpPr>
        <p:spPr>
          <a:xfrm>
            <a:off x="545910" y="245661"/>
            <a:ext cx="9608728" cy="646331"/>
          </a:xfrm>
          <a:prstGeom prst="rect">
            <a:avLst/>
          </a:prstGeom>
        </p:spPr>
        <p:txBody>
          <a:bodyPr wrap="square">
            <a:spAutoFit/>
          </a:bodyPr>
          <a:lstStyle/>
          <a:p>
            <a:r>
              <a:rPr lang="en-US" altLang="en-US" sz="3600" b="1" i="1" dirty="0" smtClean="0">
                <a:solidFill>
                  <a:srgbClr val="FF0000"/>
                </a:solidFill>
                <a:latin typeface="Times New Roman" panose="02020603050405020304" pitchFamily="18" charset="0"/>
                <a:cs typeface="Times New Roman" panose="02020603050405020304" pitchFamily="18" charset="0"/>
              </a:rPr>
              <a:t>Compressive strength depends </a:t>
            </a:r>
            <a:r>
              <a:rPr lang="en-US" altLang="en-US" sz="3600" b="1" i="1" dirty="0">
                <a:solidFill>
                  <a:srgbClr val="FF0000"/>
                </a:solidFill>
                <a:latin typeface="Times New Roman" panose="02020603050405020304" pitchFamily="18" charset="0"/>
                <a:cs typeface="Times New Roman" panose="02020603050405020304" pitchFamily="18" charset="0"/>
              </a:rPr>
              <a:t>upon three factors.</a:t>
            </a:r>
            <a:endParaRPr lang="en-US" sz="3600" b="1" i="1" dirty="0">
              <a:solidFill>
                <a:srgbClr val="FF0000"/>
              </a:solidFill>
            </a:endParaRPr>
          </a:p>
        </p:txBody>
      </p:sp>
    </p:spTree>
    <p:extLst>
      <p:ext uri="{BB962C8B-B14F-4D97-AF65-F5344CB8AC3E}">
        <p14:creationId xmlns:p14="http://schemas.microsoft.com/office/powerpoint/2010/main" xmlns="" val="343813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828800" y="152400"/>
            <a:ext cx="8305800" cy="762000"/>
          </a:xfrm>
        </p:spPr>
        <p:txBody>
          <a:bodyPr/>
          <a:lstStyle/>
          <a:p>
            <a:pPr eaLnBrk="1" hangingPunct="1"/>
            <a:r>
              <a:rPr lang="en-US" altLang="en-US" sz="3600" dirty="0">
                <a:latin typeface="Impact" panose="020B0806030902050204" pitchFamily="34" charset="0"/>
                <a:cs typeface="Trebuchet MS" panose="020B0603020202020204" pitchFamily="34" charset="0"/>
              </a:rPr>
              <a:t>CONCRETE</a:t>
            </a:r>
          </a:p>
        </p:txBody>
      </p:sp>
      <p:sp>
        <p:nvSpPr>
          <p:cNvPr id="47107" name="Line 4"/>
          <p:cNvSpPr>
            <a:spLocks noChangeShapeType="1"/>
          </p:cNvSpPr>
          <p:nvPr/>
        </p:nvSpPr>
        <p:spPr bwMode="auto">
          <a:xfrm>
            <a:off x="5981700" y="1066800"/>
            <a:ext cx="0" cy="541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68615" name="Picture 7" descr="35"/>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32" t="1773" r="1315" b="3546"/>
          <a:stretch>
            <a:fillRect/>
          </a:stretch>
        </p:blipFill>
        <p:spPr bwMode="auto">
          <a:xfrm>
            <a:off x="5981700" y="1462585"/>
            <a:ext cx="6212551" cy="4542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7" name="Rectangle 9"/>
          <p:cNvSpPr>
            <a:spLocks noChangeArrowheads="1"/>
          </p:cNvSpPr>
          <p:nvPr/>
        </p:nvSpPr>
        <p:spPr bwMode="auto">
          <a:xfrm>
            <a:off x="611874" y="1066800"/>
            <a:ext cx="5369826" cy="5334000"/>
          </a:xfrm>
          <a:prstGeom prst="rect">
            <a:avLst/>
          </a:prstGeom>
          <a:noFill/>
          <a:ln w="9525">
            <a:noFill/>
            <a:miter lim="800000"/>
            <a:headEnd/>
            <a:tailEnd/>
          </a:ln>
          <a:effectLst/>
        </p:spPr>
        <p:txBody>
          <a:bodyPr/>
          <a:lstStyle/>
          <a:p>
            <a:pPr>
              <a:spcBef>
                <a:spcPct val="20000"/>
              </a:spcBef>
              <a:buClr>
                <a:schemeClr val="tx1"/>
              </a:buClr>
              <a:buSzPct val="80000"/>
              <a:defRPr/>
            </a:pPr>
            <a:r>
              <a:rPr lang="en-US" sz="2800" dirty="0" smtClean="0">
                <a:solidFill>
                  <a:srgbClr val="FF0000"/>
                </a:solidFill>
                <a:latin typeface="Times New Roman" panose="02020603050405020304" pitchFamily="18" charset="0"/>
                <a:cs typeface="Times New Roman" panose="02020603050405020304" pitchFamily="18" charset="0"/>
              </a:rPr>
              <a:t>Ingredient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cement, water, small </a:t>
            </a:r>
            <a:r>
              <a:rPr lang="en-US" sz="2800" dirty="0" smtClean="0">
                <a:latin typeface="Times New Roman" panose="02020603050405020304" pitchFamily="18" charset="0"/>
                <a:cs typeface="Times New Roman" panose="02020603050405020304" pitchFamily="18" charset="0"/>
              </a:rPr>
              <a:t>stones</a:t>
            </a:r>
            <a:endParaRPr lang="en-US" sz="2800" dirty="0">
              <a:latin typeface="Times New Roman" panose="02020603050405020304" pitchFamily="18" charset="0"/>
              <a:cs typeface="Times New Roman" panose="02020603050405020304" pitchFamily="18" charset="0"/>
            </a:endParaRPr>
          </a:p>
          <a:p>
            <a:pPr marL="533400" indent="-533400">
              <a:spcBef>
                <a:spcPct val="20000"/>
              </a:spcBef>
              <a:buClr>
                <a:schemeClr val="tx1"/>
              </a:buClr>
              <a:buSzPct val="80000"/>
              <a:defRPr/>
            </a:pPr>
            <a:r>
              <a:rPr lang="en-US" sz="2800" dirty="0" smtClean="0">
                <a:solidFill>
                  <a:srgbClr val="FF0000"/>
                </a:solidFill>
                <a:latin typeface="Times New Roman" panose="02020603050405020304" pitchFamily="18" charset="0"/>
                <a:cs typeface="Times New Roman" panose="02020603050405020304" pitchFamily="18" charset="0"/>
              </a:rPr>
              <a:t>Strength </a:t>
            </a:r>
            <a:r>
              <a:rPr lang="en-US" sz="2800" dirty="0">
                <a:latin typeface="Times New Roman" panose="02020603050405020304" pitchFamily="18" charset="0"/>
                <a:cs typeface="Times New Roman" panose="02020603050405020304" pitchFamily="18" charset="0"/>
              </a:rPr>
              <a:t>– cheap, fireproof &amp; weatherproof, molds any shape, strong in </a:t>
            </a:r>
            <a:r>
              <a:rPr lang="en-US" sz="2800" dirty="0" smtClean="0">
                <a:latin typeface="Times New Roman" panose="02020603050405020304" pitchFamily="18" charset="0"/>
                <a:cs typeface="Times New Roman" panose="02020603050405020304" pitchFamily="18" charset="0"/>
              </a:rPr>
              <a:t>compression</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marL="533400" indent="-533400">
              <a:spcBef>
                <a:spcPct val="20000"/>
              </a:spcBef>
              <a:buClr>
                <a:schemeClr val="hlink"/>
              </a:buClr>
              <a:buSzPct val="80000"/>
              <a:defRPr/>
            </a:pPr>
            <a:r>
              <a:rPr lang="en-US" sz="2800" dirty="0" smtClean="0">
                <a:solidFill>
                  <a:srgbClr val="FF0000"/>
                </a:solidFill>
                <a:latin typeface="Times New Roman" panose="02020603050405020304" pitchFamily="18" charset="0"/>
                <a:cs typeface="Times New Roman" panose="02020603050405020304" pitchFamily="18" charset="0"/>
              </a:rPr>
              <a:t>Weaknesses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cracks </a:t>
            </a:r>
            <a:r>
              <a:rPr lang="en-US" sz="2800" dirty="0" smtClean="0">
                <a:latin typeface="Times New Roman" panose="02020603050405020304" pitchFamily="18" charset="0"/>
                <a:cs typeface="Times New Roman" panose="02020603050405020304" pitchFamily="18" charset="0"/>
              </a:rPr>
              <a:t>with temperature </a:t>
            </a:r>
            <a:r>
              <a:rPr lang="en-US" sz="2800" dirty="0">
                <a:latin typeface="Times New Roman" panose="02020603050405020304" pitchFamily="18" charset="0"/>
                <a:cs typeface="Times New Roman" panose="02020603050405020304" pitchFamily="18" charset="0"/>
              </a:rPr>
              <a:t>changes, weak in </a:t>
            </a:r>
            <a:r>
              <a:rPr lang="en-US" sz="2800" dirty="0" smtClean="0">
                <a:latin typeface="Times New Roman" panose="02020603050405020304" pitchFamily="18" charset="0"/>
                <a:cs typeface="Times New Roman" panose="02020603050405020304" pitchFamily="18" charset="0"/>
              </a:rPr>
              <a:t>tension</a:t>
            </a:r>
            <a:endParaRPr lang="en-US" sz="2800" dirty="0">
              <a:latin typeface="Times New Roman" panose="02020603050405020304" pitchFamily="18" charset="0"/>
              <a:cs typeface="Times New Roman" panose="02020603050405020304" pitchFamily="18" charset="0"/>
            </a:endParaRPr>
          </a:p>
          <a:p>
            <a:pPr marL="533400" indent="-533400">
              <a:spcBef>
                <a:spcPct val="20000"/>
              </a:spcBef>
              <a:buClr>
                <a:schemeClr val="hlink"/>
              </a:buClr>
              <a:buSzPct val="80000"/>
              <a:defRPr/>
            </a:pPr>
            <a:r>
              <a:rPr lang="en-US" sz="2800" dirty="0" smtClean="0">
                <a:solidFill>
                  <a:srgbClr val="FF0000"/>
                </a:solidFill>
                <a:latin typeface="Times New Roman" panose="02020603050405020304" pitchFamily="18" charset="0"/>
                <a:cs typeface="Times New Roman" panose="02020603050405020304" pitchFamily="18" charset="0"/>
              </a:rPr>
              <a:t>Applications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early arch bridges &amp; domes</a:t>
            </a:r>
          </a:p>
        </p:txBody>
      </p:sp>
    </p:spTree>
    <p:extLst>
      <p:ext uri="{BB962C8B-B14F-4D97-AF65-F5344CB8AC3E}">
        <p14:creationId xmlns:p14="http://schemas.microsoft.com/office/powerpoint/2010/main" xmlns="" val="3332067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circle(in)">
                                      <p:cBhvr>
                                        <p:cTn id="7" dur="2000"/>
                                        <p:tgtEl>
                                          <p:spTgt spid="68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8615"/>
                                        </p:tgtEl>
                                        <p:attrNameLst>
                                          <p:attrName>style.visibility</p:attrName>
                                        </p:attrNameLst>
                                      </p:cBhvr>
                                      <p:to>
                                        <p:strVal val="visible"/>
                                      </p:to>
                                    </p:set>
                                    <p:anim calcmode="lin" valueType="num">
                                      <p:cBhvr additive="base">
                                        <p:cTn id="12" dur="500" fill="hold"/>
                                        <p:tgtEl>
                                          <p:spTgt spid="68615"/>
                                        </p:tgtEl>
                                        <p:attrNameLst>
                                          <p:attrName>ppt_x</p:attrName>
                                        </p:attrNameLst>
                                      </p:cBhvr>
                                      <p:tavLst>
                                        <p:tav tm="0">
                                          <p:val>
                                            <p:strVal val="#ppt_x"/>
                                          </p:val>
                                        </p:tav>
                                        <p:tav tm="100000">
                                          <p:val>
                                            <p:strVal val="#ppt_x"/>
                                          </p:val>
                                        </p:tav>
                                      </p:tavLst>
                                    </p:anim>
                                    <p:anim calcmode="lin" valueType="num">
                                      <p:cBhvr additive="base">
                                        <p:cTn id="13" dur="500" fill="hold"/>
                                        <p:tgtEl>
                                          <p:spTgt spid="6861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8617">
                                            <p:txEl>
                                              <p:pRg st="0" end="0"/>
                                            </p:txEl>
                                          </p:spTgt>
                                        </p:tgtEl>
                                        <p:attrNameLst>
                                          <p:attrName>style.visibility</p:attrName>
                                        </p:attrNameLst>
                                      </p:cBhvr>
                                      <p:to>
                                        <p:strVal val="visible"/>
                                      </p:to>
                                    </p:set>
                                    <p:anim calcmode="lin" valueType="num">
                                      <p:cBhvr additive="base">
                                        <p:cTn id="18" dur="500" fill="hold"/>
                                        <p:tgtEl>
                                          <p:spTgt spid="6861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86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8617">
                                            <p:txEl>
                                              <p:pRg st="1" end="1"/>
                                            </p:txEl>
                                          </p:spTgt>
                                        </p:tgtEl>
                                        <p:attrNameLst>
                                          <p:attrName>style.visibility</p:attrName>
                                        </p:attrNameLst>
                                      </p:cBhvr>
                                      <p:to>
                                        <p:strVal val="visible"/>
                                      </p:to>
                                    </p:set>
                                    <p:anim calcmode="lin" valueType="num">
                                      <p:cBhvr additive="base">
                                        <p:cTn id="24" dur="500" fill="hold"/>
                                        <p:tgtEl>
                                          <p:spTgt spid="6861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86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8617">
                                            <p:txEl>
                                              <p:pRg st="2" end="2"/>
                                            </p:txEl>
                                          </p:spTgt>
                                        </p:tgtEl>
                                        <p:attrNameLst>
                                          <p:attrName>style.visibility</p:attrName>
                                        </p:attrNameLst>
                                      </p:cBhvr>
                                      <p:to>
                                        <p:strVal val="visible"/>
                                      </p:to>
                                    </p:set>
                                    <p:anim calcmode="lin" valueType="num">
                                      <p:cBhvr additive="base">
                                        <p:cTn id="30" dur="500" fill="hold"/>
                                        <p:tgtEl>
                                          <p:spTgt spid="6861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86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8617">
                                            <p:txEl>
                                              <p:pRg st="3" end="3"/>
                                            </p:txEl>
                                          </p:spTgt>
                                        </p:tgtEl>
                                        <p:attrNameLst>
                                          <p:attrName>style.visibility</p:attrName>
                                        </p:attrNameLst>
                                      </p:cBhvr>
                                      <p:to>
                                        <p:strVal val="visible"/>
                                      </p:to>
                                    </p:set>
                                    <p:anim calcmode="lin" valueType="num">
                                      <p:cBhvr additive="base">
                                        <p:cTn id="36" dur="500" fill="hold"/>
                                        <p:tgtEl>
                                          <p:spTgt spid="68617">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86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srgbClr val="333333"/>
                </a:solidFill>
                <a:latin typeface="Arial" panose="020B0604020202020204" pitchFamily="34" charset="0"/>
                <a:cs typeface="Arial" panose="020B0604020202020204" pitchFamily="34" charset="0"/>
              </a:rPr>
              <a:t>Factors affecting Strength of concrete</a:t>
            </a:r>
            <a:endParaRPr lang="en-US" dirty="0"/>
          </a:p>
        </p:txBody>
      </p:sp>
      <p:sp>
        <p:nvSpPr>
          <p:cNvPr id="5" name="Content Placeholder 4"/>
          <p:cNvSpPr>
            <a:spLocks noGrp="1"/>
          </p:cNvSpPr>
          <p:nvPr>
            <p:ph idx="1"/>
          </p:nvPr>
        </p:nvSpPr>
        <p:spPr>
          <a:xfrm>
            <a:off x="573206" y="1690688"/>
            <a:ext cx="10780594" cy="5167312"/>
          </a:xfrm>
        </p:spPr>
        <p:txBody>
          <a:bodyPr>
            <a:normAutofit/>
          </a:bodyPr>
          <a:lstStyle/>
          <a:p>
            <a:pPr marL="0" lvl="0" indent="0" eaLnBrk="0" fontAlgn="base" hangingPunct="0">
              <a:lnSpc>
                <a:spcPct val="100000"/>
              </a:lnSpc>
              <a:spcBef>
                <a:spcPct val="0"/>
              </a:spcBef>
              <a:spcAft>
                <a:spcPct val="0"/>
              </a:spcAft>
              <a:buNone/>
            </a:pPr>
            <a:r>
              <a:rPr lang="en-US" altLang="en-US" sz="2900" dirty="0" smtClean="0">
                <a:latin typeface="Times New Roman" panose="02020603050405020304" pitchFamily="18" charset="0"/>
                <a:cs typeface="Times New Roman" panose="02020603050405020304" pitchFamily="18" charset="0"/>
              </a:rPr>
              <a:t>Following </a:t>
            </a:r>
            <a:r>
              <a:rPr lang="en-US" altLang="en-US" sz="2900" dirty="0">
                <a:latin typeface="Times New Roman" panose="02020603050405020304" pitchFamily="18" charset="0"/>
                <a:cs typeface="Times New Roman" panose="02020603050405020304" pitchFamily="18" charset="0"/>
              </a:rPr>
              <a:t>are the factors that affect the strength of concrete:</a:t>
            </a:r>
          </a:p>
          <a:p>
            <a:pPr marL="0" lvl="0" indent="0" eaLnBrk="0" fontAlgn="base" hangingPunct="0">
              <a:lnSpc>
                <a:spcPct val="150000"/>
              </a:lnSpc>
              <a:spcBef>
                <a:spcPct val="0"/>
              </a:spcBef>
              <a:spcAft>
                <a:spcPct val="0"/>
              </a:spcAft>
              <a:buNone/>
            </a:pPr>
            <a:r>
              <a:rPr lang="en-US" altLang="en-US" sz="2900" dirty="0">
                <a:latin typeface="Times New Roman" panose="02020603050405020304" pitchFamily="18" charset="0"/>
                <a:cs typeface="Times New Roman" panose="02020603050405020304" pitchFamily="18" charset="0"/>
              </a:rPr>
              <a:t>1. Water-Cement ratio </a:t>
            </a:r>
            <a:br>
              <a:rPr lang="en-US" altLang="en-US" sz="2900" dirty="0">
                <a:latin typeface="Times New Roman" panose="02020603050405020304" pitchFamily="18" charset="0"/>
                <a:cs typeface="Times New Roman" panose="02020603050405020304" pitchFamily="18" charset="0"/>
              </a:rPr>
            </a:br>
            <a:r>
              <a:rPr lang="en-US" altLang="en-US" sz="2900" dirty="0">
                <a:latin typeface="Times New Roman" panose="02020603050405020304" pitchFamily="18" charset="0"/>
                <a:cs typeface="Times New Roman" panose="02020603050405020304" pitchFamily="18" charset="0"/>
              </a:rPr>
              <a:t>2. Type of cementing material </a:t>
            </a:r>
            <a:br>
              <a:rPr lang="en-US" altLang="en-US" sz="2900" dirty="0">
                <a:latin typeface="Times New Roman" panose="02020603050405020304" pitchFamily="18" charset="0"/>
                <a:cs typeface="Times New Roman" panose="02020603050405020304" pitchFamily="18" charset="0"/>
              </a:rPr>
            </a:br>
            <a:r>
              <a:rPr lang="en-US" altLang="en-US" sz="2900" dirty="0">
                <a:latin typeface="Times New Roman" panose="02020603050405020304" pitchFamily="18" charset="0"/>
                <a:cs typeface="Times New Roman" panose="02020603050405020304" pitchFamily="18" charset="0"/>
              </a:rPr>
              <a:t>3. Amount of cementing material </a:t>
            </a:r>
            <a:br>
              <a:rPr lang="en-US" altLang="en-US" sz="2900" dirty="0">
                <a:latin typeface="Times New Roman" panose="02020603050405020304" pitchFamily="18" charset="0"/>
                <a:cs typeface="Times New Roman" panose="02020603050405020304" pitchFamily="18" charset="0"/>
              </a:rPr>
            </a:br>
            <a:r>
              <a:rPr lang="en-US" altLang="en-US" sz="2900" dirty="0">
                <a:latin typeface="Times New Roman" panose="02020603050405020304" pitchFamily="18" charset="0"/>
                <a:cs typeface="Times New Roman" panose="02020603050405020304" pitchFamily="18" charset="0"/>
              </a:rPr>
              <a:t>4. Type of aggregate </a:t>
            </a:r>
            <a:br>
              <a:rPr lang="en-US" altLang="en-US" sz="2900" dirty="0">
                <a:latin typeface="Times New Roman" panose="02020603050405020304" pitchFamily="18" charset="0"/>
                <a:cs typeface="Times New Roman" panose="02020603050405020304" pitchFamily="18" charset="0"/>
              </a:rPr>
            </a:br>
            <a:r>
              <a:rPr lang="en-US" altLang="en-US" sz="2900" dirty="0">
                <a:latin typeface="Times New Roman" panose="02020603050405020304" pitchFamily="18" charset="0"/>
                <a:cs typeface="Times New Roman" panose="02020603050405020304" pitchFamily="18" charset="0"/>
              </a:rPr>
              <a:t>5. Air content</a:t>
            </a:r>
            <a:br>
              <a:rPr lang="en-US" altLang="en-US" sz="2900" dirty="0">
                <a:latin typeface="Times New Roman" panose="02020603050405020304" pitchFamily="18" charset="0"/>
                <a:cs typeface="Times New Roman" panose="02020603050405020304" pitchFamily="18" charset="0"/>
              </a:rPr>
            </a:br>
            <a:r>
              <a:rPr lang="en-US" altLang="en-US" sz="2900" dirty="0">
                <a:latin typeface="Times New Roman" panose="02020603050405020304" pitchFamily="18" charset="0"/>
                <a:cs typeface="Times New Roman" panose="02020603050405020304" pitchFamily="18" charset="0"/>
              </a:rPr>
              <a:t>6. </a:t>
            </a:r>
            <a:r>
              <a:rPr lang="en-US" altLang="en-US" sz="2900" dirty="0" smtClean="0">
                <a:latin typeface="Times New Roman" panose="02020603050405020304" pitchFamily="18" charset="0"/>
                <a:cs typeface="Times New Roman" panose="02020603050405020304" pitchFamily="18" charset="0"/>
              </a:rPr>
              <a:t>Admixtures</a:t>
            </a:r>
            <a:endParaRPr lang="en-US" altLang="en-US" sz="2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1919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9433" y="436728"/>
            <a:ext cx="11136573" cy="6155141"/>
          </a:xfrm>
        </p:spPr>
        <p:txBody>
          <a:bodyPr>
            <a:normAutofit fontScale="92500"/>
          </a:bodyPr>
          <a:lstStyle/>
          <a:p>
            <a:pPr marL="0" lvl="0" indent="0" eaLnBrk="0" fontAlgn="base" hangingPunct="0">
              <a:lnSpc>
                <a:spcPct val="100000"/>
              </a:lnSpc>
              <a:spcBef>
                <a:spcPct val="0"/>
              </a:spcBef>
              <a:spcAft>
                <a:spcPct val="0"/>
              </a:spcAft>
              <a:buNone/>
            </a:pPr>
            <a:r>
              <a:rPr lang="en-US" altLang="en-US" b="1" dirty="0">
                <a:solidFill>
                  <a:srgbClr val="334D55"/>
                </a:solidFill>
                <a:latin typeface="Times New Roman" panose="02020603050405020304" pitchFamily="18" charset="0"/>
                <a:cs typeface="Times New Roman" panose="02020603050405020304" pitchFamily="18" charset="0"/>
              </a:rPr>
              <a:t>1. Water-Cement ratio:</a:t>
            </a:r>
          </a:p>
          <a:p>
            <a:pPr marL="0" lvl="0" indent="0"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It is water cement ratio that basically governs the property of strength. Lesser the water cement ratio, greater will be strength.</a:t>
            </a:r>
            <a:endParaRPr lang="en-US" altLang="en-US" b="1" dirty="0">
              <a:solidFill>
                <a:srgbClr val="334D55"/>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b="1" dirty="0">
                <a:solidFill>
                  <a:srgbClr val="334D55"/>
                </a:solidFill>
                <a:latin typeface="Times New Roman" panose="02020603050405020304" pitchFamily="18" charset="0"/>
                <a:cs typeface="Times New Roman" panose="02020603050405020304" pitchFamily="18" charset="0"/>
              </a:rPr>
              <a:t>2. Type of cement:</a:t>
            </a:r>
          </a:p>
          <a:p>
            <a:pPr marL="0" lvl="0" indent="0"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Type of cement affect the hydration process and therefore strength of concrete.</a:t>
            </a:r>
            <a:endParaRPr lang="en-US" altLang="en-US" sz="36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Amount of cementing material: it is the paste that holds or binds all the ingredients. Thus greater amount of cementing material greater will be strength.</a:t>
            </a:r>
            <a:endParaRPr lang="en-US" altLang="en-US" b="1" dirty="0">
              <a:solidFill>
                <a:srgbClr val="334D55"/>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b="1" dirty="0">
                <a:solidFill>
                  <a:srgbClr val="334D55"/>
                </a:solidFill>
                <a:latin typeface="Times New Roman" panose="02020603050405020304" pitchFamily="18" charset="0"/>
                <a:cs typeface="Times New Roman" panose="02020603050405020304" pitchFamily="18" charset="0"/>
              </a:rPr>
              <a:t>3. Type of Aggregate:</a:t>
            </a:r>
          </a:p>
          <a:p>
            <a:pPr marL="0" lvl="0" indent="0"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Rough and angular aggregates is preferable as they provide greater bonding.</a:t>
            </a:r>
            <a:endParaRPr lang="en-US" altLang="en-US" b="1" dirty="0">
              <a:solidFill>
                <a:srgbClr val="334D55"/>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b="1" dirty="0">
                <a:solidFill>
                  <a:srgbClr val="334D55"/>
                </a:solidFill>
                <a:latin typeface="Times New Roman" panose="02020603050405020304" pitchFamily="18" charset="0"/>
                <a:cs typeface="Times New Roman" panose="02020603050405020304" pitchFamily="18" charset="0"/>
              </a:rPr>
              <a:t>4. Admixtures:</a:t>
            </a:r>
          </a:p>
          <a:p>
            <a:pPr marL="0" lvl="0" indent="0"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Chemical admixtures like plasticizers reduce the water cement ratio and increase the strength of concrete at same water cement ratio. Mineral admixtures affect the strength at later stage and increase the strength by increasing the amount of cementing material</a:t>
            </a:r>
            <a:r>
              <a:rPr lang="en-US" altLang="en-US" dirty="0" smtClean="0">
                <a:solidFill>
                  <a:srgbClr val="00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8613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828800" y="152400"/>
            <a:ext cx="8305800" cy="762000"/>
          </a:xfrm>
        </p:spPr>
        <p:txBody>
          <a:bodyPr/>
          <a:lstStyle/>
          <a:p>
            <a:pPr eaLnBrk="1" hangingPunct="1"/>
            <a:r>
              <a:rPr lang="en-US" altLang="en-US" sz="3600" dirty="0">
                <a:latin typeface="Impact" panose="020B0806030902050204" pitchFamily="34" charset="0"/>
                <a:cs typeface="Trebuchet MS" panose="020B0603020202020204" pitchFamily="34" charset="0"/>
              </a:rPr>
              <a:t>REINFORCED CONCRETE</a:t>
            </a:r>
          </a:p>
        </p:txBody>
      </p:sp>
      <p:sp>
        <p:nvSpPr>
          <p:cNvPr id="48131" name="Line 4"/>
          <p:cNvSpPr>
            <a:spLocks noChangeShapeType="1"/>
          </p:cNvSpPr>
          <p:nvPr/>
        </p:nvSpPr>
        <p:spPr bwMode="auto">
          <a:xfrm>
            <a:off x="6553200" y="1066800"/>
            <a:ext cx="0" cy="541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69639" name="Rectangle 7"/>
          <p:cNvSpPr>
            <a:spLocks noChangeArrowheads="1"/>
          </p:cNvSpPr>
          <p:nvPr/>
        </p:nvSpPr>
        <p:spPr bwMode="auto">
          <a:xfrm>
            <a:off x="191069" y="914400"/>
            <a:ext cx="6516119" cy="5334000"/>
          </a:xfrm>
          <a:prstGeom prst="rect">
            <a:avLst/>
          </a:prstGeom>
          <a:noFill/>
          <a:ln w="9525">
            <a:noFill/>
            <a:miter lim="800000"/>
            <a:headEnd/>
            <a:tailEnd/>
          </a:ln>
          <a:effectLst/>
        </p:spPr>
        <p:txBody>
          <a:bodyPr/>
          <a:lstStyle/>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Type</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fine-grained concrete with </a:t>
            </a:r>
            <a:r>
              <a:rPr lang="en-US" sz="2600" dirty="0" smtClean="0">
                <a:latin typeface="Times New Roman" panose="02020603050405020304" pitchFamily="18" charset="0"/>
                <a:cs typeface="Times New Roman" panose="02020603050405020304" pitchFamily="18" charset="0"/>
              </a:rPr>
              <a:t>high</a:t>
            </a:r>
          </a:p>
          <a:p>
            <a:pPr marL="533400" indent="-533400">
              <a:lnSpc>
                <a:spcPct val="150000"/>
              </a:lnSpc>
              <a:spcBef>
                <a:spcPct val="20000"/>
              </a:spcBef>
              <a:buClr>
                <a:schemeClr val="tx1"/>
              </a:buClr>
              <a:buSzPct val="80000"/>
              <a:defRPr/>
            </a:pPr>
            <a:r>
              <a:rPr lang="en-US" sz="2600" dirty="0" smtClean="0">
                <a:latin typeface="Times New Roman" panose="02020603050405020304" pitchFamily="18" charset="0"/>
                <a:cs typeface="Times New Roman" panose="02020603050405020304" pitchFamily="18" charset="0"/>
              </a:rPr>
              <a:t> strength steel</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Ingredient</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steel bars hidden in </a:t>
            </a:r>
            <a:r>
              <a:rPr lang="en-US" sz="2600" dirty="0" smtClean="0">
                <a:latin typeface="Times New Roman" panose="02020603050405020304" pitchFamily="18" charset="0"/>
                <a:cs typeface="Times New Roman" panose="02020603050405020304" pitchFamily="18" charset="0"/>
              </a:rPr>
              <a:t>concrete</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Strength </a:t>
            </a:r>
            <a:r>
              <a:rPr lang="en-US" sz="2600" dirty="0">
                <a:latin typeface="Times New Roman" panose="02020603050405020304" pitchFamily="18" charset="0"/>
                <a:cs typeface="Times New Roman" panose="02020603050405020304" pitchFamily="18" charset="0"/>
              </a:rPr>
              <a:t>– low-cost, fireproof </a:t>
            </a:r>
            <a:r>
              <a:rPr lang="en-US" sz="2600" dirty="0" smtClean="0">
                <a:latin typeface="Times New Roman" panose="02020603050405020304" pitchFamily="18" charset="0"/>
                <a:cs typeface="Times New Roman" panose="02020603050405020304" pitchFamily="18" charset="0"/>
              </a:rPr>
              <a:t>&amp;</a:t>
            </a:r>
          </a:p>
          <a:p>
            <a:pPr marL="533400" indent="-533400">
              <a:lnSpc>
                <a:spcPct val="150000"/>
              </a:lnSpc>
              <a:spcBef>
                <a:spcPct val="20000"/>
              </a:spcBef>
              <a:buClr>
                <a:schemeClr val="tx1"/>
              </a:buClr>
              <a:buSzPct val="80000"/>
              <a:defRPr/>
            </a:pPr>
            <a:r>
              <a:rPr lang="en-US" sz="2600" dirty="0" smtClean="0">
                <a:latin typeface="Times New Roman" panose="02020603050405020304" pitchFamily="18" charset="0"/>
                <a:cs typeface="Times New Roman" panose="02020603050405020304" pitchFamily="18" charset="0"/>
              </a:rPr>
              <a:t>weatherproof</a:t>
            </a:r>
            <a:r>
              <a:rPr lang="en-US" sz="2600" dirty="0">
                <a:latin typeface="Times New Roman" panose="02020603050405020304" pitchFamily="18" charset="0"/>
                <a:cs typeface="Times New Roman" panose="02020603050405020304" pitchFamily="18" charset="0"/>
              </a:rPr>
              <a:t>, molds any shape, strong in </a:t>
            </a:r>
            <a:r>
              <a:rPr lang="en-US" sz="2600" dirty="0" smtClean="0">
                <a:latin typeface="Times New Roman" panose="02020603050405020304" pitchFamily="18" charset="0"/>
                <a:cs typeface="Times New Roman" panose="02020603050405020304" pitchFamily="18" charset="0"/>
              </a:rPr>
              <a:t> </a:t>
            </a:r>
          </a:p>
          <a:p>
            <a:pPr marL="533400" indent="-533400">
              <a:lnSpc>
                <a:spcPct val="150000"/>
              </a:lnSpc>
              <a:spcBef>
                <a:spcPct val="20000"/>
              </a:spcBef>
              <a:buClr>
                <a:schemeClr val="tx1"/>
              </a:buClr>
              <a:buSzPct val="80000"/>
              <a:defRPr/>
            </a:pPr>
            <a:r>
              <a:rPr lang="en-US" sz="2600" dirty="0" smtClean="0">
                <a:latin typeface="Times New Roman" panose="02020603050405020304" pitchFamily="18" charset="0"/>
                <a:cs typeface="Times New Roman" panose="02020603050405020304" pitchFamily="18" charset="0"/>
              </a:rPr>
              <a:t>compression </a:t>
            </a:r>
            <a:r>
              <a:rPr lang="en-US" sz="2600" dirty="0">
                <a:latin typeface="Times New Roman" panose="02020603050405020304" pitchFamily="18" charset="0"/>
                <a:cs typeface="Times New Roman" panose="02020603050405020304" pitchFamily="18" charset="0"/>
              </a:rPr>
              <a:t>&amp; </a:t>
            </a:r>
            <a:r>
              <a:rPr lang="en-US" sz="2600" dirty="0" smtClean="0">
                <a:latin typeface="Times New Roman" panose="02020603050405020304" pitchFamily="18" charset="0"/>
                <a:cs typeface="Times New Roman" panose="02020603050405020304" pitchFamily="18" charset="0"/>
              </a:rPr>
              <a:t>tension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Weaknesses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can crack as it cools &amp; </a:t>
            </a:r>
            <a:r>
              <a:rPr lang="en-US" sz="2600" dirty="0" smtClean="0">
                <a:latin typeface="Times New Roman" panose="02020603050405020304" pitchFamily="18" charset="0"/>
                <a:cs typeface="Times New Roman" panose="02020603050405020304" pitchFamily="18" charset="0"/>
              </a:rPr>
              <a:t>hardens</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Applications </a:t>
            </a:r>
            <a:r>
              <a:rPr lang="en-US" sz="2600" dirty="0">
                <a:latin typeface="Times New Roman" panose="02020603050405020304" pitchFamily="18" charset="0"/>
                <a:cs typeface="Times New Roman" panose="02020603050405020304" pitchFamily="18" charset="0"/>
              </a:rPr>
              <a:t>– bridges, dams, </a:t>
            </a:r>
            <a:r>
              <a:rPr lang="en-US" sz="2600" dirty="0" smtClean="0">
                <a:latin typeface="Times New Roman" panose="02020603050405020304" pitchFamily="18" charset="0"/>
                <a:cs typeface="Times New Roman" panose="02020603050405020304" pitchFamily="18" charset="0"/>
              </a:rPr>
              <a:t>domes, buildings</a:t>
            </a:r>
            <a:endParaRPr lang="en-US" sz="2600" dirty="0">
              <a:latin typeface="Times New Roman" panose="02020603050405020304" pitchFamily="18" charset="0"/>
              <a:cs typeface="Times New Roman" panose="02020603050405020304" pitchFamily="18" charset="0"/>
            </a:endParaRPr>
          </a:p>
        </p:txBody>
      </p:sp>
      <p:pic>
        <p:nvPicPr>
          <p:cNvPr id="69640" name="Picture 8" descr="wright-fallingwat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07188" y="1295400"/>
            <a:ext cx="3835400"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69349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circle(in)">
                                      <p:cBhvr>
                                        <p:cTn id="7" dur="20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9640"/>
                                        </p:tgtEl>
                                        <p:attrNameLst>
                                          <p:attrName>style.visibility</p:attrName>
                                        </p:attrNameLst>
                                      </p:cBhvr>
                                      <p:to>
                                        <p:strVal val="visible"/>
                                      </p:to>
                                    </p:set>
                                    <p:anim calcmode="lin" valueType="num">
                                      <p:cBhvr additive="base">
                                        <p:cTn id="12" dur="500" fill="hold"/>
                                        <p:tgtEl>
                                          <p:spTgt spid="69640"/>
                                        </p:tgtEl>
                                        <p:attrNameLst>
                                          <p:attrName>ppt_x</p:attrName>
                                        </p:attrNameLst>
                                      </p:cBhvr>
                                      <p:tavLst>
                                        <p:tav tm="0">
                                          <p:val>
                                            <p:strVal val="#ppt_x"/>
                                          </p:val>
                                        </p:tav>
                                        <p:tav tm="100000">
                                          <p:val>
                                            <p:strVal val="#ppt_x"/>
                                          </p:val>
                                        </p:tav>
                                      </p:tavLst>
                                    </p:anim>
                                    <p:anim calcmode="lin" valueType="num">
                                      <p:cBhvr additive="base">
                                        <p:cTn id="13" dur="500" fill="hold"/>
                                        <p:tgtEl>
                                          <p:spTgt spid="6964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9639">
                                            <p:txEl>
                                              <p:pRg st="0" end="0"/>
                                            </p:txEl>
                                          </p:spTgt>
                                        </p:tgtEl>
                                        <p:attrNameLst>
                                          <p:attrName>style.visibility</p:attrName>
                                        </p:attrNameLst>
                                      </p:cBhvr>
                                      <p:to>
                                        <p:strVal val="visible"/>
                                      </p:to>
                                    </p:set>
                                    <p:anim calcmode="lin" valueType="num">
                                      <p:cBhvr additive="base">
                                        <p:cTn id="18" dur="500" fill="hold"/>
                                        <p:tgtEl>
                                          <p:spTgt spid="6963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96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9639">
                                            <p:txEl>
                                              <p:pRg st="1" end="1"/>
                                            </p:txEl>
                                          </p:spTgt>
                                        </p:tgtEl>
                                        <p:attrNameLst>
                                          <p:attrName>style.visibility</p:attrName>
                                        </p:attrNameLst>
                                      </p:cBhvr>
                                      <p:to>
                                        <p:strVal val="visible"/>
                                      </p:to>
                                    </p:set>
                                    <p:anim calcmode="lin" valueType="num">
                                      <p:cBhvr additive="base">
                                        <p:cTn id="24" dur="500" fill="hold"/>
                                        <p:tgtEl>
                                          <p:spTgt spid="6963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96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9639">
                                            <p:txEl>
                                              <p:pRg st="2" end="2"/>
                                            </p:txEl>
                                          </p:spTgt>
                                        </p:tgtEl>
                                        <p:attrNameLst>
                                          <p:attrName>style.visibility</p:attrName>
                                        </p:attrNameLst>
                                      </p:cBhvr>
                                      <p:to>
                                        <p:strVal val="visible"/>
                                      </p:to>
                                    </p:set>
                                    <p:anim calcmode="lin" valueType="num">
                                      <p:cBhvr additive="base">
                                        <p:cTn id="30" dur="500" fill="hold"/>
                                        <p:tgtEl>
                                          <p:spTgt spid="6963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6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9639">
                                            <p:txEl>
                                              <p:pRg st="3" end="3"/>
                                            </p:txEl>
                                          </p:spTgt>
                                        </p:tgtEl>
                                        <p:attrNameLst>
                                          <p:attrName>style.visibility</p:attrName>
                                        </p:attrNameLst>
                                      </p:cBhvr>
                                      <p:to>
                                        <p:strVal val="visible"/>
                                      </p:to>
                                    </p:set>
                                    <p:anim calcmode="lin" valueType="num">
                                      <p:cBhvr additive="base">
                                        <p:cTn id="36" dur="500" fill="hold"/>
                                        <p:tgtEl>
                                          <p:spTgt spid="6963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96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9639">
                                            <p:txEl>
                                              <p:pRg st="4" end="4"/>
                                            </p:txEl>
                                          </p:spTgt>
                                        </p:tgtEl>
                                        <p:attrNameLst>
                                          <p:attrName>style.visibility</p:attrName>
                                        </p:attrNameLst>
                                      </p:cBhvr>
                                      <p:to>
                                        <p:strVal val="visible"/>
                                      </p:to>
                                    </p:set>
                                    <p:anim calcmode="lin" valueType="num">
                                      <p:cBhvr additive="base">
                                        <p:cTn id="42" dur="500" fill="hold"/>
                                        <p:tgtEl>
                                          <p:spTgt spid="6963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96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9639">
                                            <p:txEl>
                                              <p:pRg st="5" end="5"/>
                                            </p:txEl>
                                          </p:spTgt>
                                        </p:tgtEl>
                                        <p:attrNameLst>
                                          <p:attrName>style.visibility</p:attrName>
                                        </p:attrNameLst>
                                      </p:cBhvr>
                                      <p:to>
                                        <p:strVal val="visible"/>
                                      </p:to>
                                    </p:set>
                                    <p:anim calcmode="lin" valueType="num">
                                      <p:cBhvr additive="base">
                                        <p:cTn id="48" dur="500" fill="hold"/>
                                        <p:tgtEl>
                                          <p:spTgt spid="69639">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96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9639">
                                            <p:txEl>
                                              <p:pRg st="6" end="6"/>
                                            </p:txEl>
                                          </p:spTgt>
                                        </p:tgtEl>
                                        <p:attrNameLst>
                                          <p:attrName>style.visibility</p:attrName>
                                        </p:attrNameLst>
                                      </p:cBhvr>
                                      <p:to>
                                        <p:strVal val="visible"/>
                                      </p:to>
                                    </p:set>
                                    <p:anim calcmode="lin" valueType="num">
                                      <p:cBhvr additive="base">
                                        <p:cTn id="54" dur="500" fill="hold"/>
                                        <p:tgtEl>
                                          <p:spTgt spid="69639">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96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9639">
                                            <p:txEl>
                                              <p:pRg st="7" end="7"/>
                                            </p:txEl>
                                          </p:spTgt>
                                        </p:tgtEl>
                                        <p:attrNameLst>
                                          <p:attrName>style.visibility</p:attrName>
                                        </p:attrNameLst>
                                      </p:cBhvr>
                                      <p:to>
                                        <p:strVal val="visible"/>
                                      </p:to>
                                    </p:set>
                                    <p:anim calcmode="lin" valueType="num">
                                      <p:cBhvr additive="base">
                                        <p:cTn id="60" dur="500" fill="hold"/>
                                        <p:tgtEl>
                                          <p:spTgt spid="69639">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96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828800" y="152400"/>
            <a:ext cx="8305800" cy="762000"/>
          </a:xfrm>
        </p:spPr>
        <p:txBody>
          <a:bodyPr/>
          <a:lstStyle/>
          <a:p>
            <a:pPr eaLnBrk="1" hangingPunct="1"/>
            <a:r>
              <a:rPr lang="en-US" altLang="en-US" sz="3600" dirty="0">
                <a:latin typeface="Impact" panose="020B0806030902050204" pitchFamily="34" charset="0"/>
                <a:cs typeface="Trebuchet MS" panose="020B0603020202020204" pitchFamily="34" charset="0"/>
              </a:rPr>
              <a:t>BRICK</a:t>
            </a:r>
          </a:p>
        </p:txBody>
      </p:sp>
      <p:sp>
        <p:nvSpPr>
          <p:cNvPr id="49155" name="Line 4"/>
          <p:cNvSpPr>
            <a:spLocks noChangeShapeType="1"/>
          </p:cNvSpPr>
          <p:nvPr/>
        </p:nvSpPr>
        <p:spPr bwMode="auto">
          <a:xfrm>
            <a:off x="6553200" y="1066800"/>
            <a:ext cx="0" cy="541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67590" name="Picture 6" descr="aalto-helsinki univ of technology"/>
          <p:cNvPicPr>
            <a:picLocks noChangeAspect="1" noChangeArrowheads="1"/>
          </p:cNvPicPr>
          <p:nvPr/>
        </p:nvPicPr>
        <p:blipFill>
          <a:blip r:embed="rId2">
            <a:extLst>
              <a:ext uri="{28A0092B-C50C-407E-A947-70E740481C1C}">
                <a14:useLocalDpi xmlns:a14="http://schemas.microsoft.com/office/drawing/2010/main" xmlns="" val="0"/>
              </a:ext>
            </a:extLst>
          </a:blip>
          <a:srcRect l="3606" t="3552" r="3606"/>
          <a:stretch>
            <a:fillRect/>
          </a:stretch>
        </p:blipFill>
        <p:spPr bwMode="auto">
          <a:xfrm>
            <a:off x="6629401" y="1981201"/>
            <a:ext cx="3986213" cy="280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2" name="Rectangle 8"/>
          <p:cNvSpPr>
            <a:spLocks noChangeArrowheads="1"/>
          </p:cNvSpPr>
          <p:nvPr/>
        </p:nvSpPr>
        <p:spPr bwMode="auto">
          <a:xfrm>
            <a:off x="0" y="1143000"/>
            <a:ext cx="6553200" cy="5334000"/>
          </a:xfrm>
          <a:prstGeom prst="rect">
            <a:avLst/>
          </a:prstGeom>
          <a:noFill/>
          <a:ln w="9525">
            <a:noFill/>
            <a:miter lim="800000"/>
            <a:headEnd/>
            <a:tailEnd/>
          </a:ln>
          <a:effectLst/>
        </p:spPr>
        <p:txBody>
          <a:bodyPr/>
          <a:lstStyle/>
          <a:p>
            <a:pPr marL="533400" indent="-533400">
              <a:lnSpc>
                <a:spcPct val="150000"/>
              </a:lnSpc>
              <a:spcBef>
                <a:spcPct val="20000"/>
              </a:spcBef>
              <a:buClr>
                <a:schemeClr val="tx1"/>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Type </a:t>
            </a:r>
            <a:r>
              <a:rPr lang="en-US" sz="2600" dirty="0">
                <a:latin typeface="Times New Roman" panose="02020603050405020304" pitchFamily="18" charset="0"/>
                <a:cs typeface="Times New Roman" panose="02020603050405020304" pitchFamily="18" charset="0"/>
              </a:rPr>
              <a:t>– ordinary </a:t>
            </a:r>
            <a:r>
              <a:rPr lang="en-US" sz="2600" dirty="0" smtClean="0">
                <a:latin typeface="Times New Roman" panose="02020603050405020304" pitchFamily="18" charset="0"/>
                <a:cs typeface="Times New Roman" panose="02020603050405020304" pitchFamily="18" charset="0"/>
              </a:rPr>
              <a:t>brick</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Ingredient</a:t>
            </a:r>
            <a:r>
              <a:rPr lang="en-US" sz="2600" dirty="0">
                <a:latin typeface="Times New Roman" panose="02020603050405020304" pitchFamily="18" charset="0"/>
                <a:cs typeface="Times New Roman" panose="02020603050405020304" pitchFamily="18" charset="0"/>
              </a:rPr>
              <a:t> – burned </a:t>
            </a:r>
            <a:r>
              <a:rPr lang="en-US" sz="2600" dirty="0" smtClean="0">
                <a:latin typeface="Times New Roman" panose="02020603050405020304" pitchFamily="18" charset="0"/>
                <a:cs typeface="Times New Roman" panose="02020603050405020304" pitchFamily="18" charset="0"/>
              </a:rPr>
              <a:t>clay</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 Strength </a:t>
            </a:r>
            <a:r>
              <a:rPr lang="en-US" sz="2600" dirty="0">
                <a:latin typeface="Times New Roman" panose="02020603050405020304" pitchFamily="18" charset="0"/>
                <a:cs typeface="Times New Roman" panose="02020603050405020304" pitchFamily="18" charset="0"/>
              </a:rPr>
              <a:t>– cheap, strong </a:t>
            </a:r>
            <a:r>
              <a:rPr lang="en-US" sz="2600" dirty="0" smtClean="0">
                <a:latin typeface="Times New Roman" panose="02020603050405020304" pitchFamily="18" charset="0"/>
                <a:cs typeface="Times New Roman" panose="02020603050405020304" pitchFamily="18" charset="0"/>
              </a:rPr>
              <a:t>in compression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hlink"/>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Weaknesses</a:t>
            </a:r>
            <a:r>
              <a:rPr lang="en-US" sz="2600" dirty="0">
                <a:latin typeface="Times New Roman" panose="02020603050405020304" pitchFamily="18" charset="0"/>
                <a:cs typeface="Times New Roman" panose="02020603050405020304" pitchFamily="18" charset="0"/>
              </a:rPr>
              <a:t> – heavy, weak in </a:t>
            </a:r>
            <a:r>
              <a:rPr lang="en-US" sz="2600" dirty="0" smtClean="0">
                <a:latin typeface="Times New Roman" panose="02020603050405020304" pitchFamily="18" charset="0"/>
                <a:cs typeface="Times New Roman" panose="02020603050405020304" pitchFamily="18" charset="0"/>
              </a:rPr>
              <a:t>tension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hlink"/>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Applications</a:t>
            </a:r>
            <a:r>
              <a:rPr lang="en-US" sz="2600" dirty="0">
                <a:latin typeface="Times New Roman" panose="02020603050405020304" pitchFamily="18" charset="0"/>
                <a:cs typeface="Times New Roman" panose="02020603050405020304" pitchFamily="18" charset="0"/>
              </a:rPr>
              <a:t> – walls of early skyscrapers and tunnels, domes</a:t>
            </a:r>
          </a:p>
        </p:txBody>
      </p:sp>
    </p:spTree>
    <p:extLst>
      <p:ext uri="{BB962C8B-B14F-4D97-AF65-F5344CB8AC3E}">
        <p14:creationId xmlns:p14="http://schemas.microsoft.com/office/powerpoint/2010/main" xmlns="" val="22302749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ircle(in)">
                                      <p:cBhvr>
                                        <p:cTn id="7" dur="20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7590"/>
                                        </p:tgtEl>
                                        <p:attrNameLst>
                                          <p:attrName>style.visibility</p:attrName>
                                        </p:attrNameLst>
                                      </p:cBhvr>
                                      <p:to>
                                        <p:strVal val="visible"/>
                                      </p:to>
                                    </p:set>
                                    <p:anim calcmode="lin" valueType="num">
                                      <p:cBhvr additive="base">
                                        <p:cTn id="12" dur="500" fill="hold"/>
                                        <p:tgtEl>
                                          <p:spTgt spid="67590"/>
                                        </p:tgtEl>
                                        <p:attrNameLst>
                                          <p:attrName>ppt_x</p:attrName>
                                        </p:attrNameLst>
                                      </p:cBhvr>
                                      <p:tavLst>
                                        <p:tav tm="0">
                                          <p:val>
                                            <p:strVal val="#ppt_x"/>
                                          </p:val>
                                        </p:tav>
                                        <p:tav tm="100000">
                                          <p:val>
                                            <p:strVal val="#ppt_x"/>
                                          </p:val>
                                        </p:tav>
                                      </p:tavLst>
                                    </p:anim>
                                    <p:anim calcmode="lin" valueType="num">
                                      <p:cBhvr additive="base">
                                        <p:cTn id="13" dur="500" fill="hold"/>
                                        <p:tgtEl>
                                          <p:spTgt spid="6759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592">
                                            <p:txEl>
                                              <p:pRg st="0" end="0"/>
                                            </p:txEl>
                                          </p:spTgt>
                                        </p:tgtEl>
                                        <p:attrNameLst>
                                          <p:attrName>style.visibility</p:attrName>
                                        </p:attrNameLst>
                                      </p:cBhvr>
                                      <p:to>
                                        <p:strVal val="visible"/>
                                      </p:to>
                                    </p:set>
                                    <p:anim calcmode="lin" valueType="num">
                                      <p:cBhvr additive="base">
                                        <p:cTn id="18" dur="500" fill="hold"/>
                                        <p:tgtEl>
                                          <p:spTgt spid="6759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75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7592">
                                            <p:txEl>
                                              <p:pRg st="1" end="1"/>
                                            </p:txEl>
                                          </p:spTgt>
                                        </p:tgtEl>
                                        <p:attrNameLst>
                                          <p:attrName>style.visibility</p:attrName>
                                        </p:attrNameLst>
                                      </p:cBhvr>
                                      <p:to>
                                        <p:strVal val="visible"/>
                                      </p:to>
                                    </p:set>
                                    <p:anim calcmode="lin" valueType="num">
                                      <p:cBhvr additive="base">
                                        <p:cTn id="24" dur="500" fill="hold"/>
                                        <p:tgtEl>
                                          <p:spTgt spid="6759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75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7592">
                                            <p:txEl>
                                              <p:pRg st="2" end="2"/>
                                            </p:txEl>
                                          </p:spTgt>
                                        </p:tgtEl>
                                        <p:attrNameLst>
                                          <p:attrName>style.visibility</p:attrName>
                                        </p:attrNameLst>
                                      </p:cBhvr>
                                      <p:to>
                                        <p:strVal val="visible"/>
                                      </p:to>
                                    </p:set>
                                    <p:anim calcmode="lin" valueType="num">
                                      <p:cBhvr additive="base">
                                        <p:cTn id="30" dur="500" fill="hold"/>
                                        <p:tgtEl>
                                          <p:spTgt spid="6759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75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7592">
                                            <p:txEl>
                                              <p:pRg st="3" end="3"/>
                                            </p:txEl>
                                          </p:spTgt>
                                        </p:tgtEl>
                                        <p:attrNameLst>
                                          <p:attrName>style.visibility</p:attrName>
                                        </p:attrNameLst>
                                      </p:cBhvr>
                                      <p:to>
                                        <p:strVal val="visible"/>
                                      </p:to>
                                    </p:set>
                                    <p:anim calcmode="lin" valueType="num">
                                      <p:cBhvr additive="base">
                                        <p:cTn id="36" dur="500" fill="hold"/>
                                        <p:tgtEl>
                                          <p:spTgt spid="6759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75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7592">
                                            <p:txEl>
                                              <p:pRg st="4" end="4"/>
                                            </p:txEl>
                                          </p:spTgt>
                                        </p:tgtEl>
                                        <p:attrNameLst>
                                          <p:attrName>style.visibility</p:attrName>
                                        </p:attrNameLst>
                                      </p:cBhvr>
                                      <p:to>
                                        <p:strVal val="visible"/>
                                      </p:to>
                                    </p:set>
                                    <p:anim calcmode="lin" valueType="num">
                                      <p:cBhvr additive="base">
                                        <p:cTn id="42" dur="500" fill="hold"/>
                                        <p:tgtEl>
                                          <p:spTgt spid="6759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759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9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828800" y="152400"/>
            <a:ext cx="8305800" cy="762000"/>
          </a:xfrm>
        </p:spPr>
        <p:txBody>
          <a:bodyPr/>
          <a:lstStyle/>
          <a:p>
            <a:pPr eaLnBrk="1" hangingPunct="1"/>
            <a:r>
              <a:rPr lang="en-US" altLang="en-US" sz="3600" dirty="0">
                <a:latin typeface="Impact" panose="020B0806030902050204" pitchFamily="34" charset="0"/>
                <a:cs typeface="Trebuchet MS" panose="020B0603020202020204" pitchFamily="34" charset="0"/>
              </a:rPr>
              <a:t>CAST IRON</a:t>
            </a:r>
          </a:p>
        </p:txBody>
      </p:sp>
      <p:sp>
        <p:nvSpPr>
          <p:cNvPr id="50179" name="Line 4"/>
          <p:cNvSpPr>
            <a:spLocks noChangeShapeType="1"/>
          </p:cNvSpPr>
          <p:nvPr/>
        </p:nvSpPr>
        <p:spPr bwMode="auto">
          <a:xfrm>
            <a:off x="6553200" y="1066800"/>
            <a:ext cx="0" cy="541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0664" name="Rectangle 8"/>
          <p:cNvSpPr>
            <a:spLocks noChangeArrowheads="1"/>
          </p:cNvSpPr>
          <p:nvPr/>
        </p:nvSpPr>
        <p:spPr bwMode="auto">
          <a:xfrm>
            <a:off x="272954" y="1143000"/>
            <a:ext cx="6100550" cy="5334000"/>
          </a:xfrm>
          <a:prstGeom prst="rect">
            <a:avLst/>
          </a:prstGeom>
          <a:noFill/>
          <a:ln w="9525">
            <a:noFill/>
            <a:miter lim="800000"/>
            <a:headEnd/>
            <a:tailEnd/>
          </a:ln>
          <a:effectLst/>
        </p:spPr>
        <p:txBody>
          <a:bodyPr/>
          <a:lstStyle/>
          <a:p>
            <a:pPr marL="533400" indent="-533400">
              <a:lnSpc>
                <a:spcPct val="150000"/>
              </a:lnSpc>
              <a:spcBef>
                <a:spcPct val="20000"/>
              </a:spcBef>
              <a:buClr>
                <a:schemeClr val="tx1"/>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Type</a:t>
            </a:r>
            <a:r>
              <a:rPr lang="en-US" sz="2600" dirty="0">
                <a:latin typeface="Times New Roman" panose="02020603050405020304" pitchFamily="18" charset="0"/>
                <a:cs typeface="Times New Roman" panose="02020603050405020304" pitchFamily="18" charset="0"/>
              </a:rPr>
              <a:t> – cast </a:t>
            </a:r>
            <a:r>
              <a:rPr lang="en-US" sz="2600" dirty="0" smtClean="0">
                <a:latin typeface="Times New Roman" panose="02020603050405020304" pitchFamily="18" charset="0"/>
                <a:cs typeface="Times New Roman" panose="02020603050405020304" pitchFamily="18" charset="0"/>
              </a:rPr>
              <a:t>iron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Ingredient</a:t>
            </a:r>
            <a:r>
              <a:rPr lang="en-US" sz="2600" dirty="0">
                <a:latin typeface="Times New Roman" panose="02020603050405020304" pitchFamily="18" charset="0"/>
                <a:cs typeface="Times New Roman" panose="02020603050405020304" pitchFamily="18" charset="0"/>
              </a:rPr>
              <a:t> – iron with lots of </a:t>
            </a:r>
            <a:r>
              <a:rPr lang="en-US" sz="2600" dirty="0" smtClean="0">
                <a:latin typeface="Times New Roman" panose="02020603050405020304" pitchFamily="18" charset="0"/>
                <a:cs typeface="Times New Roman" panose="02020603050405020304" pitchFamily="18" charset="0"/>
              </a:rPr>
              <a:t>carbon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Strength</a:t>
            </a:r>
            <a:r>
              <a:rPr lang="en-US" sz="2600" dirty="0">
                <a:latin typeface="Times New Roman" panose="02020603050405020304" pitchFamily="18" charset="0"/>
                <a:cs typeface="Times New Roman" panose="02020603050405020304" pitchFamily="18" charset="0"/>
              </a:rPr>
              <a:t> – molds to any shape, strong in </a:t>
            </a:r>
            <a:r>
              <a:rPr lang="en-US" sz="2600" dirty="0" smtClean="0">
                <a:latin typeface="Times New Roman" panose="02020603050405020304" pitchFamily="18" charset="0"/>
                <a:cs typeface="Times New Roman" panose="02020603050405020304" pitchFamily="18" charset="0"/>
              </a:rPr>
              <a:t>compression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hlink"/>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Weaknesses</a:t>
            </a:r>
            <a:r>
              <a:rPr lang="en-US" sz="2600" dirty="0">
                <a:latin typeface="Times New Roman" panose="02020603050405020304" pitchFamily="18" charset="0"/>
                <a:cs typeface="Times New Roman" panose="02020603050405020304" pitchFamily="18" charset="0"/>
              </a:rPr>
              <a:t> – weaker than steel in tension, breaks without </a:t>
            </a:r>
            <a:r>
              <a:rPr lang="en-US" sz="2600" dirty="0" smtClean="0">
                <a:latin typeface="Times New Roman" panose="02020603050405020304" pitchFamily="18" charset="0"/>
                <a:cs typeface="Times New Roman" panose="02020603050405020304" pitchFamily="18" charset="0"/>
              </a:rPr>
              <a:t>warning</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hlink"/>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Applications</a:t>
            </a:r>
            <a:r>
              <a:rPr lang="en-US" sz="2600" dirty="0">
                <a:latin typeface="Times New Roman" panose="02020603050405020304" pitchFamily="18" charset="0"/>
                <a:cs typeface="Times New Roman" panose="02020603050405020304" pitchFamily="18" charset="0"/>
              </a:rPr>
              <a:t> – arch bridges, cannons, domes</a:t>
            </a:r>
          </a:p>
        </p:txBody>
      </p:sp>
    </p:spTree>
    <p:extLst>
      <p:ext uri="{BB962C8B-B14F-4D97-AF65-F5344CB8AC3E}">
        <p14:creationId xmlns:p14="http://schemas.microsoft.com/office/powerpoint/2010/main" xmlns="" val="25631945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circle(in)">
                                      <p:cBhvr>
                                        <p:cTn id="7" dur="2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0664">
                                            <p:txEl>
                                              <p:pRg st="0" end="0"/>
                                            </p:txEl>
                                          </p:spTgt>
                                        </p:tgtEl>
                                        <p:attrNameLst>
                                          <p:attrName>style.visibility</p:attrName>
                                        </p:attrNameLst>
                                      </p:cBhvr>
                                      <p:to>
                                        <p:strVal val="visible"/>
                                      </p:to>
                                    </p:set>
                                    <p:anim calcmode="lin" valueType="num">
                                      <p:cBhvr additive="base">
                                        <p:cTn id="12" dur="500" fill="hold"/>
                                        <p:tgtEl>
                                          <p:spTgt spid="7066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06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0664">
                                            <p:txEl>
                                              <p:pRg st="1" end="1"/>
                                            </p:txEl>
                                          </p:spTgt>
                                        </p:tgtEl>
                                        <p:attrNameLst>
                                          <p:attrName>style.visibility</p:attrName>
                                        </p:attrNameLst>
                                      </p:cBhvr>
                                      <p:to>
                                        <p:strVal val="visible"/>
                                      </p:to>
                                    </p:set>
                                    <p:anim calcmode="lin" valueType="num">
                                      <p:cBhvr additive="base">
                                        <p:cTn id="18" dur="500" fill="hold"/>
                                        <p:tgtEl>
                                          <p:spTgt spid="7066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06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0664">
                                            <p:txEl>
                                              <p:pRg st="2" end="2"/>
                                            </p:txEl>
                                          </p:spTgt>
                                        </p:tgtEl>
                                        <p:attrNameLst>
                                          <p:attrName>style.visibility</p:attrName>
                                        </p:attrNameLst>
                                      </p:cBhvr>
                                      <p:to>
                                        <p:strVal val="visible"/>
                                      </p:to>
                                    </p:set>
                                    <p:anim calcmode="lin" valueType="num">
                                      <p:cBhvr additive="base">
                                        <p:cTn id="24" dur="500" fill="hold"/>
                                        <p:tgtEl>
                                          <p:spTgt spid="7066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06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0664">
                                            <p:txEl>
                                              <p:pRg st="3" end="3"/>
                                            </p:txEl>
                                          </p:spTgt>
                                        </p:tgtEl>
                                        <p:attrNameLst>
                                          <p:attrName>style.visibility</p:attrName>
                                        </p:attrNameLst>
                                      </p:cBhvr>
                                      <p:to>
                                        <p:strVal val="visible"/>
                                      </p:to>
                                    </p:set>
                                    <p:anim calcmode="lin" valueType="num">
                                      <p:cBhvr additive="base">
                                        <p:cTn id="30" dur="500" fill="hold"/>
                                        <p:tgtEl>
                                          <p:spTgt spid="7066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06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0664">
                                            <p:txEl>
                                              <p:pRg st="4" end="4"/>
                                            </p:txEl>
                                          </p:spTgt>
                                        </p:tgtEl>
                                        <p:attrNameLst>
                                          <p:attrName>style.visibility</p:attrName>
                                        </p:attrNameLst>
                                      </p:cBhvr>
                                      <p:to>
                                        <p:strVal val="visible"/>
                                      </p:to>
                                    </p:set>
                                    <p:anim calcmode="lin" valueType="num">
                                      <p:cBhvr additive="base">
                                        <p:cTn id="36" dur="500" fill="hold"/>
                                        <p:tgtEl>
                                          <p:spTgt spid="7066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066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828800" y="152400"/>
            <a:ext cx="8305800" cy="762000"/>
          </a:xfrm>
        </p:spPr>
        <p:txBody>
          <a:bodyPr/>
          <a:lstStyle/>
          <a:p>
            <a:pPr eaLnBrk="1" hangingPunct="1"/>
            <a:r>
              <a:rPr lang="en-US" altLang="en-US" sz="3600" dirty="0">
                <a:latin typeface="Impact" panose="020B0806030902050204" pitchFamily="34" charset="0"/>
                <a:cs typeface="Trebuchet MS" panose="020B0603020202020204" pitchFamily="34" charset="0"/>
              </a:rPr>
              <a:t>STEEL</a:t>
            </a:r>
          </a:p>
        </p:txBody>
      </p:sp>
      <p:sp>
        <p:nvSpPr>
          <p:cNvPr id="51203" name="Line 4"/>
          <p:cNvSpPr>
            <a:spLocks noChangeShapeType="1"/>
          </p:cNvSpPr>
          <p:nvPr/>
        </p:nvSpPr>
        <p:spPr bwMode="auto">
          <a:xfrm>
            <a:off x="6553200" y="1066800"/>
            <a:ext cx="0" cy="541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71685" name="Picture 5" descr="75b"/>
          <p:cNvPicPr>
            <a:picLocks noChangeAspect="1" noChangeArrowheads="1"/>
          </p:cNvPicPr>
          <p:nvPr/>
        </p:nvPicPr>
        <p:blipFill>
          <a:blip r:embed="rId2" cstate="print">
            <a:extLst>
              <a:ext uri="{28A0092B-C50C-407E-A947-70E740481C1C}">
                <a14:useLocalDpi xmlns:a14="http://schemas.microsoft.com/office/drawing/2010/main" xmlns="" val="0"/>
              </a:ext>
            </a:extLst>
          </a:blip>
          <a:srcRect l="2147" b="1799"/>
          <a:stretch>
            <a:fillRect/>
          </a:stretch>
        </p:blipFill>
        <p:spPr bwMode="auto">
          <a:xfrm>
            <a:off x="6643688" y="1595438"/>
            <a:ext cx="3948112" cy="472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7" name="Rectangle 7"/>
          <p:cNvSpPr>
            <a:spLocks noChangeArrowheads="1"/>
          </p:cNvSpPr>
          <p:nvPr/>
        </p:nvSpPr>
        <p:spPr bwMode="auto">
          <a:xfrm>
            <a:off x="232011" y="1143000"/>
            <a:ext cx="6321189" cy="5334000"/>
          </a:xfrm>
          <a:prstGeom prst="rect">
            <a:avLst/>
          </a:prstGeom>
          <a:noFill/>
          <a:ln w="9525">
            <a:noFill/>
            <a:miter lim="800000"/>
            <a:headEnd/>
            <a:tailEnd/>
          </a:ln>
          <a:effectLst/>
        </p:spPr>
        <p:txBody>
          <a:bodyPr/>
          <a:lstStyle/>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Type</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high-strength </a:t>
            </a:r>
            <a:r>
              <a:rPr lang="en-US" sz="2600" dirty="0" smtClean="0">
                <a:latin typeface="Times New Roman" panose="02020603050405020304" pitchFamily="18" charset="0"/>
                <a:cs typeface="Times New Roman" panose="02020603050405020304" pitchFamily="18" charset="0"/>
              </a:rPr>
              <a:t>steel</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Ingredient </a:t>
            </a:r>
            <a:r>
              <a:rPr lang="en-US" sz="2600" dirty="0">
                <a:latin typeface="Times New Roman" panose="02020603050405020304" pitchFamily="18" charset="0"/>
                <a:cs typeface="Times New Roman" panose="02020603050405020304" pitchFamily="18" charset="0"/>
              </a:rPr>
              <a:t>– iron with a touch of </a:t>
            </a:r>
            <a:r>
              <a:rPr lang="en-US" sz="2600" dirty="0" smtClean="0">
                <a:latin typeface="Times New Roman" panose="02020603050405020304" pitchFamily="18" charset="0"/>
                <a:cs typeface="Times New Roman" panose="02020603050405020304" pitchFamily="18" charset="0"/>
              </a:rPr>
              <a:t>carbon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Strength</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one of the strongest materials used </a:t>
            </a:r>
            <a:r>
              <a:rPr lang="en-US" sz="2600" dirty="0">
                <a:latin typeface="Times New Roman" panose="02020603050405020304" pitchFamily="18" charset="0"/>
                <a:cs typeface="Times New Roman" panose="02020603050405020304" pitchFamily="18" charset="0"/>
              </a:rPr>
              <a:t>in construction, strong </a:t>
            </a:r>
            <a:r>
              <a:rPr lang="en-US" sz="2600" dirty="0" smtClean="0">
                <a:latin typeface="Times New Roman" panose="02020603050405020304" pitchFamily="18" charset="0"/>
                <a:cs typeface="Times New Roman" panose="02020603050405020304" pitchFamily="18" charset="0"/>
              </a:rPr>
              <a:t>in compression </a:t>
            </a:r>
            <a:r>
              <a:rPr lang="en-US" sz="2600" dirty="0">
                <a:latin typeface="Times New Roman" panose="02020603050405020304" pitchFamily="18" charset="0"/>
                <a:cs typeface="Times New Roman" panose="02020603050405020304" pitchFamily="18" charset="0"/>
              </a:rPr>
              <a:t>&amp; </a:t>
            </a:r>
            <a:r>
              <a:rPr lang="en-US" sz="2600" dirty="0" smtClean="0">
                <a:latin typeface="Times New Roman" panose="02020603050405020304" pitchFamily="18" charset="0"/>
                <a:cs typeface="Times New Roman" panose="02020603050405020304" pitchFamily="18" charset="0"/>
              </a:rPr>
              <a:t>tension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Weaknesses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rusts, loses strength in extremely high </a:t>
            </a:r>
            <a:r>
              <a:rPr lang="en-US" sz="2600" dirty="0" smtClean="0">
                <a:latin typeface="Times New Roman" panose="02020603050405020304" pitchFamily="18" charset="0"/>
                <a:cs typeface="Times New Roman" panose="02020603050405020304" pitchFamily="18" charset="0"/>
              </a:rPr>
              <a:t>temperature</a:t>
            </a: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Applications</a:t>
            </a:r>
            <a:r>
              <a:rPr lang="en-US" sz="2600" dirty="0" smtClean="0">
                <a:latin typeface="Times New Roman" panose="02020603050405020304" pitchFamily="18" charset="0"/>
                <a:cs typeface="Times New Roman" panose="02020603050405020304" pitchFamily="18" charset="0"/>
              </a:rPr>
              <a:t> – cables in suspension bridges, buildings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089828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circle(in)">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1685"/>
                                        </p:tgtEl>
                                        <p:attrNameLst>
                                          <p:attrName>style.visibility</p:attrName>
                                        </p:attrNameLst>
                                      </p:cBhvr>
                                      <p:to>
                                        <p:strVal val="visible"/>
                                      </p:to>
                                    </p:set>
                                    <p:anim calcmode="lin" valueType="num">
                                      <p:cBhvr additive="base">
                                        <p:cTn id="12" dur="500" fill="hold"/>
                                        <p:tgtEl>
                                          <p:spTgt spid="71685"/>
                                        </p:tgtEl>
                                        <p:attrNameLst>
                                          <p:attrName>ppt_x</p:attrName>
                                        </p:attrNameLst>
                                      </p:cBhvr>
                                      <p:tavLst>
                                        <p:tav tm="0">
                                          <p:val>
                                            <p:strVal val="#ppt_x"/>
                                          </p:val>
                                        </p:tav>
                                        <p:tav tm="100000">
                                          <p:val>
                                            <p:strVal val="#ppt_x"/>
                                          </p:val>
                                        </p:tav>
                                      </p:tavLst>
                                    </p:anim>
                                    <p:anim calcmode="lin" valueType="num">
                                      <p:cBhvr additive="base">
                                        <p:cTn id="13"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687">
                                            <p:txEl>
                                              <p:pRg st="0" end="0"/>
                                            </p:txEl>
                                          </p:spTgt>
                                        </p:tgtEl>
                                        <p:attrNameLst>
                                          <p:attrName>style.visibility</p:attrName>
                                        </p:attrNameLst>
                                      </p:cBhvr>
                                      <p:to>
                                        <p:strVal val="visible"/>
                                      </p:to>
                                    </p:set>
                                    <p:anim calcmode="lin" valueType="num">
                                      <p:cBhvr additive="base">
                                        <p:cTn id="18" dur="500" fill="hold"/>
                                        <p:tgtEl>
                                          <p:spTgt spid="7168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6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687">
                                            <p:txEl>
                                              <p:pRg st="1" end="1"/>
                                            </p:txEl>
                                          </p:spTgt>
                                        </p:tgtEl>
                                        <p:attrNameLst>
                                          <p:attrName>style.visibility</p:attrName>
                                        </p:attrNameLst>
                                      </p:cBhvr>
                                      <p:to>
                                        <p:strVal val="visible"/>
                                      </p:to>
                                    </p:set>
                                    <p:anim calcmode="lin" valueType="num">
                                      <p:cBhvr additive="base">
                                        <p:cTn id="24" dur="500" fill="hold"/>
                                        <p:tgtEl>
                                          <p:spTgt spid="7168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6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687">
                                            <p:txEl>
                                              <p:pRg st="2" end="2"/>
                                            </p:txEl>
                                          </p:spTgt>
                                        </p:tgtEl>
                                        <p:attrNameLst>
                                          <p:attrName>style.visibility</p:attrName>
                                        </p:attrNameLst>
                                      </p:cBhvr>
                                      <p:to>
                                        <p:strVal val="visible"/>
                                      </p:to>
                                    </p:set>
                                    <p:anim calcmode="lin" valueType="num">
                                      <p:cBhvr additive="base">
                                        <p:cTn id="30" dur="500" fill="hold"/>
                                        <p:tgtEl>
                                          <p:spTgt spid="7168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6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687">
                                            <p:txEl>
                                              <p:pRg st="3" end="3"/>
                                            </p:txEl>
                                          </p:spTgt>
                                        </p:tgtEl>
                                        <p:attrNameLst>
                                          <p:attrName>style.visibility</p:attrName>
                                        </p:attrNameLst>
                                      </p:cBhvr>
                                      <p:to>
                                        <p:strVal val="visible"/>
                                      </p:to>
                                    </p:set>
                                    <p:anim calcmode="lin" valueType="num">
                                      <p:cBhvr additive="base">
                                        <p:cTn id="36" dur="500" fill="hold"/>
                                        <p:tgtEl>
                                          <p:spTgt spid="71687">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6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687">
                                            <p:txEl>
                                              <p:pRg st="4" end="4"/>
                                            </p:txEl>
                                          </p:spTgt>
                                        </p:tgtEl>
                                        <p:attrNameLst>
                                          <p:attrName>style.visibility</p:attrName>
                                        </p:attrNameLst>
                                      </p:cBhvr>
                                      <p:to>
                                        <p:strVal val="visible"/>
                                      </p:to>
                                    </p:set>
                                    <p:anim calcmode="lin" valueType="num">
                                      <p:cBhvr additive="base">
                                        <p:cTn id="42" dur="500" fill="hold"/>
                                        <p:tgtEl>
                                          <p:spTgt spid="71687">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6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28800" y="152400"/>
            <a:ext cx="8305800" cy="762000"/>
          </a:xfrm>
        </p:spPr>
        <p:txBody>
          <a:bodyPr/>
          <a:lstStyle/>
          <a:p>
            <a:pPr eaLnBrk="1" hangingPunct="1"/>
            <a:r>
              <a:rPr lang="en-US" altLang="en-US" sz="3600" dirty="0">
                <a:latin typeface="Impact" panose="020B0806030902050204" pitchFamily="34" charset="0"/>
                <a:cs typeface="Trebuchet MS" panose="020B0603020202020204" pitchFamily="34" charset="0"/>
              </a:rPr>
              <a:t>ALUMINUM</a:t>
            </a:r>
          </a:p>
        </p:txBody>
      </p:sp>
      <p:sp>
        <p:nvSpPr>
          <p:cNvPr id="52227" name="Line 4"/>
          <p:cNvSpPr>
            <a:spLocks noChangeShapeType="1"/>
          </p:cNvSpPr>
          <p:nvPr/>
        </p:nvSpPr>
        <p:spPr bwMode="auto">
          <a:xfrm>
            <a:off x="6553200" y="1066800"/>
            <a:ext cx="0" cy="541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66566"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0" y="1143000"/>
            <a:ext cx="38862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70" name="Rectangle 10"/>
          <p:cNvSpPr>
            <a:spLocks noChangeArrowheads="1"/>
          </p:cNvSpPr>
          <p:nvPr/>
        </p:nvSpPr>
        <p:spPr bwMode="auto">
          <a:xfrm>
            <a:off x="163773" y="1143000"/>
            <a:ext cx="6465627" cy="5562600"/>
          </a:xfrm>
          <a:prstGeom prst="rect">
            <a:avLst/>
          </a:prstGeom>
          <a:noFill/>
          <a:ln w="9525">
            <a:noFill/>
            <a:miter lim="800000"/>
            <a:headEnd/>
            <a:tailEnd/>
          </a:ln>
          <a:effectLst/>
        </p:spPr>
        <p:txBody>
          <a:bodyPr/>
          <a:lstStyle/>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Type</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aluminum </a:t>
            </a:r>
            <a:r>
              <a:rPr lang="en-US" sz="2600" dirty="0" smtClean="0">
                <a:latin typeface="Times New Roman" panose="02020603050405020304" pitchFamily="18" charset="0"/>
                <a:cs typeface="Times New Roman" panose="02020603050405020304" pitchFamily="18" charset="0"/>
              </a:rPr>
              <a:t>alloy</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Ingredients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aluminum w/ magnesium &amp; copper </a:t>
            </a:r>
          </a:p>
          <a:p>
            <a:pPr marL="533400" indent="-533400">
              <a:lnSpc>
                <a:spcPct val="150000"/>
              </a:lnSpc>
              <a:spcBef>
                <a:spcPct val="20000"/>
              </a:spcBef>
              <a:buClr>
                <a:schemeClr val="tx1"/>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Strength</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lightweight, doesn’t rust, strong in compression &amp; </a:t>
            </a:r>
            <a:r>
              <a:rPr lang="en-US" sz="2600" dirty="0" smtClean="0">
                <a:latin typeface="Times New Roman" panose="02020603050405020304" pitchFamily="18" charset="0"/>
                <a:cs typeface="Times New Roman" panose="02020603050405020304" pitchFamily="18" charset="0"/>
              </a:rPr>
              <a:t>tension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hlink"/>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Weaknesses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expensive</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hlink"/>
              </a:buClr>
              <a:buSzPct val="80000"/>
              <a:defRPr/>
            </a:pPr>
            <a:r>
              <a:rPr lang="en-US" sz="2600" dirty="0" smtClean="0">
                <a:solidFill>
                  <a:srgbClr val="FF0000"/>
                </a:solidFill>
                <a:latin typeface="Times New Roman" panose="02020603050405020304" pitchFamily="18" charset="0"/>
                <a:cs typeface="Times New Roman" panose="02020603050405020304" pitchFamily="18" charset="0"/>
              </a:rPr>
              <a:t>Applications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airplane wings, boats, skyscrapers “skin” </a:t>
            </a:r>
          </a:p>
        </p:txBody>
      </p:sp>
    </p:spTree>
    <p:extLst>
      <p:ext uri="{BB962C8B-B14F-4D97-AF65-F5344CB8AC3E}">
        <p14:creationId xmlns:p14="http://schemas.microsoft.com/office/powerpoint/2010/main" xmlns="" val="11157649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circle(in)">
                                      <p:cBhvr>
                                        <p:cTn id="7" dur="20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6566"/>
                                        </p:tgtEl>
                                        <p:attrNameLst>
                                          <p:attrName>style.visibility</p:attrName>
                                        </p:attrNameLst>
                                      </p:cBhvr>
                                      <p:to>
                                        <p:strVal val="visible"/>
                                      </p:to>
                                    </p:set>
                                    <p:anim calcmode="lin" valueType="num">
                                      <p:cBhvr additive="base">
                                        <p:cTn id="12" dur="500" fill="hold"/>
                                        <p:tgtEl>
                                          <p:spTgt spid="66566"/>
                                        </p:tgtEl>
                                        <p:attrNameLst>
                                          <p:attrName>ppt_x</p:attrName>
                                        </p:attrNameLst>
                                      </p:cBhvr>
                                      <p:tavLst>
                                        <p:tav tm="0">
                                          <p:val>
                                            <p:strVal val="#ppt_x"/>
                                          </p:val>
                                        </p:tav>
                                        <p:tav tm="100000">
                                          <p:val>
                                            <p:strVal val="#ppt_x"/>
                                          </p:val>
                                        </p:tav>
                                      </p:tavLst>
                                    </p:anim>
                                    <p:anim calcmode="lin" valueType="num">
                                      <p:cBhvr additive="base">
                                        <p:cTn id="13" dur="500" fill="hold"/>
                                        <p:tgtEl>
                                          <p:spTgt spid="6656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6570">
                                            <p:txEl>
                                              <p:pRg st="0" end="0"/>
                                            </p:txEl>
                                          </p:spTgt>
                                        </p:tgtEl>
                                        <p:attrNameLst>
                                          <p:attrName>style.visibility</p:attrName>
                                        </p:attrNameLst>
                                      </p:cBhvr>
                                      <p:to>
                                        <p:strVal val="visible"/>
                                      </p:to>
                                    </p:set>
                                    <p:anim calcmode="lin" valueType="num">
                                      <p:cBhvr additive="base">
                                        <p:cTn id="18" dur="500" fill="hold"/>
                                        <p:tgtEl>
                                          <p:spTgt spid="6657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65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6570">
                                            <p:txEl>
                                              <p:pRg st="1" end="1"/>
                                            </p:txEl>
                                          </p:spTgt>
                                        </p:tgtEl>
                                        <p:attrNameLst>
                                          <p:attrName>style.visibility</p:attrName>
                                        </p:attrNameLst>
                                      </p:cBhvr>
                                      <p:to>
                                        <p:strVal val="visible"/>
                                      </p:to>
                                    </p:set>
                                    <p:anim calcmode="lin" valueType="num">
                                      <p:cBhvr additive="base">
                                        <p:cTn id="24" dur="500" fill="hold"/>
                                        <p:tgtEl>
                                          <p:spTgt spid="66570">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65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6570">
                                            <p:txEl>
                                              <p:pRg st="2" end="2"/>
                                            </p:txEl>
                                          </p:spTgt>
                                        </p:tgtEl>
                                        <p:attrNameLst>
                                          <p:attrName>style.visibility</p:attrName>
                                        </p:attrNameLst>
                                      </p:cBhvr>
                                      <p:to>
                                        <p:strVal val="visible"/>
                                      </p:to>
                                    </p:set>
                                    <p:anim calcmode="lin" valueType="num">
                                      <p:cBhvr additive="base">
                                        <p:cTn id="30" dur="500" fill="hold"/>
                                        <p:tgtEl>
                                          <p:spTgt spid="6657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65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6570">
                                            <p:txEl>
                                              <p:pRg st="3" end="3"/>
                                            </p:txEl>
                                          </p:spTgt>
                                        </p:tgtEl>
                                        <p:attrNameLst>
                                          <p:attrName>style.visibility</p:attrName>
                                        </p:attrNameLst>
                                      </p:cBhvr>
                                      <p:to>
                                        <p:strVal val="visible"/>
                                      </p:to>
                                    </p:set>
                                    <p:anim calcmode="lin" valueType="num">
                                      <p:cBhvr additive="base">
                                        <p:cTn id="36" dur="500" fill="hold"/>
                                        <p:tgtEl>
                                          <p:spTgt spid="66570">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65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6570">
                                            <p:txEl>
                                              <p:pRg st="4" end="4"/>
                                            </p:txEl>
                                          </p:spTgt>
                                        </p:tgtEl>
                                        <p:attrNameLst>
                                          <p:attrName>style.visibility</p:attrName>
                                        </p:attrNameLst>
                                      </p:cBhvr>
                                      <p:to>
                                        <p:strVal val="visible"/>
                                      </p:to>
                                    </p:set>
                                    <p:anim calcmode="lin" valueType="num">
                                      <p:cBhvr additive="base">
                                        <p:cTn id="42" dur="500" fill="hold"/>
                                        <p:tgtEl>
                                          <p:spTgt spid="66570">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65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828800" y="152400"/>
            <a:ext cx="8305800" cy="762000"/>
          </a:xfrm>
        </p:spPr>
        <p:txBody>
          <a:bodyPr/>
          <a:lstStyle/>
          <a:p>
            <a:pPr eaLnBrk="1" hangingPunct="1"/>
            <a:r>
              <a:rPr lang="en-US" altLang="en-US" sz="3600" dirty="0">
                <a:latin typeface="Impact" panose="020B0806030902050204" pitchFamily="34" charset="0"/>
                <a:cs typeface="Trebuchet MS" panose="020B0603020202020204" pitchFamily="34" charset="0"/>
              </a:rPr>
              <a:t>WOOD</a:t>
            </a:r>
          </a:p>
        </p:txBody>
      </p:sp>
      <p:sp>
        <p:nvSpPr>
          <p:cNvPr id="37891" name="Rectangle 3"/>
          <p:cNvSpPr>
            <a:spLocks noGrp="1" noChangeArrowheads="1"/>
          </p:cNvSpPr>
          <p:nvPr>
            <p:ph sz="half" idx="1"/>
          </p:nvPr>
        </p:nvSpPr>
        <p:spPr>
          <a:xfrm>
            <a:off x="204716" y="1295400"/>
            <a:ext cx="5967484" cy="4859740"/>
          </a:xfrm>
        </p:spPr>
        <p:txBody>
          <a:bodyPr>
            <a:normAutofit/>
          </a:bodyPr>
          <a:lstStyle/>
          <a:p>
            <a:pPr marL="533400" indent="-533400">
              <a:buClr>
                <a:schemeClr val="tx1"/>
              </a:buClr>
              <a:buNone/>
              <a:defRPr/>
            </a:pPr>
            <a:r>
              <a:rPr lang="en-US" sz="2600" dirty="0" smtClean="0">
                <a:solidFill>
                  <a:srgbClr val="FF0000"/>
                </a:solidFill>
                <a:latin typeface="Times New Roman" panose="02020603050405020304" pitchFamily="18" charset="0"/>
                <a:cs typeface="Times New Roman" panose="02020603050405020304" pitchFamily="18" charset="0"/>
              </a:rPr>
              <a:t>Strength</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cheap, lightweight, moderately strong in compression &amp; tension</a:t>
            </a:r>
          </a:p>
          <a:p>
            <a:pPr marL="533400" indent="-533400">
              <a:buNone/>
              <a:defRPr/>
            </a:pPr>
            <a:endParaRPr lang="en-US" sz="2600" dirty="0">
              <a:latin typeface="Times New Roman" panose="02020603050405020304" pitchFamily="18" charset="0"/>
              <a:cs typeface="Times New Roman" panose="02020603050405020304" pitchFamily="18" charset="0"/>
            </a:endParaRPr>
          </a:p>
          <a:p>
            <a:pPr marL="533400" indent="-533400">
              <a:buNone/>
              <a:defRPr/>
            </a:pPr>
            <a:r>
              <a:rPr lang="en-US" sz="2600" dirty="0" smtClean="0">
                <a:solidFill>
                  <a:srgbClr val="FF0000"/>
                </a:solidFill>
                <a:latin typeface="Times New Roman" panose="02020603050405020304" pitchFamily="18" charset="0"/>
                <a:cs typeface="Times New Roman" panose="02020603050405020304" pitchFamily="18" charset="0"/>
              </a:rPr>
              <a:t>Weaknesses </a:t>
            </a:r>
            <a:r>
              <a:rPr lang="en-US" sz="2600" dirty="0">
                <a:latin typeface="Times New Roman" panose="02020603050405020304" pitchFamily="18" charset="0"/>
                <a:cs typeface="Times New Roman" panose="02020603050405020304" pitchFamily="18" charset="0"/>
              </a:rPr>
              <a:t>– rots, swells and burn easily</a:t>
            </a:r>
          </a:p>
          <a:p>
            <a:pPr marL="533400" indent="-533400">
              <a:buNone/>
              <a:defRPr/>
            </a:pPr>
            <a:endParaRPr lang="en-US" sz="2600" dirty="0">
              <a:latin typeface="Times New Roman" panose="02020603050405020304" pitchFamily="18" charset="0"/>
              <a:cs typeface="Times New Roman" panose="02020603050405020304" pitchFamily="18" charset="0"/>
            </a:endParaRPr>
          </a:p>
          <a:p>
            <a:pPr marL="533400" indent="-533400">
              <a:buNone/>
              <a:defRPr/>
            </a:pPr>
            <a:r>
              <a:rPr lang="en-US" sz="2600" dirty="0" smtClean="0">
                <a:solidFill>
                  <a:srgbClr val="FF0000"/>
                </a:solidFill>
                <a:latin typeface="Times New Roman" panose="02020603050405020304" pitchFamily="18" charset="0"/>
                <a:cs typeface="Times New Roman" panose="02020603050405020304" pitchFamily="18" charset="0"/>
              </a:rPr>
              <a:t>Applications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bridges, houses, 2 or 3-story </a:t>
            </a:r>
            <a:r>
              <a:rPr lang="en-US" sz="2600" dirty="0" smtClean="0">
                <a:latin typeface="Times New Roman" panose="02020603050405020304" pitchFamily="18" charset="0"/>
                <a:cs typeface="Times New Roman" panose="02020603050405020304" pitchFamily="18" charset="0"/>
              </a:rPr>
              <a:t>buildings</a:t>
            </a:r>
            <a:endParaRPr lang="en-US" sz="2600" dirty="0">
              <a:latin typeface="Times New Roman" panose="02020603050405020304" pitchFamily="18" charset="0"/>
              <a:cs typeface="Times New Roman" panose="02020603050405020304" pitchFamily="18" charset="0"/>
            </a:endParaRPr>
          </a:p>
        </p:txBody>
      </p:sp>
      <p:sp>
        <p:nvSpPr>
          <p:cNvPr id="53252" name="Line 4"/>
          <p:cNvSpPr>
            <a:spLocks noChangeShapeType="1"/>
          </p:cNvSpPr>
          <p:nvPr/>
        </p:nvSpPr>
        <p:spPr bwMode="auto">
          <a:xfrm>
            <a:off x="6553200" y="1066800"/>
            <a:ext cx="0" cy="541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37896"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54799" y="2372153"/>
            <a:ext cx="2994026" cy="4485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7"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48825" y="0"/>
            <a:ext cx="2543175"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78782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ircle(in)">
                                      <p:cBhvr>
                                        <p:cTn id="7" dur="20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7897"/>
                                        </p:tgtEl>
                                        <p:attrNameLst>
                                          <p:attrName>style.visibility</p:attrName>
                                        </p:attrNameLst>
                                      </p:cBhvr>
                                      <p:to>
                                        <p:strVal val="visible"/>
                                      </p:to>
                                    </p:set>
                                    <p:anim calcmode="lin" valueType="num">
                                      <p:cBhvr additive="base">
                                        <p:cTn id="12" dur="500" fill="hold"/>
                                        <p:tgtEl>
                                          <p:spTgt spid="37897"/>
                                        </p:tgtEl>
                                        <p:attrNameLst>
                                          <p:attrName>ppt_x</p:attrName>
                                        </p:attrNameLst>
                                      </p:cBhvr>
                                      <p:tavLst>
                                        <p:tav tm="0">
                                          <p:val>
                                            <p:strVal val="#ppt_x"/>
                                          </p:val>
                                        </p:tav>
                                        <p:tav tm="100000">
                                          <p:val>
                                            <p:strVal val="#ppt_x"/>
                                          </p:val>
                                        </p:tav>
                                      </p:tavLst>
                                    </p:anim>
                                    <p:anim calcmode="lin" valueType="num">
                                      <p:cBhvr additive="base">
                                        <p:cTn id="13"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7896"/>
                                        </p:tgtEl>
                                        <p:attrNameLst>
                                          <p:attrName>style.visibility</p:attrName>
                                        </p:attrNameLst>
                                      </p:cBhvr>
                                      <p:to>
                                        <p:strVal val="visible"/>
                                      </p:to>
                                    </p:set>
                                    <p:anim calcmode="lin" valueType="num">
                                      <p:cBhvr additive="base">
                                        <p:cTn id="18" dur="500" fill="hold"/>
                                        <p:tgtEl>
                                          <p:spTgt spid="37896"/>
                                        </p:tgtEl>
                                        <p:attrNameLst>
                                          <p:attrName>ppt_x</p:attrName>
                                        </p:attrNameLst>
                                      </p:cBhvr>
                                      <p:tavLst>
                                        <p:tav tm="0">
                                          <p:val>
                                            <p:strVal val="#ppt_x"/>
                                          </p:val>
                                        </p:tav>
                                        <p:tav tm="100000">
                                          <p:val>
                                            <p:strVal val="#ppt_x"/>
                                          </p:val>
                                        </p:tav>
                                      </p:tavLst>
                                    </p:anim>
                                    <p:anim calcmode="lin" valueType="num">
                                      <p:cBhvr additive="base">
                                        <p:cTn id="19"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891">
                                            <p:txEl>
                                              <p:pRg st="0" end="0"/>
                                            </p:txEl>
                                          </p:spTgt>
                                        </p:tgtEl>
                                        <p:attrNameLst>
                                          <p:attrName>style.visibility</p:attrName>
                                        </p:attrNameLst>
                                      </p:cBhvr>
                                      <p:to>
                                        <p:strVal val="visible"/>
                                      </p:to>
                                    </p:set>
                                    <p:anim calcmode="lin" valueType="num">
                                      <p:cBhvr additive="base">
                                        <p:cTn id="24"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891">
                                            <p:txEl>
                                              <p:pRg st="2" end="2"/>
                                            </p:txEl>
                                          </p:spTgt>
                                        </p:tgtEl>
                                        <p:attrNameLst>
                                          <p:attrName>style.visibility</p:attrName>
                                        </p:attrNameLst>
                                      </p:cBhvr>
                                      <p:to>
                                        <p:strVal val="visible"/>
                                      </p:to>
                                    </p:set>
                                    <p:anim calcmode="lin" valueType="num">
                                      <p:cBhvr additive="base">
                                        <p:cTn id="30"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891">
                                            <p:txEl>
                                              <p:pRg st="4" end="4"/>
                                            </p:txEl>
                                          </p:spTgt>
                                        </p:tgtEl>
                                        <p:attrNameLst>
                                          <p:attrName>style.visibility</p:attrName>
                                        </p:attrNameLst>
                                      </p:cBhvr>
                                      <p:to>
                                        <p:strVal val="visible"/>
                                      </p:to>
                                    </p:set>
                                    <p:anim calcmode="lin" valueType="num">
                                      <p:cBhvr additive="base">
                                        <p:cTn id="36"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828800" y="152400"/>
            <a:ext cx="8305800" cy="762000"/>
          </a:xfrm>
        </p:spPr>
        <p:txBody>
          <a:bodyPr/>
          <a:lstStyle/>
          <a:p>
            <a:pPr eaLnBrk="1" hangingPunct="1"/>
            <a:r>
              <a:rPr lang="en-US" altLang="en-US" sz="3600">
                <a:latin typeface="Impact" panose="020B0806030902050204" pitchFamily="34" charset="0"/>
                <a:cs typeface="Trebuchet MS" panose="020B0603020202020204" pitchFamily="34" charset="0"/>
              </a:rPr>
              <a:t>PLASTIC</a:t>
            </a:r>
          </a:p>
        </p:txBody>
      </p:sp>
      <p:sp>
        <p:nvSpPr>
          <p:cNvPr id="54275" name="Line 4"/>
          <p:cNvSpPr>
            <a:spLocks noChangeShapeType="1"/>
          </p:cNvSpPr>
          <p:nvPr/>
        </p:nvSpPr>
        <p:spPr bwMode="auto">
          <a:xfrm>
            <a:off x="6553200" y="1066800"/>
            <a:ext cx="0" cy="541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65542" name="Picture 6" descr="otto-olympic stadium"/>
          <p:cNvPicPr>
            <a:picLocks noChangeAspect="1" noChangeArrowheads="1"/>
          </p:cNvPicPr>
          <p:nvPr/>
        </p:nvPicPr>
        <p:blipFill>
          <a:blip r:embed="rId2" cstate="print">
            <a:extLst>
              <a:ext uri="{28A0092B-C50C-407E-A947-70E740481C1C}">
                <a14:useLocalDpi xmlns:a14="http://schemas.microsoft.com/office/drawing/2010/main" xmlns="" val="0"/>
              </a:ext>
            </a:extLst>
          </a:blip>
          <a:srcRect l="2115" r="26440" b="8984"/>
          <a:stretch>
            <a:fillRect/>
          </a:stretch>
        </p:blipFill>
        <p:spPr bwMode="auto">
          <a:xfrm>
            <a:off x="6629400" y="1589088"/>
            <a:ext cx="3981450" cy="298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4" name="Rectangle 8"/>
          <p:cNvSpPr>
            <a:spLocks noChangeArrowheads="1"/>
          </p:cNvSpPr>
          <p:nvPr/>
        </p:nvSpPr>
        <p:spPr bwMode="auto">
          <a:xfrm>
            <a:off x="163772" y="914399"/>
            <a:ext cx="6389427" cy="5745707"/>
          </a:xfrm>
          <a:prstGeom prst="rect">
            <a:avLst/>
          </a:prstGeom>
          <a:noFill/>
          <a:ln w="9525">
            <a:noFill/>
            <a:miter lim="800000"/>
            <a:headEnd/>
            <a:tailEnd/>
          </a:ln>
          <a:effectLst/>
        </p:spPr>
        <p:txBody>
          <a:bodyPr/>
          <a:lstStyle/>
          <a:p>
            <a:pPr marL="533400" indent="-533400">
              <a:lnSpc>
                <a:spcPct val="150000"/>
              </a:lnSpc>
              <a:spcBef>
                <a:spcPct val="20000"/>
              </a:spcBef>
              <a:buClr>
                <a:schemeClr val="tx1"/>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Type</a:t>
            </a:r>
            <a:r>
              <a:rPr lang="en-US" sz="2600" dirty="0">
                <a:latin typeface="Times New Roman" panose="02020603050405020304" pitchFamily="18" charset="0"/>
                <a:cs typeface="Times New Roman" panose="02020603050405020304" pitchFamily="18" charset="0"/>
              </a:rPr>
              <a:t> – high-strength plastic </a:t>
            </a:r>
            <a:r>
              <a:rPr lang="en-US" sz="2600" dirty="0" smtClean="0">
                <a:latin typeface="Times New Roman" panose="02020603050405020304" pitchFamily="18" charset="0"/>
                <a:cs typeface="Times New Roman" panose="02020603050405020304" pitchFamily="18" charset="0"/>
              </a:rPr>
              <a:t>fabric</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 Ingredients </a:t>
            </a:r>
            <a:r>
              <a:rPr lang="en-US" sz="2600" dirty="0">
                <a:latin typeface="Times New Roman" panose="02020603050405020304" pitchFamily="18" charset="0"/>
                <a:cs typeface="Times New Roman" panose="02020603050405020304" pitchFamily="18" charset="0"/>
              </a:rPr>
              <a:t>– long chain of </a:t>
            </a:r>
            <a:r>
              <a:rPr lang="en-US" sz="2600" dirty="0" smtClean="0">
                <a:latin typeface="Times New Roman" panose="02020603050405020304" pitchFamily="18" charset="0"/>
                <a:cs typeface="Times New Roman" panose="02020603050405020304" pitchFamily="18" charset="0"/>
              </a:rPr>
              <a:t>molecules</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tx1"/>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Strength</a:t>
            </a:r>
            <a:r>
              <a:rPr lang="en-US" sz="2600" dirty="0">
                <a:latin typeface="Times New Roman" panose="02020603050405020304" pitchFamily="18" charset="0"/>
                <a:cs typeface="Times New Roman" panose="02020603050405020304" pitchFamily="18" charset="0"/>
              </a:rPr>
              <a:t> – flexible,  lightweight, long lasting, strong in compression &amp; </a:t>
            </a:r>
            <a:r>
              <a:rPr lang="en-US" sz="2600" dirty="0" smtClean="0">
                <a:latin typeface="Times New Roman" panose="02020603050405020304" pitchFamily="18" charset="0"/>
                <a:cs typeface="Times New Roman" panose="02020603050405020304" pitchFamily="18" charset="0"/>
              </a:rPr>
              <a:t>tension</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hlink"/>
              </a:buClr>
              <a:buSzPct val="80000"/>
              <a:defRPr/>
            </a:pP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Weaknesses</a:t>
            </a:r>
            <a:r>
              <a:rPr lang="en-US" sz="2600" dirty="0">
                <a:latin typeface="Times New Roman" panose="02020603050405020304" pitchFamily="18" charset="0"/>
                <a:cs typeface="Times New Roman" panose="02020603050405020304" pitchFamily="18" charset="0"/>
              </a:rPr>
              <a:t> – </a:t>
            </a:r>
            <a:r>
              <a:rPr lang="en-US" sz="2600" dirty="0" smtClean="0">
                <a:latin typeface="Times New Roman" panose="02020603050405020304" pitchFamily="18" charset="0"/>
                <a:cs typeface="Times New Roman" panose="02020603050405020304" pitchFamily="18" charset="0"/>
              </a:rPr>
              <a:t>expensive</a:t>
            </a:r>
            <a:endParaRPr lang="en-US" sz="2600" dirty="0">
              <a:latin typeface="Times New Roman" panose="02020603050405020304" pitchFamily="18" charset="0"/>
              <a:cs typeface="Times New Roman" panose="02020603050405020304" pitchFamily="18" charset="0"/>
            </a:endParaRPr>
          </a:p>
          <a:p>
            <a:pPr marL="533400" indent="-533400">
              <a:lnSpc>
                <a:spcPct val="150000"/>
              </a:lnSpc>
              <a:spcBef>
                <a:spcPct val="20000"/>
              </a:spcBef>
              <a:buClr>
                <a:schemeClr val="hlink"/>
              </a:buClr>
              <a:buSzPct val="80000"/>
              <a:defRPr/>
            </a:pPr>
            <a:r>
              <a:rPr lang="en-US" sz="2600" dirty="0">
                <a:latin typeface="Times New Roman" panose="02020603050405020304" pitchFamily="18" charset="0"/>
                <a:cs typeface="Times New Roman" panose="02020603050405020304" pitchFamily="18" charset="0"/>
              </a:rPr>
              <a:t>    </a:t>
            </a:r>
            <a:r>
              <a:rPr lang="en-US" sz="2600" dirty="0" smtClean="0">
                <a:solidFill>
                  <a:srgbClr val="FF0000"/>
                </a:solidFill>
                <a:latin typeface="Times New Roman" panose="02020603050405020304" pitchFamily="18" charset="0"/>
                <a:cs typeface="Times New Roman" panose="02020603050405020304" pitchFamily="18" charset="0"/>
              </a:rPr>
              <a:t>Applications</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tent structures, inflatable roofs</a:t>
            </a:r>
          </a:p>
        </p:txBody>
      </p:sp>
    </p:spTree>
    <p:extLst>
      <p:ext uri="{BB962C8B-B14F-4D97-AF65-F5344CB8AC3E}">
        <p14:creationId xmlns:p14="http://schemas.microsoft.com/office/powerpoint/2010/main" xmlns="" val="29914751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circle(in)">
                                      <p:cBhvr>
                                        <p:cTn id="7" dur="20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5542"/>
                                        </p:tgtEl>
                                        <p:attrNameLst>
                                          <p:attrName>style.visibility</p:attrName>
                                        </p:attrNameLst>
                                      </p:cBhvr>
                                      <p:to>
                                        <p:strVal val="visible"/>
                                      </p:to>
                                    </p:set>
                                    <p:anim calcmode="lin" valueType="num">
                                      <p:cBhvr additive="base">
                                        <p:cTn id="12" dur="500" fill="hold"/>
                                        <p:tgtEl>
                                          <p:spTgt spid="65542"/>
                                        </p:tgtEl>
                                        <p:attrNameLst>
                                          <p:attrName>ppt_x</p:attrName>
                                        </p:attrNameLst>
                                      </p:cBhvr>
                                      <p:tavLst>
                                        <p:tav tm="0">
                                          <p:val>
                                            <p:strVal val="#ppt_x"/>
                                          </p:val>
                                        </p:tav>
                                        <p:tav tm="100000">
                                          <p:val>
                                            <p:strVal val="#ppt_x"/>
                                          </p:val>
                                        </p:tav>
                                      </p:tavLst>
                                    </p:anim>
                                    <p:anim calcmode="lin" valueType="num">
                                      <p:cBhvr additive="base">
                                        <p:cTn id="13"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5544">
                                            <p:txEl>
                                              <p:pRg st="0" end="0"/>
                                            </p:txEl>
                                          </p:spTgt>
                                        </p:tgtEl>
                                        <p:attrNameLst>
                                          <p:attrName>style.visibility</p:attrName>
                                        </p:attrNameLst>
                                      </p:cBhvr>
                                      <p:to>
                                        <p:strVal val="visible"/>
                                      </p:to>
                                    </p:set>
                                    <p:anim calcmode="lin" valueType="num">
                                      <p:cBhvr additive="base">
                                        <p:cTn id="18" dur="500" fill="hold"/>
                                        <p:tgtEl>
                                          <p:spTgt spid="6554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55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5544">
                                            <p:txEl>
                                              <p:pRg st="1" end="1"/>
                                            </p:txEl>
                                          </p:spTgt>
                                        </p:tgtEl>
                                        <p:attrNameLst>
                                          <p:attrName>style.visibility</p:attrName>
                                        </p:attrNameLst>
                                      </p:cBhvr>
                                      <p:to>
                                        <p:strVal val="visible"/>
                                      </p:to>
                                    </p:set>
                                    <p:anim calcmode="lin" valueType="num">
                                      <p:cBhvr additive="base">
                                        <p:cTn id="24" dur="500" fill="hold"/>
                                        <p:tgtEl>
                                          <p:spTgt spid="6554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55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5544">
                                            <p:txEl>
                                              <p:pRg st="2" end="2"/>
                                            </p:txEl>
                                          </p:spTgt>
                                        </p:tgtEl>
                                        <p:attrNameLst>
                                          <p:attrName>style.visibility</p:attrName>
                                        </p:attrNameLst>
                                      </p:cBhvr>
                                      <p:to>
                                        <p:strVal val="visible"/>
                                      </p:to>
                                    </p:set>
                                    <p:anim calcmode="lin" valueType="num">
                                      <p:cBhvr additive="base">
                                        <p:cTn id="30" dur="500" fill="hold"/>
                                        <p:tgtEl>
                                          <p:spTgt spid="6554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55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5544">
                                            <p:txEl>
                                              <p:pRg st="3" end="3"/>
                                            </p:txEl>
                                          </p:spTgt>
                                        </p:tgtEl>
                                        <p:attrNameLst>
                                          <p:attrName>style.visibility</p:attrName>
                                        </p:attrNameLst>
                                      </p:cBhvr>
                                      <p:to>
                                        <p:strVal val="visible"/>
                                      </p:to>
                                    </p:set>
                                    <p:anim calcmode="lin" valueType="num">
                                      <p:cBhvr additive="base">
                                        <p:cTn id="36" dur="500" fill="hold"/>
                                        <p:tgtEl>
                                          <p:spTgt spid="6554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55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5544">
                                            <p:txEl>
                                              <p:pRg st="4" end="4"/>
                                            </p:txEl>
                                          </p:spTgt>
                                        </p:tgtEl>
                                        <p:attrNameLst>
                                          <p:attrName>style.visibility</p:attrName>
                                        </p:attrNameLst>
                                      </p:cBhvr>
                                      <p:to>
                                        <p:strVal val="visible"/>
                                      </p:to>
                                    </p:set>
                                    <p:anim calcmode="lin" valueType="num">
                                      <p:cBhvr additive="base">
                                        <p:cTn id="42" dur="500" fill="hold"/>
                                        <p:tgtEl>
                                          <p:spTgt spid="6554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55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4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849</Words>
  <Application>Microsoft Office PowerPoint</Application>
  <PresentationFormat>Custom</PresentationFormat>
  <Paragraphs>111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Properties of  Materials </vt:lpstr>
      <vt:lpstr>CONCRETE</vt:lpstr>
      <vt:lpstr>REINFORCED CONCRETE</vt:lpstr>
      <vt:lpstr>BRICK</vt:lpstr>
      <vt:lpstr>CAST IRON</vt:lpstr>
      <vt:lpstr>STEEL</vt:lpstr>
      <vt:lpstr>ALUMINUM</vt:lpstr>
      <vt:lpstr>WOOD</vt:lpstr>
      <vt:lpstr>PLASTIC</vt:lpstr>
      <vt:lpstr>Properties of Quality Concrete</vt:lpstr>
      <vt:lpstr>Workability</vt:lpstr>
      <vt:lpstr>Properties of hardened concrete</vt:lpstr>
      <vt:lpstr>Properties of hardened concrete</vt:lpstr>
      <vt:lpstr>Properties of hardened concrete</vt:lpstr>
      <vt:lpstr>Properties of hardened concrete</vt:lpstr>
      <vt:lpstr>Properties of hardened concrete</vt:lpstr>
      <vt:lpstr>Properties of hardened concrete</vt:lpstr>
      <vt:lpstr>Properties of hardened concrete</vt:lpstr>
      <vt:lpstr>Slide 19</vt:lpstr>
      <vt:lpstr>Factors affecting Strength of concrete</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Engr Irfan</dc:creator>
  <cp:lastModifiedBy>Engr.Nasir</cp:lastModifiedBy>
  <cp:revision>58</cp:revision>
  <dcterms:created xsi:type="dcterms:W3CDTF">2016-02-24T05:35:51Z</dcterms:created>
  <dcterms:modified xsi:type="dcterms:W3CDTF">2018-08-03T14:58:30Z</dcterms:modified>
</cp:coreProperties>
</file>