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5798CF-63BC-47A8-9193-600CB60318BE}" type="datetimeFigureOut">
              <a:rPr lang="en-US" smtClean="0"/>
              <a:t>02-May-20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39EEBE-F262-427E-9351-45E44258E0C4}" type="slidenum">
              <a:rPr lang="en-US" smtClean="0"/>
              <a:t>‹#›</a:t>
            </a:fld>
            <a:endParaRPr lang="en-US"/>
          </a:p>
        </p:txBody>
      </p:sp>
    </p:spTree>
    <p:extLst>
      <p:ext uri="{BB962C8B-B14F-4D97-AF65-F5344CB8AC3E}">
        <p14:creationId xmlns:p14="http://schemas.microsoft.com/office/powerpoint/2010/main" val="142887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Single crop country</a:t>
            </a:r>
            <a:r>
              <a:rPr lang="en-US" baseline="0" dirty="0" smtClean="0"/>
              <a:t> facing threat again by 3 million shortfall (30% less than targeted) of cotton lint (</a:t>
            </a:r>
            <a:r>
              <a:rPr lang="en-US" baseline="0" dirty="0" err="1" smtClean="0"/>
              <a:t>phutti</a:t>
            </a:r>
            <a:r>
              <a:rPr lang="en-US" baseline="0" dirty="0" smtClean="0"/>
              <a:t>) mainly due to cotton mealy bug and CLCV (12 March 2015). </a:t>
            </a:r>
          </a:p>
          <a:p>
            <a:r>
              <a:rPr lang="en-US" b="1" baseline="0" dirty="0" smtClean="0"/>
              <a:t>Target 2018-19=  </a:t>
            </a:r>
            <a:r>
              <a:rPr lang="en-US" baseline="0" dirty="0" smtClean="0"/>
              <a:t>target sowing Punjab 2.31 (overall 2.95) M </a:t>
            </a:r>
            <a:r>
              <a:rPr lang="en-US" baseline="0" dirty="0" err="1" smtClean="0"/>
              <a:t>hec</a:t>
            </a:r>
            <a:r>
              <a:rPr lang="en-US" b="1" baseline="0" dirty="0" smtClean="0"/>
              <a:t>, sown = 2.29 (2.68) M </a:t>
            </a:r>
            <a:r>
              <a:rPr lang="en-US" b="1" baseline="0" dirty="0" err="1" smtClean="0"/>
              <a:t>hec</a:t>
            </a:r>
            <a:r>
              <a:rPr lang="en-US" baseline="0" dirty="0" smtClean="0"/>
              <a:t>. </a:t>
            </a:r>
            <a:r>
              <a:rPr lang="en-US" b="1" baseline="0" dirty="0" smtClean="0"/>
              <a:t>(in 2015 was 3.23 M </a:t>
            </a:r>
            <a:r>
              <a:rPr lang="en-US" b="1" baseline="0" dirty="0" err="1" smtClean="0"/>
              <a:t>hec</a:t>
            </a:r>
            <a:r>
              <a:rPr lang="en-US" b="1" baseline="0" dirty="0" smtClean="0"/>
              <a:t>)</a:t>
            </a:r>
          </a:p>
          <a:p>
            <a:r>
              <a:rPr lang="en-US" baseline="0" dirty="0" smtClean="0"/>
              <a:t>Estimated </a:t>
            </a:r>
            <a:r>
              <a:rPr lang="en-US" baseline="0" dirty="0" err="1" smtClean="0"/>
              <a:t>proudction</a:t>
            </a:r>
            <a:r>
              <a:rPr lang="en-US" baseline="0" dirty="0" smtClean="0"/>
              <a:t> = 8.8 M bales</a:t>
            </a:r>
          </a:p>
          <a:p>
            <a:r>
              <a:rPr lang="en-US" baseline="0" dirty="0" smtClean="0"/>
              <a:t>In major cotton areas, </a:t>
            </a:r>
            <a:r>
              <a:rPr lang="en-US" baseline="0" dirty="0" err="1" smtClean="0"/>
              <a:t>Vehari</a:t>
            </a:r>
            <a:r>
              <a:rPr lang="en-US" baseline="0" dirty="0" smtClean="0"/>
              <a:t>, Multan, DG Khan, RY Khan, Rajanpur, cotton crop fails due to cotton mealybug.</a:t>
            </a:r>
          </a:p>
          <a:p>
            <a:r>
              <a:rPr lang="en-US" dirty="0"/>
              <a:t>Cotton growers from </a:t>
            </a:r>
            <a:r>
              <a:rPr lang="en-US" dirty="0" err="1"/>
              <a:t>Mailsi</a:t>
            </a:r>
            <a:r>
              <a:rPr lang="en-US" dirty="0"/>
              <a:t>, </a:t>
            </a:r>
            <a:r>
              <a:rPr lang="en-US" dirty="0" err="1"/>
              <a:t>Sahiweal</a:t>
            </a:r>
            <a:r>
              <a:rPr lang="en-US" dirty="0"/>
              <a:t>, </a:t>
            </a:r>
            <a:r>
              <a:rPr lang="en-US" dirty="0" err="1"/>
              <a:t>Pakpattan</a:t>
            </a:r>
            <a:r>
              <a:rPr lang="en-US" dirty="0"/>
              <a:t>, and </a:t>
            </a:r>
            <a:r>
              <a:rPr lang="en-US" dirty="0" err="1"/>
              <a:t>Gojra</a:t>
            </a:r>
            <a:r>
              <a:rPr lang="en-US" dirty="0"/>
              <a:t> complained bearing Rs 1500 additional expenses on each acre on purchasing pesticides on double rates due to severe Mealy Bug attack.</a:t>
            </a:r>
          </a:p>
          <a:p>
            <a:r>
              <a:rPr lang="en-US" dirty="0"/>
              <a:t>1300 insect species on globe / 93 species attack in </a:t>
            </a:r>
            <a:r>
              <a:rPr lang="en-US" dirty="0" smtClean="0"/>
              <a:t>Pakistan.</a:t>
            </a:r>
            <a:endParaRPr lang="en-US"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4EB557-F11F-4B66-9B85-7E297EEFDEE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Originated</a:t>
            </a:r>
            <a:r>
              <a:rPr lang="en-US" baseline="0" dirty="0" smtClean="0"/>
              <a:t> in central America</a:t>
            </a:r>
          </a:p>
          <a:p>
            <a:r>
              <a:rPr lang="en-US" baseline="0" dirty="0" err="1" smtClean="0"/>
              <a:t>Polyphagous</a:t>
            </a:r>
            <a:endParaRPr lang="en-US" baseline="0" dirty="0" smtClean="0"/>
          </a:p>
          <a:p>
            <a:r>
              <a:rPr lang="en-US" baseline="0" dirty="0" smtClean="0"/>
              <a:t>Serious invasion pest species of cotton in India and Pakistan.</a:t>
            </a:r>
          </a:p>
          <a:p>
            <a:endParaRPr lang="en-US" baseline="0" dirty="0" smtClean="0"/>
          </a:p>
          <a:p>
            <a:r>
              <a:rPr lang="en-US" b="1" dirty="0"/>
              <a:t>Fecundity</a:t>
            </a:r>
            <a:r>
              <a:rPr lang="en-US" dirty="0"/>
              <a:t> is the actual reproductive rate of an organism or population, measured by the number of gametes (eggs), seed set, or asexual </a:t>
            </a:r>
            <a:r>
              <a:rPr lang="en-US" dirty="0" err="1"/>
              <a:t>propagules</a:t>
            </a:r>
            <a:r>
              <a:rPr lang="en-US" dirty="0"/>
              <a:t>. Fecundity is similar to fertility.</a:t>
            </a:r>
          </a:p>
        </p:txBody>
      </p:sp>
      <p:sp>
        <p:nvSpPr>
          <p:cNvPr id="4" name="Slide Number Placeholder 3"/>
          <p:cNvSpPr>
            <a:spLocks noGrp="1"/>
          </p:cNvSpPr>
          <p:nvPr>
            <p:ph type="sldNum" sz="quarter" idx="10"/>
          </p:nvPr>
        </p:nvSpPr>
        <p:spPr/>
        <p:txBody>
          <a:bodyPr/>
          <a:lstStyle/>
          <a:p>
            <a:fld id="{424EB557-F11F-4B66-9B85-7E297EEFDEE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Spodoptera litura 40 mm wingspread</a:t>
            </a:r>
            <a:r>
              <a:rPr lang="en-US" baseline="0" dirty="0" smtClean="0"/>
              <a:t> with golden and greyish sculptured forewings</a:t>
            </a:r>
            <a:endParaRPr lang="en-US" dirty="0" smtClean="0"/>
          </a:p>
          <a:p>
            <a:r>
              <a:rPr lang="en-US" dirty="0" smtClean="0"/>
              <a:t>Larvae </a:t>
            </a:r>
            <a:r>
              <a:rPr lang="en-US" baseline="0" dirty="0" smtClean="0"/>
              <a:t>(35-40 mm long)  6 larval instars. Color varies according to plant on which they feed.</a:t>
            </a:r>
          </a:p>
          <a:p>
            <a:r>
              <a:rPr lang="en-US" dirty="0" smtClean="0"/>
              <a:t>8 generations per year</a:t>
            </a:r>
          </a:p>
          <a:p>
            <a:r>
              <a:rPr lang="en-US" dirty="0" smtClean="0"/>
              <a:t>Egg</a:t>
            </a:r>
            <a:r>
              <a:rPr lang="en-US" baseline="0" dirty="0" smtClean="0"/>
              <a:t> masses on upper leaf areas</a:t>
            </a:r>
          </a:p>
          <a:p>
            <a:r>
              <a:rPr lang="en-US" baseline="0" dirty="0" smtClean="0"/>
              <a:t>Larva feeds gregariously on fleshy green matter and leaving behind leaf veinlets or skeleton</a:t>
            </a:r>
            <a:endParaRPr lang="en-US"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Sylepta</a:t>
            </a:r>
            <a:r>
              <a:rPr lang="en-US" dirty="0" smtClean="0"/>
              <a:t> </a:t>
            </a:r>
            <a:r>
              <a:rPr lang="en-US" dirty="0" err="1" smtClean="0"/>
              <a:t>derogata</a:t>
            </a:r>
            <a:endParaRPr lang="en-US" dirty="0" smtClean="0"/>
          </a:p>
          <a:p>
            <a:r>
              <a:rPr lang="en-US" dirty="0" smtClean="0"/>
              <a:t>Brown</a:t>
            </a:r>
            <a:r>
              <a:rPr lang="en-US" baseline="0" dirty="0" smtClean="0"/>
              <a:t> wavy markings on adult wings</a:t>
            </a:r>
          </a:p>
          <a:p>
            <a:endParaRPr lang="en-US" baseline="0" dirty="0" smtClean="0"/>
          </a:p>
          <a:p>
            <a:r>
              <a:rPr lang="en-US" baseline="0" dirty="0" smtClean="0"/>
              <a:t>Larvae feed on lower side of leaves, </a:t>
            </a:r>
            <a:r>
              <a:rPr lang="en-US" baseline="0" dirty="0" err="1" smtClean="0"/>
              <a:t>roling</a:t>
            </a:r>
            <a:r>
              <a:rPr lang="en-US" baseline="0" dirty="0" smtClean="0"/>
              <a:t> then upwardly towards mid rib and tighten with silken secretions</a:t>
            </a:r>
          </a:p>
          <a:p>
            <a:r>
              <a:rPr lang="en-US" baseline="0" dirty="0" smtClean="0"/>
              <a:t>Severe </a:t>
            </a:r>
            <a:r>
              <a:rPr lang="en-US" baseline="0" dirty="0" err="1" smtClean="0"/>
              <a:t>attack_defoliation</a:t>
            </a:r>
            <a:r>
              <a:rPr lang="en-US" baseline="0" dirty="0" smtClean="0"/>
              <a:t> of crop </a:t>
            </a:r>
            <a:endParaRPr lang="en-US"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Chrotogonus</a:t>
            </a:r>
            <a:r>
              <a:rPr lang="en-US" dirty="0" smtClean="0"/>
              <a:t> </a:t>
            </a:r>
            <a:r>
              <a:rPr lang="en-US" dirty="0" err="1" smtClean="0"/>
              <a:t>trachypterous</a:t>
            </a:r>
            <a:r>
              <a:rPr lang="en-US" dirty="0" smtClean="0"/>
              <a:t> (</a:t>
            </a:r>
            <a:r>
              <a:rPr lang="en-US" dirty="0" err="1"/>
              <a:t>Pyrgomorphidae</a:t>
            </a:r>
            <a:r>
              <a:rPr lang="en-US" dirty="0"/>
              <a:t>)</a:t>
            </a:r>
            <a:endParaRPr lang="en-US" dirty="0" smtClean="0"/>
          </a:p>
          <a:p>
            <a:r>
              <a:rPr lang="en-US" dirty="0" err="1" smtClean="0"/>
              <a:t>Gryllus</a:t>
            </a:r>
            <a:r>
              <a:rPr lang="en-US" baseline="0" dirty="0" smtClean="0"/>
              <a:t> </a:t>
            </a:r>
            <a:r>
              <a:rPr lang="en-US" baseline="0" dirty="0" err="1" smtClean="0"/>
              <a:t>bimaculatus</a:t>
            </a:r>
            <a:r>
              <a:rPr lang="en-US" baseline="0" dirty="0" smtClean="0"/>
              <a:t> (</a:t>
            </a:r>
            <a:r>
              <a:rPr lang="en-US" dirty="0" err="1"/>
              <a:t>Gryllidae</a:t>
            </a:r>
            <a:r>
              <a:rPr lang="en-US" dirty="0"/>
              <a:t>)</a:t>
            </a:r>
            <a:endParaRPr lang="en-US" baseline="0" dirty="0" smtClean="0"/>
          </a:p>
          <a:p>
            <a:r>
              <a:rPr lang="en-US" dirty="0" err="1"/>
              <a:t>Anthonomus</a:t>
            </a:r>
            <a:r>
              <a:rPr lang="en-US" dirty="0"/>
              <a:t> </a:t>
            </a:r>
            <a:r>
              <a:rPr lang="en-US" dirty="0" err="1"/>
              <a:t>grandis</a:t>
            </a:r>
            <a:r>
              <a:rPr lang="en-US" dirty="0"/>
              <a:t> (</a:t>
            </a:r>
            <a:r>
              <a:rPr lang="en-US" dirty="0" err="1"/>
              <a:t>Curculionidae</a:t>
            </a:r>
            <a:r>
              <a:rPr lang="en-US" dirty="0"/>
              <a:t>) (cotton grey weevil / boll weevil)</a:t>
            </a:r>
            <a:endParaRPr lang="en-US" b="1" baseline="0" dirty="0" smtClean="0"/>
          </a:p>
          <a:p>
            <a:r>
              <a:rPr lang="en-US" baseline="0" dirty="0" smtClean="0"/>
              <a:t>Weevil larvae feed on seedling roots and adults cut leaves</a:t>
            </a:r>
          </a:p>
          <a:p>
            <a:r>
              <a:rPr lang="en-US" baseline="0" dirty="0" smtClean="0"/>
              <a:t>Damaged plants can be easily pulled out the ground.</a:t>
            </a:r>
          </a:p>
          <a:p>
            <a:endParaRPr lang="en-US"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effectLst/>
                <a:latin typeface="+mn-lt"/>
                <a:ea typeface="+mn-ea"/>
                <a:cs typeface="+mn-cs"/>
              </a:rPr>
              <a:t>This concept was first introduced by Stern et al. (1959), who defined it as “The lowest population density of a pest that will cause economic damage; or the amount of pest injury which will justify the cost of control.</a:t>
            </a:r>
            <a:endParaRPr lang="en-US" i="1" dirty="0" smtClean="0"/>
          </a:p>
          <a:p>
            <a:endParaRPr lang="en-US" i="1" dirty="0" smtClean="0"/>
          </a:p>
          <a:p>
            <a:r>
              <a:rPr lang="en-US" i="1" dirty="0" smtClean="0"/>
              <a:t>Figure </a:t>
            </a:r>
            <a:r>
              <a:rPr lang="en-US" i="1" dirty="0"/>
              <a:t>4. In Integrated Pest Management, the Economic Injury Level (EIL) is defined as that pest population level at which the dollar cost of crop yield loss to the pest begins to exceed the dollar cost of the recommended control measures for the pest. The Economic Threshold (ET) is that level of pest population at which the pest, if left untreated, is likely to reach or exceed the EIL. Therefore, the ET is almost always lower than the EIL, and is considered the point at which the farmer should take action against the pest. Therefore, the ET is sometimes called an Action Threshold (AT). Figure credit: Ed </a:t>
            </a:r>
            <a:r>
              <a:rPr lang="en-US" i="1" dirty="0" err="1"/>
              <a:t>Zaborski</a:t>
            </a:r>
            <a:r>
              <a:rPr lang="en-US" i="1" dirty="0"/>
              <a:t>, University of Illinois.</a:t>
            </a:r>
          </a:p>
          <a:p>
            <a:r>
              <a:rPr lang="en-US" u="sng" dirty="0"/>
              <a:t>Economic threshold (Action threshold)</a:t>
            </a:r>
            <a:r>
              <a:rPr lang="en-US" dirty="0"/>
              <a:t>: The pest density or level of damage at which a control measure is needed to prevent economic loss.</a:t>
            </a:r>
          </a:p>
          <a:p>
            <a:r>
              <a:rPr lang="en-US" dirty="0"/>
              <a:t>Economic thresholds are not static; they change with fluctuating market values or control </a:t>
            </a:r>
            <a:r>
              <a:rPr lang="en-US" dirty="0" smtClean="0"/>
              <a:t>costs. If </a:t>
            </a:r>
            <a:r>
              <a:rPr lang="en-US" dirty="0"/>
              <a:t>the value of corn or soybean increases, the economic threshold </a:t>
            </a:r>
            <a:r>
              <a:rPr lang="en-US" dirty="0" smtClean="0"/>
              <a:t>declines, If </a:t>
            </a:r>
            <a:r>
              <a:rPr lang="en-US" dirty="0"/>
              <a:t>the cost of control increases, the economic threshold increases.</a:t>
            </a:r>
          </a:p>
          <a:p>
            <a:r>
              <a:rPr lang="en-US" u="sng" dirty="0"/>
              <a:t>Economic loss</a:t>
            </a:r>
            <a:r>
              <a:rPr lang="en-US" dirty="0"/>
              <a:t>: Occurs when the cost of insect damage in terms of yield or quality exceeds the cost of control. </a:t>
            </a:r>
          </a:p>
          <a:p>
            <a:endParaRPr lang="en-US"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4EB557-F11F-4B66-9B85-7E297EEFDEE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E4280D-0BC1-4398-B095-420F03F8FAF7}"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CE03B-D35A-4DD7-B09D-DBDCBAEDEA01}" type="slidenum">
              <a:rPr lang="en-US" smtClean="0"/>
              <a:t>‹#›</a:t>
            </a:fld>
            <a:endParaRPr lang="en-US"/>
          </a:p>
        </p:txBody>
      </p:sp>
    </p:spTree>
    <p:extLst>
      <p:ext uri="{BB962C8B-B14F-4D97-AF65-F5344CB8AC3E}">
        <p14:creationId xmlns:p14="http://schemas.microsoft.com/office/powerpoint/2010/main" val="320038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4280D-0BC1-4398-B095-420F03F8FAF7}"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CE03B-D35A-4DD7-B09D-DBDCBAEDEA01}" type="slidenum">
              <a:rPr lang="en-US" smtClean="0"/>
              <a:t>‹#›</a:t>
            </a:fld>
            <a:endParaRPr lang="en-US"/>
          </a:p>
        </p:txBody>
      </p:sp>
    </p:spTree>
    <p:extLst>
      <p:ext uri="{BB962C8B-B14F-4D97-AF65-F5344CB8AC3E}">
        <p14:creationId xmlns:p14="http://schemas.microsoft.com/office/powerpoint/2010/main" val="837461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4280D-0BC1-4398-B095-420F03F8FAF7}"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CE03B-D35A-4DD7-B09D-DBDCBAEDEA01}" type="slidenum">
              <a:rPr lang="en-US" smtClean="0"/>
              <a:t>‹#›</a:t>
            </a:fld>
            <a:endParaRPr lang="en-US"/>
          </a:p>
        </p:txBody>
      </p:sp>
    </p:spTree>
    <p:extLst>
      <p:ext uri="{BB962C8B-B14F-4D97-AF65-F5344CB8AC3E}">
        <p14:creationId xmlns:p14="http://schemas.microsoft.com/office/powerpoint/2010/main" val="1190009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4280D-0BC1-4398-B095-420F03F8FAF7}"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CE03B-D35A-4DD7-B09D-DBDCBAEDEA01}" type="slidenum">
              <a:rPr lang="en-US" smtClean="0"/>
              <a:t>‹#›</a:t>
            </a:fld>
            <a:endParaRPr lang="en-US"/>
          </a:p>
        </p:txBody>
      </p:sp>
    </p:spTree>
    <p:extLst>
      <p:ext uri="{BB962C8B-B14F-4D97-AF65-F5344CB8AC3E}">
        <p14:creationId xmlns:p14="http://schemas.microsoft.com/office/powerpoint/2010/main" val="1556428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E4280D-0BC1-4398-B095-420F03F8FAF7}"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CE03B-D35A-4DD7-B09D-DBDCBAEDEA01}" type="slidenum">
              <a:rPr lang="en-US" smtClean="0"/>
              <a:t>‹#›</a:t>
            </a:fld>
            <a:endParaRPr lang="en-US"/>
          </a:p>
        </p:txBody>
      </p:sp>
    </p:spTree>
    <p:extLst>
      <p:ext uri="{BB962C8B-B14F-4D97-AF65-F5344CB8AC3E}">
        <p14:creationId xmlns:p14="http://schemas.microsoft.com/office/powerpoint/2010/main" val="2313279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E4280D-0BC1-4398-B095-420F03F8FAF7}" type="datetimeFigureOut">
              <a:rPr lang="en-US" smtClean="0"/>
              <a:t>02-May-20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CE03B-D35A-4DD7-B09D-DBDCBAEDEA01}" type="slidenum">
              <a:rPr lang="en-US" smtClean="0"/>
              <a:t>‹#›</a:t>
            </a:fld>
            <a:endParaRPr lang="en-US"/>
          </a:p>
        </p:txBody>
      </p:sp>
    </p:spTree>
    <p:extLst>
      <p:ext uri="{BB962C8B-B14F-4D97-AF65-F5344CB8AC3E}">
        <p14:creationId xmlns:p14="http://schemas.microsoft.com/office/powerpoint/2010/main" val="3214051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E4280D-0BC1-4398-B095-420F03F8FAF7}" type="datetimeFigureOut">
              <a:rPr lang="en-US" smtClean="0"/>
              <a:t>02-May-20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7CE03B-D35A-4DD7-B09D-DBDCBAEDEA01}" type="slidenum">
              <a:rPr lang="en-US" smtClean="0"/>
              <a:t>‹#›</a:t>
            </a:fld>
            <a:endParaRPr lang="en-US"/>
          </a:p>
        </p:txBody>
      </p:sp>
    </p:spTree>
    <p:extLst>
      <p:ext uri="{BB962C8B-B14F-4D97-AF65-F5344CB8AC3E}">
        <p14:creationId xmlns:p14="http://schemas.microsoft.com/office/powerpoint/2010/main" val="4183318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E4280D-0BC1-4398-B095-420F03F8FAF7}" type="datetimeFigureOut">
              <a:rPr lang="en-US" smtClean="0"/>
              <a:t>02-May-20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7CE03B-D35A-4DD7-B09D-DBDCBAEDEA01}" type="slidenum">
              <a:rPr lang="en-US" smtClean="0"/>
              <a:t>‹#›</a:t>
            </a:fld>
            <a:endParaRPr lang="en-US"/>
          </a:p>
        </p:txBody>
      </p:sp>
    </p:spTree>
    <p:extLst>
      <p:ext uri="{BB962C8B-B14F-4D97-AF65-F5344CB8AC3E}">
        <p14:creationId xmlns:p14="http://schemas.microsoft.com/office/powerpoint/2010/main" val="2654938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E4280D-0BC1-4398-B095-420F03F8FAF7}" type="datetimeFigureOut">
              <a:rPr lang="en-US" smtClean="0"/>
              <a:t>02-May-20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7CE03B-D35A-4DD7-B09D-DBDCBAEDEA01}" type="slidenum">
              <a:rPr lang="en-US" smtClean="0"/>
              <a:t>‹#›</a:t>
            </a:fld>
            <a:endParaRPr lang="en-US"/>
          </a:p>
        </p:txBody>
      </p:sp>
    </p:spTree>
    <p:extLst>
      <p:ext uri="{BB962C8B-B14F-4D97-AF65-F5344CB8AC3E}">
        <p14:creationId xmlns:p14="http://schemas.microsoft.com/office/powerpoint/2010/main" val="501486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E4280D-0BC1-4398-B095-420F03F8FAF7}" type="datetimeFigureOut">
              <a:rPr lang="en-US" smtClean="0"/>
              <a:t>02-May-20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CE03B-D35A-4DD7-B09D-DBDCBAEDEA01}" type="slidenum">
              <a:rPr lang="en-US" smtClean="0"/>
              <a:t>‹#›</a:t>
            </a:fld>
            <a:endParaRPr lang="en-US"/>
          </a:p>
        </p:txBody>
      </p:sp>
    </p:spTree>
    <p:extLst>
      <p:ext uri="{BB962C8B-B14F-4D97-AF65-F5344CB8AC3E}">
        <p14:creationId xmlns:p14="http://schemas.microsoft.com/office/powerpoint/2010/main" val="1413174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E4280D-0BC1-4398-B095-420F03F8FAF7}" type="datetimeFigureOut">
              <a:rPr lang="en-US" smtClean="0"/>
              <a:t>02-May-20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CE03B-D35A-4DD7-B09D-DBDCBAEDEA01}" type="slidenum">
              <a:rPr lang="en-US" smtClean="0"/>
              <a:t>‹#›</a:t>
            </a:fld>
            <a:endParaRPr lang="en-US"/>
          </a:p>
        </p:txBody>
      </p:sp>
    </p:spTree>
    <p:extLst>
      <p:ext uri="{BB962C8B-B14F-4D97-AF65-F5344CB8AC3E}">
        <p14:creationId xmlns:p14="http://schemas.microsoft.com/office/powerpoint/2010/main" val="3890163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4280D-0BC1-4398-B095-420F03F8FAF7}" type="datetimeFigureOut">
              <a:rPr lang="en-US" smtClean="0"/>
              <a:t>02-May-20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CE03B-D35A-4DD7-B09D-DBDCBAEDEA01}" type="slidenum">
              <a:rPr lang="en-US" smtClean="0"/>
              <a:t>‹#›</a:t>
            </a:fld>
            <a:endParaRPr lang="en-US"/>
          </a:p>
        </p:txBody>
      </p:sp>
    </p:spTree>
    <p:extLst>
      <p:ext uri="{BB962C8B-B14F-4D97-AF65-F5344CB8AC3E}">
        <p14:creationId xmlns:p14="http://schemas.microsoft.com/office/powerpoint/2010/main" val="2942691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57724"/>
            <a:ext cx="9906000" cy="6986528"/>
          </a:xfrm>
          <a:prstGeom prst="rect">
            <a:avLst/>
          </a:prstGeom>
          <a:noFill/>
          <a:effectLst/>
        </p:spPr>
        <p:txBody>
          <a:bodyPr wrap="square" rtlCol="0">
            <a:spAutoFit/>
          </a:bodyPr>
          <a:lstStyle/>
          <a:p>
            <a:pPr algn="ctr"/>
            <a:r>
              <a:rPr lang="en-US" sz="2800" b="1" dirty="0" smtClean="0">
                <a:solidFill>
                  <a:schemeClr val="tx1">
                    <a:lumMod val="50000"/>
                    <a:lumOff val="50000"/>
                  </a:schemeClr>
                </a:solidFill>
              </a:rPr>
              <a:t>ENTO-306</a:t>
            </a:r>
          </a:p>
          <a:p>
            <a:pPr algn="ctr"/>
            <a:endParaRPr lang="en-US" sz="2800" b="1" dirty="0" smtClean="0">
              <a:solidFill>
                <a:schemeClr val="tx1">
                  <a:lumMod val="50000"/>
                  <a:lumOff val="50000"/>
                </a:schemeClr>
              </a:solidFill>
            </a:endParaRPr>
          </a:p>
          <a:p>
            <a:pPr algn="ctr"/>
            <a:r>
              <a:rPr lang="en-US" sz="3200" b="1" cap="all" dirty="0" smtClean="0">
                <a:solidFill>
                  <a:schemeClr val="tx1">
                    <a:lumMod val="50000"/>
                    <a:lumOff val="50000"/>
                  </a:schemeClr>
                </a:solidFill>
              </a:rPr>
              <a:t>Agricultural pests and their management</a:t>
            </a:r>
          </a:p>
          <a:p>
            <a:pPr algn="ctr"/>
            <a:endParaRPr lang="en-US" sz="2800" b="1" cap="all" dirty="0" smtClean="0">
              <a:solidFill>
                <a:schemeClr val="tx1">
                  <a:lumMod val="50000"/>
                  <a:lumOff val="50000"/>
                </a:schemeClr>
              </a:solidFill>
            </a:endParaRPr>
          </a:p>
          <a:p>
            <a:pPr algn="ctr"/>
            <a:endParaRPr lang="en-US" sz="1400" b="1" cap="all" dirty="0" smtClean="0">
              <a:solidFill>
                <a:schemeClr val="tx1">
                  <a:lumMod val="50000"/>
                  <a:lumOff val="50000"/>
                </a:schemeClr>
              </a:solidFill>
            </a:endParaRPr>
          </a:p>
          <a:p>
            <a:pPr lvl="3">
              <a:lnSpc>
                <a:spcPct val="200000"/>
              </a:lnSpc>
              <a:buFont typeface="Arial" pitchFamily="34" charset="0"/>
              <a:buChar char="•"/>
            </a:pPr>
            <a:r>
              <a:rPr lang="en-US" sz="2800" b="1" cap="small" dirty="0" smtClean="0">
                <a:solidFill>
                  <a:schemeClr val="tx2"/>
                </a:solidFill>
              </a:rPr>
              <a:t> 	Identification of important agricultural pests </a:t>
            </a:r>
          </a:p>
          <a:p>
            <a:pPr lvl="3">
              <a:lnSpc>
                <a:spcPct val="200000"/>
              </a:lnSpc>
              <a:buFont typeface="Arial" pitchFamily="34" charset="0"/>
              <a:buChar char="•"/>
            </a:pPr>
            <a:r>
              <a:rPr lang="en-US" sz="2800" b="1" cap="small" dirty="0" smtClean="0">
                <a:solidFill>
                  <a:schemeClr val="tx2"/>
                </a:solidFill>
              </a:rPr>
              <a:t> 	Their mode of damages</a:t>
            </a:r>
          </a:p>
          <a:p>
            <a:pPr lvl="3">
              <a:lnSpc>
                <a:spcPct val="200000"/>
              </a:lnSpc>
              <a:buFont typeface="Arial" pitchFamily="34" charset="0"/>
              <a:buChar char="•"/>
            </a:pPr>
            <a:r>
              <a:rPr lang="en-US" sz="2800" b="1" cap="small" dirty="0" smtClean="0">
                <a:solidFill>
                  <a:schemeClr val="tx2"/>
                </a:solidFill>
              </a:rPr>
              <a:t> 	Control measures</a:t>
            </a:r>
            <a:endParaRPr lang="en-US" sz="2800" b="1" dirty="0" smtClean="0">
              <a:solidFill>
                <a:schemeClr val="tx1">
                  <a:lumMod val="50000"/>
                  <a:lumOff val="50000"/>
                </a:schemeClr>
              </a:solidFill>
            </a:endParaRPr>
          </a:p>
          <a:p>
            <a:pPr algn="r"/>
            <a:endParaRPr lang="en-US" sz="2800" b="1" dirty="0" smtClean="0">
              <a:solidFill>
                <a:schemeClr val="tx1">
                  <a:lumMod val="50000"/>
                  <a:lumOff val="50000"/>
                </a:schemeClr>
              </a:solidFill>
            </a:endParaRPr>
          </a:p>
          <a:p>
            <a:pPr algn="r"/>
            <a:endParaRPr lang="en-US" sz="2800" b="1" dirty="0" smtClean="0">
              <a:solidFill>
                <a:schemeClr val="tx1">
                  <a:lumMod val="50000"/>
                  <a:lumOff val="50000"/>
                </a:schemeClr>
              </a:solidFill>
            </a:endParaRPr>
          </a:p>
          <a:p>
            <a:r>
              <a:rPr lang="en-US" sz="2800" b="1" dirty="0" smtClean="0">
                <a:solidFill>
                  <a:schemeClr val="tx1">
                    <a:lumMod val="50000"/>
                    <a:lumOff val="50000"/>
                  </a:schemeClr>
                </a:solidFill>
              </a:rPr>
              <a:t>					</a:t>
            </a:r>
          </a:p>
          <a:p>
            <a:r>
              <a:rPr lang="en-US" sz="2800" b="1" dirty="0" smtClean="0">
                <a:solidFill>
                  <a:schemeClr val="tx1">
                    <a:lumMod val="50000"/>
                    <a:lumOff val="50000"/>
                  </a:schemeClr>
                </a:solidFill>
              </a:rPr>
              <a:t>			</a:t>
            </a:r>
            <a:r>
              <a:rPr lang="en-US" sz="2000" b="1" dirty="0" smtClean="0">
                <a:solidFill>
                  <a:schemeClr val="tx1">
                    <a:lumMod val="50000"/>
                    <a:lumOff val="50000"/>
                  </a:schemeClr>
                </a:solidFill>
              </a:rPr>
              <a:t>By: 	Dr. Muhammad Zeeshan Majeed	</a:t>
            </a:r>
          </a:p>
          <a:p>
            <a:pPr algn="ctr"/>
            <a:r>
              <a:rPr lang="en-US" sz="2800" b="1" dirty="0" smtClean="0">
                <a:solidFill>
                  <a:schemeClr val="tx1">
                    <a:lumMod val="50000"/>
                    <a:lumOff val="50000"/>
                  </a:schemeClr>
                </a:solidFill>
              </a:rPr>
              <a:t>	</a:t>
            </a:r>
            <a:endParaRPr lang="en-US" sz="2800" b="1" dirty="0">
              <a:solidFill>
                <a:schemeClr val="tx1">
                  <a:lumMod val="50000"/>
                  <a:lumOff val="50000"/>
                </a:schemeClr>
              </a:solidFill>
            </a:endParaRPr>
          </a:p>
        </p:txBody>
      </p:sp>
    </p:spTree>
    <p:extLst>
      <p:ext uri="{BB962C8B-B14F-4D97-AF65-F5344CB8AC3E}">
        <p14:creationId xmlns:p14="http://schemas.microsoft.com/office/powerpoint/2010/main" val="3036235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1237" y="914400"/>
            <a:ext cx="3964207" cy="567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1000" y="381000"/>
            <a:ext cx="8760475" cy="4524315"/>
          </a:xfrm>
          <a:prstGeom prst="rect">
            <a:avLst/>
          </a:prstGeom>
          <a:noFill/>
        </p:spPr>
        <p:txBody>
          <a:bodyPr wrap="none" rtlCol="0">
            <a:spAutoFit/>
          </a:bodyPr>
          <a:lstStyle/>
          <a:p>
            <a:r>
              <a:rPr lang="en-US" sz="3200" u="sng" dirty="0" smtClean="0">
                <a:effectLst/>
              </a:rPr>
              <a:t>Major Insect Pests </a:t>
            </a:r>
            <a:r>
              <a:rPr lang="en-US" sz="3200" dirty="0" smtClean="0">
                <a:effectLst/>
              </a:rPr>
              <a:t>of Cotton </a:t>
            </a:r>
            <a:r>
              <a:rPr lang="en-US" sz="3200" dirty="0"/>
              <a:t>(</a:t>
            </a:r>
            <a:r>
              <a:rPr lang="en-US" sz="3200" i="1" dirty="0" err="1"/>
              <a:t>Gossypium</a:t>
            </a:r>
            <a:r>
              <a:rPr lang="en-US" sz="3200" i="1" dirty="0"/>
              <a:t> </a:t>
            </a:r>
            <a:r>
              <a:rPr lang="en-US" sz="3200" i="1" dirty="0" err="1" smtClean="0"/>
              <a:t>hirsutum</a:t>
            </a:r>
            <a:r>
              <a:rPr lang="en-US" sz="3200" dirty="0" smtClean="0"/>
              <a:t>) </a:t>
            </a:r>
          </a:p>
          <a:p>
            <a:r>
              <a:rPr lang="en-US" sz="3200" dirty="0" smtClean="0"/>
              <a:t>Crop </a:t>
            </a:r>
            <a:r>
              <a:rPr lang="en-US" sz="3200" dirty="0" smtClean="0">
                <a:effectLst/>
              </a:rPr>
              <a:t>in Pakistan</a:t>
            </a:r>
          </a:p>
          <a:p>
            <a:endParaRPr lang="en-US" sz="3200" dirty="0" smtClean="0">
              <a:effectLst/>
            </a:endParaRPr>
          </a:p>
          <a:p>
            <a:endParaRPr lang="en-US" sz="3200" dirty="0" smtClean="0">
              <a:effectLst/>
            </a:endParaRPr>
          </a:p>
          <a:p>
            <a:endParaRPr lang="en-US" sz="3200" dirty="0" smtClean="0">
              <a:effectLst/>
            </a:endParaRPr>
          </a:p>
          <a:p>
            <a:pPr>
              <a:buFont typeface="Wingdings" pitchFamily="2" charset="2"/>
              <a:buChar char="ü"/>
            </a:pPr>
            <a:r>
              <a:rPr lang="en-US" sz="3200" dirty="0" smtClean="0">
                <a:effectLst/>
              </a:rPr>
              <a:t>Sucking pest complex</a:t>
            </a:r>
          </a:p>
          <a:p>
            <a:pPr>
              <a:buFont typeface="Wingdings" pitchFamily="2" charset="2"/>
              <a:buChar char="ü"/>
            </a:pPr>
            <a:endParaRPr lang="en-US" sz="3200" dirty="0" smtClean="0">
              <a:effectLst/>
            </a:endParaRPr>
          </a:p>
          <a:p>
            <a:pPr>
              <a:buFont typeface="Wingdings" pitchFamily="2" charset="2"/>
              <a:buChar char="ü"/>
            </a:pPr>
            <a:endParaRPr lang="en-US" sz="3200" dirty="0" smtClean="0">
              <a:effectLst/>
            </a:endParaRPr>
          </a:p>
          <a:p>
            <a:pPr>
              <a:buFont typeface="Wingdings" pitchFamily="2" charset="2"/>
              <a:buChar char="ü"/>
            </a:pPr>
            <a:r>
              <a:rPr lang="en-US" sz="3200" dirty="0" smtClean="0">
                <a:effectLst/>
              </a:rPr>
              <a:t>Bollworms complex</a:t>
            </a:r>
            <a:endParaRPr lang="en-US" sz="3200" dirty="0">
              <a:effectLst/>
            </a:endParaRPr>
          </a:p>
        </p:txBody>
      </p:sp>
    </p:spTree>
    <p:extLst>
      <p:ext uri="{BB962C8B-B14F-4D97-AF65-F5344CB8AC3E}">
        <p14:creationId xmlns:p14="http://schemas.microsoft.com/office/powerpoint/2010/main" val="436541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2054" y="2209800"/>
            <a:ext cx="5291640" cy="1569660"/>
          </a:xfrm>
          <a:prstGeom prst="rect">
            <a:avLst/>
          </a:prstGeom>
          <a:noFill/>
        </p:spPr>
        <p:txBody>
          <a:bodyPr wrap="none" rtlCol="0">
            <a:spAutoFit/>
          </a:bodyPr>
          <a:lstStyle/>
          <a:p>
            <a:pPr algn="ctr"/>
            <a:r>
              <a:rPr lang="en-US" sz="3200" u="sng" dirty="0" smtClean="0"/>
              <a:t>Minor/Occasional Insect Pests </a:t>
            </a:r>
          </a:p>
          <a:p>
            <a:pPr algn="ctr"/>
            <a:r>
              <a:rPr lang="en-US" sz="3200" dirty="0" smtClean="0"/>
              <a:t>of Cotton Crop in Pakistan</a:t>
            </a:r>
          </a:p>
          <a:p>
            <a:pPr algn="ctr"/>
            <a:endParaRPr lang="en-US" sz="3200" dirty="0" smtClean="0"/>
          </a:p>
        </p:txBody>
      </p:sp>
    </p:spTree>
    <p:extLst>
      <p:ext uri="{BB962C8B-B14F-4D97-AF65-F5344CB8AC3E}">
        <p14:creationId xmlns:p14="http://schemas.microsoft.com/office/powerpoint/2010/main" val="2137058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dtools.org/id/citrus/pests/images/fs_images/5383600.jpg"/>
          <p:cNvPicPr>
            <a:picLocks noChangeAspect="1" noChangeArrowheads="1"/>
          </p:cNvPicPr>
          <p:nvPr/>
        </p:nvPicPr>
        <p:blipFill>
          <a:blip r:embed="rId3" cstate="print"/>
          <a:srcRect/>
          <a:stretch>
            <a:fillRect/>
          </a:stretch>
        </p:blipFill>
        <p:spPr bwMode="auto">
          <a:xfrm rot="16200000">
            <a:off x="-426682" y="1798281"/>
            <a:ext cx="2930004" cy="2076641"/>
          </a:xfrm>
          <a:prstGeom prst="rect">
            <a:avLst/>
          </a:prstGeom>
          <a:noFill/>
          <a:effectLst>
            <a:softEdge rad="317500"/>
          </a:effectLst>
        </p:spPr>
      </p:pic>
      <p:pic>
        <p:nvPicPr>
          <p:cNvPr id="1028" name="Picture 4" descr="http://pakissan.com/english/advisory/images/cotton.bug03.jpg"/>
          <p:cNvPicPr>
            <a:picLocks noChangeAspect="1" noChangeArrowheads="1"/>
          </p:cNvPicPr>
          <p:nvPr/>
        </p:nvPicPr>
        <p:blipFill>
          <a:blip r:embed="rId4" cstate="print"/>
          <a:srcRect/>
          <a:stretch>
            <a:fillRect/>
          </a:stretch>
        </p:blipFill>
        <p:spPr bwMode="auto">
          <a:xfrm>
            <a:off x="0" y="4343400"/>
            <a:ext cx="3473204" cy="2514600"/>
          </a:xfrm>
          <a:prstGeom prst="rect">
            <a:avLst/>
          </a:prstGeom>
          <a:ln>
            <a:noFill/>
          </a:ln>
          <a:effectLst>
            <a:softEdge rad="112500"/>
          </a:effectLst>
        </p:spPr>
      </p:pic>
      <p:pic>
        <p:nvPicPr>
          <p:cNvPr id="1032" name="Picture 8" descr="http://thebeatsheet.com.au/wp-content/uploads/2011/07/Mealybug-Emerald-9-Nov-2010-099-e1310878410135.jpg"/>
          <p:cNvPicPr>
            <a:picLocks noChangeAspect="1" noChangeArrowheads="1"/>
          </p:cNvPicPr>
          <p:nvPr/>
        </p:nvPicPr>
        <p:blipFill>
          <a:blip r:embed="rId5" cstate="print"/>
          <a:srcRect/>
          <a:stretch>
            <a:fillRect/>
          </a:stretch>
        </p:blipFill>
        <p:spPr bwMode="auto">
          <a:xfrm>
            <a:off x="3352800" y="3509433"/>
            <a:ext cx="2511425" cy="3348567"/>
          </a:xfrm>
          <a:prstGeom prst="rect">
            <a:avLst/>
          </a:prstGeom>
          <a:ln>
            <a:noFill/>
          </a:ln>
          <a:effectLst>
            <a:softEdge rad="112500"/>
          </a:effectLst>
        </p:spPr>
      </p:pic>
      <p:sp>
        <p:nvSpPr>
          <p:cNvPr id="7" name="TextBox 6"/>
          <p:cNvSpPr txBox="1"/>
          <p:nvPr/>
        </p:nvSpPr>
        <p:spPr>
          <a:xfrm>
            <a:off x="-76199" y="609600"/>
            <a:ext cx="9524999"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Insect pests of Cotton     </a:t>
            </a:r>
            <a:r>
              <a:rPr lang="en-US" dirty="0" err="1" smtClean="0"/>
              <a:t>Cotton</a:t>
            </a:r>
            <a:r>
              <a:rPr lang="en-US" dirty="0" smtClean="0"/>
              <a:t> </a:t>
            </a:r>
            <a:r>
              <a:rPr lang="en-US" dirty="0" err="1" smtClean="0"/>
              <a:t>mealybug</a:t>
            </a:r>
            <a:r>
              <a:rPr lang="en-US" dirty="0" smtClean="0"/>
              <a:t> (</a:t>
            </a:r>
            <a:r>
              <a:rPr lang="en-US" i="1" dirty="0" err="1" smtClean="0"/>
              <a:t>Phenacoccus</a:t>
            </a:r>
            <a:r>
              <a:rPr lang="en-US" i="1" dirty="0" smtClean="0"/>
              <a:t> </a:t>
            </a:r>
            <a:r>
              <a:rPr lang="en-US" i="1" dirty="0" err="1" smtClean="0"/>
              <a:t>solenopsis</a:t>
            </a:r>
            <a:r>
              <a:rPr lang="en-US" dirty="0" smtClean="0"/>
              <a:t>;  </a:t>
            </a:r>
            <a:r>
              <a:rPr lang="en-US" dirty="0" err="1" smtClean="0"/>
              <a:t>Pseudococcidae</a:t>
            </a:r>
            <a:r>
              <a:rPr lang="en-US" dirty="0" smtClean="0"/>
              <a:t>, </a:t>
            </a:r>
            <a:r>
              <a:rPr lang="en-US" dirty="0" err="1" smtClean="0"/>
              <a:t>Homoptera</a:t>
            </a:r>
            <a:r>
              <a:rPr lang="en-US" dirty="0" smtClean="0"/>
              <a:t>)  </a:t>
            </a:r>
            <a:endParaRPr lang="en-US" dirty="0"/>
          </a:p>
        </p:txBody>
      </p:sp>
      <p:pic>
        <p:nvPicPr>
          <p:cNvPr id="1034" name="Picture 10" descr="http://www.nbair.res.in/insectpests/images/Phenacoccus-madeirensis8.jpg"/>
          <p:cNvPicPr>
            <a:picLocks noChangeAspect="1" noChangeArrowheads="1"/>
          </p:cNvPicPr>
          <p:nvPr/>
        </p:nvPicPr>
        <p:blipFill>
          <a:blip r:embed="rId6" cstate="print"/>
          <a:srcRect/>
          <a:stretch>
            <a:fillRect/>
          </a:stretch>
        </p:blipFill>
        <p:spPr bwMode="auto">
          <a:xfrm>
            <a:off x="2057400" y="914400"/>
            <a:ext cx="4038600" cy="2813842"/>
          </a:xfrm>
          <a:prstGeom prst="rect">
            <a:avLst/>
          </a:prstGeom>
          <a:ln>
            <a:noFill/>
          </a:ln>
          <a:effectLst>
            <a:softEdge rad="112500"/>
          </a:effectLst>
        </p:spPr>
      </p:pic>
      <p:sp>
        <p:nvSpPr>
          <p:cNvPr id="9" name="TextBox 8"/>
          <p:cNvSpPr txBox="1"/>
          <p:nvPr/>
        </p:nvSpPr>
        <p:spPr>
          <a:xfrm>
            <a:off x="609600" y="87868"/>
            <a:ext cx="8125615" cy="369332"/>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b="1" dirty="0" smtClean="0">
                <a:solidFill>
                  <a:schemeClr val="tx1">
                    <a:lumMod val="50000"/>
                    <a:lumOff val="50000"/>
                  </a:schemeClr>
                </a:solidFill>
              </a:rPr>
              <a:t>ENTO-306	Agricultural pests and their management		4(3-1)</a:t>
            </a:r>
            <a:endParaRPr lang="en-US" b="1" dirty="0">
              <a:solidFill>
                <a:schemeClr val="tx1">
                  <a:lumMod val="50000"/>
                  <a:lumOff val="50000"/>
                </a:schemeClr>
              </a:solidFill>
            </a:endParaRPr>
          </a:p>
        </p:txBody>
      </p:sp>
      <p:pic>
        <p:nvPicPr>
          <p:cNvPr id="1035" name="Picture 11"/>
          <p:cNvPicPr>
            <a:picLocks noChangeAspect="1" noChangeArrowheads="1"/>
          </p:cNvPicPr>
          <p:nvPr/>
        </p:nvPicPr>
        <p:blipFill>
          <a:blip r:embed="rId7" cstate="print"/>
          <a:srcRect/>
          <a:stretch>
            <a:fillRect/>
          </a:stretch>
        </p:blipFill>
        <p:spPr bwMode="auto">
          <a:xfrm>
            <a:off x="5872162" y="1413335"/>
            <a:ext cx="3271838" cy="4987465"/>
          </a:xfrm>
          <a:prstGeom prst="rect">
            <a:avLst/>
          </a:prstGeom>
          <a:ln>
            <a:noFill/>
          </a:ln>
          <a:effectLst>
            <a:softEdge rad="12700"/>
          </a:effectLst>
        </p:spPr>
      </p:pic>
    </p:spTree>
    <p:extLst>
      <p:ext uri="{BB962C8B-B14F-4D97-AF65-F5344CB8AC3E}">
        <p14:creationId xmlns:p14="http://schemas.microsoft.com/office/powerpoint/2010/main" val="2673906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4" descr="http://www.ent.iastate.edu/soybeaninsects/files/images/yellowstriped%20armyworm%20A1%20copy.jpg"/>
          <p:cNvPicPr>
            <a:picLocks noChangeAspect="1" noChangeArrowheads="1"/>
          </p:cNvPicPr>
          <p:nvPr/>
        </p:nvPicPr>
        <p:blipFill>
          <a:blip r:embed="rId3" cstate="print"/>
          <a:srcRect/>
          <a:stretch>
            <a:fillRect/>
          </a:stretch>
        </p:blipFill>
        <p:spPr bwMode="auto">
          <a:xfrm>
            <a:off x="3048000" y="1066800"/>
            <a:ext cx="2590800" cy="1727200"/>
          </a:xfrm>
          <a:prstGeom prst="rect">
            <a:avLst/>
          </a:prstGeom>
          <a:noFill/>
        </p:spPr>
      </p:pic>
      <p:sp>
        <p:nvSpPr>
          <p:cNvPr id="2" name="TextBox 1"/>
          <p:cNvSpPr txBox="1"/>
          <p:nvPr/>
        </p:nvSpPr>
        <p:spPr>
          <a:xfrm>
            <a:off x="609600" y="87868"/>
            <a:ext cx="8125615" cy="369332"/>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b="1" dirty="0" smtClean="0">
                <a:solidFill>
                  <a:schemeClr val="tx1">
                    <a:lumMod val="50000"/>
                    <a:lumOff val="50000"/>
                  </a:schemeClr>
                </a:solidFill>
              </a:rPr>
              <a:t>ENTO-306	Agricultural pests and their management		4(3-1)</a:t>
            </a:r>
            <a:endParaRPr lang="en-US" b="1" dirty="0">
              <a:solidFill>
                <a:schemeClr val="tx1">
                  <a:lumMod val="50000"/>
                  <a:lumOff val="50000"/>
                </a:schemeClr>
              </a:solidFill>
            </a:endParaRPr>
          </a:p>
        </p:txBody>
      </p:sp>
      <p:sp>
        <p:nvSpPr>
          <p:cNvPr id="3" name="TextBox 2"/>
          <p:cNvSpPr txBox="1"/>
          <p:nvPr/>
        </p:nvSpPr>
        <p:spPr>
          <a:xfrm>
            <a:off x="76200" y="609600"/>
            <a:ext cx="4092082"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Insect pests of Cotton	Armyworms</a:t>
            </a:r>
            <a:endParaRPr lang="en-US" dirty="0"/>
          </a:p>
        </p:txBody>
      </p:sp>
      <p:pic>
        <p:nvPicPr>
          <p:cNvPr id="37890" name="Picture 2" descr="http://ipm.ncsu.edu/cotton/insectcorner/photos/images/Beet_armyworm_larvae_feeding.jpg"/>
          <p:cNvPicPr>
            <a:picLocks noChangeAspect="1" noChangeArrowheads="1"/>
          </p:cNvPicPr>
          <p:nvPr/>
        </p:nvPicPr>
        <p:blipFill>
          <a:blip r:embed="rId4" cstate="print"/>
          <a:srcRect/>
          <a:stretch>
            <a:fillRect/>
          </a:stretch>
        </p:blipFill>
        <p:spPr bwMode="auto">
          <a:xfrm>
            <a:off x="2849273" y="4495800"/>
            <a:ext cx="3203105" cy="2362200"/>
          </a:xfrm>
          <a:prstGeom prst="rect">
            <a:avLst/>
          </a:prstGeom>
          <a:ln>
            <a:noFill/>
          </a:ln>
          <a:effectLst>
            <a:softEdge rad="112500"/>
          </a:effectLst>
        </p:spPr>
      </p:pic>
      <p:pic>
        <p:nvPicPr>
          <p:cNvPr id="37892" name="Picture 4" descr="http://extension.missouri.edu/explore/images/ipm1025art24.jpg"/>
          <p:cNvPicPr>
            <a:picLocks noChangeAspect="1" noChangeArrowheads="1"/>
          </p:cNvPicPr>
          <p:nvPr/>
        </p:nvPicPr>
        <p:blipFill>
          <a:blip r:embed="rId5" cstate="print"/>
          <a:srcRect/>
          <a:stretch>
            <a:fillRect/>
          </a:stretch>
        </p:blipFill>
        <p:spPr bwMode="auto">
          <a:xfrm>
            <a:off x="5638800" y="1219200"/>
            <a:ext cx="3505200" cy="3271521"/>
          </a:xfrm>
          <a:prstGeom prst="rect">
            <a:avLst/>
          </a:prstGeom>
          <a:ln>
            <a:noFill/>
          </a:ln>
          <a:effectLst>
            <a:softEdge rad="112500"/>
          </a:effectLst>
        </p:spPr>
      </p:pic>
      <p:pic>
        <p:nvPicPr>
          <p:cNvPr id="37896" name="Picture 8" descr="http://www.utcrops.com/cotton/cotton_insects/images/FAWeggs1.JPG"/>
          <p:cNvPicPr>
            <a:picLocks noChangeAspect="1" noChangeArrowheads="1"/>
          </p:cNvPicPr>
          <p:nvPr/>
        </p:nvPicPr>
        <p:blipFill>
          <a:blip r:embed="rId6" cstate="print"/>
          <a:srcRect/>
          <a:stretch>
            <a:fillRect/>
          </a:stretch>
        </p:blipFill>
        <p:spPr bwMode="auto">
          <a:xfrm>
            <a:off x="3352800" y="2667000"/>
            <a:ext cx="2286000" cy="1714500"/>
          </a:xfrm>
          <a:prstGeom prst="rect">
            <a:avLst/>
          </a:prstGeom>
          <a:ln>
            <a:noFill/>
          </a:ln>
          <a:effectLst>
            <a:softEdge rad="112500"/>
          </a:effectLst>
        </p:spPr>
      </p:pic>
      <p:pic>
        <p:nvPicPr>
          <p:cNvPr id="37898" name="Picture 10" descr="http://www.invasive.org/images/768x512/1858046.jpg"/>
          <p:cNvPicPr>
            <a:picLocks noChangeAspect="1" noChangeArrowheads="1"/>
          </p:cNvPicPr>
          <p:nvPr/>
        </p:nvPicPr>
        <p:blipFill>
          <a:blip r:embed="rId7" cstate="print"/>
          <a:srcRect/>
          <a:stretch>
            <a:fillRect/>
          </a:stretch>
        </p:blipFill>
        <p:spPr bwMode="auto">
          <a:xfrm>
            <a:off x="0" y="2667000"/>
            <a:ext cx="2362200" cy="1550393"/>
          </a:xfrm>
          <a:prstGeom prst="rect">
            <a:avLst/>
          </a:prstGeom>
          <a:ln>
            <a:noFill/>
          </a:ln>
          <a:effectLst>
            <a:softEdge rad="112500"/>
          </a:effectLst>
        </p:spPr>
      </p:pic>
      <p:pic>
        <p:nvPicPr>
          <p:cNvPr id="37894" name="Picture 6" descr="http://extension.missouri.edu/explore/images/ipm1025art57.jpg"/>
          <p:cNvPicPr>
            <a:picLocks noChangeAspect="1" noChangeArrowheads="1"/>
          </p:cNvPicPr>
          <p:nvPr/>
        </p:nvPicPr>
        <p:blipFill>
          <a:blip r:embed="rId8" cstate="print"/>
          <a:srcRect/>
          <a:stretch>
            <a:fillRect/>
          </a:stretch>
        </p:blipFill>
        <p:spPr bwMode="auto">
          <a:xfrm>
            <a:off x="0" y="4464048"/>
            <a:ext cx="2971800" cy="2393952"/>
          </a:xfrm>
          <a:prstGeom prst="rect">
            <a:avLst/>
          </a:prstGeom>
          <a:ln>
            <a:noFill/>
          </a:ln>
          <a:effectLst>
            <a:softEdge rad="112500"/>
          </a:effectLst>
        </p:spPr>
      </p:pic>
      <p:pic>
        <p:nvPicPr>
          <p:cNvPr id="37902" name="Picture 14" descr="http://ipm.ncsu.edu/cotton/insectcorner/photos/images/Damaged_from_beet_armyworm.jpg"/>
          <p:cNvPicPr>
            <a:picLocks noChangeAspect="1" noChangeArrowheads="1"/>
          </p:cNvPicPr>
          <p:nvPr/>
        </p:nvPicPr>
        <p:blipFill>
          <a:blip r:embed="rId9" cstate="print"/>
          <a:srcRect/>
          <a:stretch>
            <a:fillRect/>
          </a:stretch>
        </p:blipFill>
        <p:spPr bwMode="auto">
          <a:xfrm>
            <a:off x="6034536" y="4476878"/>
            <a:ext cx="3109464" cy="2381121"/>
          </a:xfrm>
          <a:prstGeom prst="rect">
            <a:avLst/>
          </a:prstGeom>
          <a:ln>
            <a:noFill/>
          </a:ln>
          <a:effectLst>
            <a:softEdge rad="112500"/>
          </a:effectLst>
        </p:spPr>
      </p:pic>
      <p:pic>
        <p:nvPicPr>
          <p:cNvPr id="87042" name="Picture 2" descr="http://www.infonet-biovision.org/res/res/files/511.300x200.jpeg"/>
          <p:cNvPicPr>
            <a:picLocks noChangeAspect="1" noChangeArrowheads="1"/>
          </p:cNvPicPr>
          <p:nvPr/>
        </p:nvPicPr>
        <p:blipFill>
          <a:blip r:embed="rId10" cstate="print"/>
          <a:srcRect/>
          <a:stretch>
            <a:fillRect/>
          </a:stretch>
        </p:blipFill>
        <p:spPr bwMode="auto">
          <a:xfrm>
            <a:off x="354897" y="1219201"/>
            <a:ext cx="2731203" cy="1647825"/>
          </a:xfrm>
          <a:prstGeom prst="rect">
            <a:avLst/>
          </a:prstGeom>
          <a:noFill/>
        </p:spPr>
      </p:pic>
      <p:pic>
        <p:nvPicPr>
          <p:cNvPr id="12" name="Picture 12" descr="http://ccs-hk.org/DM/butterfly/Noctuid/Spodoptera-litura4.jpg"/>
          <p:cNvPicPr>
            <a:picLocks noChangeAspect="1" noChangeArrowheads="1"/>
          </p:cNvPicPr>
          <p:nvPr/>
        </p:nvPicPr>
        <p:blipFill>
          <a:blip r:embed="rId11" cstate="print"/>
          <a:srcRect/>
          <a:stretch>
            <a:fillRect/>
          </a:stretch>
        </p:blipFill>
        <p:spPr bwMode="auto">
          <a:xfrm>
            <a:off x="2286000" y="2743200"/>
            <a:ext cx="1224656" cy="1673697"/>
          </a:xfrm>
          <a:prstGeom prst="rect">
            <a:avLst/>
          </a:prstGeom>
          <a:ln>
            <a:noFill/>
          </a:ln>
          <a:effectLst>
            <a:softEdge rad="112500"/>
          </a:effectLst>
        </p:spPr>
      </p:pic>
      <p:sp>
        <p:nvSpPr>
          <p:cNvPr id="13" name="TextBox 12"/>
          <p:cNvSpPr txBox="1"/>
          <p:nvPr/>
        </p:nvSpPr>
        <p:spPr>
          <a:xfrm>
            <a:off x="-4191000" y="0"/>
            <a:ext cx="2449645" cy="646331"/>
          </a:xfrm>
          <a:prstGeom prst="rect">
            <a:avLst/>
          </a:prstGeom>
          <a:noFill/>
        </p:spPr>
        <p:txBody>
          <a:bodyPr wrap="none" rtlCol="0">
            <a:spAutoFit/>
          </a:bodyPr>
          <a:lstStyle/>
          <a:p>
            <a:r>
              <a:rPr lang="en-US" dirty="0" smtClean="0"/>
              <a:t>Question why diff. larval</a:t>
            </a:r>
          </a:p>
          <a:p>
            <a:r>
              <a:rPr lang="en-US" dirty="0" smtClean="0"/>
              <a:t>Colors in armyworms?</a:t>
            </a:r>
            <a:endParaRPr lang="en-US" dirty="0"/>
          </a:p>
        </p:txBody>
      </p:sp>
    </p:spTree>
    <p:extLst>
      <p:ext uri="{BB962C8B-B14F-4D97-AF65-F5344CB8AC3E}">
        <p14:creationId xmlns:p14="http://schemas.microsoft.com/office/powerpoint/2010/main" val="121219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7868"/>
            <a:ext cx="8125615" cy="369332"/>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b="1" dirty="0" smtClean="0">
                <a:solidFill>
                  <a:schemeClr val="tx1">
                    <a:lumMod val="50000"/>
                    <a:lumOff val="50000"/>
                  </a:schemeClr>
                </a:solidFill>
              </a:rPr>
              <a:t>ENTO-306	Agricultural pests and their management		4(3-1)</a:t>
            </a:r>
            <a:endParaRPr lang="en-US" b="1" dirty="0">
              <a:solidFill>
                <a:schemeClr val="tx1">
                  <a:lumMod val="50000"/>
                  <a:lumOff val="50000"/>
                </a:schemeClr>
              </a:solidFill>
            </a:endParaRPr>
          </a:p>
        </p:txBody>
      </p:sp>
      <p:sp>
        <p:nvSpPr>
          <p:cNvPr id="3" name="TextBox 2"/>
          <p:cNvSpPr txBox="1"/>
          <p:nvPr/>
        </p:nvSpPr>
        <p:spPr>
          <a:xfrm>
            <a:off x="76200" y="609600"/>
            <a:ext cx="3917804"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Insect pests of Cotton	Leaf-roller</a:t>
            </a:r>
            <a:endParaRPr lang="en-US" dirty="0"/>
          </a:p>
        </p:txBody>
      </p:sp>
      <p:pic>
        <p:nvPicPr>
          <p:cNvPr id="35842" name="Picture 2" descr="http://farm3.staticflickr.com/2050/1767056287_213c5b1725_z.jpg?zz=1"/>
          <p:cNvPicPr>
            <a:picLocks noChangeAspect="1" noChangeArrowheads="1"/>
          </p:cNvPicPr>
          <p:nvPr/>
        </p:nvPicPr>
        <p:blipFill>
          <a:blip r:embed="rId3" cstate="print"/>
          <a:srcRect/>
          <a:stretch>
            <a:fillRect/>
          </a:stretch>
        </p:blipFill>
        <p:spPr bwMode="auto">
          <a:xfrm>
            <a:off x="0" y="1066800"/>
            <a:ext cx="4648200" cy="3093958"/>
          </a:xfrm>
          <a:prstGeom prst="rect">
            <a:avLst/>
          </a:prstGeom>
          <a:ln>
            <a:noFill/>
          </a:ln>
          <a:effectLst>
            <a:softEdge rad="635000"/>
          </a:effectLst>
        </p:spPr>
      </p:pic>
      <p:pic>
        <p:nvPicPr>
          <p:cNvPr id="35846" name="Picture 6" descr="http://extension.missouri.edu/explore/images/ipm1025art45.jpg"/>
          <p:cNvPicPr>
            <a:picLocks noChangeAspect="1" noChangeArrowheads="1"/>
          </p:cNvPicPr>
          <p:nvPr/>
        </p:nvPicPr>
        <p:blipFill>
          <a:blip r:embed="rId4" cstate="print"/>
          <a:srcRect/>
          <a:stretch>
            <a:fillRect/>
          </a:stretch>
        </p:blipFill>
        <p:spPr bwMode="auto">
          <a:xfrm>
            <a:off x="1981200" y="3733801"/>
            <a:ext cx="4648200" cy="2943861"/>
          </a:xfrm>
          <a:prstGeom prst="rect">
            <a:avLst/>
          </a:prstGeom>
          <a:ln>
            <a:noFill/>
          </a:ln>
          <a:effectLst>
            <a:softEdge rad="317500"/>
          </a:effectLst>
        </p:spPr>
      </p:pic>
      <p:pic>
        <p:nvPicPr>
          <p:cNvPr id="35848" name="Picture 8" descr="http://1.bp.blogspot.com/-s7_8Z9ctKXE/TeMsIzSqftI/AAAAAAAAAJM/cBSZjJ93s2o/s1600/11+Cotton+leaf+roller.jpg"/>
          <p:cNvPicPr>
            <a:picLocks noChangeAspect="1" noChangeArrowheads="1"/>
          </p:cNvPicPr>
          <p:nvPr/>
        </p:nvPicPr>
        <p:blipFill>
          <a:blip r:embed="rId5" cstate="print"/>
          <a:srcRect/>
          <a:stretch>
            <a:fillRect/>
          </a:stretch>
        </p:blipFill>
        <p:spPr bwMode="auto">
          <a:xfrm>
            <a:off x="4267200" y="1143000"/>
            <a:ext cx="4286251" cy="2857500"/>
          </a:xfrm>
          <a:prstGeom prst="rect">
            <a:avLst/>
          </a:prstGeom>
          <a:ln>
            <a:noFill/>
          </a:ln>
          <a:effectLst>
            <a:softEdge rad="317500"/>
          </a:effectLst>
        </p:spPr>
      </p:pic>
    </p:spTree>
    <p:extLst>
      <p:ext uri="{BB962C8B-B14F-4D97-AF65-F5344CB8AC3E}">
        <p14:creationId xmlns:p14="http://schemas.microsoft.com/office/powerpoint/2010/main" val="1586401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7868"/>
            <a:ext cx="8125615" cy="369332"/>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b="1" dirty="0" smtClean="0">
                <a:solidFill>
                  <a:schemeClr val="tx1">
                    <a:lumMod val="50000"/>
                    <a:lumOff val="50000"/>
                  </a:schemeClr>
                </a:solidFill>
              </a:rPr>
              <a:t>ENTO-306	Agricultural pests and their management		4(3-1)</a:t>
            </a:r>
            <a:endParaRPr lang="en-US" b="1" dirty="0">
              <a:solidFill>
                <a:schemeClr val="tx1">
                  <a:lumMod val="50000"/>
                  <a:lumOff val="50000"/>
                </a:schemeClr>
              </a:solidFill>
            </a:endParaRPr>
          </a:p>
        </p:txBody>
      </p:sp>
      <p:sp>
        <p:nvSpPr>
          <p:cNvPr id="3" name="TextBox 2"/>
          <p:cNvSpPr txBox="1"/>
          <p:nvPr/>
        </p:nvSpPr>
        <p:spPr>
          <a:xfrm>
            <a:off x="76200" y="609600"/>
            <a:ext cx="5358518" cy="92333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Insect pests of Cotton	Surface grasshopper</a:t>
            </a:r>
          </a:p>
          <a:p>
            <a:r>
              <a:rPr lang="en-US" dirty="0" smtClean="0"/>
              <a:t>			Black-headed field cricket</a:t>
            </a:r>
          </a:p>
          <a:p>
            <a:r>
              <a:rPr lang="en-US" dirty="0" smtClean="0"/>
              <a:t>			Grey weevil</a:t>
            </a:r>
            <a:endParaRPr lang="en-US" dirty="0"/>
          </a:p>
        </p:txBody>
      </p:sp>
      <p:pic>
        <p:nvPicPr>
          <p:cNvPr id="36868" name="Picture 4" descr="http://data.meloidae.com/zivocichove-0119/sarance%20050.JPG"/>
          <p:cNvPicPr>
            <a:picLocks noChangeAspect="1" noChangeArrowheads="1"/>
          </p:cNvPicPr>
          <p:nvPr/>
        </p:nvPicPr>
        <p:blipFill>
          <a:blip r:embed="rId3" cstate="print"/>
          <a:srcRect/>
          <a:stretch>
            <a:fillRect/>
          </a:stretch>
        </p:blipFill>
        <p:spPr bwMode="auto">
          <a:xfrm>
            <a:off x="228600" y="2286000"/>
            <a:ext cx="4495800" cy="2994998"/>
          </a:xfrm>
          <a:prstGeom prst="rect">
            <a:avLst/>
          </a:prstGeom>
          <a:ln>
            <a:noFill/>
          </a:ln>
          <a:effectLst>
            <a:softEdge rad="317500"/>
          </a:effectLst>
        </p:spPr>
      </p:pic>
      <p:pic>
        <p:nvPicPr>
          <p:cNvPr id="36870" name="Picture 6" descr="http://www.sciencentre.qm.qld.gov.au/Find+out+about/Animals+of+Queensland/Insects/Grasshoppers+Crickets+and+Katydids/Common+species/~/media/97AB0C743B8B4906AB36C1F6673CDF23.ashx?w=300&amp;h=196&amp;as=1"/>
          <p:cNvPicPr>
            <a:picLocks noChangeAspect="1" noChangeArrowheads="1"/>
          </p:cNvPicPr>
          <p:nvPr/>
        </p:nvPicPr>
        <p:blipFill>
          <a:blip r:embed="rId4" cstate="print"/>
          <a:srcRect/>
          <a:stretch>
            <a:fillRect/>
          </a:stretch>
        </p:blipFill>
        <p:spPr bwMode="auto">
          <a:xfrm>
            <a:off x="4648201" y="1447800"/>
            <a:ext cx="3848875" cy="2514600"/>
          </a:xfrm>
          <a:prstGeom prst="rect">
            <a:avLst/>
          </a:prstGeom>
          <a:noFill/>
          <a:effectLst>
            <a:softEdge rad="317500"/>
          </a:effectLst>
        </p:spPr>
      </p:pic>
      <p:pic>
        <p:nvPicPr>
          <p:cNvPr id="36872" name="Picture 8" descr="http://pics.davesgarden.com/pics/2009/08/31/suredalal/a272bd.jpg"/>
          <p:cNvPicPr>
            <a:picLocks noChangeAspect="1" noChangeArrowheads="1"/>
          </p:cNvPicPr>
          <p:nvPr/>
        </p:nvPicPr>
        <p:blipFill>
          <a:blip r:embed="rId5" cstate="print"/>
          <a:srcRect/>
          <a:stretch>
            <a:fillRect/>
          </a:stretch>
        </p:blipFill>
        <p:spPr bwMode="auto">
          <a:xfrm>
            <a:off x="4572000" y="3571304"/>
            <a:ext cx="4114800" cy="3286697"/>
          </a:xfrm>
          <a:prstGeom prst="rect">
            <a:avLst/>
          </a:prstGeom>
          <a:noFill/>
          <a:effectLst>
            <a:softEdge rad="317500"/>
          </a:effectLst>
        </p:spPr>
      </p:pic>
    </p:spTree>
    <p:extLst>
      <p:ext uri="{BB962C8B-B14F-4D97-AF65-F5344CB8AC3E}">
        <p14:creationId xmlns:p14="http://schemas.microsoft.com/office/powerpoint/2010/main" val="3408131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corn.agronomy.wisc.edu/Management/images/L023_A.gif"/>
          <p:cNvPicPr>
            <a:picLocks noChangeAspect="1" noChangeArrowheads="1"/>
          </p:cNvPicPr>
          <p:nvPr/>
        </p:nvPicPr>
        <p:blipFill>
          <a:blip r:embed="rId3" cstate="print"/>
          <a:srcRect/>
          <a:stretch>
            <a:fillRect/>
          </a:stretch>
        </p:blipFill>
        <p:spPr bwMode="auto">
          <a:xfrm>
            <a:off x="895350" y="762000"/>
            <a:ext cx="7543800" cy="5110925"/>
          </a:xfrm>
          <a:prstGeom prst="rect">
            <a:avLst/>
          </a:prstGeom>
          <a:noFill/>
        </p:spPr>
      </p:pic>
    </p:spTree>
    <p:extLst>
      <p:ext uri="{BB962C8B-B14F-4D97-AF65-F5344CB8AC3E}">
        <p14:creationId xmlns:p14="http://schemas.microsoft.com/office/powerpoint/2010/main" val="2478617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3" cstate="print"/>
          <a:srcRect/>
          <a:stretch>
            <a:fillRect/>
          </a:stretch>
        </p:blipFill>
        <p:spPr bwMode="auto">
          <a:xfrm>
            <a:off x="0" y="2286000"/>
            <a:ext cx="9144000" cy="2971800"/>
          </a:xfrm>
          <a:prstGeom prst="rect">
            <a:avLst/>
          </a:prstGeom>
          <a:noFill/>
          <a:ln w="9525">
            <a:noFill/>
            <a:miter lim="800000"/>
            <a:headEnd/>
            <a:tailEnd/>
          </a:ln>
        </p:spPr>
      </p:pic>
      <p:sp>
        <p:nvSpPr>
          <p:cNvPr id="3" name="Rectangle 2"/>
          <p:cNvSpPr/>
          <p:nvPr/>
        </p:nvSpPr>
        <p:spPr>
          <a:xfrm>
            <a:off x="7086600" y="6400800"/>
            <a:ext cx="1821332" cy="261610"/>
          </a:xfrm>
          <a:prstGeom prst="rect">
            <a:avLst/>
          </a:prstGeom>
        </p:spPr>
        <p:txBody>
          <a:bodyPr wrap="none">
            <a:spAutoFit/>
          </a:bodyPr>
          <a:lstStyle/>
          <a:p>
            <a:r>
              <a:rPr lang="en-US" sz="1100" dirty="0" smtClean="0"/>
              <a:t>El-</a:t>
            </a:r>
            <a:r>
              <a:rPr lang="en-US" sz="1100" dirty="0" err="1" smtClean="0"/>
              <a:t>Wakeil</a:t>
            </a:r>
            <a:r>
              <a:rPr lang="en-US" sz="1100" dirty="0" smtClean="0"/>
              <a:t> and </a:t>
            </a:r>
            <a:r>
              <a:rPr lang="en-US" sz="1100" dirty="0" err="1" smtClean="0"/>
              <a:t>Abdallah</a:t>
            </a:r>
            <a:r>
              <a:rPr lang="en-US" sz="1100" dirty="0" smtClean="0"/>
              <a:t> 2012</a:t>
            </a:r>
            <a:endParaRPr lang="en-US" sz="1100" dirty="0"/>
          </a:p>
        </p:txBody>
      </p:sp>
      <p:sp>
        <p:nvSpPr>
          <p:cNvPr id="4" name="TextBox 3"/>
          <p:cNvSpPr txBox="1"/>
          <p:nvPr/>
        </p:nvSpPr>
        <p:spPr>
          <a:xfrm>
            <a:off x="990600" y="1600200"/>
            <a:ext cx="7086600" cy="369332"/>
          </a:xfrm>
          <a:prstGeom prst="rect">
            <a:avLst/>
          </a:prstGeom>
          <a:noFill/>
        </p:spPr>
        <p:txBody>
          <a:bodyPr wrap="square" rtlCol="0">
            <a:spAutoFit/>
          </a:bodyPr>
          <a:lstStyle/>
          <a:p>
            <a:r>
              <a:rPr lang="en-US" b="1" dirty="0" smtClean="0"/>
              <a:t>Economic Threshold Levels (ETLs) for some major insect pests of cotton</a:t>
            </a:r>
            <a:endParaRPr lang="en-US" b="1" dirty="0"/>
          </a:p>
        </p:txBody>
      </p:sp>
    </p:spTree>
    <p:extLst>
      <p:ext uri="{BB962C8B-B14F-4D97-AF65-F5344CB8AC3E}">
        <p14:creationId xmlns:p14="http://schemas.microsoft.com/office/powerpoint/2010/main" val="3887645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650</Words>
  <Application>Microsoft Office PowerPoint</Application>
  <PresentationFormat>On-screen Show (4:3)</PresentationFormat>
  <Paragraphs>79</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Hafiz Abdul Ghafoor</dc:creator>
  <cp:lastModifiedBy>Hafiz Abdul Ghafoor</cp:lastModifiedBy>
  <cp:revision>1</cp:revision>
  <dcterms:created xsi:type="dcterms:W3CDTF">2020-05-02T07:08:38Z</dcterms:created>
  <dcterms:modified xsi:type="dcterms:W3CDTF">2020-05-02T07:11:46Z</dcterms:modified>
</cp:coreProperties>
</file>