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7772400" cy="100584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slide" Target="slides/slide11.xml" />
 <Relationship Id="rId13" Type="http://schemas.openxmlformats.org/officeDocument/2006/relationships/slide" Target="slides/slide12.xml" />
 <Relationship Id="rId14" Type="http://schemas.openxmlformats.org/officeDocument/2006/relationships/slide" Target="slides/slide13.xml" />
 <Relationship Id="rId15" Type="http://schemas.openxmlformats.org/officeDocument/2006/relationships/slide" Target="slides/slide14.xml" />
 <Relationship Id="rId16" Type="http://schemas.openxmlformats.org/officeDocument/2006/relationships/slide" Target="slides/slide15.xml" />
 <Relationship Id="rId17" Type="http://schemas.openxmlformats.org/officeDocument/2006/relationships/slide" Target="slides/slide16.xml" />
 <Relationship Id="rId18" Type="http://schemas.openxmlformats.org/officeDocument/2006/relationships/presProps" Target="presProps.xml" />
 <Relationship Id="rId19" Type="http://schemas.openxmlformats.org/officeDocument/2006/relationships/viewProps" Target="viewProps.xml" />
 <Relationship Id="rId20" Type="http://schemas.openxmlformats.org/officeDocument/2006/relationships/theme" Target="theme/theme1.xml" />
 <Relationship Id="rId21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1.jpeg" />
</Relationships>

</file>

<file path=ppt/slides/_rels/slide1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2.jpeg" />
</Relationships>

</file>

<file path=ppt/slides/_rels/slide1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3.jpeg" />
</Relationships>

</file>

<file path=ppt/slides/_rels/slide1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4.jpeg" />
</Relationships>

</file>

<file path=ppt/slides/_rels/slide1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5.jpeg" />
</Relationships>

</file>

<file path=ppt/slides/_rels/slide1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6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790700" y="1638300"/>
            <a:ext cx="59817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10" b="1" smtClean="0">
                <a:solidFill>
                  <a:srgbClr val="355E90"/>
                </a:solidFill>
                <a:latin typeface="Trebuchet MS Bold Italic"/>
                <a:cs typeface="Trebuchet MS Bold Italic"/>
              </a:rPr>
              <a:t>Topic: ECOPHYSIOLOGICAL RESPONSE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035300" y="2730500"/>
            <a:ext cx="47371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1900" spc="-10" smtClean="0">
                <a:solidFill>
                  <a:srgbClr val="75913A"/>
                </a:solidFill>
                <a:latin typeface="Arial Unicode MS"/>
                <a:cs typeface="Arial Unicode MS"/>
              </a:rPr>
              <a:t></a:t>
            </a:r>
            <a:r>
              <a:rPr lang="en-CA" sz="1910" b="1" spc="-10" smtClean="0">
                <a:solidFill>
                  <a:srgbClr val="75913A"/>
                </a:solidFill>
                <a:latin typeface="Trebuchet MS Bold Italic"/>
                <a:cs typeface="Trebuchet MS Bold Italic"/>
              </a:rPr>
              <a:t>Ecophysiology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3098800"/>
            <a:ext cx="6629400" cy="1346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k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"h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"</a:t>
            </a:r>
            <a:r>
              <a:rPr lang="en-CA" sz="82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"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"</a:t>
            </a:r>
            <a:r>
              <a:rPr lang="en-CA" sz="82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environmental physiology or physiological ecology isa biological abstention so much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research the adaptation about an organism's physiology to environmental conditions. It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is closely related to comparative physiology or evolutionary physiology. Ernst Haeckel's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	coinage bionomic is sometimes engaged namely a synonym.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46101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Plant Eco physiology isworried mostly together with pair topics: mechanisms (how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71600" y="4800600"/>
            <a:ext cx="64008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plantsexperience and respond in conformity with environmental change) and scaling yet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integration (how the responses according to enormously moving conditions— for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example, gradientsbeside complete daylight to 95% shade within grower canopies—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coordinated together with some another), then how many their collective effect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regarding drive into increase then gasoline alternate do stay understood of it basis.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6235700"/>
            <a:ext cx="66294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apab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br>
              <a:rPr lang="en-CA" sz="1158" smtClean="0">
                <a:solidFill>
                  <a:srgbClr val="000000"/>
                </a:solidFill>
                <a:latin typeface="Times New Roman"/>
              </a:rPr>
            </a:b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nk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according to career outside then consequently have to undergo the unfavourable</a:t>
            </a:r>
            <a:br>
              <a:rPr lang="en-CA" sz="1156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q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 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65"/>
              </a:lnSpc>
            </a:pPr>
            <a:endParaRPr lang="en-CA" sz="115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7416800"/>
            <a:ext cx="66294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Plantsare consequently phenotypically plastic and bear an surprising adjust concerning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genesasuseful resource into adapting to changing conditions.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8064500"/>
            <a:ext cx="66294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It ishypothesized that thisgreat quantity concerning genes can lie half explained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way of drive into species' need in accordance with adapt after a wider range 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conditions.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838200"/>
            <a:ext cx="66294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Cold treatments motive instantaneous then sudden adjustments into the shape</a:t>
            </a:r>
            <a:br>
              <a:rPr lang="en-CA" sz="1154" smtClean="0">
                <a:solidFill>
                  <a:srgbClr val="000000"/>
                </a:solidFill>
                <a:latin typeface="Times New Roman"/>
              </a:rPr>
            </a:b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	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886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cells then an undesirable plasma membrane change(s) happens including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temperature dropping. This extracellular cool formation then invokes “a</a:t>
            </a:r>
            <a:br>
              <a:rPr lang="en-CA" sz="1165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957" smtClean="0">
                <a:solidFill>
                  <a:srgbClr val="000000"/>
                </a:solidFill>
                <a:latin typeface="Trebuchet MS Italic"/>
                <a:cs typeface="Trebuchet MS Italic"/>
              </a:rPr>
              <a:t>”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Vo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2010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75"/>
              </a:lnSpc>
            </a:pPr>
            <a:endParaRPr lang="en-CA" sz="116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2222500"/>
            <a:ext cx="66294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 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0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15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°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k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 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15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°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</a:p>
          <a:p>
            <a:pPr>
              <a:lnSpc>
                <a:spcPts val="1320"/>
              </a:lnSpc>
            </a:pPr>
            <a:endParaRPr lang="en-CA" sz="116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71600" y="2413000"/>
            <a:ext cx="6400800" cy="1054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tropical then semi- tropical sector vegetation for not after be under cold stress.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Its injury usually relies upon over the bury dimension or norm, Eco physiological</a:t>
            </a:r>
            <a:br>
              <a:rPr lang="en-CA" sz="1157" smtClean="0">
                <a:solidFill>
                  <a:srgbClr val="000000"/>
                </a:solidFill>
                <a:latin typeface="Times New Roman"/>
              </a:rPr>
            </a:b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’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44" smtClean="0">
                <a:solidFill>
                  <a:srgbClr val="000000"/>
                </a:solidFill>
                <a:latin typeface="Times New Roman"/>
              </a:rPr>
            </a:b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time, etc.</a:t>
            </a:r>
          </a:p>
          <a:p>
            <a:pPr>
              <a:lnSpc>
                <a:spcPts val="2065"/>
              </a:lnSpc>
            </a:pPr>
            <a:endParaRPr lang="en-CA" sz="1144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37084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493" spc="-1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505" b="1" spc="-10" smtClean="0">
                <a:solidFill>
                  <a:srgbClr val="2F839A"/>
                </a:solidFill>
                <a:latin typeface="Arial Bold Italic"/>
                <a:cs typeface="Arial Bold Italic"/>
              </a:rPr>
              <a:t> </a:t>
            </a:r>
            <a:r>
              <a:rPr lang="en-CA" sz="153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Freezing stress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4165600"/>
            <a:ext cx="6629400" cy="2387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39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0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°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“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cloud freezing”. At as temperature, almost entire metabolic events gradual below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yet all fundamental features enter in imitation of quit point between the cells.</a:t>
            </a:r>
            <a:br>
              <a:rPr lang="en-CA" sz="1197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45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The cellphone lotus goes to intracellular apertures or begins to freeze, osmotic</a:t>
            </a:r>
            <a:br>
              <a:rPr lang="en-CA" sz="1155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p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hu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1997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br>
              <a:rPr lang="en-CA" sz="1164" smtClean="0">
                <a:solidFill>
                  <a:srgbClr val="000000"/>
                </a:solidFill>
                <a:latin typeface="Times New Roman"/>
              </a:rPr>
            </a:b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j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br>
              <a:rPr lang="en-CA" sz="1170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d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 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151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	p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	crystals occur.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6527800"/>
            <a:ext cx="6629400" cy="1866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39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45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ak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w 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br>
              <a:rPr lang="en-CA" sz="1149" smtClean="0">
                <a:solidFill>
                  <a:srgbClr val="000000"/>
                </a:solidFill>
                <a:latin typeface="Times New Roman"/>
              </a:rPr>
            </a:b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	(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nka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2010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4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app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mm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crystal formations slave no longer according to keep occur between half plant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	life due to the fact those elevate incomplete “sugar molecule(s)” yet these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chemical substances growing the producing on “antifreeze” and “water revenue</a:t>
            </a:r>
            <a:br>
              <a:rPr lang="en-CA" sz="1155" smtClean="0">
                <a:solidFill>
                  <a:srgbClr val="000000"/>
                </a:solidFill>
                <a:latin typeface="Times New Roman"/>
              </a:rPr>
            </a:b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”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(Chinnusamy etal., 2007).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86233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10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100" smtClean="0">
                <a:solidFill>
                  <a:srgbClr val="2F839A"/>
                </a:solidFill>
                <a:latin typeface="Arial Italic"/>
                <a:cs typeface="Arial Italic"/>
              </a:rPr>
              <a:t> </a:t>
            </a:r>
            <a:r>
              <a:rPr lang="en-CA" sz="1610" b="1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 Light stress</a:t>
            </a:r>
          </a:p>
          <a:p>
            <a:pPr>
              <a:lnSpc>
                <a:spcPts val="1840"/>
              </a:lnSpc>
            </a:pPr>
            <a:endParaRPr lang="en-CA" sz="153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71600" y="1270000"/>
            <a:ext cx="6400800" cy="2387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45433B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Basically cause of it strength is “day light”. The mild performs a integral role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of regulating inter boom and development via the modulation over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expression stages of light- responsive genes so modify developmental or</a:t>
            </a:r>
            <a:br>
              <a:rPr lang="en-CA" sz="1165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	b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nd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na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d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omo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p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br>
              <a:rPr lang="en-CA" sz="1151" smtClean="0">
                <a:solidFill>
                  <a:srgbClr val="000000"/>
                </a:solidFill>
                <a:latin typeface="Times New Roman"/>
              </a:rPr>
            </a:b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	i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p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ve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and 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ri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d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w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pa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b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br>
              <a:rPr lang="en-CA" sz="1161" smtClean="0">
                <a:solidFill>
                  <a:srgbClr val="000000"/>
                </a:solidFill>
                <a:latin typeface="Times New Roman"/>
              </a:rPr>
            </a:br>
            <a:r>
              <a:rPr lang="en-CA" sz="1009" smtClean="0">
                <a:solidFill>
                  <a:srgbClr val="45433B"/>
                </a:solidFill>
                <a:latin typeface="Trebuchet MS Italic"/>
                <a:cs typeface="Trebuchet MS Italic"/>
              </a:rPr>
              <a:t>	f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ri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ann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 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ank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V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nka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wa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2011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921" smtClean="0">
                <a:solidFill>
                  <a:srgbClr val="45433B"/>
                </a:solidFill>
                <a:latin typeface="Trebuchet MS Italic"/>
                <a:cs typeface="Trebuchet MS Italic"/>
              </a:rPr>
              <a:t>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45433B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From them, “photosynthesis” is the just sensitive physiological technique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has much vital Eco physiological responses to elevated fire (Farooq et al.,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2011).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71600" y="3644900"/>
            <a:ext cx="64008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45433B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Photosynthetic endeavor and metabolic purposes concerning the plant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	very affected out of it then the volume then honor is low. Therefore,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	behaviors concerning shadow and solar mild (plenty light) plants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exclusive beyond each sordid and any other mild characteristics (such as</a:t>
            </a:r>
            <a:br>
              <a:rPr lang="en-CA" sz="1131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wa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ve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78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.</a:t>
            </a: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0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ff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ve</a:t>
            </a:r>
            <a:r>
              <a:rPr lang="en-CA" sz="92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75"/>
              </a:lnSpc>
            </a:pPr>
            <a:endParaRPr lang="en-CA" sz="1131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71600" y="4965700"/>
            <a:ext cx="64008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116" smtClean="0">
                <a:solidFill>
                  <a:srgbClr val="45433B"/>
                </a:solidFill>
                <a:latin typeface="Arial Italic"/>
                <a:cs typeface="Arial Italic"/>
              </a:rPr>
              <a:t> 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The vegetation improve the mild as theirs primary supply about strength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converting mild after usable chemical strength thru “photosynthesis” and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an integral prerequisite because of chlorophyll biosynthesis or chloroplast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development; occasions that slave now not smoke location between dark</a:t>
            </a:r>
            <a:br>
              <a:rPr lang="en-CA" sz="1163" smtClean="0">
                <a:solidFill>
                  <a:srgbClr val="000000"/>
                </a:solidFill>
                <a:latin typeface="Times New Roman"/>
              </a:rPr>
            </a:b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(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ank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 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V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nka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wa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78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2011</a:t>
            </a: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50"/>
              </a:lnSpc>
            </a:pPr>
            <a:endParaRPr lang="en-CA" sz="116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71600" y="6337300"/>
            <a:ext cx="6400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54000" algn="l"/>
              </a:tabLst>
            </a:pPr>
            <a:r>
              <a:rPr lang="en-CA" sz="1116" spc="-20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Amount over chlorophyll in the plants full- aged beneath the solar light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00200" y="6527800"/>
            <a:ext cx="61722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(plenty light) is much less than the plants grown underneath the unreal thing</a:t>
            </a:r>
            <a:br>
              <a:rPr lang="en-CA" sz="1159" smtClean="0">
                <a:solidFill>
                  <a:srgbClr val="000000"/>
                </a:solidFill>
                <a:latin typeface="Times New Roman"/>
              </a:rPr>
            </a:br>
            <a:r>
              <a:rPr lang="en-CA" sz="100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a and</a:t>
            </a:r>
            <a:r>
              <a:rPr lang="en-CA" sz="78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p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d 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 a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cc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dan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ad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w</a:t>
            </a:r>
            <a:r>
              <a:rPr lang="en-CA" sz="78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f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ir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tl</a:t>
            </a: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yet thinner their leafs and limit the production about CHs production in this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organs.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71600" y="7645400"/>
            <a:ext cx="6400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54000" algn="l"/>
              </a:tabLst>
            </a:pPr>
            <a:r>
              <a:rPr lang="en-CA" sz="1116" spc="-20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	But this time, respiratory system slows beneath yet less volume about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600200" y="7835900"/>
            <a:ext cx="61722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ri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(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oo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21" smtClean="0">
                <a:solidFill>
                  <a:srgbClr val="45433B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Ho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eve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 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wn b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br>
              <a:rPr lang="en-CA" sz="1146" smtClean="0">
                <a:solidFill>
                  <a:srgbClr val="000000"/>
                </a:solidFill>
                <a:latin typeface="Times New Roman"/>
              </a:rPr>
            </a:b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 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t-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p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78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ve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k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(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p</a:t>
            </a:r>
            <a:r>
              <a:rPr lang="en-CA" sz="92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w 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eve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951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789" spc="-10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br>
              <a:rPr lang="en-CA" sz="1172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d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b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q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k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ve</a:t>
            </a:r>
            <a:r>
              <a:rPr lang="en-CA" sz="1236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mtClean="0">
                <a:solidFill>
                  <a:srgbClr val="45433B"/>
                </a:solidFill>
                <a:latin typeface="Trebuchet MS Italic"/>
                <a:cs typeface="Trebuchet MS Italic"/>
              </a:rPr>
              <a:t>blanketed together with a waxy/ cutis layer(s).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71600" y="889000"/>
            <a:ext cx="6400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200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45433B"/>
                </a:solidFill>
                <a:latin typeface="Arial Italic"/>
                <a:cs typeface="Arial Italic"/>
              </a:rPr>
              <a:t> 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 I</a:t>
            </a:r>
            <a:r>
              <a:rPr lang="en-CA" sz="1085" smtClean="0">
                <a:solidFill>
                  <a:srgbClr val="45433B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a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ir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45433B"/>
                </a:solidFill>
                <a:latin typeface="Trebuchet MS Italic"/>
                <a:cs typeface="Trebuchet MS Italic"/>
              </a:rPr>
              <a:t>f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 add 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nd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d 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(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p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ir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</a:p>
          <a:p>
            <a:pPr>
              <a:lnSpc>
                <a:spcPts val="1495"/>
              </a:lnSpc>
            </a:pPr>
            <a:endParaRPr lang="en-CA" sz="1146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600200" y="1092200"/>
            <a:ext cx="6172200" cy="1346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d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a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cc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848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b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848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d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 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85" smtClean="0">
                <a:solidFill>
                  <a:srgbClr val="45433B"/>
                </a:solidFill>
                <a:latin typeface="Trebuchet MS Italic"/>
                <a:cs typeface="Trebuchet MS Italic"/>
              </a:rPr>
              <a:t>f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x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radicals not in imitation of lie removed beyond the leaves (for example</a:t>
            </a:r>
            <a:br>
              <a:rPr lang="en-CA" sz="1158" smtClean="0">
                <a:solidFill>
                  <a:srgbClr val="000000"/>
                </a:solidFill>
                <a:latin typeface="Times New Roman"/>
              </a:rPr>
            </a:b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H2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2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ri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d 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ad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and w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b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45433B"/>
                </a:solidFill>
                <a:latin typeface="Trebuchet MS Italic"/>
                <a:cs typeface="Trebuchet MS Italic"/>
              </a:rPr>
              <a:t>f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together with each lousy and emerges some “toxic compounds” or ultimately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triggered the death (Kotak et al., 2007).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71600" y="2489200"/>
            <a:ext cx="6400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45433B"/>
                </a:solidFill>
                <a:latin typeface="Arial Italic"/>
                <a:cs typeface="Arial Italic"/>
              </a:rPr>
              <a:t> </a:t>
            </a:r>
            <a:r>
              <a:rPr lang="en-CA" sz="110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Elevated UV smearing has pleiotropic outcomes about the plant</a:t>
            </a:r>
          </a:p>
          <a:p>
            <a:pPr>
              <a:lnSpc>
                <a:spcPts val="1380"/>
              </a:lnSpc>
            </a:pPr>
            <a:endParaRPr lang="en-CA" sz="1196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00200" y="2679700"/>
            <a:ext cx="61722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development, morphology yet Eco physiology. Generally, morphological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penalties regarding the UV supplemented white- light treatment into the</a:t>
            </a:r>
            <a:br>
              <a:rPr lang="en-CA" sz="1158" smtClean="0">
                <a:solidFill>
                  <a:srgbClr val="000000"/>
                </a:solidFill>
                <a:latin typeface="Times New Roman"/>
              </a:rPr>
            </a:br>
            <a:r>
              <a:rPr lang="en-CA" sz="1085" smtClean="0">
                <a:solidFill>
                  <a:srgbClr val="45433B"/>
                </a:solidFill>
                <a:latin typeface="Trebuchet MS Italic"/>
                <a:cs typeface="Trebuchet MS Italic"/>
              </a:rPr>
              <a:t>f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w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a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b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oom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848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ve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k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wa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x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/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layers (Saleh et al., 2007).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71600" y="3797300"/>
            <a:ext cx="6400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45433B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45433B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The roof bury showed a enormous limit of aggregate biomass including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600200" y="3987800"/>
            <a:ext cx="61722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increased (UV- B) radiation; chlorophyll (a) or (b) article on the kidney bean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leaves dropped afterwards the (UV- B) strength (Saleh et al., 2007) yet (UV-</a:t>
            </a:r>
            <a:br>
              <a:rPr lang="en-CA" sz="1174" smtClean="0">
                <a:solidFill>
                  <a:srgbClr val="000000"/>
                </a:solidFill>
                <a:latin typeface="Times New Roman"/>
              </a:rPr>
            </a:b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848" smtClean="0">
                <a:solidFill>
                  <a:srgbClr val="45433B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B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144" smtClean="0">
                <a:solidFill>
                  <a:srgbClr val="45433B"/>
                </a:solidFill>
                <a:latin typeface="Trebuchet MS Italic"/>
                <a:cs typeface="Trebuchet MS Italic"/>
              </a:rPr>
              <a:t>y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b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ak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45433B"/>
                </a:solidFill>
                <a:latin typeface="Trebuchet MS Italic"/>
                <a:cs typeface="Trebuchet MS Italic"/>
              </a:rPr>
              <a:t>’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d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l</a:t>
            </a:r>
            <a:r>
              <a:rPr lang="en-CA" sz="1085" smtClean="0">
                <a:solidFill>
                  <a:srgbClr val="45433B"/>
                </a:solidFill>
                <a:latin typeface="Trebuchet MS Italic"/>
                <a:cs typeface="Trebuchet MS Italic"/>
              </a:rPr>
              <a:t>f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b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nd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054" smtClean="0">
                <a:solidFill>
                  <a:srgbClr val="45433B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45433B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45433B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D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45433B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 a</a:t>
            </a:r>
            <a:r>
              <a:rPr lang="en-CA" sz="1226" smtClean="0">
                <a:solidFill>
                  <a:srgbClr val="45433B"/>
                </a:solidFill>
                <a:latin typeface="Trebuchet MS Italic"/>
                <a:cs typeface="Trebuchet MS Italic"/>
              </a:rPr>
              <a:t>mo</a:t>
            </a: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45433B"/>
                </a:solidFill>
                <a:latin typeface="Trebuchet MS Italic"/>
                <a:cs typeface="Trebuchet MS Italic"/>
              </a:rPr>
              <a:t>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45433B"/>
                </a:solidFill>
                <a:latin typeface="Trebuchet MS Italic"/>
                <a:cs typeface="Trebuchet MS Italic"/>
              </a:rPr>
              <a:t>organisms.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57277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520" spc="-1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520" spc="-10" smtClean="0">
                <a:solidFill>
                  <a:srgbClr val="2F839A"/>
                </a:solidFill>
                <a:latin typeface="Arial Italic"/>
                <a:cs typeface="Arial Italic"/>
              </a:rPr>
              <a:t> </a:t>
            </a:r>
            <a:r>
              <a:rPr lang="en-CA" sz="153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Flooding and submergence stress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6616700"/>
            <a:ext cx="6629400" cy="1333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Due after overflow concerning rivers or excessive rain, “water” does no longer</a:t>
            </a:r>
            <a:br>
              <a:rPr lang="en-CA" sz="1162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add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O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and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154" smtClean="0">
                <a:solidFill>
                  <a:srgbClr val="000000"/>
                </a:solidFill>
                <a:latin typeface="Times New Roman"/>
              </a:rPr>
            </a:b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	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 n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ff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br>
              <a:rPr lang="en-CA" sz="1159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euve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lasting regarding flooded prerequisites (Visser et al., 2003).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143000" y="7937500"/>
            <a:ext cx="66294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0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The manner is a special drive into so only cultivates underneath the Water into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the ball due in imitation of distinctive bottom structure be able receive dissolved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71600" y="8534400"/>
            <a:ext cx="6400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02 among the water.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143000" y="88011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 The flowers underneath flooding and submergence power boom adversely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71600" y="838200"/>
            <a:ext cx="64008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ff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and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’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(y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O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br>
              <a:rPr lang="en-CA" sz="1144" smtClean="0">
                <a:solidFill>
                  <a:srgbClr val="000000"/>
                </a:solidFill>
                <a:latin typeface="Times New Roman"/>
              </a:rPr>
            </a:b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1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0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0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86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breathing begins.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1625600"/>
            <a:ext cx="6629400" cy="1346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0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79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H2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166" smtClean="0">
                <a:solidFill>
                  <a:srgbClr val="000000"/>
                </a:solidFill>
                <a:latin typeface="Times New Roman"/>
              </a:rPr>
            </a:b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	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886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67" smtClean="0">
                <a:solidFill>
                  <a:srgbClr val="000000"/>
                </a:solidFill>
                <a:latin typeface="Times New Roman"/>
              </a:rPr>
            </a:b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	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 da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86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wn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160" smtClean="0">
                <a:solidFill>
                  <a:srgbClr val="000000"/>
                </a:solidFill>
                <a:latin typeface="Times New Roman"/>
              </a:rPr>
            </a:b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	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ff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86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160" smtClean="0">
                <a:solidFill>
                  <a:srgbClr val="000000"/>
                </a:solidFill>
                <a:latin typeface="Times New Roman"/>
              </a:rPr>
            </a:b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	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nka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2010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75"/>
              </a:lnSpc>
            </a:pPr>
            <a:endParaRPr lang="en-CA" sz="116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31877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520" spc="-1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520" spc="-10" smtClean="0">
                <a:solidFill>
                  <a:srgbClr val="2F839A"/>
                </a:solidFill>
                <a:latin typeface="Arial Italic"/>
                <a:cs typeface="Arial Italic"/>
              </a:rPr>
              <a:t> </a:t>
            </a:r>
            <a:r>
              <a:rPr lang="en-CA" sz="153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Disease stress:</a:t>
            </a:r>
          </a:p>
          <a:p>
            <a:pPr>
              <a:lnSpc>
                <a:spcPts val="184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3644900"/>
            <a:ext cx="6629400" cy="1346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br>
              <a:rPr lang="en-CA" sz="1152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7" smtClean="0">
                <a:solidFill>
                  <a:srgbClr val="000000"/>
                </a:solidFill>
                <a:latin typeface="Trebuchet MS Italic"/>
                <a:cs typeface="Trebuchet MS Italic"/>
              </a:rPr>
              <a:t>“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7" smtClean="0">
                <a:solidFill>
                  <a:srgbClr val="000000"/>
                </a:solidFill>
                <a:latin typeface="Trebuchet MS Italic"/>
                <a:cs typeface="Trebuchet MS Italic"/>
              </a:rPr>
              <a:t>”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pa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br>
              <a:rPr lang="en-CA" sz="1166" smtClean="0">
                <a:solidFill>
                  <a:srgbClr val="000000"/>
                </a:solidFill>
                <a:latin typeface="Times New Roman"/>
              </a:rPr>
            </a:b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	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br>
              <a:rPr lang="en-CA" sz="1147" smtClean="0">
                <a:solidFill>
                  <a:srgbClr val="000000"/>
                </a:solidFill>
                <a:latin typeface="Times New Roman"/>
              </a:rPr>
            </a:b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	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7" smtClean="0">
                <a:solidFill>
                  <a:srgbClr val="000000"/>
                </a:solidFill>
                <a:latin typeface="Trebuchet MS Italic"/>
                <a:cs typeface="Trebuchet MS Italic"/>
              </a:rPr>
              <a:t>“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/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7" smtClean="0">
                <a:solidFill>
                  <a:srgbClr val="000000"/>
                </a:solidFill>
                <a:latin typeface="Trebuchet MS Italic"/>
                <a:cs typeface="Trebuchet MS Italic"/>
              </a:rPr>
              <a:t>”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ab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scale(s).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4953000"/>
            <a:ext cx="66294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It was once referred to so much like is zero in accordance with 80% glacial count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losses occurs each appropriate to the pale (Puccini a spp.) diseases between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wheat (Triticum spp.) manufacturing (Ulukan, 1998).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5753100"/>
            <a:ext cx="6629400" cy="1346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0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 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towards in imitation of disease pathogens are secretion over incomplete</a:t>
            </a:r>
            <a:br>
              <a:rPr lang="en-CA" sz="1163" smtClean="0">
                <a:solidFill>
                  <a:srgbClr val="000000"/>
                </a:solidFill>
                <a:latin typeface="Times New Roman"/>
              </a:rPr>
            </a:b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	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ann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dd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2006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br>
              <a:rPr lang="en-CA" sz="1157" smtClean="0">
                <a:solidFill>
                  <a:srgbClr val="000000"/>
                </a:solidFill>
                <a:latin typeface="Times New Roman"/>
              </a:rPr>
            </a:b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	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7" smtClean="0">
                <a:solidFill>
                  <a:srgbClr val="000000"/>
                </a:solidFill>
                <a:latin typeface="Trebuchet MS Italic"/>
                <a:cs typeface="Trebuchet MS Italic"/>
              </a:rPr>
              <a:t>: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corruption within the foot system or outcome (= a ailment product).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7747000"/>
            <a:ext cx="66294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80"/>
              </a:lnSpc>
            </a:pPr>
            <a:r>
              <a:rPr lang="en-CA" sz="1330" spc="-1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330" spc="-10" smtClean="0">
                <a:solidFill>
                  <a:srgbClr val="2F839A"/>
                </a:solidFill>
                <a:latin typeface="Arial Italic"/>
                <a:cs typeface="Arial Italic"/>
              </a:rPr>
              <a:t> </a:t>
            </a:r>
            <a:r>
              <a:rPr lang="en-CA" sz="148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Allelopathy:</a:t>
            </a:r>
          </a:p>
          <a:p>
            <a:pPr>
              <a:lnSpc>
                <a:spcPts val="1780"/>
              </a:lnSpc>
            </a:pPr>
            <a:endParaRPr lang="en-CA" sz="1526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8712200"/>
            <a:ext cx="66294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 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da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79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1937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On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</a:p>
          <a:p>
            <a:pPr>
              <a:lnSpc>
                <a:spcPts val="1380"/>
              </a:lnSpc>
            </a:pPr>
            <a:endParaRPr lang="en-CA" sz="118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71600" y="838200"/>
            <a:ext cx="6400800" cy="160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0"/>
              </a:lnSpc>
            </a:pP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1998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4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w 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148" smtClean="0">
                <a:solidFill>
                  <a:srgbClr val="000000"/>
                </a:solidFill>
                <a:latin typeface="Times New Roman"/>
              </a:rPr>
            </a:b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r/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aw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br>
              <a:rPr lang="en-CA" sz="1163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nz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nna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nna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52" smtClean="0">
                <a:solidFill>
                  <a:srgbClr val="000000"/>
                </a:solidFill>
                <a:latin typeface="Times New Roman"/>
              </a:rPr>
            </a:b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40" smtClean="0">
                <a:solidFill>
                  <a:srgbClr val="000000"/>
                </a:solidFill>
                <a:latin typeface="Times New Roman"/>
              </a:rPr>
            </a:br>
            <a:r>
              <a:rPr lang="en-CA" sz="909" smtClean="0">
                <a:solidFill>
                  <a:srgbClr val="000000"/>
                </a:solidFill>
                <a:latin typeface="Trebuchet MS Italic"/>
                <a:cs typeface="Trebuchet MS Italic"/>
              </a:rPr>
              <a:t>j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4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 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’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fruit, etc.).</a:t>
            </a:r>
          </a:p>
          <a:p>
            <a:pPr>
              <a:lnSpc>
                <a:spcPts val="206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2489200"/>
            <a:ext cx="66294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39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45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21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ab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’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wn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</a:p>
          <a:p>
            <a:pPr>
              <a:lnSpc>
                <a:spcPts val="1320"/>
              </a:lnSpc>
            </a:pPr>
            <a:endParaRPr lang="en-CA" sz="116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71600" y="2667000"/>
            <a:ext cx="64008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q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seeds.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3200400"/>
            <a:ext cx="6629400" cy="345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80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39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br>
              <a:rPr lang="en-CA" sz="1157" smtClean="0">
                <a:solidFill>
                  <a:srgbClr val="000000"/>
                </a:solidFill>
                <a:latin typeface="Times New Roman"/>
              </a:rPr>
            </a:b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1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J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anda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164" smtClean="0">
                <a:solidFill>
                  <a:srgbClr val="000000"/>
                </a:solidFill>
                <a:latin typeface="Times New Roman"/>
              </a:rPr>
            </a:b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	(</a:t>
            </a:r>
            <a:r>
              <a:rPr lang="en-CA" sz="1215" smtClean="0">
                <a:solidFill>
                  <a:srgbClr val="000000"/>
                </a:solidFill>
                <a:latin typeface="Trebuchet MS Italic"/>
                <a:cs typeface="Trebuchet MS Italic"/>
              </a:rPr>
              <a:t>J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ana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15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 ab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 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15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154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	v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ana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Am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 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hu</a:t>
            </a:r>
            <a:r>
              <a:rPr lang="en-CA" sz="909" smtClean="0">
                <a:solidFill>
                  <a:srgbClr val="000000"/>
                </a:solidFill>
                <a:latin typeface="Trebuchet MS Italic"/>
                <a:cs typeface="Trebuchet MS Italic"/>
              </a:rPr>
              <a:t>j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anad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k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br>
              <a:rPr lang="en-CA" sz="1172" smtClean="0">
                <a:solidFill>
                  <a:srgbClr val="000000"/>
                </a:solidFill>
                <a:latin typeface="Times New Roman"/>
              </a:rPr>
            </a:b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anad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xe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r/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1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J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apan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159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pa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rr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Am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pp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16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b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pp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 k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dn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pa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pp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159" smtClean="0">
                <a:solidFill>
                  <a:srgbClr val="000000"/>
                </a:solidFill>
                <a:latin typeface="Times New Roman"/>
              </a:rPr>
            </a:b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	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anad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/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’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nan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hu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Un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170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o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Am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and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3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 b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68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	Am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pp</a:t>
            </a:r>
            <a:r>
              <a:rPr lang="en-CA" sz="94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171" smtClean="0">
                <a:solidFill>
                  <a:srgbClr val="000000"/>
                </a:solidFill>
                <a:latin typeface="Times New Roman"/>
              </a:rPr>
            </a:b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ba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pp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dw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pp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dap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pp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73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	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pp</a:t>
            </a:r>
            <a:r>
              <a:rPr lang="en-CA" sz="94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p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nk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ak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Q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ba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Q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	rubra) (Roy et al., 2011).</a:t>
            </a:r>
          </a:p>
          <a:p>
            <a:pPr>
              <a:lnSpc>
                <a:spcPts val="20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69088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40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400" smtClean="0">
                <a:solidFill>
                  <a:srgbClr val="2F839A"/>
                </a:solidFill>
                <a:latin typeface="Arial Italic"/>
                <a:cs typeface="Arial Italic"/>
              </a:rPr>
              <a:t> </a:t>
            </a:r>
            <a:r>
              <a:rPr lang="en-CA" sz="1610" b="1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Oxidative stress:</a:t>
            </a:r>
          </a:p>
          <a:p>
            <a:pPr>
              <a:lnSpc>
                <a:spcPts val="1840"/>
              </a:lnSpc>
            </a:pPr>
            <a:endParaRPr lang="en-CA" sz="1578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8242300"/>
            <a:ext cx="66294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 ba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q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omo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energetic oxygen species up to expectation harm yet pip cells. Most on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abiotic stresses result in within plant life an oxidative harm regarding the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71600" y="825500"/>
            <a:ext cx="64008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cellphone structure and consequently a ruin among the mobile activities</a:t>
            </a:r>
            <a:br>
              <a:rPr lang="en-CA" sz="1161" smtClean="0">
                <a:solidFill>
                  <a:srgbClr val="000000"/>
                </a:solidFill>
                <a:latin typeface="Times New Roman"/>
              </a:rPr>
            </a:b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ank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nka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2011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100"/>
              </a:lnSpc>
            </a:pPr>
            <a:endParaRPr lang="en-CA" sz="1161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1358900"/>
            <a:ext cx="66294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0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Oxidative emphasis is known in imitation of be generated by a range over</a:t>
            </a:r>
            <a:br>
              <a:rPr lang="en-CA" sz="1154" smtClean="0">
                <a:solidFill>
                  <a:srgbClr val="000000"/>
                </a:solidFill>
                <a:latin typeface="Times New Roman"/>
              </a:rPr>
            </a:b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	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56" smtClean="0">
                <a:solidFill>
                  <a:srgbClr val="000000"/>
                </a:solidFill>
                <a:latin typeface="Times New Roman"/>
              </a:rPr>
            </a:b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	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b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U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frequent (high) light that.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2413000"/>
            <a:ext cx="6629400" cy="158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80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Oxidative power from environmental sources yet developmental transitions such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so fascicule maturation entails the build on reactive oxygen kind (ROS) in drive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into cells- They (ROS) apply an necessary position into endonuclease activation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among the bury cellphone then subsequently DNA damage- (Grene, 2002).</a:t>
            </a:r>
            <a:br>
              <a:rPr lang="en-CA" sz="1173" smtClean="0">
                <a:solidFill>
                  <a:srgbClr val="000000"/>
                </a:solidFill>
                <a:latin typeface="Times New Roman"/>
              </a:rPr>
            </a:b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	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3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of this stress.</a:t>
            </a:r>
          </a:p>
          <a:p>
            <a:pPr>
              <a:lnSpc>
                <a:spcPts val="20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3987800"/>
            <a:ext cx="66294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This gas locates between the top layers about the ecosystem and, protects the</a:t>
            </a:r>
            <a:br>
              <a:rPr lang="en-CA" sz="1147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w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dangerous due to the fact on that are entirely abuzz oxidant (Iglesias et al.,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2006).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5054600"/>
            <a:ext cx="6629400" cy="2908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0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750" smtClean="0">
                <a:solidFill>
                  <a:srgbClr val="000000"/>
                </a:solidFill>
                <a:latin typeface="Trebuchet MS Italic"/>
                <a:cs typeface="Trebuchet MS Italic"/>
              </a:rPr>
              <a:t>3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has been viewed according to stand the close detrimental agent after plant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life then reduce the photosynthesis then speed above the senescence. together</a:t>
            </a:r>
            <a:br>
              <a:rPr lang="en-CA" sz="1136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br>
              <a:rPr lang="en-CA" sz="1127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p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na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O</a:t>
            </a:r>
            <a:r>
              <a:rPr lang="en-CA" sz="776" smtClean="0">
                <a:solidFill>
                  <a:srgbClr val="000000"/>
                </a:solidFill>
                <a:latin typeface="Trebuchet MS Italic"/>
                <a:cs typeface="Trebuchet MS Italic"/>
              </a:rPr>
              <a:t>3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776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776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75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O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reacting along oxygen do show off a vast extent on physiological responses</a:t>
            </a:r>
            <a:br>
              <a:rPr lang="en-CA" sz="1171" smtClean="0">
                <a:solidFill>
                  <a:srgbClr val="000000"/>
                </a:solidFill>
                <a:latin typeface="Times New Roman"/>
              </a:rPr>
            </a:b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	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7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 and </a:t>
            </a:r>
            <a:r>
              <a:rPr lang="en-CA" sz="127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anda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1998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br>
              <a:rPr lang="en-CA" sz="1164" smtClean="0">
                <a:solidFill>
                  <a:srgbClr val="000000"/>
                </a:solidFill>
                <a:latin typeface="Times New Roman"/>
              </a:rPr>
            </a:b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	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k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nd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k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exe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distinguished and characterised by means of form between the cells.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Important deleterious consequences under saline stipulations may keep due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conformity with ROS as cause oxidative force as certain of the close ordinary</a:t>
            </a:r>
            <a:br>
              <a:rPr lang="en-CA" sz="1168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ank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nka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2011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70"/>
              </a:lnSpc>
            </a:pPr>
            <a:endParaRPr lang="en-CA" sz="1168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9017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493" spc="-1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505" b="1" spc="-10" smtClean="0">
                <a:solidFill>
                  <a:srgbClr val="2F839A"/>
                </a:solidFill>
                <a:latin typeface="Arial Bold Italic"/>
                <a:cs typeface="Arial Bold Italic"/>
              </a:rPr>
              <a:t> </a:t>
            </a:r>
            <a:r>
              <a:rPr lang="en-CA" sz="153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Air pollution and heavy metal stresses:</a:t>
            </a:r>
          </a:p>
          <a:p>
            <a:pPr>
              <a:lnSpc>
                <a:spcPts val="1840"/>
              </a:lnSpc>
            </a:pPr>
            <a:endParaRPr lang="en-CA" sz="1598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18161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The major sources are ground then cloud produced poisonous substances. They do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71600" y="2006600"/>
            <a:ext cx="64008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O3 and H2S gases.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43000" y="2743200"/>
            <a:ext cx="66294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 a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 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’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</a:p>
          <a:p>
            <a:pPr>
              <a:lnSpc>
                <a:spcPts val="1320"/>
              </a:lnSpc>
            </a:pPr>
            <a:endParaRPr lang="en-CA" sz="1161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71600" y="2933700"/>
            <a:ext cx="64008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change on the equal bury (Rudorff et al., 1996). Another one isdifficult metallic stress.</a:t>
            </a:r>
            <a:br>
              <a:rPr lang="en-CA" sz="1148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na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Co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or Al and starts on theirs specific/ lethal dose(s).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3886200"/>
            <a:ext cx="6629400" cy="1638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80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462" spc="-10" smtClean="0">
                <a:solidFill>
                  <a:srgbClr val="355E90"/>
                </a:solidFill>
                <a:latin typeface="Arial Unicode MS"/>
                <a:cs typeface="Arial Unicode MS"/>
              </a:rPr>
              <a:t>➢</a:t>
            </a:r>
            <a:r>
              <a:rPr lang="en-CA" sz="1473" b="1" spc="-10" smtClean="0">
                <a:solidFill>
                  <a:srgbClr val="355E90"/>
                </a:solidFill>
                <a:latin typeface="Arial Bold Italic"/>
                <a:cs typeface="Arial Bold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It is strong so the nappy metals bear organicvalue into the drive into development then</a:t>
            </a:r>
            <a:br>
              <a:rPr lang="en-CA" sz="1162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app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k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photosynthesis (Despres then Goloubinffi, 2007) then put down the base development</a:t>
            </a:r>
            <a:br>
              <a:rPr lang="en-CA" sz="1150" smtClean="0">
                <a:solidFill>
                  <a:srgbClr val="000000"/>
                </a:solidFill>
                <a:latin typeface="Times New Roman"/>
              </a:rPr>
            </a:b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+3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152" smtClean="0">
                <a:solidFill>
                  <a:srgbClr val="000000"/>
                </a:solidFill>
                <a:latin typeface="Times New Roman"/>
              </a:rPr>
            </a:b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eu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20201.</a:t>
            </a:r>
          </a:p>
          <a:p>
            <a:pPr>
              <a:lnSpc>
                <a:spcPts val="20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12954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462" spc="-10" smtClean="0">
                <a:solidFill>
                  <a:srgbClr val="4E80BB"/>
                </a:solidFill>
                <a:latin typeface="Arial Unicode MS"/>
                <a:cs typeface="Arial Unicode MS"/>
              </a:rPr>
              <a:t></a:t>
            </a:r>
            <a:r>
              <a:rPr lang="en-CA" sz="1473" b="1" spc="-10" smtClean="0">
                <a:solidFill>
                  <a:srgbClr val="4E80BB"/>
                </a:solidFill>
                <a:latin typeface="Arial Bold Italic"/>
                <a:cs typeface="Arial Bold Italic"/>
              </a:rPr>
              <a:t> </a:t>
            </a:r>
            <a:r>
              <a:rPr lang="en-CA" sz="1498" b="1" spc="-10" smtClean="0">
                <a:solidFill>
                  <a:srgbClr val="4E80BB"/>
                </a:solidFill>
                <a:latin typeface="Trebuchet MS Bold Italic"/>
                <a:cs typeface="Trebuchet MS Bold Italic"/>
              </a:rPr>
              <a:t>Stressor to plants</a:t>
            </a:r>
          </a:p>
          <a:p>
            <a:pPr>
              <a:lnSpc>
                <a:spcPts val="1840"/>
              </a:lnSpc>
            </a:pPr>
            <a:endParaRPr lang="en-CA" sz="1597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2184400"/>
            <a:ext cx="6629400" cy="1320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World population isanticipated to attain touching (7.6- 8.0) billion by using the give up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regarding that century; depth of the prandial productiveness isnow not increasing at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	required dimension in conformity with hold over together with the global food demand,</a:t>
            </a:r>
            <a:br>
              <a:rPr lang="en-CA" sz="1165" smtClean="0">
                <a:solidFill>
                  <a:srgbClr val="000000"/>
                </a:solidFill>
                <a:latin typeface="Times New Roman"/>
              </a:rPr>
            </a:b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 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br>
              <a:rPr lang="en-CA" sz="1164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ank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nka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2011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75"/>
              </a:lnSpc>
            </a:pPr>
            <a:endParaRPr lang="en-CA" sz="1164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3695700"/>
            <a:ext cx="66294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kn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wn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</a:p>
          <a:p>
            <a:pPr>
              <a:lnSpc>
                <a:spcPts val="1320"/>
              </a:lnSpc>
            </a:pPr>
            <a:endParaRPr lang="en-CA" sz="1164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71600" y="3886200"/>
            <a:ext cx="64008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oom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d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exceptional scales (Ackerly 2000).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4533900"/>
            <a:ext cx="66294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viewed animal beneath stress and this stresses directly affect manufacturing yet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propagate level.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5511800"/>
            <a:ext cx="66294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q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</a:t>
            </a:r>
          </a:p>
          <a:p>
            <a:pPr>
              <a:lnSpc>
                <a:spcPts val="1380"/>
              </a:lnSpc>
            </a:pPr>
            <a:endParaRPr lang="en-CA" sz="1167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71600" y="5715000"/>
            <a:ext cx="64008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/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/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nad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q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br>
              <a:rPr lang="en-CA" sz="1161" smtClean="0">
                <a:solidFill>
                  <a:srgbClr val="000000"/>
                </a:solidFill>
                <a:latin typeface="Times New Roman"/>
              </a:rPr>
            </a:b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add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increase and productivity.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6629400"/>
            <a:ext cx="66294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Measuring the inter power isabsolutely beneficial because of much reasons. For example,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the impact over special amounts on herbicides yet pesticides concerning drive into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fitness yet boomare at all valuable or do remain back to limit regarding them.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143000" y="7543800"/>
            <a:ext cx="66294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/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br>
              <a:rPr lang="en-CA" sz="1137" smtClean="0">
                <a:solidFill>
                  <a:srgbClr val="000000"/>
                </a:solidFill>
                <a:latin typeface="Times New Roman"/>
              </a:rPr>
            </a:b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/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br>
              <a:rPr lang="en-CA" sz="1163" smtClean="0">
                <a:solidFill>
                  <a:srgbClr val="000000"/>
                </a:solidFill>
                <a:latin typeface="Times New Roman"/>
              </a:rPr>
            </a:b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q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50"/>
              </a:lnSpc>
            </a:pPr>
            <a:endParaRPr lang="en-CA" sz="1163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143000" y="8458200"/>
            <a:ext cx="66294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  <a:tabLst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b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br>
              <a:rPr lang="en-CA" sz="1162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y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</a:p>
          <a:p>
            <a:pPr>
              <a:lnSpc>
                <a:spcPts val="2000"/>
              </a:lnSpc>
            </a:pPr>
            <a:endParaRPr lang="en-CA" sz="116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71600" y="825500"/>
            <a:ext cx="64008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 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ttl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ff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br>
              <a:rPr lang="en-CA" sz="1151" smtClean="0">
                <a:solidFill>
                  <a:srgbClr val="000000"/>
                </a:solidFill>
                <a:latin typeface="Times New Roman"/>
              </a:rPr>
            </a:b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2008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100"/>
              </a:lnSpc>
            </a:pPr>
            <a:endParaRPr lang="en-CA" sz="1151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1485900"/>
            <a:ext cx="6629400" cy="1333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Plantsare broken in imitation of dislocate of itsown environmental therefore they bear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to cope with various stresses with inner mechanism(s) for the “tolerance” and/ or</a:t>
            </a:r>
            <a:br>
              <a:rPr lang="en-CA" sz="1167" smtClean="0">
                <a:solidFill>
                  <a:srgbClr val="000000"/>
                </a:solidFill>
                <a:latin typeface="Times New Roman"/>
              </a:rPr>
            </a:br>
            <a:r>
              <a:rPr lang="en-CA" sz="8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“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”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adap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76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wa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against them.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3009900"/>
            <a:ext cx="66294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rr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app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</a:p>
          <a:p>
            <a:pPr>
              <a:lnSpc>
                <a:spcPts val="1320"/>
              </a:lnSpc>
            </a:pPr>
            <a:endParaRPr lang="en-CA" sz="116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71600" y="3263900"/>
            <a:ext cx="6400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 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J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dan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1985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</a:p>
          <a:p>
            <a:pPr>
              <a:lnSpc>
                <a:spcPts val="1320"/>
              </a:lnSpc>
            </a:pPr>
            <a:endParaRPr lang="en-CA" sz="1162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71600" y="3454400"/>
            <a:ext cx="64008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upon stated strength elements are accountable for shifting physiological or biochemical</a:t>
            </a:r>
            <a:br>
              <a:rPr lang="en-CA" sz="1158" smtClean="0">
                <a:solidFill>
                  <a:srgbClr val="000000"/>
                </a:solidFill>
                <a:latin typeface="Times New Roman"/>
              </a:rPr>
            </a:b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oom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66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+2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+1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app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and ba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171" smtClean="0">
                <a:solidFill>
                  <a:srgbClr val="000000"/>
                </a:solidFill>
                <a:latin typeface="Times New Roman"/>
              </a:rPr>
            </a:b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2011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65"/>
              </a:lnSpc>
            </a:pPr>
            <a:endParaRPr lang="en-CA" sz="1171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4622800"/>
            <a:ext cx="66294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Asa bodily term, “stress” isan applied mechanical pressure in conformity with objective</a:t>
            </a:r>
            <a:br>
              <a:rPr lang="en-CA" sz="1170" smtClean="0">
                <a:solidFill>
                  <a:srgbClr val="000000"/>
                </a:solidFill>
                <a:latin typeface="Times New Roman"/>
              </a:rPr>
            </a:b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82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 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v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the greatness about pressure (Chinnusamy et al., 2007).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5537200"/>
            <a:ext cx="6629400" cy="1346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rri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(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2004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expectation limits albumen productivity or destroys present biomass is referred to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	like a “stress” and “disturbance”. These responses appear at anywhere at someone time</a:t>
            </a:r>
            <a:br>
              <a:rPr lang="en-CA" sz="1163" smtClean="0">
                <a:solidFill>
                  <a:srgbClr val="000000"/>
                </a:solidFill>
                <a:latin typeface="Times New Roman"/>
              </a:rPr>
            </a:b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y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’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ex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ab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br>
              <a:rPr lang="en-CA" sz="1151" smtClean="0">
                <a:solidFill>
                  <a:srgbClr val="000000"/>
                </a:solidFill>
                <a:latin typeface="Times New Roman"/>
              </a:rPr>
            </a:b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/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ba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75"/>
              </a:lnSpc>
            </a:pPr>
            <a:endParaRPr lang="en-CA" sz="115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5892800"/>
            <a:ext cx="6629400" cy="185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Plant stress response(s) in imitation of power factors have/ hasbeen extensively well-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read above in conformity with now then used to be fabricated asenvironmental stresses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trigger at a time up- yet down- regulation of a great variety regarding genesthrough a</a:t>
            </a:r>
            <a:br>
              <a:rPr lang="en-CA" sz="1166" smtClean="0">
                <a:solidFill>
                  <a:srgbClr val="000000"/>
                </a:solidFill>
                <a:latin typeface="Times New Roman"/>
              </a:rPr>
            </a:b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ç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2012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br>
              <a:rPr lang="en-CA" sz="1164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	Chenopodiaceous and Aizoaceae families is rich into the plant life in accordance with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	haunt tolerance adaptation (and additionally in imitation of thundering climates).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7848600"/>
            <a:ext cx="66294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In oversea on (22/ 12) flora “habitat tolerance” isanimal governed via “Anthocyanin”</a:t>
            </a:r>
            <a:br>
              <a:rPr lang="en-CA" sz="116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and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10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b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8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“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”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8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“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	Quaternary Amines” or “Sülfonilium” yet “Polyol” (Hanson et al., 1994) yet associated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	accountable genes. The C4 then “Crassulacean” water brash consequence group plants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71600" y="825500"/>
            <a:ext cx="64008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(CAM) are frequent at the places the place the lotosis scarcely. The most full- size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20" smtClean="0">
                <a:solidFill>
                  <a:srgbClr val="000000"/>
                </a:solidFill>
                <a:latin typeface="Trebuchet MS Italic"/>
                <a:cs typeface="Trebuchet MS Italic"/>
              </a:rPr>
              <a:t>example on it isa “Craterostigma panfagineum Hochst plant”.8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8547100"/>
            <a:ext cx="66294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772" smtClean="0">
                <a:solidFill>
                  <a:srgbClr val="4E80BB"/>
                </a:solidFill>
                <a:latin typeface="Arial Unicode MS"/>
                <a:cs typeface="Arial Unicode MS"/>
              </a:rPr>
              <a:t>❖</a:t>
            </a:r>
            <a:r>
              <a:rPr lang="en-CA" sz="1783" b="1" smtClean="0">
                <a:solidFill>
                  <a:srgbClr val="4E80BB"/>
                </a:solidFill>
                <a:latin typeface="Arial Bold Italic"/>
                <a:cs typeface="Arial Bold Italic"/>
              </a:rPr>
              <a:t> </a:t>
            </a:r>
            <a:r>
              <a:rPr lang="en-CA" sz="1810" b="1" smtClean="0">
                <a:solidFill>
                  <a:srgbClr val="4E80BB"/>
                </a:solidFill>
                <a:latin typeface="Trebuchet MS Bold Italic"/>
                <a:cs typeface="Trebuchet MS Bold Italic"/>
              </a:rPr>
              <a:t>SEVERAL ABIOTIC STRESSES WITH THEIR</a:t>
            </a:r>
          </a:p>
          <a:p>
            <a:pPr>
              <a:lnSpc>
                <a:spcPts val="2070"/>
              </a:lnSpc>
            </a:pPr>
            <a:endParaRPr lang="en-CA" sz="1798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371600" y="901700"/>
            <a:ext cx="64008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35" b="1" smtClean="0">
                <a:solidFill>
                  <a:srgbClr val="4E80BB"/>
                </a:solidFill>
                <a:latin typeface="Trebuchet MS Bold Italic"/>
                <a:cs typeface="Trebuchet MS Bold Italic"/>
              </a:rPr>
              <a:t>ECOPHYSIOLOGICAL RESPONSES</a:t>
            </a:r>
          </a:p>
          <a:p>
            <a:pPr>
              <a:lnSpc>
                <a:spcPts val="2070"/>
              </a:lnSpc>
            </a:pPr>
            <a:endParaRPr lang="en-CA" sz="182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1917700"/>
            <a:ext cx="66294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0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400" smtClean="0">
                <a:solidFill>
                  <a:srgbClr val="2F839A"/>
                </a:solidFill>
                <a:latin typeface="Arial Italic"/>
                <a:cs typeface="Arial Italic"/>
              </a:rPr>
              <a:t> </a:t>
            </a:r>
            <a:r>
              <a:rPr lang="en-CA" sz="1410" b="1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Water/ Drought stress</a:t>
            </a:r>
          </a:p>
          <a:p>
            <a:pPr>
              <a:lnSpc>
                <a:spcPts val="1610"/>
              </a:lnSpc>
            </a:pPr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371600" y="2387600"/>
            <a:ext cx="6400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95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 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 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</a:p>
          <a:p>
            <a:pPr>
              <a:lnSpc>
                <a:spcPts val="1495"/>
              </a:lnSpc>
            </a:pPr>
            <a:endParaRPr lang="en-CA" sz="1157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71600" y="2590800"/>
            <a:ext cx="6400800" cy="421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228600">
              <a:lnSpc>
                <a:spcPts val="2070"/>
              </a:lnSpc>
              <a:tabLst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turgor pressure suddenly drops. Stresses hold terrible effects over mobile</a:t>
            </a:r>
            <a:br>
              <a:rPr lang="en-CA" sz="1165" smtClean="0">
                <a:solidFill>
                  <a:srgbClr val="000000"/>
                </a:solidFill>
                <a:latin typeface="Times New Roman"/>
              </a:rPr>
            </a:b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	g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content material then losses on shoot capability (Jaleel et al., 2009).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Genetic mechanism of the lotus or summer accent bear no longer been</a:t>
            </a:r>
            <a:br>
              <a:rPr lang="en-CA" sz="1151" smtClean="0">
                <a:solidFill>
                  <a:srgbClr val="000000"/>
                </a:solidFill>
                <a:latin typeface="Times New Roman"/>
              </a:rPr>
            </a:b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	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 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ab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1999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such is broadly questioning to that amount “escape” then “tolerance” is</a:t>
            </a:r>
            <a:br>
              <a:rPr lang="en-CA" sz="1148" smtClean="0">
                <a:solidFill>
                  <a:srgbClr val="000000"/>
                </a:solidFill>
                <a:latin typeface="Times New Roman"/>
              </a:rPr>
            </a:br>
            <a:r>
              <a:rPr lang="en-CA" sz="957" smtClean="0">
                <a:solidFill>
                  <a:srgbClr val="000000"/>
                </a:solidFill>
                <a:latin typeface="Trebuchet MS Italic"/>
                <a:cs typeface="Trebuchet MS Italic"/>
              </a:rPr>
              <a:t>	“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57" smtClean="0">
                <a:solidFill>
                  <a:srgbClr val="000000"/>
                </a:solidFill>
                <a:latin typeface="Trebuchet MS Italic"/>
                <a:cs typeface="Trebuchet MS Italic"/>
              </a:rPr>
              <a:t>”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nka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2010</a:t>
            </a:r>
            <a:r>
              <a:rPr lang="en-CA" sz="886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2008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br>
              <a:rPr lang="en-CA" sz="1163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 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ak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fruit shapes yet inadequate bulk improvement between different components</a:t>
            </a:r>
            <a:br>
              <a:rPr lang="en-CA" sz="1144" smtClean="0">
                <a:solidFill>
                  <a:srgbClr val="000000"/>
                </a:solidFill>
                <a:latin typeface="Times New Roman"/>
              </a:rPr>
            </a:b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	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ad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plant top reducing (in potatoes (Solanum tuberosa L.), into soybean (Glycine</a:t>
            </a:r>
            <a:br>
              <a:rPr lang="en-CA" sz="1167" smtClean="0">
                <a:solidFill>
                  <a:srgbClr val="000000"/>
                </a:solidFill>
                <a:latin typeface="Times New Roman"/>
              </a:rPr>
            </a:b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	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79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rr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79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(Vigna unguiculata (L.) Walp.), in pink (Petroselinum crispum (Mill.) Nyman</a:t>
            </a:r>
            <a:br>
              <a:rPr lang="en-CA" sz="1147" smtClean="0">
                <a:solidFill>
                  <a:srgbClr val="000000"/>
                </a:solidFill>
                <a:latin typeface="Times New Roman"/>
              </a:rPr>
            </a:b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	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ann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9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spp.) are traditional signs and symptoms (Wu et al., 2008, Kadıoğlu et al.,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2011).</a:t>
            </a:r>
          </a:p>
          <a:p>
            <a:pPr>
              <a:lnSpc>
                <a:spcPts val="207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71600" y="6807200"/>
            <a:ext cx="64008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  <a:tabLst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The lotus scarcity effects and brings necessary limitations because of whole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the kind of agricultural production(s) (especially between legume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manufacturing (Dita et al., 2006)).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71600" y="7581900"/>
            <a:ext cx="6400800" cy="1346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 E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/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85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then cloud loss reduction are vital subjects that- to be able in imitation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avoid from the negative effect(s) over that phenomena- nearly whole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vegetation under it threat(s) have raised “a sound or radicilous foot system”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	with the major purpose on in accordance with shop or hold the cloud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600200" y="901700"/>
            <a:ext cx="6172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attendance for their development all through vegetation period.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71600" y="1168400"/>
            <a:ext cx="6400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16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8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xe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iri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</a:p>
          <a:p>
            <a:pPr>
              <a:lnSpc>
                <a:spcPts val="1320"/>
              </a:lnSpc>
            </a:pPr>
            <a:endParaRPr lang="en-CA" sz="1168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600200" y="1358900"/>
            <a:ext cx="61722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br>
              <a:rPr lang="en-CA" sz="1162" smtClean="0">
                <a:solidFill>
                  <a:srgbClr val="000000"/>
                </a:solidFill>
                <a:latin typeface="Times New Roman"/>
              </a:rPr>
            </a:b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app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ff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2006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100"/>
              </a:lnSpc>
            </a:pPr>
            <a:endParaRPr lang="en-CA" sz="116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71600" y="1968500"/>
            <a:ext cx="6400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16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Und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</a:p>
          <a:p>
            <a:pPr>
              <a:lnSpc>
                <a:spcPts val="1320"/>
              </a:lnSpc>
            </a:pPr>
            <a:endParaRPr lang="en-CA" sz="1157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00200" y="2222500"/>
            <a:ext cx="61722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q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ff</a:t>
            </a:r>
          </a:p>
          <a:p>
            <a:pPr>
              <a:lnSpc>
                <a:spcPts val="1320"/>
              </a:lnSpc>
            </a:pPr>
            <a:endParaRPr lang="en-CA" sz="1139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600200" y="2413000"/>
            <a:ext cx="61722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H2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α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2011).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71600" y="3009900"/>
            <a:ext cx="6400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54000" algn="l"/>
              </a:tabLst>
            </a:pPr>
            <a:r>
              <a:rPr lang="en-CA" sz="1116" spc="-2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S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dan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</a:p>
          <a:p>
            <a:pPr>
              <a:lnSpc>
                <a:spcPts val="1380"/>
              </a:lnSpc>
            </a:pPr>
            <a:endParaRPr lang="en-CA" sz="1148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600200" y="3276600"/>
            <a:ext cx="61722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824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an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</a:p>
          <a:p>
            <a:pPr>
              <a:lnSpc>
                <a:spcPts val="1320"/>
              </a:lnSpc>
            </a:pPr>
            <a:endParaRPr lang="en-CA" sz="1148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600200" y="3467100"/>
            <a:ext cx="61722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 p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wn and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y)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stage minimize (Porporato et al., 2003).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371600" y="3987800"/>
            <a:ext cx="64008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The total over photosynthetic pigments among the plants and decreasing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the photosynthetic effectivity in the leaves under the hare power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diminished on the produce degree yet imbalances occurs in on hand CO2 yet</a:t>
            </a:r>
            <a:br>
              <a:rPr lang="en-CA" sz="1141" smtClean="0">
                <a:solidFill>
                  <a:srgbClr val="000000"/>
                </a:solidFill>
                <a:latin typeface="Times New Roman"/>
              </a:rPr>
            </a:b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ttl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2006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65"/>
              </a:lnSpc>
            </a:pPr>
            <a:endParaRPr lang="en-CA" sz="1141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371600" y="5105400"/>
            <a:ext cx="6400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54000" algn="l"/>
              </a:tabLst>
            </a:pPr>
            <a:r>
              <a:rPr lang="en-CA" sz="1116" spc="-2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It was observed so much at that place are a close correlation in “drought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600200" y="5295900"/>
            <a:ext cx="6172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resistance” or “dehydrated accumulation” within the wheat (Triticum spp.)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and the poplar (Populus spp.) (Yordanov et al., 2000).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371600" y="5829300"/>
            <a:ext cx="6400800" cy="1333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Severe sunshine length negatively effects in accordance with protein</a:t>
            </a:r>
            <a:br>
              <a:rPr lang="en-CA" sz="1169" smtClean="0">
                <a:solidFill>
                  <a:srgbClr val="000000"/>
                </a:solidFill>
                <a:latin typeface="Times New Roman"/>
              </a:rPr>
            </a:b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	s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’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br>
              <a:rPr lang="en-CA" sz="1168" smtClean="0">
                <a:solidFill>
                  <a:srgbClr val="000000"/>
                </a:solidFill>
                <a:latin typeface="Times New Roman"/>
              </a:rPr>
            </a:b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	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lubricant then enzyme activities among telephone partitions among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leaves.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143000" y="78232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493" spc="-1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505" b="1" spc="-10" smtClean="0">
                <a:solidFill>
                  <a:srgbClr val="2F839A"/>
                </a:solidFill>
                <a:latin typeface="Arial Bold Italic"/>
                <a:cs typeface="Arial Bold Italic"/>
              </a:rPr>
              <a:t> </a:t>
            </a:r>
            <a:r>
              <a:rPr lang="en-CA" sz="153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Salt stress: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371600" y="8788400"/>
            <a:ext cx="6400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20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cc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dan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w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53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329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48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app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397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26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54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23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72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20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</a:p>
          <a:p>
            <a:pPr>
              <a:lnSpc>
                <a:spcPts val="1380"/>
              </a:lnSpc>
            </a:pPr>
            <a:endParaRPr lang="en-CA" sz="116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600200" y="838200"/>
            <a:ext cx="61722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41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5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762</a:t>
            </a:r>
            <a:r>
              <a:rPr lang="en-CA" sz="94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9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Foo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ad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2007), 434 mil ha are additionally under alkalinity within the ball (FAO,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2011).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371600" y="1689100"/>
            <a:ext cx="64008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39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45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Alkaline soils are usually categorised via low presence over drive into</a:t>
            </a:r>
          </a:p>
          <a:p>
            <a:pPr>
              <a:lnSpc>
                <a:spcPts val="1380"/>
              </a:lnSpc>
            </a:pPr>
            <a:endParaRPr lang="en-CA" sz="1197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600200" y="1968500"/>
            <a:ext cx="61722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HC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3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1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3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</a:p>
          <a:p>
            <a:pPr>
              <a:lnSpc>
                <a:spcPts val="1320"/>
              </a:lnSpc>
            </a:pPr>
            <a:endParaRPr lang="en-CA" sz="116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00200" y="2222500"/>
            <a:ext cx="6172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bicarbonate (HCO3- 1) yet carbonate (CO3- 2) are most important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00200" y="2413000"/>
            <a:ext cx="61722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contributors after the alkalinity, inasmuch as hydroxide, borate, ammonia,</a:t>
            </a:r>
            <a:br>
              <a:rPr lang="en-CA" sz="1162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ba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consequently plant/ crop increase is ordinarily inhibited through the HCO3- 1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and CO3- 2 ions instead than OH- 1 into the alkaline soils.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71600" y="3543300"/>
            <a:ext cx="6400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1139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45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q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</a:p>
          <a:p>
            <a:pPr>
              <a:lnSpc>
                <a:spcPts val="1320"/>
              </a:lnSpc>
            </a:pPr>
            <a:endParaRPr lang="en-CA" sz="1154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600200" y="3797300"/>
            <a:ext cx="6172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precipitation amount is low, both cloud losses via evaporation then the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600200" y="3987800"/>
            <a:ext cx="6172200" cy="2120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powder drastically conjoin at the one- of- a- kind floor layers as like a pure thin</a:t>
            </a:r>
            <a:br>
              <a:rPr lang="en-CA" sz="1148" smtClean="0">
                <a:solidFill>
                  <a:srgbClr val="000000"/>
                </a:solidFill>
                <a:latin typeface="Times New Roman"/>
              </a:rPr>
            </a:b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ab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4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15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67" smtClean="0">
                <a:solidFill>
                  <a:srgbClr val="000000"/>
                </a:solidFill>
                <a:latin typeface="Times New Roman"/>
              </a:rPr>
            </a:b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1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2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4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1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4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181" smtClean="0">
                <a:solidFill>
                  <a:srgbClr val="000000"/>
                </a:solidFill>
                <a:latin typeface="Times New Roman"/>
              </a:rPr>
            </a:b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3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3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b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2C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3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HC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3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are the most important purpose regarding base salinity and various essential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micro nutrients such namely (Fe), (Zn) and (Mn) turn out to be much less 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hand in imitation of flora underneath the alkaline strength prerequisites</a:t>
            </a:r>
            <a:br>
              <a:rPr lang="en-CA" sz="1164" smtClean="0">
                <a:solidFill>
                  <a:srgbClr val="000000"/>
                </a:solidFill>
                <a:latin typeface="Times New Roman"/>
              </a:rPr>
            </a:b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ank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nka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0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80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2011</a:t>
            </a:r>
            <a:r>
              <a:rPr lang="en-CA" sz="108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70"/>
              </a:lnSpc>
            </a:pPr>
            <a:endParaRPr lang="en-CA" sz="1164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371600" y="6159500"/>
            <a:ext cx="64008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39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45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Und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q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</a:p>
          <a:p>
            <a:pPr>
              <a:lnSpc>
                <a:spcPts val="1380"/>
              </a:lnSpc>
            </a:pPr>
            <a:endParaRPr lang="en-CA" sz="117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600200" y="6426200"/>
            <a:ext cx="6172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powder at the drive into bottom zone, hampers on the water uptake,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600200" y="6616700"/>
            <a:ext cx="61722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Z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hu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2001).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371600" y="7137400"/>
            <a:ext cx="64008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139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39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3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High salinity influences the plants into specific ways certain as like water</a:t>
            </a:r>
            <a:br>
              <a:rPr lang="en-CA" sz="1142" smtClean="0">
                <a:solidFill>
                  <a:srgbClr val="000000"/>
                </a:solidFill>
                <a:latin typeface="Times New Roman"/>
              </a:rPr>
            </a:b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	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31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br>
              <a:rPr lang="en-CA" sz="1164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	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ab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za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 ab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br>
              <a:rPr lang="en-CA" sz="1164" smtClean="0">
                <a:solidFill>
                  <a:srgbClr val="000000"/>
                </a:solidFill>
                <a:latin typeface="Times New Roman"/>
              </a:rPr>
            </a:b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	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ex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pan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x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9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ank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nka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62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wa</a:t>
            </a:r>
            <a:r>
              <a:rPr lang="en-CA" sz="1002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72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3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806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39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2011</a:t>
            </a:r>
            <a:r>
              <a:rPr lang="en-CA" sz="1086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4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65"/>
              </a:lnSpc>
            </a:pPr>
            <a:endParaRPr lang="en-CA" sz="1164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143000" y="8445500"/>
            <a:ext cx="66294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10"/>
              </a:lnSpc>
            </a:pPr>
            <a:r>
              <a:rPr lang="en-CA" sz="1493" spc="-1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505" b="1" spc="-10" smtClean="0">
                <a:solidFill>
                  <a:srgbClr val="2F839A"/>
                </a:solidFill>
                <a:latin typeface="Arial Bold Italic"/>
                <a:cs typeface="Arial Bold Italic"/>
              </a:rPr>
              <a:t> </a:t>
            </a:r>
            <a:r>
              <a:rPr lang="en-CA" sz="172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Heat stress</a:t>
            </a:r>
            <a:r>
              <a:rPr lang="en-CA" sz="153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:</a:t>
            </a:r>
          </a:p>
          <a:p>
            <a:pPr>
              <a:lnSpc>
                <a:spcPts val="2010"/>
              </a:lnSpc>
            </a:pPr>
            <a:endParaRPr lang="en-CA" sz="175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1270000"/>
            <a:ext cx="66294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One about the primary environmental factors that affecting plant growth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productivity is (esp. excessive temperature) then field adult plant life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repeatedly subjected in conformity with fluctuating fervor that has a intensive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effect on the bury danger (Saleh et al., 2007).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2324100"/>
            <a:ext cx="6629400" cy="1333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  <a:tabLst>
                <a:tab pos="228600" algn="l"/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Temperature is a “melter” yet “dissolver” personality yet has a dual impact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concerning plants: low then high. At the identical time, that without problems</a:t>
            </a:r>
            <a:br>
              <a:rPr lang="en-CA" sz="1179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ak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176" smtClean="0">
                <a:solidFill>
                  <a:srgbClr val="000000"/>
                </a:solidFill>
                <a:latin typeface="Times New Roman"/>
              </a:rPr>
            </a:b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such makes the mobile phone membranes hard.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3708400"/>
            <a:ext cx="6629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  <a:tabLst>
                <a:tab pos="254000" algn="l"/>
              </a:tabLst>
            </a:pPr>
            <a:r>
              <a:rPr lang="en-CA" sz="1116" spc="-2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It was once recorded a shortening impact over the crop repletion length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371600" y="3898900"/>
            <a:ext cx="64008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(</a:t>
            </a:r>
            <a:r>
              <a:rPr lang="en-CA" sz="1189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2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2009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nd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 b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56" smtClean="0">
                <a:solidFill>
                  <a:srgbClr val="000000"/>
                </a:solidFill>
                <a:latin typeface="Times New Roman"/>
              </a:rPr>
            </a:b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q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z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21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100"/>
              </a:lnSpc>
            </a:pPr>
            <a:endParaRPr lang="en-CA" sz="1156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43000" y="4432300"/>
            <a:ext cx="66294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ak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br>
              <a:rPr lang="en-CA" sz="1152" smtClean="0">
                <a:solidFill>
                  <a:srgbClr val="000000"/>
                </a:solidFill>
                <a:latin typeface="Times New Roman"/>
              </a:rPr>
            </a:b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br>
              <a:rPr lang="en-CA" sz="1144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eve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 a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ev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α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br>
              <a:rPr lang="en-CA" sz="1157" smtClean="0">
                <a:solidFill>
                  <a:srgbClr val="000000"/>
                </a:solidFill>
                <a:latin typeface="Times New Roman"/>
              </a:rPr>
            </a:b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(</a:t>
            </a:r>
            <a:r>
              <a:rPr lang="en-CA" sz="11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nn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-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B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2005</a:t>
            </a:r>
            <a:r>
              <a:rPr lang="en-CA" sz="82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Ko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ak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2007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)</a:t>
            </a:r>
            <a:r>
              <a:rPr lang="en-CA" sz="92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.</a:t>
            </a:r>
          </a:p>
          <a:p>
            <a:pPr>
              <a:lnSpc>
                <a:spcPts val="2065"/>
              </a:lnSpc>
            </a:pPr>
            <a:endParaRPr lang="en-CA" sz="1157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43000" y="5486400"/>
            <a:ext cx="66294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It used to be decided so entire cultivars usually increase between (15- 45)° C; but,</a:t>
            </a:r>
            <a:br>
              <a:rPr lang="en-CA" sz="1169" smtClean="0">
                <a:solidFill>
                  <a:srgbClr val="000000"/>
                </a:solidFill>
                <a:latin typeface="Times New Roman"/>
              </a:rPr>
            </a:b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	o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d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br>
              <a:rPr lang="en-CA" sz="1154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	c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nd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q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 q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an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64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a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	urgently and negatively affected (Wang or Feri, 2011).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6527800"/>
            <a:ext cx="6629400" cy="1079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  <a:tabLst>
                <a:tab pos="228600" algn="l"/>
                <a:tab pos="228600" algn="l"/>
                <a:tab pos="228600" algn="l"/>
              </a:tabLst>
            </a:pPr>
            <a:r>
              <a:rPr lang="en-CA" sz="1116" spc="-10" smtClean="0">
                <a:solidFill>
                  <a:srgbClr val="000000"/>
                </a:solidFill>
                <a:latin typeface="Arial Unicode MS"/>
                <a:cs typeface="Arial Unicode MS"/>
              </a:rPr>
              <a:t>➢</a:t>
            </a:r>
            <a:r>
              <a:rPr lang="en-CA" sz="1116" spc="-10" smtClean="0">
                <a:solidFill>
                  <a:srgbClr val="000000"/>
                </a:solidFill>
                <a:latin typeface="Arial Italic"/>
                <a:cs typeface="Arial Italic"/>
              </a:rPr>
              <a:t> </a:t>
            </a:r>
            <a:r>
              <a:rPr lang="en-CA" sz="1023" spc="-10" smtClean="0">
                <a:solidFill>
                  <a:srgbClr val="000000"/>
                </a:solidFill>
                <a:latin typeface="Trebuchet MS"/>
                <a:cs typeface="Trebuchet MS"/>
              </a:rPr>
              <a:t>  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he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rri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p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ve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br>
              <a:rPr lang="en-CA" sz="1177" smtClean="0">
                <a:solidFill>
                  <a:srgbClr val="000000"/>
                </a:solidFill>
                <a:latin typeface="Times New Roman"/>
              </a:rPr>
            </a:b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g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w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789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a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d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 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nz</a:t>
            </a:r>
            <a:r>
              <a:rPr lang="en-CA" sz="1064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y</a:t>
            </a:r>
            <a:r>
              <a:rPr lang="en-CA" sz="114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exe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and d</a:t>
            </a:r>
            <a:r>
              <a:rPr lang="en-CA" sz="98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65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g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br>
              <a:rPr lang="en-CA" sz="1152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	p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p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r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v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k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ll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ap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 ad</a:t>
            </a:r>
            <a:r>
              <a:rPr lang="en-CA" sz="890" smtClean="0">
                <a:solidFill>
                  <a:srgbClr val="000000"/>
                </a:solidFill>
                <a:latin typeface="Trebuchet MS Italic"/>
                <a:cs typeface="Trebuchet MS Italic"/>
              </a:rPr>
              <a:t>j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m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e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he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ir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1009" smtClean="0">
                <a:solidFill>
                  <a:srgbClr val="000000"/>
                </a:solidFill>
                <a:latin typeface="Trebuchet MS Italic"/>
                <a:cs typeface="Trebuchet MS Italic"/>
              </a:rPr>
              <a:t>f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165" smtClean="0">
                <a:solidFill>
                  <a:srgbClr val="000000"/>
                </a:solidFill>
                <a:latin typeface="Trebuchet MS Italic"/>
                <a:cs typeface="Trebuchet MS Italic"/>
              </a:rPr>
              <a:t>c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1141" smtClean="0">
                <a:solidFill>
                  <a:srgbClr val="000000"/>
                </a:solidFill>
                <a:latin typeface="Trebuchet MS Italic"/>
                <a:cs typeface="Trebuchet MS Italic"/>
              </a:rPr>
              <a:t>o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n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r>
              <a:rPr lang="en-CA" sz="824" smtClean="0">
                <a:solidFill>
                  <a:srgbClr val="000000"/>
                </a:solidFill>
                <a:latin typeface="Trebuchet MS Italic"/>
                <a:cs typeface="Trebuchet MS Italic"/>
              </a:rPr>
              <a:t>;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b</a:t>
            </a:r>
            <a:r>
              <a:rPr lang="en-CA" sz="1090" smtClean="0">
                <a:solidFill>
                  <a:srgbClr val="000000"/>
                </a:solidFill>
                <a:latin typeface="Trebuchet MS Italic"/>
                <a:cs typeface="Trebuchet MS Italic"/>
              </a:rPr>
              <a:t>u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789" smtClean="0">
                <a:solidFill>
                  <a:srgbClr val="000000"/>
                </a:solidFill>
                <a:latin typeface="Trebuchet MS Italic"/>
                <a:cs typeface="Trebuchet MS Italic"/>
              </a:rPr>
              <a:t>,</a:t>
            </a:r>
            <a:r>
              <a:rPr lang="en-CA" sz="1116" smtClean="0">
                <a:solidFill>
                  <a:srgbClr val="000000"/>
                </a:solidFill>
                <a:latin typeface="Trebuchet MS Italic"/>
                <a:cs typeface="Trebuchet MS Italic"/>
              </a:rPr>
              <a:t> </a:t>
            </a:r>
            <a:r>
              <a:rPr lang="en-CA" sz="981" smtClean="0">
                <a:solidFill>
                  <a:srgbClr val="000000"/>
                </a:solidFill>
                <a:latin typeface="Trebuchet MS Italic"/>
                <a:cs typeface="Trebuchet MS Italic"/>
              </a:rPr>
              <a:t>i</a:t>
            </a:r>
            <a:r>
              <a:rPr lang="en-CA" sz="951" smtClean="0">
                <a:solidFill>
                  <a:srgbClr val="000000"/>
                </a:solidFill>
                <a:latin typeface="Trebuchet MS Italic"/>
                <a:cs typeface="Trebuchet MS Italic"/>
              </a:rPr>
              <a:t>t</a:t>
            </a:r>
            <a:r>
              <a:rPr lang="en-CA" sz="1236" smtClean="0">
                <a:solidFill>
                  <a:srgbClr val="000000"/>
                </a:solidFill>
                <a:latin typeface="Trebuchet MS Italic"/>
                <a:cs typeface="Trebuchet MS Italic"/>
              </a:rPr>
              <a:t>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spc="-10" smtClean="0">
                <a:solidFill>
                  <a:srgbClr val="000000"/>
                </a:solidFill>
                <a:latin typeface="Trebuchet MS Italic"/>
                <a:cs typeface="Trebuchet MS Italic"/>
              </a:rPr>
              <a:t>	genetically way or mechanism(s) is/ are still weird yet a mysterious.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43000" y="8267700"/>
            <a:ext cx="662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493" spc="-10" smtClean="0">
                <a:solidFill>
                  <a:srgbClr val="2F839A"/>
                </a:solidFill>
                <a:latin typeface="Arial Unicode MS"/>
                <a:cs typeface="Arial Unicode MS"/>
              </a:rPr>
              <a:t></a:t>
            </a:r>
            <a:r>
              <a:rPr lang="en-CA" sz="1505" b="1" spc="-10" smtClean="0">
                <a:solidFill>
                  <a:srgbClr val="2F839A"/>
                </a:solidFill>
                <a:latin typeface="Arial Bold Italic"/>
                <a:cs typeface="Arial Bold Italic"/>
              </a:rPr>
              <a:t> </a:t>
            </a:r>
            <a:r>
              <a:rPr lang="en-CA" sz="1530" b="1" spc="-10" smtClean="0">
                <a:solidFill>
                  <a:srgbClr val="2F839A"/>
                </a:solidFill>
                <a:latin typeface="Trebuchet MS Bold Italic"/>
                <a:cs typeface="Trebuchet MS Bold Italic"/>
              </a:rPr>
              <a:t>Cold stress: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2020-04-25T07:20:20Z</dcterms:created>
  <dcterms:modified xsi:type="dcterms:W3CDTF">2020-04-25T07:20:20Z</dcterms:modified>
</cp:coreProperties>
</file>