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10"/>
  </p:notesMasterIdLst>
  <p:sldIdLst>
    <p:sldId id="256" r:id="rId2"/>
    <p:sldId id="280" r:id="rId3"/>
    <p:sldId id="279" r:id="rId4"/>
    <p:sldId id="258" r:id="rId5"/>
    <p:sldId id="281" r:id="rId6"/>
    <p:sldId id="352" r:id="rId7"/>
    <p:sldId id="282" r:id="rId8"/>
    <p:sldId id="283" r:id="rId9"/>
    <p:sldId id="284" r:id="rId10"/>
    <p:sldId id="285" r:id="rId11"/>
    <p:sldId id="286" r:id="rId12"/>
    <p:sldId id="259" r:id="rId13"/>
    <p:sldId id="260" r:id="rId14"/>
    <p:sldId id="265" r:id="rId15"/>
    <p:sldId id="266" r:id="rId16"/>
    <p:sldId id="271" r:id="rId17"/>
    <p:sldId id="272" r:id="rId18"/>
    <p:sldId id="273" r:id="rId19"/>
    <p:sldId id="353" r:id="rId20"/>
    <p:sldId id="354" r:id="rId21"/>
    <p:sldId id="355" r:id="rId22"/>
    <p:sldId id="356" r:id="rId23"/>
    <p:sldId id="357" r:id="rId24"/>
    <p:sldId id="274" r:id="rId25"/>
    <p:sldId id="275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70" r:id="rId40"/>
    <p:sldId id="371" r:id="rId41"/>
    <p:sldId id="372" r:id="rId42"/>
    <p:sldId id="373" r:id="rId43"/>
    <p:sldId id="374" r:id="rId44"/>
    <p:sldId id="375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64" r:id="rId93"/>
    <p:sldId id="365" r:id="rId94"/>
    <p:sldId id="366" r:id="rId95"/>
    <p:sldId id="367" r:id="rId96"/>
    <p:sldId id="368" r:id="rId97"/>
    <p:sldId id="369" r:id="rId98"/>
    <p:sldId id="347" r:id="rId99"/>
    <p:sldId id="348" r:id="rId100"/>
    <p:sldId id="349" r:id="rId101"/>
    <p:sldId id="350" r:id="rId102"/>
    <p:sldId id="351" r:id="rId103"/>
    <p:sldId id="358" r:id="rId104"/>
    <p:sldId id="359" r:id="rId105"/>
    <p:sldId id="360" r:id="rId106"/>
    <p:sldId id="361" r:id="rId107"/>
    <p:sldId id="362" r:id="rId108"/>
    <p:sldId id="363" r:id="rId10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6C1C8D-82FF-465D-A867-D9AF14CF3E4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0E234248-61FB-424F-A905-DE31C22B8F3A}">
      <dgm:prSet phldrT="[نص]"/>
      <dgm:spPr/>
      <dgm:t>
        <a:bodyPr/>
        <a:lstStyle/>
        <a:p>
          <a:pPr rtl="1"/>
          <a:r>
            <a:rPr lang="en-US" dirty="0" smtClean="0"/>
            <a:t>1- Abnormal impulse </a:t>
          </a:r>
          <a:r>
            <a:rPr lang="en-US" u="sng" dirty="0" smtClean="0"/>
            <a:t>generation</a:t>
          </a:r>
          <a:endParaRPr lang="ar-SA" u="sng" dirty="0"/>
        </a:p>
      </dgm:t>
    </dgm:pt>
    <dgm:pt modelId="{AF075B1F-A124-4DED-A9CC-3399B92BE84F}" type="parTrans" cxnId="{0BE34075-6F6F-460A-BDE1-C42C8E730300}">
      <dgm:prSet/>
      <dgm:spPr/>
      <dgm:t>
        <a:bodyPr/>
        <a:lstStyle/>
        <a:p>
          <a:pPr rtl="1"/>
          <a:endParaRPr lang="ar-SA"/>
        </a:p>
      </dgm:t>
    </dgm:pt>
    <dgm:pt modelId="{DBD776AE-CA93-4118-A184-27476C924D5B}" type="sibTrans" cxnId="{0BE34075-6F6F-460A-BDE1-C42C8E730300}">
      <dgm:prSet/>
      <dgm:spPr/>
      <dgm:t>
        <a:bodyPr/>
        <a:lstStyle/>
        <a:p>
          <a:pPr rtl="1"/>
          <a:endParaRPr lang="ar-SA"/>
        </a:p>
      </dgm:t>
    </dgm:pt>
    <dgm:pt modelId="{3F6F7048-806B-4498-A3E5-A04485D9F72D}">
      <dgm:prSet phldrT="[نص]"/>
      <dgm:spPr/>
      <dgm:t>
        <a:bodyPr/>
        <a:lstStyle/>
        <a:p>
          <a:pPr rtl="1"/>
          <a:r>
            <a:rPr lang="en-US" dirty="0" smtClean="0"/>
            <a:t>Automatic rhythms</a:t>
          </a:r>
          <a:endParaRPr lang="ar-SA" dirty="0"/>
        </a:p>
      </dgm:t>
    </dgm:pt>
    <dgm:pt modelId="{C2FBF331-284E-43A3-B4D5-2B800F2EAE96}" type="parTrans" cxnId="{8CD52436-B263-4584-979D-FF3DC1B69D5B}">
      <dgm:prSet/>
      <dgm:spPr/>
      <dgm:t>
        <a:bodyPr/>
        <a:lstStyle/>
        <a:p>
          <a:pPr rtl="1"/>
          <a:endParaRPr lang="ar-SA"/>
        </a:p>
      </dgm:t>
    </dgm:pt>
    <dgm:pt modelId="{6BF50562-D89F-48A9-85C1-EC4D2BF45179}" type="sibTrans" cxnId="{8CD52436-B263-4584-979D-FF3DC1B69D5B}">
      <dgm:prSet/>
      <dgm:spPr/>
      <dgm:t>
        <a:bodyPr/>
        <a:lstStyle/>
        <a:p>
          <a:pPr rtl="1"/>
          <a:endParaRPr lang="ar-SA"/>
        </a:p>
      </dgm:t>
    </dgm:pt>
    <dgm:pt modelId="{38059ADD-6E52-49F4-B7D5-343D479F938F}">
      <dgm:prSet phldrT="[نص]"/>
      <dgm:spPr/>
      <dgm:t>
        <a:bodyPr/>
        <a:lstStyle/>
        <a:p>
          <a:pPr rtl="1"/>
          <a:r>
            <a:rPr lang="en-US" dirty="0" smtClean="0"/>
            <a:t>Triggered rhythms</a:t>
          </a:r>
          <a:endParaRPr lang="ar-SA" dirty="0"/>
        </a:p>
      </dgm:t>
    </dgm:pt>
    <dgm:pt modelId="{A03D5D4A-207F-470A-A0F4-3BF34AE00E29}" type="parTrans" cxnId="{AF3089A7-F9C4-4F28-AD2C-7BEF5767671B}">
      <dgm:prSet/>
      <dgm:spPr/>
      <dgm:t>
        <a:bodyPr/>
        <a:lstStyle/>
        <a:p>
          <a:pPr rtl="1"/>
          <a:endParaRPr lang="ar-SA"/>
        </a:p>
      </dgm:t>
    </dgm:pt>
    <dgm:pt modelId="{CEB9846E-F41C-491D-AA09-501E9CE71E78}" type="sibTrans" cxnId="{AF3089A7-F9C4-4F28-AD2C-7BEF5767671B}">
      <dgm:prSet/>
      <dgm:spPr/>
      <dgm:t>
        <a:bodyPr/>
        <a:lstStyle/>
        <a:p>
          <a:pPr rtl="1"/>
          <a:endParaRPr lang="ar-SA"/>
        </a:p>
      </dgm:t>
    </dgm:pt>
    <dgm:pt modelId="{09A171EA-9A93-41B5-A3F2-663EC81D894D}">
      <dgm:prSet/>
      <dgm:spPr/>
      <dgm:t>
        <a:bodyPr/>
        <a:lstStyle/>
        <a:p>
          <a:pPr rtl="1"/>
          <a:r>
            <a:rPr lang="en-US" dirty="0" smtClean="0"/>
            <a:t>Ectopic focus</a:t>
          </a:r>
          <a:endParaRPr lang="ar-SA" dirty="0"/>
        </a:p>
      </dgm:t>
    </dgm:pt>
    <dgm:pt modelId="{C22CD4D0-3601-4D02-B8EB-BF4970A32AF8}" type="parTrans" cxnId="{9DE19198-8D0B-46C6-B8F9-2E6209CF0211}">
      <dgm:prSet/>
      <dgm:spPr/>
      <dgm:t>
        <a:bodyPr/>
        <a:lstStyle/>
        <a:p>
          <a:pPr rtl="1"/>
          <a:endParaRPr lang="ar-SA"/>
        </a:p>
      </dgm:t>
    </dgm:pt>
    <dgm:pt modelId="{DCE43774-96FA-41EC-B65D-2F0FFEEE84A1}" type="sibTrans" cxnId="{9DE19198-8D0B-46C6-B8F9-2E6209CF0211}">
      <dgm:prSet/>
      <dgm:spPr/>
      <dgm:t>
        <a:bodyPr/>
        <a:lstStyle/>
        <a:p>
          <a:pPr rtl="1"/>
          <a:endParaRPr lang="ar-SA"/>
        </a:p>
      </dgm:t>
    </dgm:pt>
    <dgm:pt modelId="{794AD7BA-D14B-45E1-8E80-8D66C43FAF24}">
      <dgm:prSet/>
      <dgm:spPr/>
      <dgm:t>
        <a:bodyPr/>
        <a:lstStyle/>
        <a:p>
          <a:pPr rtl="0"/>
          <a:r>
            <a:rPr lang="en-US" dirty="0" smtClean="0">
              <a:latin typeface="Arial"/>
              <a:cs typeface="Arial"/>
            </a:rPr>
            <a:t>Enhanced normal automaticity</a:t>
          </a:r>
          <a:endParaRPr lang="ar-SA" dirty="0"/>
        </a:p>
      </dgm:t>
    </dgm:pt>
    <dgm:pt modelId="{5BCB2E12-D6B2-4492-9EAE-3E0433FA2B26}" type="parTrans" cxnId="{525334A4-E279-4CDE-9FB7-11EC87294818}">
      <dgm:prSet/>
      <dgm:spPr/>
      <dgm:t>
        <a:bodyPr/>
        <a:lstStyle/>
        <a:p>
          <a:pPr rtl="1"/>
          <a:endParaRPr lang="ar-SA"/>
        </a:p>
      </dgm:t>
    </dgm:pt>
    <dgm:pt modelId="{9BEAB9A6-2EEF-4BE6-B4D8-CAE611859810}" type="sibTrans" cxnId="{525334A4-E279-4CDE-9FB7-11EC87294818}">
      <dgm:prSet/>
      <dgm:spPr/>
      <dgm:t>
        <a:bodyPr/>
        <a:lstStyle/>
        <a:p>
          <a:pPr rtl="1"/>
          <a:endParaRPr lang="ar-SA"/>
        </a:p>
      </dgm:t>
    </dgm:pt>
    <dgm:pt modelId="{444F2444-02B9-49F2-94AD-05A357F295D4}" type="pres">
      <dgm:prSet presAssocID="{396C1C8D-82FF-465D-A867-D9AF14CF3E4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86415052-6764-4AAF-9CFB-82940BDD5670}" type="pres">
      <dgm:prSet presAssocID="{0E234248-61FB-424F-A905-DE31C22B8F3A}" presName="hierRoot1" presStyleCnt="0">
        <dgm:presLayoutVars>
          <dgm:hierBranch val="init"/>
        </dgm:presLayoutVars>
      </dgm:prSet>
      <dgm:spPr/>
    </dgm:pt>
    <dgm:pt modelId="{9AC351E4-42B3-4C5E-81AE-511DB59FCB3E}" type="pres">
      <dgm:prSet presAssocID="{0E234248-61FB-424F-A905-DE31C22B8F3A}" presName="rootComposite1" presStyleCnt="0"/>
      <dgm:spPr/>
    </dgm:pt>
    <dgm:pt modelId="{2BC7973B-62ED-4C37-AFF4-4AF45B934903}" type="pres">
      <dgm:prSet presAssocID="{0E234248-61FB-424F-A905-DE31C22B8F3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7A661CF1-262C-4534-A2EB-5E7C6B079393}" type="pres">
      <dgm:prSet presAssocID="{0E234248-61FB-424F-A905-DE31C22B8F3A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EE3E692B-E7A8-4C13-96DE-8AC8DADE6F73}" type="pres">
      <dgm:prSet presAssocID="{0E234248-61FB-424F-A905-DE31C22B8F3A}" presName="hierChild2" presStyleCnt="0"/>
      <dgm:spPr/>
    </dgm:pt>
    <dgm:pt modelId="{01DCB97E-A4CE-4508-88C7-394C18B7169F}" type="pres">
      <dgm:prSet presAssocID="{C2FBF331-284E-43A3-B4D5-2B800F2EAE96}" presName="Name37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8E750395-306E-4D3A-9BB2-CFA96DE18F18}" type="pres">
      <dgm:prSet presAssocID="{3F6F7048-806B-4498-A3E5-A04485D9F72D}" presName="hierRoot2" presStyleCnt="0">
        <dgm:presLayoutVars>
          <dgm:hierBranch val="init"/>
        </dgm:presLayoutVars>
      </dgm:prSet>
      <dgm:spPr/>
    </dgm:pt>
    <dgm:pt modelId="{2AB5F6D6-0437-4B4F-A2B6-3EE477FD620D}" type="pres">
      <dgm:prSet presAssocID="{3F6F7048-806B-4498-A3E5-A04485D9F72D}" presName="rootComposite" presStyleCnt="0"/>
      <dgm:spPr/>
    </dgm:pt>
    <dgm:pt modelId="{5EFFE27F-A5F7-47AD-B9BE-F1D47DAAF75D}" type="pres">
      <dgm:prSet presAssocID="{3F6F7048-806B-4498-A3E5-A04485D9F72D}" presName="rootText" presStyleLbl="node2" presStyleIdx="0" presStyleCnt="2" custLinFactNeighborX="-72798" custLinFactNeighborY="-10598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1ED8C9B4-8312-4281-88CE-964EC3285EB7}" type="pres">
      <dgm:prSet presAssocID="{3F6F7048-806B-4498-A3E5-A04485D9F72D}" presName="rootConnector" presStyleLbl="node2" presStyleIdx="0" presStyleCnt="2"/>
      <dgm:spPr/>
      <dgm:t>
        <a:bodyPr/>
        <a:lstStyle/>
        <a:p>
          <a:pPr rtl="1"/>
          <a:endParaRPr lang="ar-SA"/>
        </a:p>
      </dgm:t>
    </dgm:pt>
    <dgm:pt modelId="{CADC5E93-B1FA-4C2C-9DFE-8D7E1BDA8AC4}" type="pres">
      <dgm:prSet presAssocID="{3F6F7048-806B-4498-A3E5-A04485D9F72D}" presName="hierChild4" presStyleCnt="0"/>
      <dgm:spPr/>
    </dgm:pt>
    <dgm:pt modelId="{57DFD61C-E660-44BB-968F-AA0AE25711C8}" type="pres">
      <dgm:prSet presAssocID="{C22CD4D0-3601-4D02-B8EB-BF4970A32AF8}" presName="Name37" presStyleLbl="parChTrans1D3" presStyleIdx="0" presStyleCnt="2"/>
      <dgm:spPr/>
      <dgm:t>
        <a:bodyPr/>
        <a:lstStyle/>
        <a:p>
          <a:pPr rtl="1"/>
          <a:endParaRPr lang="ar-SA"/>
        </a:p>
      </dgm:t>
    </dgm:pt>
    <dgm:pt modelId="{3B4FB3FB-81C3-46A3-9CCA-6950B60E7661}" type="pres">
      <dgm:prSet presAssocID="{09A171EA-9A93-41B5-A3F2-663EC81D894D}" presName="hierRoot2" presStyleCnt="0">
        <dgm:presLayoutVars>
          <dgm:hierBranch val="init"/>
        </dgm:presLayoutVars>
      </dgm:prSet>
      <dgm:spPr/>
    </dgm:pt>
    <dgm:pt modelId="{48A2F8F8-5DCA-469F-AE94-97452346DD90}" type="pres">
      <dgm:prSet presAssocID="{09A171EA-9A93-41B5-A3F2-663EC81D894D}" presName="rootComposite" presStyleCnt="0"/>
      <dgm:spPr/>
    </dgm:pt>
    <dgm:pt modelId="{DD698E17-E7EF-4D9E-96E4-14EDFC4E16E2}" type="pres">
      <dgm:prSet presAssocID="{09A171EA-9A93-41B5-A3F2-663EC81D894D}" presName="rootText" presStyleLbl="node3" presStyleIdx="0" presStyleCnt="2" custLinFactNeighborX="-41398" custLinFactNeighborY="720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755C6FC4-B6F6-4EA0-A2C0-EA1B5F990DE3}" type="pres">
      <dgm:prSet presAssocID="{09A171EA-9A93-41B5-A3F2-663EC81D894D}" presName="rootConnector" presStyleLbl="node3" presStyleIdx="0" presStyleCnt="2"/>
      <dgm:spPr/>
      <dgm:t>
        <a:bodyPr/>
        <a:lstStyle/>
        <a:p>
          <a:pPr rtl="1"/>
          <a:endParaRPr lang="ar-SA"/>
        </a:p>
      </dgm:t>
    </dgm:pt>
    <dgm:pt modelId="{4A4FF449-C6BE-4410-B0E5-95B8CDE7F274}" type="pres">
      <dgm:prSet presAssocID="{09A171EA-9A93-41B5-A3F2-663EC81D894D}" presName="hierChild4" presStyleCnt="0"/>
      <dgm:spPr/>
    </dgm:pt>
    <dgm:pt modelId="{4665A762-1A08-4936-B0D7-6BF634F0F796}" type="pres">
      <dgm:prSet presAssocID="{09A171EA-9A93-41B5-A3F2-663EC81D894D}" presName="hierChild5" presStyleCnt="0"/>
      <dgm:spPr/>
    </dgm:pt>
    <dgm:pt modelId="{BDA7837D-39C6-4F94-8F7F-5F9889E59829}" type="pres">
      <dgm:prSet presAssocID="{5BCB2E12-D6B2-4492-9EAE-3E0433FA2B26}" presName="Name37" presStyleLbl="parChTrans1D3" presStyleIdx="1" presStyleCnt="2"/>
      <dgm:spPr/>
      <dgm:t>
        <a:bodyPr/>
        <a:lstStyle/>
        <a:p>
          <a:pPr rtl="1"/>
          <a:endParaRPr lang="ar-SA"/>
        </a:p>
      </dgm:t>
    </dgm:pt>
    <dgm:pt modelId="{1DACC799-A8D8-4DE7-B94E-94B5DFE556A1}" type="pres">
      <dgm:prSet presAssocID="{794AD7BA-D14B-45E1-8E80-8D66C43FAF24}" presName="hierRoot2" presStyleCnt="0">
        <dgm:presLayoutVars>
          <dgm:hierBranch val="init"/>
        </dgm:presLayoutVars>
      </dgm:prSet>
      <dgm:spPr/>
    </dgm:pt>
    <dgm:pt modelId="{C9132CD7-28CF-427C-B419-30C7B923D7CE}" type="pres">
      <dgm:prSet presAssocID="{794AD7BA-D14B-45E1-8E80-8D66C43FAF24}" presName="rootComposite" presStyleCnt="0"/>
      <dgm:spPr/>
    </dgm:pt>
    <dgm:pt modelId="{8CC47194-B656-41F7-AF6E-0449F094BA21}" type="pres">
      <dgm:prSet presAssocID="{794AD7BA-D14B-45E1-8E80-8D66C43FAF24}" presName="rootText" presStyleLbl="node3" presStyleIdx="1" presStyleCnt="2" custLinFactX="-100000" custLinFactY="-34800" custLinFactNeighborX="-110596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266D602A-ED0B-4EE7-B90F-FB9CA0539A5D}" type="pres">
      <dgm:prSet presAssocID="{794AD7BA-D14B-45E1-8E80-8D66C43FAF24}" presName="rootConnector" presStyleLbl="node3" presStyleIdx="1" presStyleCnt="2"/>
      <dgm:spPr/>
      <dgm:t>
        <a:bodyPr/>
        <a:lstStyle/>
        <a:p>
          <a:pPr rtl="1"/>
          <a:endParaRPr lang="ar-SA"/>
        </a:p>
      </dgm:t>
    </dgm:pt>
    <dgm:pt modelId="{3AED113E-077B-442F-BC62-103E84F62F11}" type="pres">
      <dgm:prSet presAssocID="{794AD7BA-D14B-45E1-8E80-8D66C43FAF24}" presName="hierChild4" presStyleCnt="0"/>
      <dgm:spPr/>
    </dgm:pt>
    <dgm:pt modelId="{0033223C-CD61-4997-B5A8-5CF10C17F3B8}" type="pres">
      <dgm:prSet presAssocID="{794AD7BA-D14B-45E1-8E80-8D66C43FAF24}" presName="hierChild5" presStyleCnt="0"/>
      <dgm:spPr/>
    </dgm:pt>
    <dgm:pt modelId="{61F2BA85-90E4-4542-A5FD-456F6F263C2E}" type="pres">
      <dgm:prSet presAssocID="{3F6F7048-806B-4498-A3E5-A04485D9F72D}" presName="hierChild5" presStyleCnt="0"/>
      <dgm:spPr/>
    </dgm:pt>
    <dgm:pt modelId="{AB3EDD79-8EAD-4429-B6BB-B29A91351C15}" type="pres">
      <dgm:prSet presAssocID="{A03D5D4A-207F-470A-A0F4-3BF34AE00E29}" presName="Name37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AB1AF0A5-67BF-443D-AF6B-67D3B085D3D6}" type="pres">
      <dgm:prSet presAssocID="{38059ADD-6E52-49F4-B7D5-343D479F938F}" presName="hierRoot2" presStyleCnt="0">
        <dgm:presLayoutVars>
          <dgm:hierBranch val="init"/>
        </dgm:presLayoutVars>
      </dgm:prSet>
      <dgm:spPr/>
    </dgm:pt>
    <dgm:pt modelId="{A0F989AC-52AB-49EB-8CFB-6CC070E00CB2}" type="pres">
      <dgm:prSet presAssocID="{38059ADD-6E52-49F4-B7D5-343D479F938F}" presName="rootComposite" presStyleCnt="0"/>
      <dgm:spPr/>
    </dgm:pt>
    <dgm:pt modelId="{A8109328-DA44-49FF-95D7-E645E43D6698}" type="pres">
      <dgm:prSet presAssocID="{38059ADD-6E52-49F4-B7D5-343D479F938F}" presName="rootText" presStyleLbl="node2" presStyleIdx="1" presStyleCnt="2" custLinFactX="24199" custLinFactNeighborX="100000" custLinFactNeighborY="-1198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EF31EB8-B494-4D3D-8BB9-048547ED0B84}" type="pres">
      <dgm:prSet presAssocID="{38059ADD-6E52-49F4-B7D5-343D479F938F}" presName="rootConnector" presStyleLbl="node2" presStyleIdx="1" presStyleCnt="2"/>
      <dgm:spPr/>
      <dgm:t>
        <a:bodyPr/>
        <a:lstStyle/>
        <a:p>
          <a:pPr rtl="1"/>
          <a:endParaRPr lang="ar-SA"/>
        </a:p>
      </dgm:t>
    </dgm:pt>
    <dgm:pt modelId="{E379A6FD-5B05-4A56-9DD1-F93A3EF98FB9}" type="pres">
      <dgm:prSet presAssocID="{38059ADD-6E52-49F4-B7D5-343D479F938F}" presName="hierChild4" presStyleCnt="0"/>
      <dgm:spPr/>
    </dgm:pt>
    <dgm:pt modelId="{3E3E9430-2BA8-4243-A051-CF35D7212A21}" type="pres">
      <dgm:prSet presAssocID="{38059ADD-6E52-49F4-B7D5-343D479F938F}" presName="hierChild5" presStyleCnt="0"/>
      <dgm:spPr/>
    </dgm:pt>
    <dgm:pt modelId="{11C5AE94-BE5B-45D6-86D4-891007BCF979}" type="pres">
      <dgm:prSet presAssocID="{0E234248-61FB-424F-A905-DE31C22B8F3A}" presName="hierChild3" presStyleCnt="0"/>
      <dgm:spPr/>
    </dgm:pt>
  </dgm:ptLst>
  <dgm:cxnLst>
    <dgm:cxn modelId="{03580CD3-BE79-4679-9194-103051FA723A}" type="presOf" srcId="{38059ADD-6E52-49F4-B7D5-343D479F938F}" destId="{A8109328-DA44-49FF-95D7-E645E43D6698}" srcOrd="0" destOrd="0" presId="urn:microsoft.com/office/officeart/2005/8/layout/orgChart1"/>
    <dgm:cxn modelId="{84A6880D-4D90-46E8-977F-95552386F5E1}" type="presOf" srcId="{C2FBF331-284E-43A3-B4D5-2B800F2EAE96}" destId="{01DCB97E-A4CE-4508-88C7-394C18B7169F}" srcOrd="0" destOrd="0" presId="urn:microsoft.com/office/officeart/2005/8/layout/orgChart1"/>
    <dgm:cxn modelId="{CC22DFAF-12E2-400D-95F6-C08A60FCF28A}" type="presOf" srcId="{A03D5D4A-207F-470A-A0F4-3BF34AE00E29}" destId="{AB3EDD79-8EAD-4429-B6BB-B29A91351C15}" srcOrd="0" destOrd="0" presId="urn:microsoft.com/office/officeart/2005/8/layout/orgChart1"/>
    <dgm:cxn modelId="{0BE34075-6F6F-460A-BDE1-C42C8E730300}" srcId="{396C1C8D-82FF-465D-A867-D9AF14CF3E4A}" destId="{0E234248-61FB-424F-A905-DE31C22B8F3A}" srcOrd="0" destOrd="0" parTransId="{AF075B1F-A124-4DED-A9CC-3399B92BE84F}" sibTransId="{DBD776AE-CA93-4118-A184-27476C924D5B}"/>
    <dgm:cxn modelId="{8CD52436-B263-4584-979D-FF3DC1B69D5B}" srcId="{0E234248-61FB-424F-A905-DE31C22B8F3A}" destId="{3F6F7048-806B-4498-A3E5-A04485D9F72D}" srcOrd="0" destOrd="0" parTransId="{C2FBF331-284E-43A3-B4D5-2B800F2EAE96}" sibTransId="{6BF50562-D89F-48A9-85C1-EC4D2BF45179}"/>
    <dgm:cxn modelId="{9DE19198-8D0B-46C6-B8F9-2E6209CF0211}" srcId="{3F6F7048-806B-4498-A3E5-A04485D9F72D}" destId="{09A171EA-9A93-41B5-A3F2-663EC81D894D}" srcOrd="0" destOrd="0" parTransId="{C22CD4D0-3601-4D02-B8EB-BF4970A32AF8}" sibTransId="{DCE43774-96FA-41EC-B65D-2F0FFEEE84A1}"/>
    <dgm:cxn modelId="{473282BA-E8CE-42D5-8919-C804E498F2FD}" type="presOf" srcId="{794AD7BA-D14B-45E1-8E80-8D66C43FAF24}" destId="{266D602A-ED0B-4EE7-B90F-FB9CA0539A5D}" srcOrd="1" destOrd="0" presId="urn:microsoft.com/office/officeart/2005/8/layout/orgChart1"/>
    <dgm:cxn modelId="{A49FB82A-44BA-4215-8D9B-9207DC72B90F}" type="presOf" srcId="{0E234248-61FB-424F-A905-DE31C22B8F3A}" destId="{7A661CF1-262C-4534-A2EB-5E7C6B079393}" srcOrd="1" destOrd="0" presId="urn:microsoft.com/office/officeart/2005/8/layout/orgChart1"/>
    <dgm:cxn modelId="{C1029235-29E3-4AB8-99EC-834A6BD16EE2}" type="presOf" srcId="{3F6F7048-806B-4498-A3E5-A04485D9F72D}" destId="{1ED8C9B4-8312-4281-88CE-964EC3285EB7}" srcOrd="1" destOrd="0" presId="urn:microsoft.com/office/officeart/2005/8/layout/orgChart1"/>
    <dgm:cxn modelId="{9DC6FDBD-D261-4B26-AC5F-203044AB5C73}" type="presOf" srcId="{09A171EA-9A93-41B5-A3F2-663EC81D894D}" destId="{755C6FC4-B6F6-4EA0-A2C0-EA1B5F990DE3}" srcOrd="1" destOrd="0" presId="urn:microsoft.com/office/officeart/2005/8/layout/orgChart1"/>
    <dgm:cxn modelId="{AF3089A7-F9C4-4F28-AD2C-7BEF5767671B}" srcId="{0E234248-61FB-424F-A905-DE31C22B8F3A}" destId="{38059ADD-6E52-49F4-B7D5-343D479F938F}" srcOrd="1" destOrd="0" parTransId="{A03D5D4A-207F-470A-A0F4-3BF34AE00E29}" sibTransId="{CEB9846E-F41C-491D-AA09-501E9CE71E78}"/>
    <dgm:cxn modelId="{765B09D1-17D3-4627-BAF6-48DA83233634}" type="presOf" srcId="{0E234248-61FB-424F-A905-DE31C22B8F3A}" destId="{2BC7973B-62ED-4C37-AFF4-4AF45B934903}" srcOrd="0" destOrd="0" presId="urn:microsoft.com/office/officeart/2005/8/layout/orgChart1"/>
    <dgm:cxn modelId="{7271F023-1F3F-47EF-AAF0-D9B17231A567}" type="presOf" srcId="{794AD7BA-D14B-45E1-8E80-8D66C43FAF24}" destId="{8CC47194-B656-41F7-AF6E-0449F094BA21}" srcOrd="0" destOrd="0" presId="urn:microsoft.com/office/officeart/2005/8/layout/orgChart1"/>
    <dgm:cxn modelId="{BC39B041-CCD6-4EE6-A0E5-B59474883BC1}" type="presOf" srcId="{38059ADD-6E52-49F4-B7D5-343D479F938F}" destId="{3EF31EB8-B494-4D3D-8BB9-048547ED0B84}" srcOrd="1" destOrd="0" presId="urn:microsoft.com/office/officeart/2005/8/layout/orgChart1"/>
    <dgm:cxn modelId="{525334A4-E279-4CDE-9FB7-11EC87294818}" srcId="{3F6F7048-806B-4498-A3E5-A04485D9F72D}" destId="{794AD7BA-D14B-45E1-8E80-8D66C43FAF24}" srcOrd="1" destOrd="0" parTransId="{5BCB2E12-D6B2-4492-9EAE-3E0433FA2B26}" sibTransId="{9BEAB9A6-2EEF-4BE6-B4D8-CAE611859810}"/>
    <dgm:cxn modelId="{D20D007B-98A7-4F75-A69D-91EA10ADEE7B}" type="presOf" srcId="{09A171EA-9A93-41B5-A3F2-663EC81D894D}" destId="{DD698E17-E7EF-4D9E-96E4-14EDFC4E16E2}" srcOrd="0" destOrd="0" presId="urn:microsoft.com/office/officeart/2005/8/layout/orgChart1"/>
    <dgm:cxn modelId="{2CD03A34-62C7-4FB0-BD29-D3917CB40464}" type="presOf" srcId="{3F6F7048-806B-4498-A3E5-A04485D9F72D}" destId="{5EFFE27F-A5F7-47AD-B9BE-F1D47DAAF75D}" srcOrd="0" destOrd="0" presId="urn:microsoft.com/office/officeart/2005/8/layout/orgChart1"/>
    <dgm:cxn modelId="{D9642176-A128-4CC5-8124-C39A9701EDA1}" type="presOf" srcId="{396C1C8D-82FF-465D-A867-D9AF14CF3E4A}" destId="{444F2444-02B9-49F2-94AD-05A357F295D4}" srcOrd="0" destOrd="0" presId="urn:microsoft.com/office/officeart/2005/8/layout/orgChart1"/>
    <dgm:cxn modelId="{3605D22D-0108-4C16-BA16-D927AFD5E397}" type="presOf" srcId="{5BCB2E12-D6B2-4492-9EAE-3E0433FA2B26}" destId="{BDA7837D-39C6-4F94-8F7F-5F9889E59829}" srcOrd="0" destOrd="0" presId="urn:microsoft.com/office/officeart/2005/8/layout/orgChart1"/>
    <dgm:cxn modelId="{6C78D92D-7178-4EE2-8B13-4E3CA5FA0A36}" type="presOf" srcId="{C22CD4D0-3601-4D02-B8EB-BF4970A32AF8}" destId="{57DFD61C-E660-44BB-968F-AA0AE25711C8}" srcOrd="0" destOrd="0" presId="urn:microsoft.com/office/officeart/2005/8/layout/orgChart1"/>
    <dgm:cxn modelId="{2B52565B-ABEE-44F8-BF13-E0404FF4311A}" type="presParOf" srcId="{444F2444-02B9-49F2-94AD-05A357F295D4}" destId="{86415052-6764-4AAF-9CFB-82940BDD5670}" srcOrd="0" destOrd="0" presId="urn:microsoft.com/office/officeart/2005/8/layout/orgChart1"/>
    <dgm:cxn modelId="{8CF67933-BAA2-43BD-B8C7-A59F8EBE0869}" type="presParOf" srcId="{86415052-6764-4AAF-9CFB-82940BDD5670}" destId="{9AC351E4-42B3-4C5E-81AE-511DB59FCB3E}" srcOrd="0" destOrd="0" presId="urn:microsoft.com/office/officeart/2005/8/layout/orgChart1"/>
    <dgm:cxn modelId="{4E43233D-B40E-44A3-A014-116E3D7E4D4E}" type="presParOf" srcId="{9AC351E4-42B3-4C5E-81AE-511DB59FCB3E}" destId="{2BC7973B-62ED-4C37-AFF4-4AF45B934903}" srcOrd="0" destOrd="0" presId="urn:microsoft.com/office/officeart/2005/8/layout/orgChart1"/>
    <dgm:cxn modelId="{93C73E41-6027-4443-8EC5-74A77931CA06}" type="presParOf" srcId="{9AC351E4-42B3-4C5E-81AE-511DB59FCB3E}" destId="{7A661CF1-262C-4534-A2EB-5E7C6B079393}" srcOrd="1" destOrd="0" presId="urn:microsoft.com/office/officeart/2005/8/layout/orgChart1"/>
    <dgm:cxn modelId="{EE03C3B5-4AF2-43B7-AC52-CB984D5F82F5}" type="presParOf" srcId="{86415052-6764-4AAF-9CFB-82940BDD5670}" destId="{EE3E692B-E7A8-4C13-96DE-8AC8DADE6F73}" srcOrd="1" destOrd="0" presId="urn:microsoft.com/office/officeart/2005/8/layout/orgChart1"/>
    <dgm:cxn modelId="{8AF1CD94-188B-4ED9-84F7-03B097E1ADE9}" type="presParOf" srcId="{EE3E692B-E7A8-4C13-96DE-8AC8DADE6F73}" destId="{01DCB97E-A4CE-4508-88C7-394C18B7169F}" srcOrd="0" destOrd="0" presId="urn:microsoft.com/office/officeart/2005/8/layout/orgChart1"/>
    <dgm:cxn modelId="{F05F0ABD-B9C5-4D04-9259-B0B55B1477B8}" type="presParOf" srcId="{EE3E692B-E7A8-4C13-96DE-8AC8DADE6F73}" destId="{8E750395-306E-4D3A-9BB2-CFA96DE18F18}" srcOrd="1" destOrd="0" presId="urn:microsoft.com/office/officeart/2005/8/layout/orgChart1"/>
    <dgm:cxn modelId="{2D088D53-8DFF-4BF9-9014-B812FE13B551}" type="presParOf" srcId="{8E750395-306E-4D3A-9BB2-CFA96DE18F18}" destId="{2AB5F6D6-0437-4B4F-A2B6-3EE477FD620D}" srcOrd="0" destOrd="0" presId="urn:microsoft.com/office/officeart/2005/8/layout/orgChart1"/>
    <dgm:cxn modelId="{63E744F6-7004-40A2-A22C-E6C0F566EA29}" type="presParOf" srcId="{2AB5F6D6-0437-4B4F-A2B6-3EE477FD620D}" destId="{5EFFE27F-A5F7-47AD-B9BE-F1D47DAAF75D}" srcOrd="0" destOrd="0" presId="urn:microsoft.com/office/officeart/2005/8/layout/orgChart1"/>
    <dgm:cxn modelId="{3F95DF9A-B52A-4955-918C-FCD6AE158624}" type="presParOf" srcId="{2AB5F6D6-0437-4B4F-A2B6-3EE477FD620D}" destId="{1ED8C9B4-8312-4281-88CE-964EC3285EB7}" srcOrd="1" destOrd="0" presId="urn:microsoft.com/office/officeart/2005/8/layout/orgChart1"/>
    <dgm:cxn modelId="{FCF46573-E79D-436E-BCEE-7D2BDE5C9A01}" type="presParOf" srcId="{8E750395-306E-4D3A-9BB2-CFA96DE18F18}" destId="{CADC5E93-B1FA-4C2C-9DFE-8D7E1BDA8AC4}" srcOrd="1" destOrd="0" presId="urn:microsoft.com/office/officeart/2005/8/layout/orgChart1"/>
    <dgm:cxn modelId="{F8387A69-44A4-4E68-B570-659530F2340D}" type="presParOf" srcId="{CADC5E93-B1FA-4C2C-9DFE-8D7E1BDA8AC4}" destId="{57DFD61C-E660-44BB-968F-AA0AE25711C8}" srcOrd="0" destOrd="0" presId="urn:microsoft.com/office/officeart/2005/8/layout/orgChart1"/>
    <dgm:cxn modelId="{4FFBB475-6FD5-4D75-ADBF-1251BBF28A3E}" type="presParOf" srcId="{CADC5E93-B1FA-4C2C-9DFE-8D7E1BDA8AC4}" destId="{3B4FB3FB-81C3-46A3-9CCA-6950B60E7661}" srcOrd="1" destOrd="0" presId="urn:microsoft.com/office/officeart/2005/8/layout/orgChart1"/>
    <dgm:cxn modelId="{D435621C-7288-4FB3-9AE6-5EA9DE0A04C0}" type="presParOf" srcId="{3B4FB3FB-81C3-46A3-9CCA-6950B60E7661}" destId="{48A2F8F8-5DCA-469F-AE94-97452346DD90}" srcOrd="0" destOrd="0" presId="urn:microsoft.com/office/officeart/2005/8/layout/orgChart1"/>
    <dgm:cxn modelId="{A6695E8B-5B22-4F59-957A-E13B883D390E}" type="presParOf" srcId="{48A2F8F8-5DCA-469F-AE94-97452346DD90}" destId="{DD698E17-E7EF-4D9E-96E4-14EDFC4E16E2}" srcOrd="0" destOrd="0" presId="urn:microsoft.com/office/officeart/2005/8/layout/orgChart1"/>
    <dgm:cxn modelId="{FDDE19F5-038C-4D06-BA9E-28200B9EAEAA}" type="presParOf" srcId="{48A2F8F8-5DCA-469F-AE94-97452346DD90}" destId="{755C6FC4-B6F6-4EA0-A2C0-EA1B5F990DE3}" srcOrd="1" destOrd="0" presId="urn:microsoft.com/office/officeart/2005/8/layout/orgChart1"/>
    <dgm:cxn modelId="{53AC59F2-B500-4771-AA8C-BB447F424117}" type="presParOf" srcId="{3B4FB3FB-81C3-46A3-9CCA-6950B60E7661}" destId="{4A4FF449-C6BE-4410-B0E5-95B8CDE7F274}" srcOrd="1" destOrd="0" presId="urn:microsoft.com/office/officeart/2005/8/layout/orgChart1"/>
    <dgm:cxn modelId="{D767483C-038C-4DE0-A6C5-1C351627D311}" type="presParOf" srcId="{3B4FB3FB-81C3-46A3-9CCA-6950B60E7661}" destId="{4665A762-1A08-4936-B0D7-6BF634F0F796}" srcOrd="2" destOrd="0" presId="urn:microsoft.com/office/officeart/2005/8/layout/orgChart1"/>
    <dgm:cxn modelId="{061CFF6C-AB08-4000-A38B-2FB059F010DB}" type="presParOf" srcId="{CADC5E93-B1FA-4C2C-9DFE-8D7E1BDA8AC4}" destId="{BDA7837D-39C6-4F94-8F7F-5F9889E59829}" srcOrd="2" destOrd="0" presId="urn:microsoft.com/office/officeart/2005/8/layout/orgChart1"/>
    <dgm:cxn modelId="{78F725A9-6002-46D5-AF90-E6704B1E1494}" type="presParOf" srcId="{CADC5E93-B1FA-4C2C-9DFE-8D7E1BDA8AC4}" destId="{1DACC799-A8D8-4DE7-B94E-94B5DFE556A1}" srcOrd="3" destOrd="0" presId="urn:microsoft.com/office/officeart/2005/8/layout/orgChart1"/>
    <dgm:cxn modelId="{CB1A85F4-291F-4B46-ACE6-9BA05E5F5BDF}" type="presParOf" srcId="{1DACC799-A8D8-4DE7-B94E-94B5DFE556A1}" destId="{C9132CD7-28CF-427C-B419-30C7B923D7CE}" srcOrd="0" destOrd="0" presId="urn:microsoft.com/office/officeart/2005/8/layout/orgChart1"/>
    <dgm:cxn modelId="{DA96A860-F059-488E-B966-48E846D217D9}" type="presParOf" srcId="{C9132CD7-28CF-427C-B419-30C7B923D7CE}" destId="{8CC47194-B656-41F7-AF6E-0449F094BA21}" srcOrd="0" destOrd="0" presId="urn:microsoft.com/office/officeart/2005/8/layout/orgChart1"/>
    <dgm:cxn modelId="{6BF42B9B-7C4C-48CE-BD39-45FE10A90AD5}" type="presParOf" srcId="{C9132CD7-28CF-427C-B419-30C7B923D7CE}" destId="{266D602A-ED0B-4EE7-B90F-FB9CA0539A5D}" srcOrd="1" destOrd="0" presId="urn:microsoft.com/office/officeart/2005/8/layout/orgChart1"/>
    <dgm:cxn modelId="{12848B16-CC59-4D3D-9A97-D9E356D9A406}" type="presParOf" srcId="{1DACC799-A8D8-4DE7-B94E-94B5DFE556A1}" destId="{3AED113E-077B-442F-BC62-103E84F62F11}" srcOrd="1" destOrd="0" presId="urn:microsoft.com/office/officeart/2005/8/layout/orgChart1"/>
    <dgm:cxn modelId="{87143A03-328A-4778-B3EB-3811BA0C7F2F}" type="presParOf" srcId="{1DACC799-A8D8-4DE7-B94E-94B5DFE556A1}" destId="{0033223C-CD61-4997-B5A8-5CF10C17F3B8}" srcOrd="2" destOrd="0" presId="urn:microsoft.com/office/officeart/2005/8/layout/orgChart1"/>
    <dgm:cxn modelId="{8178808B-93D2-496B-A17D-7D619B621BC8}" type="presParOf" srcId="{8E750395-306E-4D3A-9BB2-CFA96DE18F18}" destId="{61F2BA85-90E4-4542-A5FD-456F6F263C2E}" srcOrd="2" destOrd="0" presId="urn:microsoft.com/office/officeart/2005/8/layout/orgChart1"/>
    <dgm:cxn modelId="{EA373764-DD0E-4DDA-98E1-240E467C4ED5}" type="presParOf" srcId="{EE3E692B-E7A8-4C13-96DE-8AC8DADE6F73}" destId="{AB3EDD79-8EAD-4429-B6BB-B29A91351C15}" srcOrd="2" destOrd="0" presId="urn:microsoft.com/office/officeart/2005/8/layout/orgChart1"/>
    <dgm:cxn modelId="{7D7912E2-F12E-407C-8540-395E1E18CB10}" type="presParOf" srcId="{EE3E692B-E7A8-4C13-96DE-8AC8DADE6F73}" destId="{AB1AF0A5-67BF-443D-AF6B-67D3B085D3D6}" srcOrd="3" destOrd="0" presId="urn:microsoft.com/office/officeart/2005/8/layout/orgChart1"/>
    <dgm:cxn modelId="{622DC45D-EC56-4B05-B4AB-50959DB0B9BC}" type="presParOf" srcId="{AB1AF0A5-67BF-443D-AF6B-67D3B085D3D6}" destId="{A0F989AC-52AB-49EB-8CFB-6CC070E00CB2}" srcOrd="0" destOrd="0" presId="urn:microsoft.com/office/officeart/2005/8/layout/orgChart1"/>
    <dgm:cxn modelId="{0F33F2C3-BD2E-4D2F-AB14-4B1E1517EEFE}" type="presParOf" srcId="{A0F989AC-52AB-49EB-8CFB-6CC070E00CB2}" destId="{A8109328-DA44-49FF-95D7-E645E43D6698}" srcOrd="0" destOrd="0" presId="urn:microsoft.com/office/officeart/2005/8/layout/orgChart1"/>
    <dgm:cxn modelId="{F3611F67-8494-40A9-A304-390D60008883}" type="presParOf" srcId="{A0F989AC-52AB-49EB-8CFB-6CC070E00CB2}" destId="{3EF31EB8-B494-4D3D-8BB9-048547ED0B84}" srcOrd="1" destOrd="0" presId="urn:microsoft.com/office/officeart/2005/8/layout/orgChart1"/>
    <dgm:cxn modelId="{1737E705-E865-458E-B559-CD2A728B6FB2}" type="presParOf" srcId="{AB1AF0A5-67BF-443D-AF6B-67D3B085D3D6}" destId="{E379A6FD-5B05-4A56-9DD1-F93A3EF98FB9}" srcOrd="1" destOrd="0" presId="urn:microsoft.com/office/officeart/2005/8/layout/orgChart1"/>
    <dgm:cxn modelId="{8EA439E3-2F5E-4B19-BB43-489DDCAA257A}" type="presParOf" srcId="{AB1AF0A5-67BF-443D-AF6B-67D3B085D3D6}" destId="{3E3E9430-2BA8-4243-A051-CF35D7212A21}" srcOrd="2" destOrd="0" presId="urn:microsoft.com/office/officeart/2005/8/layout/orgChart1"/>
    <dgm:cxn modelId="{845D95FC-8ABA-46DA-992F-4D055EF30B77}" type="presParOf" srcId="{86415052-6764-4AAF-9CFB-82940BDD5670}" destId="{11C5AE94-BE5B-45D6-86D4-891007BCF9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268F8C-374D-4BBF-B8FE-E7B3EDF5BF3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5D6E3432-FC49-4EE6-901C-6CDBEC6FE5C4}">
      <dgm:prSet phldrT="[نص]"/>
      <dgm:spPr/>
      <dgm:t>
        <a:bodyPr/>
        <a:lstStyle/>
        <a:p>
          <a:pPr rtl="0"/>
          <a:r>
            <a:rPr lang="en-US" dirty="0" smtClean="0"/>
            <a:t>2-Abnormal </a:t>
          </a:r>
          <a:r>
            <a:rPr lang="en-US" u="sng" dirty="0" smtClean="0"/>
            <a:t>conduction</a:t>
          </a:r>
          <a:endParaRPr lang="ar-SA" u="sng" dirty="0"/>
        </a:p>
      </dgm:t>
    </dgm:pt>
    <dgm:pt modelId="{1206312F-32BD-49A6-A615-1A88340650ED}" type="parTrans" cxnId="{17B60390-B022-47D7-B545-BB21E382E573}">
      <dgm:prSet/>
      <dgm:spPr/>
      <dgm:t>
        <a:bodyPr/>
        <a:lstStyle/>
        <a:p>
          <a:pPr rtl="1"/>
          <a:endParaRPr lang="ar-SA"/>
        </a:p>
      </dgm:t>
    </dgm:pt>
    <dgm:pt modelId="{CCC49E61-F4A2-4FED-BA96-4FB73F6386F1}" type="sibTrans" cxnId="{17B60390-B022-47D7-B545-BB21E382E573}">
      <dgm:prSet/>
      <dgm:spPr/>
      <dgm:t>
        <a:bodyPr/>
        <a:lstStyle/>
        <a:p>
          <a:pPr rtl="1"/>
          <a:endParaRPr lang="ar-SA"/>
        </a:p>
      </dgm:t>
    </dgm:pt>
    <dgm:pt modelId="{4A6F0F21-0C20-4A21-9A71-8E26B4F63681}">
      <dgm:prSet phldrT="[نص]"/>
      <dgm:spPr/>
      <dgm:t>
        <a:bodyPr/>
        <a:lstStyle/>
        <a:p>
          <a:pPr rtl="1"/>
          <a:r>
            <a:rPr lang="en-US" dirty="0" smtClean="0"/>
            <a:t>Conduction block</a:t>
          </a:r>
          <a:endParaRPr lang="ar-SA" dirty="0"/>
        </a:p>
      </dgm:t>
    </dgm:pt>
    <dgm:pt modelId="{CBA8A51E-1337-4011-8C01-BA6206160AD1}" type="parTrans" cxnId="{C52076C8-9579-4B46-9CDE-41C1905EB432}">
      <dgm:prSet/>
      <dgm:spPr/>
      <dgm:t>
        <a:bodyPr/>
        <a:lstStyle/>
        <a:p>
          <a:pPr rtl="1"/>
          <a:endParaRPr lang="ar-SA"/>
        </a:p>
      </dgm:t>
    </dgm:pt>
    <dgm:pt modelId="{C434C300-D803-4CED-919F-D792551E754A}" type="sibTrans" cxnId="{C52076C8-9579-4B46-9CDE-41C1905EB432}">
      <dgm:prSet/>
      <dgm:spPr/>
      <dgm:t>
        <a:bodyPr/>
        <a:lstStyle/>
        <a:p>
          <a:pPr rtl="1"/>
          <a:endParaRPr lang="ar-SA"/>
        </a:p>
      </dgm:t>
    </dgm:pt>
    <dgm:pt modelId="{93434542-5868-4135-B475-0B00065BB937}">
      <dgm:prSet phldrT="[نص]"/>
      <dgm:spPr/>
      <dgm:t>
        <a:bodyPr/>
        <a:lstStyle/>
        <a:p>
          <a:pPr rtl="1"/>
          <a:r>
            <a:rPr lang="en-US" dirty="0" smtClean="0"/>
            <a:t>1</a:t>
          </a:r>
          <a:r>
            <a:rPr lang="en-US" baseline="30000" dirty="0" smtClean="0"/>
            <a:t>st</a:t>
          </a:r>
          <a:r>
            <a:rPr lang="en-US" dirty="0" smtClean="0"/>
            <a:t> degree</a:t>
          </a:r>
          <a:endParaRPr lang="ar-SA" dirty="0"/>
        </a:p>
      </dgm:t>
    </dgm:pt>
    <dgm:pt modelId="{E0EB9E86-AC47-457A-8549-B50B28F4940F}" type="parTrans" cxnId="{16BF6A28-C70B-4E8F-8B08-AC2D57B40A2E}">
      <dgm:prSet/>
      <dgm:spPr/>
      <dgm:t>
        <a:bodyPr/>
        <a:lstStyle/>
        <a:p>
          <a:pPr rtl="1"/>
          <a:endParaRPr lang="ar-SA"/>
        </a:p>
      </dgm:t>
    </dgm:pt>
    <dgm:pt modelId="{41E75A8F-94CF-45AA-9C7D-F56EBDABC9BB}" type="sibTrans" cxnId="{16BF6A28-C70B-4E8F-8B08-AC2D57B40A2E}">
      <dgm:prSet/>
      <dgm:spPr/>
      <dgm:t>
        <a:bodyPr/>
        <a:lstStyle/>
        <a:p>
          <a:pPr rtl="1"/>
          <a:endParaRPr lang="ar-SA"/>
        </a:p>
      </dgm:t>
    </dgm:pt>
    <dgm:pt modelId="{7997A6FC-308F-4E74-A0F5-BE2607292365}">
      <dgm:prSet phldrT="[نص]"/>
      <dgm:spPr/>
      <dgm:t>
        <a:bodyPr/>
        <a:lstStyle/>
        <a:p>
          <a:pPr rtl="1"/>
          <a:r>
            <a:rPr lang="en-US" dirty="0" smtClean="0"/>
            <a:t>2</a:t>
          </a:r>
          <a:r>
            <a:rPr lang="en-US" baseline="30000" dirty="0" smtClean="0"/>
            <a:t>nd</a:t>
          </a:r>
          <a:r>
            <a:rPr lang="en-US" dirty="0" smtClean="0"/>
            <a:t> degree</a:t>
          </a:r>
          <a:endParaRPr lang="ar-SA" dirty="0"/>
        </a:p>
      </dgm:t>
    </dgm:pt>
    <dgm:pt modelId="{66AFB561-3BF8-4A3E-B913-84F66639B197}" type="parTrans" cxnId="{9EF92D7D-33C1-49FD-A87E-1767BC25BE15}">
      <dgm:prSet/>
      <dgm:spPr/>
      <dgm:t>
        <a:bodyPr/>
        <a:lstStyle/>
        <a:p>
          <a:pPr rtl="1"/>
          <a:endParaRPr lang="ar-SA"/>
        </a:p>
      </dgm:t>
    </dgm:pt>
    <dgm:pt modelId="{E899AFFC-E195-486B-BD5D-DDA823FC51D1}" type="sibTrans" cxnId="{9EF92D7D-33C1-49FD-A87E-1767BC25BE15}">
      <dgm:prSet/>
      <dgm:spPr/>
      <dgm:t>
        <a:bodyPr/>
        <a:lstStyle/>
        <a:p>
          <a:pPr rtl="1"/>
          <a:endParaRPr lang="ar-SA"/>
        </a:p>
      </dgm:t>
    </dgm:pt>
    <dgm:pt modelId="{C080AAC5-EB8D-4AC4-A9A5-4FD7BF28C680}">
      <dgm:prSet phldrT="[نص]"/>
      <dgm:spPr/>
      <dgm:t>
        <a:bodyPr/>
        <a:lstStyle/>
        <a:p>
          <a:pPr rtl="1"/>
          <a:r>
            <a:rPr lang="en-US" dirty="0" smtClean="0"/>
            <a:t>Reentry </a:t>
          </a:r>
          <a:endParaRPr lang="ar-SA" dirty="0"/>
        </a:p>
      </dgm:t>
    </dgm:pt>
    <dgm:pt modelId="{8FD7195D-9CE9-434C-B01A-614EFBAB2014}" type="parTrans" cxnId="{21D0EEF1-450B-4AE4-AB57-2F83314664E5}">
      <dgm:prSet/>
      <dgm:spPr/>
      <dgm:t>
        <a:bodyPr/>
        <a:lstStyle/>
        <a:p>
          <a:pPr rtl="1"/>
          <a:endParaRPr lang="ar-SA"/>
        </a:p>
      </dgm:t>
    </dgm:pt>
    <dgm:pt modelId="{C8A4471F-3EBA-4DDC-8548-AE5CCB918AAB}" type="sibTrans" cxnId="{21D0EEF1-450B-4AE4-AB57-2F83314664E5}">
      <dgm:prSet/>
      <dgm:spPr/>
      <dgm:t>
        <a:bodyPr/>
        <a:lstStyle/>
        <a:p>
          <a:pPr rtl="1"/>
          <a:endParaRPr lang="ar-SA"/>
        </a:p>
      </dgm:t>
    </dgm:pt>
    <dgm:pt modelId="{D7342C82-F715-4B3B-82A4-E28206275525}">
      <dgm:prSet phldrT="[نص]"/>
      <dgm:spPr/>
      <dgm:t>
        <a:bodyPr/>
        <a:lstStyle/>
        <a:p>
          <a:pPr rtl="1"/>
          <a:r>
            <a:rPr lang="en-US" dirty="0" smtClean="0"/>
            <a:t>Circus movement</a:t>
          </a:r>
          <a:endParaRPr lang="ar-SA" dirty="0"/>
        </a:p>
      </dgm:t>
    </dgm:pt>
    <dgm:pt modelId="{AAEAFB42-F107-4CD3-BD97-AD7EE3E7EF04}" type="parTrans" cxnId="{DD1A1FDF-2314-41AF-947B-F6D955272444}">
      <dgm:prSet/>
      <dgm:spPr/>
      <dgm:t>
        <a:bodyPr/>
        <a:lstStyle/>
        <a:p>
          <a:pPr rtl="1"/>
          <a:endParaRPr lang="ar-SA"/>
        </a:p>
      </dgm:t>
    </dgm:pt>
    <dgm:pt modelId="{AB6F1CB4-0489-459E-825A-E0B5C13FEEB4}" type="sibTrans" cxnId="{DD1A1FDF-2314-41AF-947B-F6D955272444}">
      <dgm:prSet/>
      <dgm:spPr/>
      <dgm:t>
        <a:bodyPr/>
        <a:lstStyle/>
        <a:p>
          <a:pPr rtl="1"/>
          <a:endParaRPr lang="ar-SA"/>
        </a:p>
      </dgm:t>
    </dgm:pt>
    <dgm:pt modelId="{D169B192-FDFB-4F50-ABDF-1150FE2CBB12}">
      <dgm:prSet/>
      <dgm:spPr/>
      <dgm:t>
        <a:bodyPr/>
        <a:lstStyle/>
        <a:p>
          <a:pPr rtl="1"/>
          <a:r>
            <a:rPr lang="en-US" dirty="0" smtClean="0"/>
            <a:t>3</a:t>
          </a:r>
          <a:r>
            <a:rPr lang="en-US" baseline="30000" dirty="0" smtClean="0"/>
            <a:t>rd</a:t>
          </a:r>
          <a:r>
            <a:rPr lang="en-US" dirty="0" smtClean="0"/>
            <a:t> degree</a:t>
          </a:r>
          <a:endParaRPr lang="ar-SA" dirty="0"/>
        </a:p>
      </dgm:t>
    </dgm:pt>
    <dgm:pt modelId="{D5BC55DC-AC98-47E1-B705-1703B519E42F}" type="parTrans" cxnId="{2F0C43E3-2249-40D1-9482-39A3D9F90024}">
      <dgm:prSet/>
      <dgm:spPr/>
      <dgm:t>
        <a:bodyPr/>
        <a:lstStyle/>
        <a:p>
          <a:pPr rtl="1"/>
          <a:endParaRPr lang="ar-SA"/>
        </a:p>
      </dgm:t>
    </dgm:pt>
    <dgm:pt modelId="{0A60B4BA-14C9-4DE4-8146-435CC2B08223}" type="sibTrans" cxnId="{2F0C43E3-2249-40D1-9482-39A3D9F90024}">
      <dgm:prSet/>
      <dgm:spPr/>
      <dgm:t>
        <a:bodyPr/>
        <a:lstStyle/>
        <a:p>
          <a:pPr rtl="1"/>
          <a:endParaRPr lang="ar-SA"/>
        </a:p>
      </dgm:t>
    </dgm:pt>
    <dgm:pt modelId="{35B73615-07D4-4635-96D1-64A88B7E3490}">
      <dgm:prSet/>
      <dgm:spPr/>
      <dgm:t>
        <a:bodyPr/>
        <a:lstStyle/>
        <a:p>
          <a:pPr rtl="1"/>
          <a:r>
            <a:rPr lang="en-US" dirty="0" smtClean="0"/>
            <a:t>Reflection</a:t>
          </a:r>
          <a:endParaRPr lang="ar-SA" dirty="0"/>
        </a:p>
      </dgm:t>
    </dgm:pt>
    <dgm:pt modelId="{8B5D0BC2-3A5C-4E53-A047-EB0D10C19C55}" type="parTrans" cxnId="{774A8F40-7EEC-4539-A75B-5F1E99EF01C6}">
      <dgm:prSet/>
      <dgm:spPr/>
      <dgm:t>
        <a:bodyPr/>
        <a:lstStyle/>
        <a:p>
          <a:pPr rtl="1"/>
          <a:endParaRPr lang="ar-SA"/>
        </a:p>
      </dgm:t>
    </dgm:pt>
    <dgm:pt modelId="{C03C3FFF-A04E-4F87-9D86-0AEACEB95A30}" type="sibTrans" cxnId="{774A8F40-7EEC-4539-A75B-5F1E99EF01C6}">
      <dgm:prSet/>
      <dgm:spPr/>
      <dgm:t>
        <a:bodyPr/>
        <a:lstStyle/>
        <a:p>
          <a:pPr rtl="1"/>
          <a:endParaRPr lang="ar-SA"/>
        </a:p>
      </dgm:t>
    </dgm:pt>
    <dgm:pt modelId="{43CB0CEF-66B5-49AA-B509-5EA54EB2BD50}" type="pres">
      <dgm:prSet presAssocID="{85268F8C-374D-4BBF-B8FE-E7B3EDF5BF3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625B8B30-57D4-4BC8-A4AD-249F4E3AFC89}" type="pres">
      <dgm:prSet presAssocID="{5D6E3432-FC49-4EE6-901C-6CDBEC6FE5C4}" presName="hierRoot1" presStyleCnt="0"/>
      <dgm:spPr/>
    </dgm:pt>
    <dgm:pt modelId="{D96C04F1-A63E-4ECA-9BE9-12264BAD5857}" type="pres">
      <dgm:prSet presAssocID="{5D6E3432-FC49-4EE6-901C-6CDBEC6FE5C4}" presName="composite" presStyleCnt="0"/>
      <dgm:spPr/>
    </dgm:pt>
    <dgm:pt modelId="{C93E9DDB-1514-46C0-8D78-718134F739EF}" type="pres">
      <dgm:prSet presAssocID="{5D6E3432-FC49-4EE6-901C-6CDBEC6FE5C4}" presName="background" presStyleLbl="node0" presStyleIdx="0" presStyleCnt="1"/>
      <dgm:spPr/>
    </dgm:pt>
    <dgm:pt modelId="{4855FE81-5560-481A-BB1F-94842FF5AC86}" type="pres">
      <dgm:prSet presAssocID="{5D6E3432-FC49-4EE6-901C-6CDBEC6FE5C4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0C31C09-0389-43B1-8082-421A077508C9}" type="pres">
      <dgm:prSet presAssocID="{5D6E3432-FC49-4EE6-901C-6CDBEC6FE5C4}" presName="hierChild2" presStyleCnt="0"/>
      <dgm:spPr/>
    </dgm:pt>
    <dgm:pt modelId="{72E1DD70-FD40-496F-90A3-9A31B701729C}" type="pres">
      <dgm:prSet presAssocID="{CBA8A51E-1337-4011-8C01-BA6206160AD1}" presName="Name10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7A44D9C6-719D-4421-8A87-9EF8D89FE150}" type="pres">
      <dgm:prSet presAssocID="{4A6F0F21-0C20-4A21-9A71-8E26B4F63681}" presName="hierRoot2" presStyleCnt="0"/>
      <dgm:spPr/>
    </dgm:pt>
    <dgm:pt modelId="{B8D08A7C-7A52-4A4D-A34D-2A6E59501A59}" type="pres">
      <dgm:prSet presAssocID="{4A6F0F21-0C20-4A21-9A71-8E26B4F63681}" presName="composite2" presStyleCnt="0"/>
      <dgm:spPr/>
    </dgm:pt>
    <dgm:pt modelId="{A050C925-9DFE-4DE4-A7AF-0CCAAB4750E4}" type="pres">
      <dgm:prSet presAssocID="{4A6F0F21-0C20-4A21-9A71-8E26B4F63681}" presName="background2" presStyleLbl="node2" presStyleIdx="0" presStyleCnt="2"/>
      <dgm:spPr/>
    </dgm:pt>
    <dgm:pt modelId="{38ADD1B4-5588-471A-8349-5F7E46498BFF}" type="pres">
      <dgm:prSet presAssocID="{4A6F0F21-0C20-4A21-9A71-8E26B4F63681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CEA85CB-047B-41C8-B70F-700956B18E58}" type="pres">
      <dgm:prSet presAssocID="{4A6F0F21-0C20-4A21-9A71-8E26B4F63681}" presName="hierChild3" presStyleCnt="0"/>
      <dgm:spPr/>
    </dgm:pt>
    <dgm:pt modelId="{5DD23F77-49E3-4899-B64E-AEA4E2D5A98D}" type="pres">
      <dgm:prSet presAssocID="{E0EB9E86-AC47-457A-8549-B50B28F4940F}" presName="Name17" presStyleLbl="parChTrans1D3" presStyleIdx="0" presStyleCnt="5"/>
      <dgm:spPr/>
      <dgm:t>
        <a:bodyPr/>
        <a:lstStyle/>
        <a:p>
          <a:pPr rtl="1"/>
          <a:endParaRPr lang="ar-SA"/>
        </a:p>
      </dgm:t>
    </dgm:pt>
    <dgm:pt modelId="{4A796A6B-416D-4E18-973D-B2F6370FCE5C}" type="pres">
      <dgm:prSet presAssocID="{93434542-5868-4135-B475-0B00065BB937}" presName="hierRoot3" presStyleCnt="0"/>
      <dgm:spPr/>
    </dgm:pt>
    <dgm:pt modelId="{E193FC62-7A34-42C7-A183-4CA3A0C6A169}" type="pres">
      <dgm:prSet presAssocID="{93434542-5868-4135-B475-0B00065BB937}" presName="composite3" presStyleCnt="0"/>
      <dgm:spPr/>
    </dgm:pt>
    <dgm:pt modelId="{C229AD2D-1B70-422E-82F6-0E246E8A1216}" type="pres">
      <dgm:prSet presAssocID="{93434542-5868-4135-B475-0B00065BB937}" presName="background3" presStyleLbl="node3" presStyleIdx="0" presStyleCnt="5"/>
      <dgm:spPr/>
    </dgm:pt>
    <dgm:pt modelId="{79DC99E8-EEAA-48D2-B5F1-1716607F507E}" type="pres">
      <dgm:prSet presAssocID="{93434542-5868-4135-B475-0B00065BB937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BA7EC2FE-5FEE-4A68-9388-DC65157F3926}" type="pres">
      <dgm:prSet presAssocID="{93434542-5868-4135-B475-0B00065BB937}" presName="hierChild4" presStyleCnt="0"/>
      <dgm:spPr/>
    </dgm:pt>
    <dgm:pt modelId="{C9EEF838-F7B4-4CE6-8CAF-D3E88ECF4ED9}" type="pres">
      <dgm:prSet presAssocID="{66AFB561-3BF8-4A3E-B913-84F66639B197}" presName="Name17" presStyleLbl="parChTrans1D3" presStyleIdx="1" presStyleCnt="5"/>
      <dgm:spPr/>
      <dgm:t>
        <a:bodyPr/>
        <a:lstStyle/>
        <a:p>
          <a:pPr rtl="1"/>
          <a:endParaRPr lang="ar-SA"/>
        </a:p>
      </dgm:t>
    </dgm:pt>
    <dgm:pt modelId="{29A910D4-3512-4D62-9B56-BF1F0C3965FE}" type="pres">
      <dgm:prSet presAssocID="{7997A6FC-308F-4E74-A0F5-BE2607292365}" presName="hierRoot3" presStyleCnt="0"/>
      <dgm:spPr/>
    </dgm:pt>
    <dgm:pt modelId="{2E60BF94-4887-4BBA-831F-73A281A0147E}" type="pres">
      <dgm:prSet presAssocID="{7997A6FC-308F-4E74-A0F5-BE2607292365}" presName="composite3" presStyleCnt="0"/>
      <dgm:spPr/>
    </dgm:pt>
    <dgm:pt modelId="{BC2C42BA-71B5-4184-A89C-09D4A24F6D22}" type="pres">
      <dgm:prSet presAssocID="{7997A6FC-308F-4E74-A0F5-BE2607292365}" presName="background3" presStyleLbl="node3" presStyleIdx="1" presStyleCnt="5"/>
      <dgm:spPr/>
    </dgm:pt>
    <dgm:pt modelId="{67A81870-D49F-450A-AB9C-5FE2B0CB4D99}" type="pres">
      <dgm:prSet presAssocID="{7997A6FC-308F-4E74-A0F5-BE2607292365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90A92F3-E261-4B25-A6D3-23B91FD8B3BE}" type="pres">
      <dgm:prSet presAssocID="{7997A6FC-308F-4E74-A0F5-BE2607292365}" presName="hierChild4" presStyleCnt="0"/>
      <dgm:spPr/>
    </dgm:pt>
    <dgm:pt modelId="{837B4AA8-B750-484B-B4B3-D3C46D6B5AA5}" type="pres">
      <dgm:prSet presAssocID="{D5BC55DC-AC98-47E1-B705-1703B519E42F}" presName="Name17" presStyleLbl="parChTrans1D3" presStyleIdx="2" presStyleCnt="5"/>
      <dgm:spPr/>
      <dgm:t>
        <a:bodyPr/>
        <a:lstStyle/>
        <a:p>
          <a:pPr rtl="1"/>
          <a:endParaRPr lang="ar-SA"/>
        </a:p>
      </dgm:t>
    </dgm:pt>
    <dgm:pt modelId="{6696075D-CF64-4E72-A42B-38DF7D61F1AF}" type="pres">
      <dgm:prSet presAssocID="{D169B192-FDFB-4F50-ABDF-1150FE2CBB12}" presName="hierRoot3" presStyleCnt="0"/>
      <dgm:spPr/>
    </dgm:pt>
    <dgm:pt modelId="{431869AE-D28A-4DC8-9276-E8A88EF437CA}" type="pres">
      <dgm:prSet presAssocID="{D169B192-FDFB-4F50-ABDF-1150FE2CBB12}" presName="composite3" presStyleCnt="0"/>
      <dgm:spPr/>
    </dgm:pt>
    <dgm:pt modelId="{0DCFB507-21A5-4E41-BF2A-407853180CDB}" type="pres">
      <dgm:prSet presAssocID="{D169B192-FDFB-4F50-ABDF-1150FE2CBB12}" presName="background3" presStyleLbl="node3" presStyleIdx="2" presStyleCnt="5"/>
      <dgm:spPr/>
    </dgm:pt>
    <dgm:pt modelId="{0153F5F0-0E38-4C19-A214-E0143B4B9A99}" type="pres">
      <dgm:prSet presAssocID="{D169B192-FDFB-4F50-ABDF-1150FE2CBB12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B875991-41CB-4E9C-86C1-EDA5608D3724}" type="pres">
      <dgm:prSet presAssocID="{D169B192-FDFB-4F50-ABDF-1150FE2CBB12}" presName="hierChild4" presStyleCnt="0"/>
      <dgm:spPr/>
    </dgm:pt>
    <dgm:pt modelId="{C06EFF7F-F5F1-4DEF-BCFC-D18BA243940D}" type="pres">
      <dgm:prSet presAssocID="{8FD7195D-9CE9-434C-B01A-614EFBAB2014}" presName="Name10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DEEAB40C-0212-4103-9646-6D10DEED3DA0}" type="pres">
      <dgm:prSet presAssocID="{C080AAC5-EB8D-4AC4-A9A5-4FD7BF28C680}" presName="hierRoot2" presStyleCnt="0"/>
      <dgm:spPr/>
    </dgm:pt>
    <dgm:pt modelId="{40E254CF-DF1D-4785-B74C-CC14051F6F65}" type="pres">
      <dgm:prSet presAssocID="{C080AAC5-EB8D-4AC4-A9A5-4FD7BF28C680}" presName="composite2" presStyleCnt="0"/>
      <dgm:spPr/>
    </dgm:pt>
    <dgm:pt modelId="{DCBFC737-D43A-44CF-864B-4A6A3691DF07}" type="pres">
      <dgm:prSet presAssocID="{C080AAC5-EB8D-4AC4-A9A5-4FD7BF28C680}" presName="background2" presStyleLbl="node2" presStyleIdx="1" presStyleCnt="2"/>
      <dgm:spPr/>
    </dgm:pt>
    <dgm:pt modelId="{2475B033-8ECA-45F5-A1A6-C2A469A0B550}" type="pres">
      <dgm:prSet presAssocID="{C080AAC5-EB8D-4AC4-A9A5-4FD7BF28C68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A83897C-9854-41C6-8F5E-CDBF7682594C}" type="pres">
      <dgm:prSet presAssocID="{C080AAC5-EB8D-4AC4-A9A5-4FD7BF28C680}" presName="hierChild3" presStyleCnt="0"/>
      <dgm:spPr/>
    </dgm:pt>
    <dgm:pt modelId="{5C0ACB13-3FD6-4FF3-A9BF-4EE87B92F8E4}" type="pres">
      <dgm:prSet presAssocID="{AAEAFB42-F107-4CD3-BD97-AD7EE3E7EF04}" presName="Name17" presStyleLbl="parChTrans1D3" presStyleIdx="3" presStyleCnt="5"/>
      <dgm:spPr/>
      <dgm:t>
        <a:bodyPr/>
        <a:lstStyle/>
        <a:p>
          <a:pPr rtl="1"/>
          <a:endParaRPr lang="ar-SA"/>
        </a:p>
      </dgm:t>
    </dgm:pt>
    <dgm:pt modelId="{CD3C3C9C-3E42-441F-A109-634AE241313E}" type="pres">
      <dgm:prSet presAssocID="{D7342C82-F715-4B3B-82A4-E28206275525}" presName="hierRoot3" presStyleCnt="0"/>
      <dgm:spPr/>
    </dgm:pt>
    <dgm:pt modelId="{66CEDE73-FEC2-477A-99BF-93CADA01266B}" type="pres">
      <dgm:prSet presAssocID="{D7342C82-F715-4B3B-82A4-E28206275525}" presName="composite3" presStyleCnt="0"/>
      <dgm:spPr/>
    </dgm:pt>
    <dgm:pt modelId="{EF0BBE88-B308-4275-941E-E75877ED155F}" type="pres">
      <dgm:prSet presAssocID="{D7342C82-F715-4B3B-82A4-E28206275525}" presName="background3" presStyleLbl="node3" presStyleIdx="3" presStyleCnt="5"/>
      <dgm:spPr/>
    </dgm:pt>
    <dgm:pt modelId="{A87A17FE-9B36-4B53-8032-F4809A747D2D}" type="pres">
      <dgm:prSet presAssocID="{D7342C82-F715-4B3B-82A4-E28206275525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69D1AB5-8E44-4C5A-B1AE-0B8C53A73FBD}" type="pres">
      <dgm:prSet presAssocID="{D7342C82-F715-4B3B-82A4-E28206275525}" presName="hierChild4" presStyleCnt="0"/>
      <dgm:spPr/>
    </dgm:pt>
    <dgm:pt modelId="{9FBB25E5-0DFA-45D7-8708-D0759F910606}" type="pres">
      <dgm:prSet presAssocID="{8B5D0BC2-3A5C-4E53-A047-EB0D10C19C55}" presName="Name17" presStyleLbl="parChTrans1D3" presStyleIdx="4" presStyleCnt="5"/>
      <dgm:spPr/>
      <dgm:t>
        <a:bodyPr/>
        <a:lstStyle/>
        <a:p>
          <a:pPr rtl="1"/>
          <a:endParaRPr lang="ar-SA"/>
        </a:p>
      </dgm:t>
    </dgm:pt>
    <dgm:pt modelId="{84EF331C-AC67-4567-A6A6-F0A53F540C12}" type="pres">
      <dgm:prSet presAssocID="{35B73615-07D4-4635-96D1-64A88B7E3490}" presName="hierRoot3" presStyleCnt="0"/>
      <dgm:spPr/>
    </dgm:pt>
    <dgm:pt modelId="{7AC2B36A-B22D-4BB7-90A3-60AB43FEB487}" type="pres">
      <dgm:prSet presAssocID="{35B73615-07D4-4635-96D1-64A88B7E3490}" presName="composite3" presStyleCnt="0"/>
      <dgm:spPr/>
    </dgm:pt>
    <dgm:pt modelId="{E5C797C4-1511-4F84-8833-13F0945CF742}" type="pres">
      <dgm:prSet presAssocID="{35B73615-07D4-4635-96D1-64A88B7E3490}" presName="background3" presStyleLbl="node3" presStyleIdx="4" presStyleCnt="5"/>
      <dgm:spPr/>
    </dgm:pt>
    <dgm:pt modelId="{A96FEE56-6540-488B-806A-55C4C91061B8}" type="pres">
      <dgm:prSet presAssocID="{35B73615-07D4-4635-96D1-64A88B7E3490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D3AB6883-2C7F-4A78-8C64-C7CF86B7ED54}" type="pres">
      <dgm:prSet presAssocID="{35B73615-07D4-4635-96D1-64A88B7E3490}" presName="hierChild4" presStyleCnt="0"/>
      <dgm:spPr/>
    </dgm:pt>
  </dgm:ptLst>
  <dgm:cxnLst>
    <dgm:cxn modelId="{EB5CFBE8-4F43-45C3-B462-067001663EB4}" type="presOf" srcId="{7997A6FC-308F-4E74-A0F5-BE2607292365}" destId="{67A81870-D49F-450A-AB9C-5FE2B0CB4D99}" srcOrd="0" destOrd="0" presId="urn:microsoft.com/office/officeart/2005/8/layout/hierarchy1"/>
    <dgm:cxn modelId="{3FD268CF-3EAA-4A42-A218-610B97983217}" type="presOf" srcId="{C080AAC5-EB8D-4AC4-A9A5-4FD7BF28C680}" destId="{2475B033-8ECA-45F5-A1A6-C2A469A0B550}" srcOrd="0" destOrd="0" presId="urn:microsoft.com/office/officeart/2005/8/layout/hierarchy1"/>
    <dgm:cxn modelId="{9369EA07-B129-42A3-993E-C71FBAB0ED33}" type="presOf" srcId="{93434542-5868-4135-B475-0B00065BB937}" destId="{79DC99E8-EEAA-48D2-B5F1-1716607F507E}" srcOrd="0" destOrd="0" presId="urn:microsoft.com/office/officeart/2005/8/layout/hierarchy1"/>
    <dgm:cxn modelId="{17B60390-B022-47D7-B545-BB21E382E573}" srcId="{85268F8C-374D-4BBF-B8FE-E7B3EDF5BF37}" destId="{5D6E3432-FC49-4EE6-901C-6CDBEC6FE5C4}" srcOrd="0" destOrd="0" parTransId="{1206312F-32BD-49A6-A615-1A88340650ED}" sibTransId="{CCC49E61-F4A2-4FED-BA96-4FB73F6386F1}"/>
    <dgm:cxn modelId="{C52076C8-9579-4B46-9CDE-41C1905EB432}" srcId="{5D6E3432-FC49-4EE6-901C-6CDBEC6FE5C4}" destId="{4A6F0F21-0C20-4A21-9A71-8E26B4F63681}" srcOrd="0" destOrd="0" parTransId="{CBA8A51E-1337-4011-8C01-BA6206160AD1}" sibTransId="{C434C300-D803-4CED-919F-D792551E754A}"/>
    <dgm:cxn modelId="{9EF92D7D-33C1-49FD-A87E-1767BC25BE15}" srcId="{4A6F0F21-0C20-4A21-9A71-8E26B4F63681}" destId="{7997A6FC-308F-4E74-A0F5-BE2607292365}" srcOrd="1" destOrd="0" parTransId="{66AFB561-3BF8-4A3E-B913-84F66639B197}" sibTransId="{E899AFFC-E195-486B-BD5D-DDA823FC51D1}"/>
    <dgm:cxn modelId="{774A8F40-7EEC-4539-A75B-5F1E99EF01C6}" srcId="{C080AAC5-EB8D-4AC4-A9A5-4FD7BF28C680}" destId="{35B73615-07D4-4635-96D1-64A88B7E3490}" srcOrd="1" destOrd="0" parTransId="{8B5D0BC2-3A5C-4E53-A047-EB0D10C19C55}" sibTransId="{C03C3FFF-A04E-4F87-9D86-0AEACEB95A30}"/>
    <dgm:cxn modelId="{A8FD941C-E406-40C3-AC8F-6E2E4123EF30}" type="presOf" srcId="{66AFB561-3BF8-4A3E-B913-84F66639B197}" destId="{C9EEF838-F7B4-4CE6-8CAF-D3E88ECF4ED9}" srcOrd="0" destOrd="0" presId="urn:microsoft.com/office/officeart/2005/8/layout/hierarchy1"/>
    <dgm:cxn modelId="{A16668D9-B716-4AC5-832E-83BBB91A8395}" type="presOf" srcId="{4A6F0F21-0C20-4A21-9A71-8E26B4F63681}" destId="{38ADD1B4-5588-471A-8349-5F7E46498BFF}" srcOrd="0" destOrd="0" presId="urn:microsoft.com/office/officeart/2005/8/layout/hierarchy1"/>
    <dgm:cxn modelId="{B38BFB2C-F441-4EF0-A916-989BFB52FA8D}" type="presOf" srcId="{85268F8C-374D-4BBF-B8FE-E7B3EDF5BF37}" destId="{43CB0CEF-66B5-49AA-B509-5EA54EB2BD50}" srcOrd="0" destOrd="0" presId="urn:microsoft.com/office/officeart/2005/8/layout/hierarchy1"/>
    <dgm:cxn modelId="{2F0C43E3-2249-40D1-9482-39A3D9F90024}" srcId="{4A6F0F21-0C20-4A21-9A71-8E26B4F63681}" destId="{D169B192-FDFB-4F50-ABDF-1150FE2CBB12}" srcOrd="2" destOrd="0" parTransId="{D5BC55DC-AC98-47E1-B705-1703B519E42F}" sibTransId="{0A60B4BA-14C9-4DE4-8146-435CC2B08223}"/>
    <dgm:cxn modelId="{7920F7B8-5ACA-4158-92FD-D4474054293A}" type="presOf" srcId="{D7342C82-F715-4B3B-82A4-E28206275525}" destId="{A87A17FE-9B36-4B53-8032-F4809A747D2D}" srcOrd="0" destOrd="0" presId="urn:microsoft.com/office/officeart/2005/8/layout/hierarchy1"/>
    <dgm:cxn modelId="{281C0979-E9C4-44AA-B5F3-390B7DF8F1CE}" type="presOf" srcId="{D5BC55DC-AC98-47E1-B705-1703B519E42F}" destId="{837B4AA8-B750-484B-B4B3-D3C46D6B5AA5}" srcOrd="0" destOrd="0" presId="urn:microsoft.com/office/officeart/2005/8/layout/hierarchy1"/>
    <dgm:cxn modelId="{77A79A75-6C49-402F-9A10-96A2DD3A96C3}" type="presOf" srcId="{AAEAFB42-F107-4CD3-BD97-AD7EE3E7EF04}" destId="{5C0ACB13-3FD6-4FF3-A9BF-4EE87B92F8E4}" srcOrd="0" destOrd="0" presId="urn:microsoft.com/office/officeart/2005/8/layout/hierarchy1"/>
    <dgm:cxn modelId="{EBD172D9-D06B-4376-91AA-D3C7270F0B94}" type="presOf" srcId="{8FD7195D-9CE9-434C-B01A-614EFBAB2014}" destId="{C06EFF7F-F5F1-4DEF-BCFC-D18BA243940D}" srcOrd="0" destOrd="0" presId="urn:microsoft.com/office/officeart/2005/8/layout/hierarchy1"/>
    <dgm:cxn modelId="{3CFF7F72-1ECB-4C34-84EE-9F61CD12DD6E}" type="presOf" srcId="{35B73615-07D4-4635-96D1-64A88B7E3490}" destId="{A96FEE56-6540-488B-806A-55C4C91061B8}" srcOrd="0" destOrd="0" presId="urn:microsoft.com/office/officeart/2005/8/layout/hierarchy1"/>
    <dgm:cxn modelId="{907BEE95-0B29-481C-BB81-A188F32BC98D}" type="presOf" srcId="{E0EB9E86-AC47-457A-8549-B50B28F4940F}" destId="{5DD23F77-49E3-4899-B64E-AEA4E2D5A98D}" srcOrd="0" destOrd="0" presId="urn:microsoft.com/office/officeart/2005/8/layout/hierarchy1"/>
    <dgm:cxn modelId="{25720290-0DA2-4D8A-BADA-BC304CD8475E}" type="presOf" srcId="{D169B192-FDFB-4F50-ABDF-1150FE2CBB12}" destId="{0153F5F0-0E38-4C19-A214-E0143B4B9A99}" srcOrd="0" destOrd="0" presId="urn:microsoft.com/office/officeart/2005/8/layout/hierarchy1"/>
    <dgm:cxn modelId="{EDA20072-286F-48F7-B909-E5FA4CC739B9}" type="presOf" srcId="{8B5D0BC2-3A5C-4E53-A047-EB0D10C19C55}" destId="{9FBB25E5-0DFA-45D7-8708-D0759F910606}" srcOrd="0" destOrd="0" presId="urn:microsoft.com/office/officeart/2005/8/layout/hierarchy1"/>
    <dgm:cxn modelId="{8F3247CF-8AEC-4C0C-AC74-C14F498E5BB0}" type="presOf" srcId="{5D6E3432-FC49-4EE6-901C-6CDBEC6FE5C4}" destId="{4855FE81-5560-481A-BB1F-94842FF5AC86}" srcOrd="0" destOrd="0" presId="urn:microsoft.com/office/officeart/2005/8/layout/hierarchy1"/>
    <dgm:cxn modelId="{16BF6A28-C70B-4E8F-8B08-AC2D57B40A2E}" srcId="{4A6F0F21-0C20-4A21-9A71-8E26B4F63681}" destId="{93434542-5868-4135-B475-0B00065BB937}" srcOrd="0" destOrd="0" parTransId="{E0EB9E86-AC47-457A-8549-B50B28F4940F}" sibTransId="{41E75A8F-94CF-45AA-9C7D-F56EBDABC9BB}"/>
    <dgm:cxn modelId="{21D0EEF1-450B-4AE4-AB57-2F83314664E5}" srcId="{5D6E3432-FC49-4EE6-901C-6CDBEC6FE5C4}" destId="{C080AAC5-EB8D-4AC4-A9A5-4FD7BF28C680}" srcOrd="1" destOrd="0" parTransId="{8FD7195D-9CE9-434C-B01A-614EFBAB2014}" sibTransId="{C8A4471F-3EBA-4DDC-8548-AE5CCB918AAB}"/>
    <dgm:cxn modelId="{DD1A1FDF-2314-41AF-947B-F6D955272444}" srcId="{C080AAC5-EB8D-4AC4-A9A5-4FD7BF28C680}" destId="{D7342C82-F715-4B3B-82A4-E28206275525}" srcOrd="0" destOrd="0" parTransId="{AAEAFB42-F107-4CD3-BD97-AD7EE3E7EF04}" sibTransId="{AB6F1CB4-0489-459E-825A-E0B5C13FEEB4}"/>
    <dgm:cxn modelId="{274B61DD-5A3C-4F3F-82A6-6BF1FB0B4A29}" type="presOf" srcId="{CBA8A51E-1337-4011-8C01-BA6206160AD1}" destId="{72E1DD70-FD40-496F-90A3-9A31B701729C}" srcOrd="0" destOrd="0" presId="urn:microsoft.com/office/officeart/2005/8/layout/hierarchy1"/>
    <dgm:cxn modelId="{3CD41EF7-3701-4A4B-9B12-16CA1BF3AAA1}" type="presParOf" srcId="{43CB0CEF-66B5-49AA-B509-5EA54EB2BD50}" destId="{625B8B30-57D4-4BC8-A4AD-249F4E3AFC89}" srcOrd="0" destOrd="0" presId="urn:microsoft.com/office/officeart/2005/8/layout/hierarchy1"/>
    <dgm:cxn modelId="{5292E7F6-08B3-4B69-A8E5-16D6436D6D8B}" type="presParOf" srcId="{625B8B30-57D4-4BC8-A4AD-249F4E3AFC89}" destId="{D96C04F1-A63E-4ECA-9BE9-12264BAD5857}" srcOrd="0" destOrd="0" presId="urn:microsoft.com/office/officeart/2005/8/layout/hierarchy1"/>
    <dgm:cxn modelId="{E9C39B6F-0DEC-4B54-AEA5-F74576257EEC}" type="presParOf" srcId="{D96C04F1-A63E-4ECA-9BE9-12264BAD5857}" destId="{C93E9DDB-1514-46C0-8D78-718134F739EF}" srcOrd="0" destOrd="0" presId="urn:microsoft.com/office/officeart/2005/8/layout/hierarchy1"/>
    <dgm:cxn modelId="{BE9836B1-E10A-4206-98DD-007D94128A53}" type="presParOf" srcId="{D96C04F1-A63E-4ECA-9BE9-12264BAD5857}" destId="{4855FE81-5560-481A-BB1F-94842FF5AC86}" srcOrd="1" destOrd="0" presId="urn:microsoft.com/office/officeart/2005/8/layout/hierarchy1"/>
    <dgm:cxn modelId="{A1F8DE66-9D1C-429E-879C-209105CD9A56}" type="presParOf" srcId="{625B8B30-57D4-4BC8-A4AD-249F4E3AFC89}" destId="{60C31C09-0389-43B1-8082-421A077508C9}" srcOrd="1" destOrd="0" presId="urn:microsoft.com/office/officeart/2005/8/layout/hierarchy1"/>
    <dgm:cxn modelId="{C0678376-D3F8-4887-B6BD-D7963F4EC6ED}" type="presParOf" srcId="{60C31C09-0389-43B1-8082-421A077508C9}" destId="{72E1DD70-FD40-496F-90A3-9A31B701729C}" srcOrd="0" destOrd="0" presId="urn:microsoft.com/office/officeart/2005/8/layout/hierarchy1"/>
    <dgm:cxn modelId="{D5C0FD6C-5231-4C3F-8BF9-9200137B2D43}" type="presParOf" srcId="{60C31C09-0389-43B1-8082-421A077508C9}" destId="{7A44D9C6-719D-4421-8A87-9EF8D89FE150}" srcOrd="1" destOrd="0" presId="urn:microsoft.com/office/officeart/2005/8/layout/hierarchy1"/>
    <dgm:cxn modelId="{5233163E-1837-479A-A06A-808BBB2A3AFB}" type="presParOf" srcId="{7A44D9C6-719D-4421-8A87-9EF8D89FE150}" destId="{B8D08A7C-7A52-4A4D-A34D-2A6E59501A59}" srcOrd="0" destOrd="0" presId="urn:microsoft.com/office/officeart/2005/8/layout/hierarchy1"/>
    <dgm:cxn modelId="{6CD7E48D-E854-425B-ADD3-2409BD6B90C0}" type="presParOf" srcId="{B8D08A7C-7A52-4A4D-A34D-2A6E59501A59}" destId="{A050C925-9DFE-4DE4-A7AF-0CCAAB4750E4}" srcOrd="0" destOrd="0" presId="urn:microsoft.com/office/officeart/2005/8/layout/hierarchy1"/>
    <dgm:cxn modelId="{16EC2795-CCBA-47F4-BC67-47B88FD59396}" type="presParOf" srcId="{B8D08A7C-7A52-4A4D-A34D-2A6E59501A59}" destId="{38ADD1B4-5588-471A-8349-5F7E46498BFF}" srcOrd="1" destOrd="0" presId="urn:microsoft.com/office/officeart/2005/8/layout/hierarchy1"/>
    <dgm:cxn modelId="{C6A03854-924D-4D1F-B3B9-AAD5BEE3700A}" type="presParOf" srcId="{7A44D9C6-719D-4421-8A87-9EF8D89FE150}" destId="{ECEA85CB-047B-41C8-B70F-700956B18E58}" srcOrd="1" destOrd="0" presId="urn:microsoft.com/office/officeart/2005/8/layout/hierarchy1"/>
    <dgm:cxn modelId="{881680CF-07EE-41DF-AC83-3B2D1396598A}" type="presParOf" srcId="{ECEA85CB-047B-41C8-B70F-700956B18E58}" destId="{5DD23F77-49E3-4899-B64E-AEA4E2D5A98D}" srcOrd="0" destOrd="0" presId="urn:microsoft.com/office/officeart/2005/8/layout/hierarchy1"/>
    <dgm:cxn modelId="{4F1ABCBA-339F-42BB-8481-0410EB61FB31}" type="presParOf" srcId="{ECEA85CB-047B-41C8-B70F-700956B18E58}" destId="{4A796A6B-416D-4E18-973D-B2F6370FCE5C}" srcOrd="1" destOrd="0" presId="urn:microsoft.com/office/officeart/2005/8/layout/hierarchy1"/>
    <dgm:cxn modelId="{2D378C6F-5F9F-4AAF-A7FA-846756B1DEA7}" type="presParOf" srcId="{4A796A6B-416D-4E18-973D-B2F6370FCE5C}" destId="{E193FC62-7A34-42C7-A183-4CA3A0C6A169}" srcOrd="0" destOrd="0" presId="urn:microsoft.com/office/officeart/2005/8/layout/hierarchy1"/>
    <dgm:cxn modelId="{FC5F600C-B513-49D8-ADAB-1FE9AC60C41E}" type="presParOf" srcId="{E193FC62-7A34-42C7-A183-4CA3A0C6A169}" destId="{C229AD2D-1B70-422E-82F6-0E246E8A1216}" srcOrd="0" destOrd="0" presId="urn:microsoft.com/office/officeart/2005/8/layout/hierarchy1"/>
    <dgm:cxn modelId="{33BCE7FA-0BA4-4459-ABA4-D90F858AC635}" type="presParOf" srcId="{E193FC62-7A34-42C7-A183-4CA3A0C6A169}" destId="{79DC99E8-EEAA-48D2-B5F1-1716607F507E}" srcOrd="1" destOrd="0" presId="urn:microsoft.com/office/officeart/2005/8/layout/hierarchy1"/>
    <dgm:cxn modelId="{8EFF87AE-9638-46F2-8B72-074903A526F5}" type="presParOf" srcId="{4A796A6B-416D-4E18-973D-B2F6370FCE5C}" destId="{BA7EC2FE-5FEE-4A68-9388-DC65157F3926}" srcOrd="1" destOrd="0" presId="urn:microsoft.com/office/officeart/2005/8/layout/hierarchy1"/>
    <dgm:cxn modelId="{913754F3-D4C5-42D8-8873-E36704F09763}" type="presParOf" srcId="{ECEA85CB-047B-41C8-B70F-700956B18E58}" destId="{C9EEF838-F7B4-4CE6-8CAF-D3E88ECF4ED9}" srcOrd="2" destOrd="0" presId="urn:microsoft.com/office/officeart/2005/8/layout/hierarchy1"/>
    <dgm:cxn modelId="{81D71F82-8CCB-4B3F-B089-288E01633421}" type="presParOf" srcId="{ECEA85CB-047B-41C8-B70F-700956B18E58}" destId="{29A910D4-3512-4D62-9B56-BF1F0C3965FE}" srcOrd="3" destOrd="0" presId="urn:microsoft.com/office/officeart/2005/8/layout/hierarchy1"/>
    <dgm:cxn modelId="{6FFB0019-2069-46AE-98EF-2D11ECC3925A}" type="presParOf" srcId="{29A910D4-3512-4D62-9B56-BF1F0C3965FE}" destId="{2E60BF94-4887-4BBA-831F-73A281A0147E}" srcOrd="0" destOrd="0" presId="urn:microsoft.com/office/officeart/2005/8/layout/hierarchy1"/>
    <dgm:cxn modelId="{8A2441AA-EE8B-43EE-97BE-547A042DFA4B}" type="presParOf" srcId="{2E60BF94-4887-4BBA-831F-73A281A0147E}" destId="{BC2C42BA-71B5-4184-A89C-09D4A24F6D22}" srcOrd="0" destOrd="0" presId="urn:microsoft.com/office/officeart/2005/8/layout/hierarchy1"/>
    <dgm:cxn modelId="{8ECB5242-5A61-4FAD-A724-9BB33893E111}" type="presParOf" srcId="{2E60BF94-4887-4BBA-831F-73A281A0147E}" destId="{67A81870-D49F-450A-AB9C-5FE2B0CB4D99}" srcOrd="1" destOrd="0" presId="urn:microsoft.com/office/officeart/2005/8/layout/hierarchy1"/>
    <dgm:cxn modelId="{9A91A4E2-E671-42F5-A8FC-5AC583B24535}" type="presParOf" srcId="{29A910D4-3512-4D62-9B56-BF1F0C3965FE}" destId="{390A92F3-E261-4B25-A6D3-23B91FD8B3BE}" srcOrd="1" destOrd="0" presId="urn:microsoft.com/office/officeart/2005/8/layout/hierarchy1"/>
    <dgm:cxn modelId="{872331B3-50A9-411F-A407-AA95A77E3DAD}" type="presParOf" srcId="{ECEA85CB-047B-41C8-B70F-700956B18E58}" destId="{837B4AA8-B750-484B-B4B3-D3C46D6B5AA5}" srcOrd="4" destOrd="0" presId="urn:microsoft.com/office/officeart/2005/8/layout/hierarchy1"/>
    <dgm:cxn modelId="{BA066230-95FD-466B-8E9F-513F3538ABA7}" type="presParOf" srcId="{ECEA85CB-047B-41C8-B70F-700956B18E58}" destId="{6696075D-CF64-4E72-A42B-38DF7D61F1AF}" srcOrd="5" destOrd="0" presId="urn:microsoft.com/office/officeart/2005/8/layout/hierarchy1"/>
    <dgm:cxn modelId="{4DAE971A-B01D-410F-BEE1-79DB949772F9}" type="presParOf" srcId="{6696075D-CF64-4E72-A42B-38DF7D61F1AF}" destId="{431869AE-D28A-4DC8-9276-E8A88EF437CA}" srcOrd="0" destOrd="0" presId="urn:microsoft.com/office/officeart/2005/8/layout/hierarchy1"/>
    <dgm:cxn modelId="{3A5F80C9-9C8C-4FEB-BD0C-8D49A75DFFED}" type="presParOf" srcId="{431869AE-D28A-4DC8-9276-E8A88EF437CA}" destId="{0DCFB507-21A5-4E41-BF2A-407853180CDB}" srcOrd="0" destOrd="0" presId="urn:microsoft.com/office/officeart/2005/8/layout/hierarchy1"/>
    <dgm:cxn modelId="{BD95242D-B215-4B8C-A43E-BD87DDAD13D1}" type="presParOf" srcId="{431869AE-D28A-4DC8-9276-E8A88EF437CA}" destId="{0153F5F0-0E38-4C19-A214-E0143B4B9A99}" srcOrd="1" destOrd="0" presId="urn:microsoft.com/office/officeart/2005/8/layout/hierarchy1"/>
    <dgm:cxn modelId="{20F48EBD-E6E5-4E9C-8870-B8EF458EF029}" type="presParOf" srcId="{6696075D-CF64-4E72-A42B-38DF7D61F1AF}" destId="{0B875991-41CB-4E9C-86C1-EDA5608D3724}" srcOrd="1" destOrd="0" presId="urn:microsoft.com/office/officeart/2005/8/layout/hierarchy1"/>
    <dgm:cxn modelId="{ABF0811D-EDCB-4616-B88B-B550003040CC}" type="presParOf" srcId="{60C31C09-0389-43B1-8082-421A077508C9}" destId="{C06EFF7F-F5F1-4DEF-BCFC-D18BA243940D}" srcOrd="2" destOrd="0" presId="urn:microsoft.com/office/officeart/2005/8/layout/hierarchy1"/>
    <dgm:cxn modelId="{036C4A19-A94B-46F7-8430-0CB5DAA5D953}" type="presParOf" srcId="{60C31C09-0389-43B1-8082-421A077508C9}" destId="{DEEAB40C-0212-4103-9646-6D10DEED3DA0}" srcOrd="3" destOrd="0" presId="urn:microsoft.com/office/officeart/2005/8/layout/hierarchy1"/>
    <dgm:cxn modelId="{3502CB5D-B10E-419F-BDF9-808D65CB341F}" type="presParOf" srcId="{DEEAB40C-0212-4103-9646-6D10DEED3DA0}" destId="{40E254CF-DF1D-4785-B74C-CC14051F6F65}" srcOrd="0" destOrd="0" presId="urn:microsoft.com/office/officeart/2005/8/layout/hierarchy1"/>
    <dgm:cxn modelId="{CBD9FCDE-3F2E-47C7-8155-7C6AF71B4A94}" type="presParOf" srcId="{40E254CF-DF1D-4785-B74C-CC14051F6F65}" destId="{DCBFC737-D43A-44CF-864B-4A6A3691DF07}" srcOrd="0" destOrd="0" presId="urn:microsoft.com/office/officeart/2005/8/layout/hierarchy1"/>
    <dgm:cxn modelId="{9EEBECE4-6720-4AF4-B055-C546A184F4AB}" type="presParOf" srcId="{40E254CF-DF1D-4785-B74C-CC14051F6F65}" destId="{2475B033-8ECA-45F5-A1A6-C2A469A0B550}" srcOrd="1" destOrd="0" presId="urn:microsoft.com/office/officeart/2005/8/layout/hierarchy1"/>
    <dgm:cxn modelId="{F5A928C8-03FC-4D1F-AA6E-E2F18E755A54}" type="presParOf" srcId="{DEEAB40C-0212-4103-9646-6D10DEED3DA0}" destId="{0A83897C-9854-41C6-8F5E-CDBF7682594C}" srcOrd="1" destOrd="0" presId="urn:microsoft.com/office/officeart/2005/8/layout/hierarchy1"/>
    <dgm:cxn modelId="{BCC21DCE-8714-43E1-A1BE-AEFA4481B42E}" type="presParOf" srcId="{0A83897C-9854-41C6-8F5E-CDBF7682594C}" destId="{5C0ACB13-3FD6-4FF3-A9BF-4EE87B92F8E4}" srcOrd="0" destOrd="0" presId="urn:microsoft.com/office/officeart/2005/8/layout/hierarchy1"/>
    <dgm:cxn modelId="{F3B80A4D-E917-4F0C-BC91-28166D1ED99F}" type="presParOf" srcId="{0A83897C-9854-41C6-8F5E-CDBF7682594C}" destId="{CD3C3C9C-3E42-441F-A109-634AE241313E}" srcOrd="1" destOrd="0" presId="urn:microsoft.com/office/officeart/2005/8/layout/hierarchy1"/>
    <dgm:cxn modelId="{00D0010A-3F86-4016-B857-0B2F2CB858D3}" type="presParOf" srcId="{CD3C3C9C-3E42-441F-A109-634AE241313E}" destId="{66CEDE73-FEC2-477A-99BF-93CADA01266B}" srcOrd="0" destOrd="0" presId="urn:microsoft.com/office/officeart/2005/8/layout/hierarchy1"/>
    <dgm:cxn modelId="{70D9F7E1-4ED1-44CF-9FBB-E9E5D5CD33F3}" type="presParOf" srcId="{66CEDE73-FEC2-477A-99BF-93CADA01266B}" destId="{EF0BBE88-B308-4275-941E-E75877ED155F}" srcOrd="0" destOrd="0" presId="urn:microsoft.com/office/officeart/2005/8/layout/hierarchy1"/>
    <dgm:cxn modelId="{444BAFE5-8CD7-445F-A38E-27FCB2C89C60}" type="presParOf" srcId="{66CEDE73-FEC2-477A-99BF-93CADA01266B}" destId="{A87A17FE-9B36-4B53-8032-F4809A747D2D}" srcOrd="1" destOrd="0" presId="urn:microsoft.com/office/officeart/2005/8/layout/hierarchy1"/>
    <dgm:cxn modelId="{1F13C544-5EBA-4E3E-84D0-EFD2E5B9B787}" type="presParOf" srcId="{CD3C3C9C-3E42-441F-A109-634AE241313E}" destId="{E69D1AB5-8E44-4C5A-B1AE-0B8C53A73FBD}" srcOrd="1" destOrd="0" presId="urn:microsoft.com/office/officeart/2005/8/layout/hierarchy1"/>
    <dgm:cxn modelId="{8870E26F-1CBC-4406-8A3F-73570B8B9957}" type="presParOf" srcId="{0A83897C-9854-41C6-8F5E-CDBF7682594C}" destId="{9FBB25E5-0DFA-45D7-8708-D0759F910606}" srcOrd="2" destOrd="0" presId="urn:microsoft.com/office/officeart/2005/8/layout/hierarchy1"/>
    <dgm:cxn modelId="{60916755-8A30-4613-94E1-1F376A44B635}" type="presParOf" srcId="{0A83897C-9854-41C6-8F5E-CDBF7682594C}" destId="{84EF331C-AC67-4567-A6A6-F0A53F540C12}" srcOrd="3" destOrd="0" presId="urn:microsoft.com/office/officeart/2005/8/layout/hierarchy1"/>
    <dgm:cxn modelId="{9A1B249C-67E8-4221-879D-FDFA1A4EEF00}" type="presParOf" srcId="{84EF331C-AC67-4567-A6A6-F0A53F540C12}" destId="{7AC2B36A-B22D-4BB7-90A3-60AB43FEB487}" srcOrd="0" destOrd="0" presId="urn:microsoft.com/office/officeart/2005/8/layout/hierarchy1"/>
    <dgm:cxn modelId="{374EA972-65E7-4CD4-B0C1-6EDC3ACEE15A}" type="presParOf" srcId="{7AC2B36A-B22D-4BB7-90A3-60AB43FEB487}" destId="{E5C797C4-1511-4F84-8833-13F0945CF742}" srcOrd="0" destOrd="0" presId="urn:microsoft.com/office/officeart/2005/8/layout/hierarchy1"/>
    <dgm:cxn modelId="{D8B1DE59-BBBC-45CD-9F73-14B4CB875021}" type="presParOf" srcId="{7AC2B36A-B22D-4BB7-90A3-60AB43FEB487}" destId="{A96FEE56-6540-488B-806A-55C4C91061B8}" srcOrd="1" destOrd="0" presId="urn:microsoft.com/office/officeart/2005/8/layout/hierarchy1"/>
    <dgm:cxn modelId="{478D27A0-1B7F-447F-9047-671F2BDA4EE6}" type="presParOf" srcId="{84EF331C-AC67-4567-A6A6-F0A53F540C12}" destId="{D3AB6883-2C7F-4A78-8C64-C7CF86B7ED5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3EDD79-8EAD-4429-B6BB-B29A91351C15}">
      <dsp:nvSpPr>
        <dsp:cNvPr id="0" name=""/>
        <dsp:cNvSpPr/>
      </dsp:nvSpPr>
      <dsp:spPr>
        <a:xfrm>
          <a:off x="4571999" y="812243"/>
          <a:ext cx="2994518" cy="330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524"/>
              </a:lnTo>
              <a:lnTo>
                <a:pt x="2994518" y="160524"/>
              </a:lnTo>
              <a:lnTo>
                <a:pt x="2994518" y="3307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7837D-39C6-4F94-8F7F-5F9889E59829}">
      <dsp:nvSpPr>
        <dsp:cNvPr id="0" name=""/>
        <dsp:cNvSpPr/>
      </dsp:nvSpPr>
      <dsp:spPr>
        <a:xfrm>
          <a:off x="1621296" y="1877451"/>
          <a:ext cx="141029" cy="890075"/>
        </a:xfrm>
        <a:custGeom>
          <a:avLst/>
          <a:gdLst/>
          <a:ahLst/>
          <a:cxnLst/>
          <a:rect l="0" t="0" r="0" b="0"/>
          <a:pathLst>
            <a:path>
              <a:moveTo>
                <a:pt x="141029" y="0"/>
              </a:moveTo>
              <a:lnTo>
                <a:pt x="141029" y="890075"/>
              </a:lnTo>
              <a:lnTo>
                <a:pt x="0" y="8900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DFD61C-E660-44BB-968F-AA0AE25711C8}">
      <dsp:nvSpPr>
        <dsp:cNvPr id="0" name=""/>
        <dsp:cNvSpPr/>
      </dsp:nvSpPr>
      <dsp:spPr>
        <a:xfrm>
          <a:off x="1762325" y="1877451"/>
          <a:ext cx="752281" cy="890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0075"/>
              </a:lnTo>
              <a:lnTo>
                <a:pt x="752281" y="8900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CB97E-A4CE-4508-88C7-394C18B7169F}">
      <dsp:nvSpPr>
        <dsp:cNvPr id="0" name=""/>
        <dsp:cNvSpPr/>
      </dsp:nvSpPr>
      <dsp:spPr>
        <a:xfrm>
          <a:off x="2410844" y="812243"/>
          <a:ext cx="2161155" cy="254559"/>
        </a:xfrm>
        <a:custGeom>
          <a:avLst/>
          <a:gdLst/>
          <a:ahLst/>
          <a:cxnLst/>
          <a:rect l="0" t="0" r="0" b="0"/>
          <a:pathLst>
            <a:path>
              <a:moveTo>
                <a:pt x="2161155" y="0"/>
              </a:moveTo>
              <a:lnTo>
                <a:pt x="2161155" y="84323"/>
              </a:lnTo>
              <a:lnTo>
                <a:pt x="0" y="84323"/>
              </a:lnTo>
              <a:lnTo>
                <a:pt x="0" y="2545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7973B-62ED-4C37-AFF4-4AF45B934903}">
      <dsp:nvSpPr>
        <dsp:cNvPr id="0" name=""/>
        <dsp:cNvSpPr/>
      </dsp:nvSpPr>
      <dsp:spPr>
        <a:xfrm>
          <a:off x="3761351" y="1595"/>
          <a:ext cx="1621296" cy="8106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1- Abnormal impulse </a:t>
          </a:r>
          <a:r>
            <a:rPr lang="en-US" sz="1800" u="sng" kern="1200" dirty="0" smtClean="0"/>
            <a:t>generation</a:t>
          </a:r>
          <a:endParaRPr lang="ar-SA" sz="1800" u="sng" kern="1200" dirty="0"/>
        </a:p>
      </dsp:txBody>
      <dsp:txXfrm>
        <a:off x="3761351" y="1595"/>
        <a:ext cx="1621296" cy="810648"/>
      </dsp:txXfrm>
    </dsp:sp>
    <dsp:sp modelId="{5EFFE27F-A5F7-47AD-B9BE-F1D47DAAF75D}">
      <dsp:nvSpPr>
        <dsp:cNvPr id="0" name=""/>
        <dsp:cNvSpPr/>
      </dsp:nvSpPr>
      <dsp:spPr>
        <a:xfrm>
          <a:off x="1600196" y="1066803"/>
          <a:ext cx="1621296" cy="8106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Automatic rhythms</a:t>
          </a:r>
          <a:endParaRPr lang="ar-SA" sz="1800" kern="1200" dirty="0"/>
        </a:p>
      </dsp:txBody>
      <dsp:txXfrm>
        <a:off x="1600196" y="1066803"/>
        <a:ext cx="1621296" cy="810648"/>
      </dsp:txXfrm>
    </dsp:sp>
    <dsp:sp modelId="{DD698E17-E7EF-4D9E-96E4-14EDFC4E16E2}">
      <dsp:nvSpPr>
        <dsp:cNvPr id="0" name=""/>
        <dsp:cNvSpPr/>
      </dsp:nvSpPr>
      <dsp:spPr>
        <a:xfrm>
          <a:off x="2514607" y="2362202"/>
          <a:ext cx="1621296" cy="8106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Ectopic focus</a:t>
          </a:r>
          <a:endParaRPr lang="ar-SA" sz="1800" kern="1200" dirty="0"/>
        </a:p>
      </dsp:txBody>
      <dsp:txXfrm>
        <a:off x="2514607" y="2362202"/>
        <a:ext cx="1621296" cy="810648"/>
      </dsp:txXfrm>
    </dsp:sp>
    <dsp:sp modelId="{8CC47194-B656-41F7-AF6E-0449F094BA21}">
      <dsp:nvSpPr>
        <dsp:cNvPr id="0" name=""/>
        <dsp:cNvSpPr/>
      </dsp:nvSpPr>
      <dsp:spPr>
        <a:xfrm>
          <a:off x="0" y="2362202"/>
          <a:ext cx="1621296" cy="8106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Enhanced normal automaticity</a:t>
          </a:r>
          <a:endParaRPr lang="ar-SA" sz="1800" kern="1200" dirty="0"/>
        </a:p>
      </dsp:txBody>
      <dsp:txXfrm>
        <a:off x="0" y="2362202"/>
        <a:ext cx="1621296" cy="810648"/>
      </dsp:txXfrm>
    </dsp:sp>
    <dsp:sp modelId="{A8109328-DA44-49FF-95D7-E645E43D6698}">
      <dsp:nvSpPr>
        <dsp:cNvPr id="0" name=""/>
        <dsp:cNvSpPr/>
      </dsp:nvSpPr>
      <dsp:spPr>
        <a:xfrm>
          <a:off x="6755870" y="1143004"/>
          <a:ext cx="1621296" cy="8106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Triggered rhythms</a:t>
          </a:r>
          <a:endParaRPr lang="ar-SA" sz="1800" kern="1200" dirty="0"/>
        </a:p>
      </dsp:txBody>
      <dsp:txXfrm>
        <a:off x="6755870" y="1143004"/>
        <a:ext cx="1621296" cy="81064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BB25E5-0DFA-45D7-8708-D0759F910606}">
      <dsp:nvSpPr>
        <dsp:cNvPr id="0" name=""/>
        <dsp:cNvSpPr/>
      </dsp:nvSpPr>
      <dsp:spPr>
        <a:xfrm>
          <a:off x="6661546" y="1835146"/>
          <a:ext cx="718281" cy="341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951"/>
              </a:lnTo>
              <a:lnTo>
                <a:pt x="718281" y="232951"/>
              </a:lnTo>
              <a:lnTo>
                <a:pt x="718281" y="3418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0ACB13-3FD6-4FF3-A9BF-4EE87B92F8E4}">
      <dsp:nvSpPr>
        <dsp:cNvPr id="0" name=""/>
        <dsp:cNvSpPr/>
      </dsp:nvSpPr>
      <dsp:spPr>
        <a:xfrm>
          <a:off x="5943265" y="1835146"/>
          <a:ext cx="718281" cy="341836"/>
        </a:xfrm>
        <a:custGeom>
          <a:avLst/>
          <a:gdLst/>
          <a:ahLst/>
          <a:cxnLst/>
          <a:rect l="0" t="0" r="0" b="0"/>
          <a:pathLst>
            <a:path>
              <a:moveTo>
                <a:pt x="718281" y="0"/>
              </a:moveTo>
              <a:lnTo>
                <a:pt x="718281" y="232951"/>
              </a:lnTo>
              <a:lnTo>
                <a:pt x="0" y="232951"/>
              </a:lnTo>
              <a:lnTo>
                <a:pt x="0" y="3418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6EFF7F-F5F1-4DEF-BCFC-D18BA243940D}">
      <dsp:nvSpPr>
        <dsp:cNvPr id="0" name=""/>
        <dsp:cNvSpPr/>
      </dsp:nvSpPr>
      <dsp:spPr>
        <a:xfrm>
          <a:off x="4865842" y="746949"/>
          <a:ext cx="1795704" cy="341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951"/>
              </a:lnTo>
              <a:lnTo>
                <a:pt x="1795704" y="232951"/>
              </a:lnTo>
              <a:lnTo>
                <a:pt x="1795704" y="3418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B4AA8-B750-484B-B4B3-D3C46D6B5AA5}">
      <dsp:nvSpPr>
        <dsp:cNvPr id="0" name=""/>
        <dsp:cNvSpPr/>
      </dsp:nvSpPr>
      <dsp:spPr>
        <a:xfrm>
          <a:off x="3070138" y="1835146"/>
          <a:ext cx="1436563" cy="341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951"/>
              </a:lnTo>
              <a:lnTo>
                <a:pt x="1436563" y="232951"/>
              </a:lnTo>
              <a:lnTo>
                <a:pt x="1436563" y="3418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EF838-F7B4-4CE6-8CAF-D3E88ECF4ED9}">
      <dsp:nvSpPr>
        <dsp:cNvPr id="0" name=""/>
        <dsp:cNvSpPr/>
      </dsp:nvSpPr>
      <dsp:spPr>
        <a:xfrm>
          <a:off x="3024418" y="1835146"/>
          <a:ext cx="91440" cy="3418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8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23F77-49E3-4899-B64E-AEA4E2D5A98D}">
      <dsp:nvSpPr>
        <dsp:cNvPr id="0" name=""/>
        <dsp:cNvSpPr/>
      </dsp:nvSpPr>
      <dsp:spPr>
        <a:xfrm>
          <a:off x="1633574" y="1835146"/>
          <a:ext cx="1436563" cy="341836"/>
        </a:xfrm>
        <a:custGeom>
          <a:avLst/>
          <a:gdLst/>
          <a:ahLst/>
          <a:cxnLst/>
          <a:rect l="0" t="0" r="0" b="0"/>
          <a:pathLst>
            <a:path>
              <a:moveTo>
                <a:pt x="1436563" y="0"/>
              </a:moveTo>
              <a:lnTo>
                <a:pt x="1436563" y="232951"/>
              </a:lnTo>
              <a:lnTo>
                <a:pt x="0" y="232951"/>
              </a:lnTo>
              <a:lnTo>
                <a:pt x="0" y="3418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E1DD70-FD40-496F-90A3-9A31B701729C}">
      <dsp:nvSpPr>
        <dsp:cNvPr id="0" name=""/>
        <dsp:cNvSpPr/>
      </dsp:nvSpPr>
      <dsp:spPr>
        <a:xfrm>
          <a:off x="3070138" y="746949"/>
          <a:ext cx="1795704" cy="341836"/>
        </a:xfrm>
        <a:custGeom>
          <a:avLst/>
          <a:gdLst/>
          <a:ahLst/>
          <a:cxnLst/>
          <a:rect l="0" t="0" r="0" b="0"/>
          <a:pathLst>
            <a:path>
              <a:moveTo>
                <a:pt x="1795704" y="0"/>
              </a:moveTo>
              <a:lnTo>
                <a:pt x="1795704" y="232951"/>
              </a:lnTo>
              <a:lnTo>
                <a:pt x="0" y="232951"/>
              </a:lnTo>
              <a:lnTo>
                <a:pt x="0" y="3418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E9DDB-1514-46C0-8D78-718134F739EF}">
      <dsp:nvSpPr>
        <dsp:cNvPr id="0" name=""/>
        <dsp:cNvSpPr/>
      </dsp:nvSpPr>
      <dsp:spPr>
        <a:xfrm>
          <a:off x="4278157" y="589"/>
          <a:ext cx="1175370" cy="746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5FE81-5560-481A-BB1F-94842FF5AC86}">
      <dsp:nvSpPr>
        <dsp:cNvPr id="0" name=""/>
        <dsp:cNvSpPr/>
      </dsp:nvSpPr>
      <dsp:spPr>
        <a:xfrm>
          <a:off x="4408754" y="124656"/>
          <a:ext cx="1175370" cy="7463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2-Abnormal </a:t>
          </a:r>
          <a:r>
            <a:rPr lang="en-US" sz="1400" u="sng" kern="1200" dirty="0" smtClean="0"/>
            <a:t>conduction</a:t>
          </a:r>
          <a:endParaRPr lang="ar-SA" sz="1400" u="sng" kern="1200" dirty="0"/>
        </a:p>
      </dsp:txBody>
      <dsp:txXfrm>
        <a:off x="4408754" y="124656"/>
        <a:ext cx="1175370" cy="746360"/>
      </dsp:txXfrm>
    </dsp:sp>
    <dsp:sp modelId="{A050C925-9DFE-4DE4-A7AF-0CCAAB4750E4}">
      <dsp:nvSpPr>
        <dsp:cNvPr id="0" name=""/>
        <dsp:cNvSpPr/>
      </dsp:nvSpPr>
      <dsp:spPr>
        <a:xfrm>
          <a:off x="2482453" y="1088786"/>
          <a:ext cx="1175370" cy="746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DD1B4-5588-471A-8349-5F7E46498BFF}">
      <dsp:nvSpPr>
        <dsp:cNvPr id="0" name=""/>
        <dsp:cNvSpPr/>
      </dsp:nvSpPr>
      <dsp:spPr>
        <a:xfrm>
          <a:off x="2613049" y="1212853"/>
          <a:ext cx="1175370" cy="7463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Conduction block</a:t>
          </a:r>
          <a:endParaRPr lang="ar-SA" sz="1400" kern="1200" dirty="0"/>
        </a:p>
      </dsp:txBody>
      <dsp:txXfrm>
        <a:off x="2613049" y="1212853"/>
        <a:ext cx="1175370" cy="746360"/>
      </dsp:txXfrm>
    </dsp:sp>
    <dsp:sp modelId="{C229AD2D-1B70-422E-82F6-0E246E8A1216}">
      <dsp:nvSpPr>
        <dsp:cNvPr id="0" name=""/>
        <dsp:cNvSpPr/>
      </dsp:nvSpPr>
      <dsp:spPr>
        <a:xfrm>
          <a:off x="1045889" y="2176983"/>
          <a:ext cx="1175370" cy="746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DC99E8-EEAA-48D2-B5F1-1716607F507E}">
      <dsp:nvSpPr>
        <dsp:cNvPr id="0" name=""/>
        <dsp:cNvSpPr/>
      </dsp:nvSpPr>
      <dsp:spPr>
        <a:xfrm>
          <a:off x="1176486" y="2301050"/>
          <a:ext cx="1175370" cy="7463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</a:t>
          </a:r>
          <a:r>
            <a:rPr lang="en-US" sz="1400" kern="1200" baseline="30000" dirty="0" smtClean="0"/>
            <a:t>st</a:t>
          </a:r>
          <a:r>
            <a:rPr lang="en-US" sz="1400" kern="1200" dirty="0" smtClean="0"/>
            <a:t> degree</a:t>
          </a:r>
          <a:endParaRPr lang="ar-SA" sz="1400" kern="1200" dirty="0"/>
        </a:p>
      </dsp:txBody>
      <dsp:txXfrm>
        <a:off x="1176486" y="2301050"/>
        <a:ext cx="1175370" cy="746360"/>
      </dsp:txXfrm>
    </dsp:sp>
    <dsp:sp modelId="{BC2C42BA-71B5-4184-A89C-09D4A24F6D22}">
      <dsp:nvSpPr>
        <dsp:cNvPr id="0" name=""/>
        <dsp:cNvSpPr/>
      </dsp:nvSpPr>
      <dsp:spPr>
        <a:xfrm>
          <a:off x="2482453" y="2176983"/>
          <a:ext cx="1175370" cy="746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81870-D49F-450A-AB9C-5FE2B0CB4D99}">
      <dsp:nvSpPr>
        <dsp:cNvPr id="0" name=""/>
        <dsp:cNvSpPr/>
      </dsp:nvSpPr>
      <dsp:spPr>
        <a:xfrm>
          <a:off x="2613049" y="2301050"/>
          <a:ext cx="1175370" cy="7463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</a:t>
          </a:r>
          <a:r>
            <a:rPr lang="en-US" sz="1400" kern="1200" baseline="30000" dirty="0" smtClean="0"/>
            <a:t>nd</a:t>
          </a:r>
          <a:r>
            <a:rPr lang="en-US" sz="1400" kern="1200" dirty="0" smtClean="0"/>
            <a:t> degree</a:t>
          </a:r>
          <a:endParaRPr lang="ar-SA" sz="1400" kern="1200" dirty="0"/>
        </a:p>
      </dsp:txBody>
      <dsp:txXfrm>
        <a:off x="2613049" y="2301050"/>
        <a:ext cx="1175370" cy="746360"/>
      </dsp:txXfrm>
    </dsp:sp>
    <dsp:sp modelId="{0DCFB507-21A5-4E41-BF2A-407853180CDB}">
      <dsp:nvSpPr>
        <dsp:cNvPr id="0" name=""/>
        <dsp:cNvSpPr/>
      </dsp:nvSpPr>
      <dsp:spPr>
        <a:xfrm>
          <a:off x="3919016" y="2176983"/>
          <a:ext cx="1175370" cy="746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3F5F0-0E38-4C19-A214-E0143B4B9A99}">
      <dsp:nvSpPr>
        <dsp:cNvPr id="0" name=""/>
        <dsp:cNvSpPr/>
      </dsp:nvSpPr>
      <dsp:spPr>
        <a:xfrm>
          <a:off x="4049613" y="2301050"/>
          <a:ext cx="1175370" cy="7463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3</a:t>
          </a:r>
          <a:r>
            <a:rPr lang="en-US" sz="1400" kern="1200" baseline="30000" dirty="0" smtClean="0"/>
            <a:t>rd</a:t>
          </a:r>
          <a:r>
            <a:rPr lang="en-US" sz="1400" kern="1200" dirty="0" smtClean="0"/>
            <a:t> degree</a:t>
          </a:r>
          <a:endParaRPr lang="ar-SA" sz="1400" kern="1200" dirty="0"/>
        </a:p>
      </dsp:txBody>
      <dsp:txXfrm>
        <a:off x="4049613" y="2301050"/>
        <a:ext cx="1175370" cy="746360"/>
      </dsp:txXfrm>
    </dsp:sp>
    <dsp:sp modelId="{DCBFC737-D43A-44CF-864B-4A6A3691DF07}">
      <dsp:nvSpPr>
        <dsp:cNvPr id="0" name=""/>
        <dsp:cNvSpPr/>
      </dsp:nvSpPr>
      <dsp:spPr>
        <a:xfrm>
          <a:off x="6073861" y="1088786"/>
          <a:ext cx="1175370" cy="746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5B033-8ECA-45F5-A1A6-C2A469A0B550}">
      <dsp:nvSpPr>
        <dsp:cNvPr id="0" name=""/>
        <dsp:cNvSpPr/>
      </dsp:nvSpPr>
      <dsp:spPr>
        <a:xfrm>
          <a:off x="6204458" y="1212853"/>
          <a:ext cx="1175370" cy="7463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Reentry </a:t>
          </a:r>
          <a:endParaRPr lang="ar-SA" sz="1400" kern="1200" dirty="0"/>
        </a:p>
      </dsp:txBody>
      <dsp:txXfrm>
        <a:off x="6204458" y="1212853"/>
        <a:ext cx="1175370" cy="746360"/>
      </dsp:txXfrm>
    </dsp:sp>
    <dsp:sp modelId="{EF0BBE88-B308-4275-941E-E75877ED155F}">
      <dsp:nvSpPr>
        <dsp:cNvPr id="0" name=""/>
        <dsp:cNvSpPr/>
      </dsp:nvSpPr>
      <dsp:spPr>
        <a:xfrm>
          <a:off x="5355580" y="2176983"/>
          <a:ext cx="1175370" cy="746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A17FE-9B36-4B53-8032-F4809A747D2D}">
      <dsp:nvSpPr>
        <dsp:cNvPr id="0" name=""/>
        <dsp:cNvSpPr/>
      </dsp:nvSpPr>
      <dsp:spPr>
        <a:xfrm>
          <a:off x="5486176" y="2301050"/>
          <a:ext cx="1175370" cy="7463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Circus movement</a:t>
          </a:r>
          <a:endParaRPr lang="ar-SA" sz="1400" kern="1200" dirty="0"/>
        </a:p>
      </dsp:txBody>
      <dsp:txXfrm>
        <a:off x="5486176" y="2301050"/>
        <a:ext cx="1175370" cy="746360"/>
      </dsp:txXfrm>
    </dsp:sp>
    <dsp:sp modelId="{E5C797C4-1511-4F84-8833-13F0945CF742}">
      <dsp:nvSpPr>
        <dsp:cNvPr id="0" name=""/>
        <dsp:cNvSpPr/>
      </dsp:nvSpPr>
      <dsp:spPr>
        <a:xfrm>
          <a:off x="6792143" y="2176983"/>
          <a:ext cx="1175370" cy="746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FEE56-6540-488B-806A-55C4C91061B8}">
      <dsp:nvSpPr>
        <dsp:cNvPr id="0" name=""/>
        <dsp:cNvSpPr/>
      </dsp:nvSpPr>
      <dsp:spPr>
        <a:xfrm>
          <a:off x="6922740" y="2301050"/>
          <a:ext cx="1175370" cy="7463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Reflection</a:t>
          </a:r>
          <a:endParaRPr lang="ar-SA" sz="1400" kern="1200" dirty="0"/>
        </a:p>
      </dsp:txBody>
      <dsp:txXfrm>
        <a:off x="6922740" y="2301050"/>
        <a:ext cx="1175370" cy="746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7B35F-0552-4D5E-A2CF-DEE9CB89EB77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8C33A-071C-418C-BCF7-918ED6F3A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222F8-55AD-48BF-86D5-EA53BD1C82E6}" type="slidenum">
              <a:rPr lang="zh-TW" altLang="en-US"/>
              <a:pPr/>
              <a:t>6</a:t>
            </a:fld>
            <a:endParaRPr lang="en-US" altLang="zh-TW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BDC26C53-E04D-4300-B112-17E902C5066A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32</a:t>
            </a:fld>
            <a:endParaRPr lang="en-CA" smtClean="0">
              <a:latin typeface="Times New Roman" charset="0"/>
            </a:endParaRPr>
          </a:p>
        </p:txBody>
      </p:sp>
      <p:sp>
        <p:nvSpPr>
          <p:cNvPr id="7475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47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6DB70FBE-9634-4378-9D93-9052F22C5364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33</a:t>
            </a:fld>
            <a:endParaRPr lang="en-CA" smtClean="0">
              <a:latin typeface="Times New Roman" charset="0"/>
            </a:endParaRPr>
          </a:p>
        </p:txBody>
      </p:sp>
      <p:sp>
        <p:nvSpPr>
          <p:cNvPr id="7577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8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46204A89-562D-481C-8D17-0A9D99212231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34</a:t>
            </a:fld>
            <a:endParaRPr lang="en-CA" smtClean="0">
              <a:latin typeface="Times New Roman" charset="0"/>
            </a:endParaRPr>
          </a:p>
        </p:txBody>
      </p:sp>
      <p:sp>
        <p:nvSpPr>
          <p:cNvPr id="7680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26F06AF8-7D4C-494B-B0D0-6DFA14C92A2F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35</a:t>
            </a:fld>
            <a:endParaRPr lang="en-CA" smtClean="0">
              <a:latin typeface="Times New Roman" charset="0"/>
            </a:endParaRPr>
          </a:p>
        </p:txBody>
      </p:sp>
      <p:sp>
        <p:nvSpPr>
          <p:cNvPr id="7782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78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0F745CEC-6D36-43F6-8C9D-08508321CA8B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36</a:t>
            </a:fld>
            <a:endParaRPr lang="en-CA" smtClean="0">
              <a:latin typeface="Times New Roman" charset="0"/>
            </a:endParaRPr>
          </a:p>
        </p:txBody>
      </p:sp>
      <p:sp>
        <p:nvSpPr>
          <p:cNvPr id="7885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232BF928-ED39-4D23-98CD-7D9B503E30EF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46</a:t>
            </a:fld>
            <a:endParaRPr lang="en-CA" smtClean="0">
              <a:latin typeface="Times New Roman" charset="0"/>
            </a:endParaRPr>
          </a:p>
        </p:txBody>
      </p:sp>
      <p:sp>
        <p:nvSpPr>
          <p:cNvPr id="7987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98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69AE157F-BD1E-4D46-B904-02718D6814AA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52</a:t>
            </a:fld>
            <a:endParaRPr lang="en-CA" smtClean="0">
              <a:latin typeface="Times New Roman" charset="0"/>
            </a:endParaRPr>
          </a:p>
        </p:txBody>
      </p:sp>
      <p:sp>
        <p:nvSpPr>
          <p:cNvPr id="8089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090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0D0502F1-4810-4E74-87BB-9048A39BA7F7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53</a:t>
            </a:fld>
            <a:endParaRPr lang="en-CA" smtClean="0">
              <a:latin typeface="Times New Roman" charset="0"/>
            </a:endParaRPr>
          </a:p>
        </p:txBody>
      </p:sp>
      <p:sp>
        <p:nvSpPr>
          <p:cNvPr id="8192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19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3C5552F3-E9A3-4E87-9DC6-87437C7B5877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54</a:t>
            </a:fld>
            <a:endParaRPr lang="en-CA" smtClean="0">
              <a:latin typeface="Times New Roman" charset="0"/>
            </a:endParaRPr>
          </a:p>
        </p:txBody>
      </p:sp>
      <p:sp>
        <p:nvSpPr>
          <p:cNvPr id="8294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16DD7AC0-26E3-449C-82FA-098790D1F9EE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83</a:t>
            </a:fld>
            <a:endParaRPr lang="en-CA" smtClean="0">
              <a:latin typeface="Times New Roman" charset="0"/>
            </a:endParaRPr>
          </a:p>
        </p:txBody>
      </p:sp>
      <p:sp>
        <p:nvSpPr>
          <p:cNvPr id="8397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39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76EFEF-8265-4533-B451-B9656DBA1A20}" type="slidenum">
              <a:rPr lang="zh-TW" altLang="en-US"/>
              <a:pPr/>
              <a:t>19</a:t>
            </a:fld>
            <a:endParaRPr lang="en-US" altLang="zh-TW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C3949CF2-64B9-450F-88A1-E7FB831AC29A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89</a:t>
            </a:fld>
            <a:endParaRPr lang="en-CA" smtClean="0">
              <a:latin typeface="Times New Roman" charset="0"/>
            </a:endParaRPr>
          </a:p>
        </p:txBody>
      </p:sp>
      <p:sp>
        <p:nvSpPr>
          <p:cNvPr id="8499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49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A0975224-AFB4-4D55-AD44-A64411A606C6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90</a:t>
            </a:fld>
            <a:endParaRPr lang="en-CA" smtClean="0">
              <a:latin typeface="Times New Roman" charset="0"/>
            </a:endParaRPr>
          </a:p>
        </p:txBody>
      </p:sp>
      <p:sp>
        <p:nvSpPr>
          <p:cNvPr id="8601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60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A58929DE-106B-44A0-8214-96FBAC4A4A95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91</a:t>
            </a:fld>
            <a:endParaRPr lang="en-CA" smtClean="0">
              <a:latin typeface="Times New Roman" charset="0"/>
            </a:endParaRPr>
          </a:p>
        </p:txBody>
      </p:sp>
      <p:sp>
        <p:nvSpPr>
          <p:cNvPr id="8704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704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A61E60-A20A-4BBD-8EA6-ECA642475607}" type="slidenum">
              <a:rPr lang="zh-TW" altLang="en-US"/>
              <a:pPr/>
              <a:t>20</a:t>
            </a:fld>
            <a:endParaRPr lang="en-US" altLang="zh-TW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714D1B-868D-42CA-BD09-7D43AB5C969B}" type="slidenum">
              <a:rPr lang="zh-TW" altLang="en-US"/>
              <a:pPr/>
              <a:t>21</a:t>
            </a:fld>
            <a:endParaRPr lang="en-US" altLang="zh-TW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CB409F5F-E321-4069-82EF-48424E21F5D9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26</a:t>
            </a:fld>
            <a:endParaRPr lang="en-CA" smtClean="0">
              <a:latin typeface="Times New Roman" charset="0"/>
            </a:endParaRPr>
          </a:p>
        </p:txBody>
      </p:sp>
      <p:sp>
        <p:nvSpPr>
          <p:cNvPr id="6963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A096C22B-FB50-4D53-A0BC-7E0002419162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28</a:t>
            </a:fld>
            <a:endParaRPr lang="en-CA" smtClean="0">
              <a:latin typeface="Times New Roman" charset="0"/>
            </a:endParaRPr>
          </a:p>
        </p:txBody>
      </p:sp>
      <p:sp>
        <p:nvSpPr>
          <p:cNvPr id="7065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066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7390E28F-6E80-4A23-86A6-F95CBADD4F59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29</a:t>
            </a:fld>
            <a:endParaRPr lang="en-CA" smtClean="0">
              <a:latin typeface="Times New Roman" charset="0"/>
            </a:endParaRPr>
          </a:p>
        </p:txBody>
      </p:sp>
      <p:sp>
        <p:nvSpPr>
          <p:cNvPr id="7168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9F434FDF-A31C-4652-B801-1822EBE1851D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30</a:t>
            </a:fld>
            <a:endParaRPr lang="en-CA" smtClean="0">
              <a:latin typeface="Times New Roman" charset="0"/>
            </a:endParaRPr>
          </a:p>
        </p:txBody>
      </p:sp>
      <p:sp>
        <p:nvSpPr>
          <p:cNvPr id="7270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D68AEE48-1A85-4A53-9028-B6BD16D7D0E2}" type="slidenum">
              <a:rPr lang="en-CA" smtClean="0">
                <a:latin typeface="Times New Roman" charset="0"/>
              </a:rPr>
              <a:pPr>
                <a:buFont typeface="Times New Roman" charset="0"/>
                <a:buNone/>
              </a:pPr>
              <a:t>31</a:t>
            </a:fld>
            <a:endParaRPr lang="en-CA" smtClean="0">
              <a:latin typeface="Times New Roman" charset="0"/>
            </a:endParaRPr>
          </a:p>
        </p:txBody>
      </p:sp>
      <p:sp>
        <p:nvSpPr>
          <p:cNvPr id="7373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373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CDD2-FF93-4AFD-9F15-79299C1C3471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099A-79E8-4706-8D9F-3F98A08DC6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CDD2-FF93-4AFD-9F15-79299C1C3471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099A-79E8-4706-8D9F-3F98A08DC6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CDD2-FF93-4AFD-9F15-79299C1C3471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099A-79E8-4706-8D9F-3F98A08DC6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 rtlCol="1">
            <a:normAutofit/>
          </a:bodyPr>
          <a:lstStyle/>
          <a:p>
            <a:pPr lvl="0"/>
            <a:endParaRPr lang="ar-SA" noProof="0" smtClean="0"/>
          </a:p>
        </p:txBody>
      </p:sp>
      <p:sp>
        <p:nvSpPr>
          <p:cNvPr id="4" name="عنصر نائب للتاريخ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لتذييل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8BB0F-A9D0-4B00-89B7-62993BCA6BB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08DC8E3-66B0-41BD-9046-E85725E82FB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CDD2-FF93-4AFD-9F15-79299C1C3471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099A-79E8-4706-8D9F-3F98A08DC6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CDD2-FF93-4AFD-9F15-79299C1C3471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6B9099A-79E8-4706-8D9F-3F98A08DC6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CDD2-FF93-4AFD-9F15-79299C1C3471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099A-79E8-4706-8D9F-3F98A08DC6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CDD2-FF93-4AFD-9F15-79299C1C3471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099A-79E8-4706-8D9F-3F98A08DC6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CDD2-FF93-4AFD-9F15-79299C1C3471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099A-79E8-4706-8D9F-3F98A08DC6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CDD2-FF93-4AFD-9F15-79299C1C3471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099A-79E8-4706-8D9F-3F98A08DC6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CDD2-FF93-4AFD-9F15-79299C1C3471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099A-79E8-4706-8D9F-3F98A08DC6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CDD2-FF93-4AFD-9F15-79299C1C3471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099A-79E8-4706-8D9F-3F98A08DC6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9AFCDD2-FF93-4AFD-9F15-79299C1C3471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6B9099A-79E8-4706-8D9F-3F98A08DC6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image" Target="../media/image16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5.jpeg"/><Relationship Id="rId4" Type="http://schemas.openxmlformats.org/officeDocument/2006/relationships/diagramQuickStyle" Target="../diagrams/quickStyle1.xml"/><Relationship Id="rId9" Type="http://schemas.openxmlformats.org/officeDocument/2006/relationships/image" Target="http://cvphysiology.com/Arrhythmias/ectopic%20foci.gi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8601"/>
            <a:ext cx="7772400" cy="1295400"/>
          </a:xfrm>
        </p:spPr>
        <p:txBody>
          <a:bodyPr/>
          <a:lstStyle/>
          <a:p>
            <a:r>
              <a:rPr lang="en-US" sz="7200" b="1" smtClean="0"/>
              <a:t>ECG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077200" cy="4953000"/>
          </a:xfrm>
        </p:spPr>
        <p:txBody>
          <a:bodyPr/>
          <a:lstStyle/>
          <a:p>
            <a:pPr algn="l"/>
            <a:r>
              <a:rPr lang="en-US" sz="3600" b="1" dirty="0" smtClean="0"/>
              <a:t>DR SHEHZAD ASLAM</a:t>
            </a:r>
          </a:p>
          <a:p>
            <a:pPr algn="l"/>
            <a:r>
              <a:rPr lang="en-US" dirty="0" smtClean="0"/>
              <a:t>MCPS (</a:t>
            </a:r>
            <a:r>
              <a:rPr lang="en-US" sz="2000" dirty="0" smtClean="0"/>
              <a:t>MEDICINE) </a:t>
            </a:r>
          </a:p>
          <a:p>
            <a:pPr algn="l"/>
            <a:r>
              <a:rPr lang="en-US" dirty="0" smtClean="0"/>
              <a:t>FCPS  (</a:t>
            </a:r>
            <a:r>
              <a:rPr lang="en-US" sz="2000" dirty="0" smtClean="0"/>
              <a:t>CARDIOLOGY)</a:t>
            </a:r>
            <a:endParaRPr lang="en-US" dirty="0" smtClean="0"/>
          </a:p>
          <a:p>
            <a:pPr algn="l"/>
            <a:r>
              <a:rPr lang="en-US" dirty="0" smtClean="0"/>
              <a:t>ASSISTANT PROFESSOR</a:t>
            </a:r>
          </a:p>
          <a:p>
            <a:pPr algn="l"/>
            <a:r>
              <a:rPr lang="en-US" smtClean="0"/>
              <a:t>HEAD </a:t>
            </a:r>
            <a:r>
              <a:rPr lang="en-US" dirty="0" smtClean="0"/>
              <a:t>OF CARDIOLOGY </a:t>
            </a:r>
          </a:p>
          <a:p>
            <a:pPr algn="l"/>
            <a:r>
              <a:rPr lang="en-US" dirty="0" smtClean="0"/>
              <a:t>DHQ TEACHING HOSPITAL </a:t>
            </a:r>
          </a:p>
          <a:p>
            <a:pPr algn="l"/>
            <a:r>
              <a:rPr lang="en-US" dirty="0" smtClean="0"/>
              <a:t>SARGODHA MEDICAL COLLEGE UNIVERSITY OF SARGODHA.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0" y="0"/>
            <a:ext cx="1828800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>
              <a:defRPr/>
            </a:pPr>
            <a:r>
              <a:rPr lang="en-US" dirty="0"/>
              <a:t>Pacemaker AP</a:t>
            </a:r>
            <a:endParaRPr lang="ar-SA" dirty="0"/>
          </a:p>
        </p:txBody>
      </p:sp>
      <p:pic>
        <p:nvPicPr>
          <p:cNvPr id="12291" name="صورة 2" descr="SAN action potl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371600"/>
            <a:ext cx="44958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وسيلة شرح مستطيلة 3"/>
          <p:cNvSpPr/>
          <p:nvPr/>
        </p:nvSpPr>
        <p:spPr>
          <a:xfrm>
            <a:off x="228600" y="3048000"/>
            <a:ext cx="2286000" cy="1828800"/>
          </a:xfrm>
          <a:prstGeom prst="wedgeRectCallout">
            <a:avLst>
              <a:gd name="adj1" fmla="val 106124"/>
              <a:gd name="adj2" fmla="val -434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sz="1600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Phase 4: pacemaker potential</a:t>
            </a:r>
          </a:p>
          <a:p>
            <a:pPr algn="ctr" rtl="0">
              <a:defRPr/>
            </a:pP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Na influx and K efflux and Ca influx until the cell reaches threshold and then turns into phase 0</a:t>
            </a:r>
            <a:endParaRPr lang="ar-SA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وسيلة شرح مستطيلة 4"/>
          <p:cNvSpPr/>
          <p:nvPr/>
        </p:nvSpPr>
        <p:spPr>
          <a:xfrm>
            <a:off x="2209800" y="1219200"/>
            <a:ext cx="1905000" cy="990600"/>
          </a:xfrm>
          <a:prstGeom prst="wedgeRectCallout">
            <a:avLst>
              <a:gd name="adj1" fmla="val 73092"/>
              <a:gd name="adj2" fmla="val 130278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sz="1600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Phase 0: upstroke:</a:t>
            </a:r>
          </a:p>
          <a:p>
            <a:pPr algn="ctr" rtl="0">
              <a:defRPr/>
            </a:pP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Due to Ca</a:t>
            </a:r>
            <a:r>
              <a:rPr lang="en-US" sz="1600" baseline="30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++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influx</a:t>
            </a:r>
            <a:endParaRPr lang="ar-SA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وسيلة شرح مستطيلة 5"/>
          <p:cNvSpPr/>
          <p:nvPr/>
        </p:nvSpPr>
        <p:spPr>
          <a:xfrm>
            <a:off x="6553200" y="1371600"/>
            <a:ext cx="1905000" cy="990600"/>
          </a:xfrm>
          <a:prstGeom prst="wedgeRectCallout">
            <a:avLst>
              <a:gd name="adj1" fmla="val -96457"/>
              <a:gd name="adj2" fmla="val 12581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Phase 3: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repolarization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:</a:t>
            </a:r>
          </a:p>
          <a:p>
            <a:pPr algn="ctr" rtl="0">
              <a:defRPr/>
            </a:pP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Due to K</a:t>
            </a:r>
            <a:r>
              <a:rPr lang="en-US" sz="1600" baseline="30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+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efflux</a:t>
            </a:r>
            <a:endParaRPr lang="ar-SA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286000" y="5715000"/>
            <a:ext cx="4572000" cy="923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dirty="0"/>
              <a:t>Pacemaker cells (automatic cells) have unstable membrane potential so they can generate AP spontaneously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8012" cy="1141413"/>
          </a:xfrm>
        </p:spPr>
        <p:txBody>
          <a:bodyPr>
            <a:normAutofit fontScale="90000"/>
          </a:bodyPr>
          <a:lstStyle/>
          <a:p>
            <a:r>
              <a:rPr lang="en-US" sz="4000" b="1" smtClean="0">
                <a:solidFill>
                  <a:srgbClr val="C00000"/>
                </a:solidFill>
              </a:rPr>
              <a:t>Management – Stable hemodynamic</a:t>
            </a:r>
            <a:endParaRPr lang="en-GB" sz="4000" smtClean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8013" cy="4783137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buFontTx/>
              <a:buAutoNum type="arabicPeriod" startAt="2"/>
              <a:defRPr/>
            </a:pPr>
            <a:r>
              <a:rPr lang="en-US" sz="3600" b="1" dirty="0" smtClean="0"/>
              <a:t>SVT: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800" b="1" dirty="0" err="1" smtClean="0"/>
              <a:t>Vagal</a:t>
            </a:r>
            <a:r>
              <a:rPr lang="en-US" sz="2800" b="1" dirty="0" smtClean="0"/>
              <a:t> maneuvers</a:t>
            </a:r>
            <a:r>
              <a:rPr lang="en-US" sz="2800" dirty="0" smtClean="0"/>
              <a:t>: carotid sinus pressure (if no carotid bruits) or </a:t>
            </a:r>
            <a:r>
              <a:rPr lang="en-US" sz="2800" dirty="0" err="1" smtClean="0"/>
              <a:t>Valsava</a:t>
            </a:r>
            <a:r>
              <a:rPr lang="en-US" sz="2800" dirty="0" smtClean="0"/>
              <a:t> maneuver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800" b="1" dirty="0" smtClean="0"/>
              <a:t>Adenosine: </a:t>
            </a:r>
            <a:r>
              <a:rPr lang="en-US" sz="2800" dirty="0" smtClean="0"/>
              <a:t>6mg over 1-2 seconds. If the initial dose is ineffective, a 12mg dose may be given and repeated once if necessary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800" dirty="0" smtClean="0"/>
              <a:t>Calcium channel blocker (</a:t>
            </a:r>
            <a:r>
              <a:rPr lang="en-US" sz="2800" b="1" dirty="0" err="1" smtClean="0"/>
              <a:t>Verapamil</a:t>
            </a:r>
            <a:r>
              <a:rPr lang="en-US" sz="2800" b="1" dirty="0" smtClean="0"/>
              <a:t> </a:t>
            </a:r>
            <a:r>
              <a:rPr lang="en-US" sz="2800" dirty="0" smtClean="0"/>
              <a:t>2.5 to 5mg IV) or beta </a:t>
            </a:r>
            <a:r>
              <a:rPr lang="en-US" sz="2800" dirty="0" err="1" smtClean="0"/>
              <a:t>blokers</a:t>
            </a:r>
            <a:r>
              <a:rPr lang="en-US" sz="2800" dirty="0" smtClean="0"/>
              <a:t> (</a:t>
            </a:r>
            <a:r>
              <a:rPr lang="en-US" sz="2800" b="1" dirty="0" err="1" smtClean="0"/>
              <a:t>Metoprolol</a:t>
            </a:r>
            <a:r>
              <a:rPr lang="en-US" sz="2800" dirty="0" smtClean="0"/>
              <a:t> 5 to 10 mg IV)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800" b="1" dirty="0" err="1" smtClean="0"/>
              <a:t>Cardioversion</a:t>
            </a:r>
            <a:endParaRPr lang="en-US" sz="2800" b="1" dirty="0" smtClean="0"/>
          </a:p>
          <a:p>
            <a:pPr>
              <a:buFont typeface="Times New Roman" pitchFamily="18" charset="0"/>
              <a:buChar char="•"/>
              <a:defRPr/>
            </a:pPr>
            <a:endParaRPr lang="en-GB" sz="2800" dirty="0"/>
          </a:p>
        </p:txBody>
      </p:sp>
      <p:sp>
        <p:nvSpPr>
          <p:cNvPr id="6554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CA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8228012" cy="777875"/>
          </a:xfrm>
        </p:spPr>
        <p:txBody>
          <a:bodyPr/>
          <a:lstStyle/>
          <a:p>
            <a:pPr algn="ctr">
              <a:buFont typeface="Times New Roman" pitchFamily="18" charset="0"/>
              <a:buNone/>
              <a:defRPr/>
            </a:pP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Recommendation acute management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hemodynamically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stable </a:t>
            </a:r>
            <a:b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and regular tachycardia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6656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6656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692150"/>
            <a:ext cx="8640763" cy="5949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7587" name="Content Placeholder 4" descr="ep-diagnosis-of-wide-complex-tachycardia-38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692150"/>
            <a:ext cx="8799512" cy="6049963"/>
          </a:xfrm>
        </p:spPr>
      </p:pic>
      <p:sp>
        <p:nvSpPr>
          <p:cNvPr id="675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MALIK\Desktop\ECGS\20150916_091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MALIK\Desktop\ECGS\20150916_0922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 descr="C:\Users\MALIK\Desktop\ECGS\20150916_0923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 descr="C:\Users\MALIK\Desktop\ECGS\20150916_092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 descr="C:\Users\MALIK\Desktop\ECGS\20150916_092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 descr="C:\Users\MALIK\Desktop\ECGS\20150916_092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89916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0" y="0"/>
            <a:ext cx="3657600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>
              <a:defRPr/>
            </a:pPr>
            <a:r>
              <a:rPr lang="en-US" dirty="0"/>
              <a:t>Effective refractory period (ERP)</a:t>
            </a:r>
            <a:endParaRPr lang="ar-SA" dirty="0"/>
          </a:p>
        </p:txBody>
      </p:sp>
      <p:pic>
        <p:nvPicPr>
          <p:cNvPr id="13315" name="صورة 2" descr="120px-ERP.svg.pn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828800" y="838200"/>
            <a:ext cx="23622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609600" y="3352800"/>
            <a:ext cx="4572000" cy="1477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dirty="0"/>
              <a:t>It is also called absolute refractory period (ARP) :</a:t>
            </a:r>
          </a:p>
          <a:p>
            <a:pPr algn="ctr" rtl="0">
              <a:buFont typeface="Arial" pitchFamily="34" charset="0"/>
              <a:buChar char="•"/>
              <a:defRPr/>
            </a:pPr>
            <a:r>
              <a:rPr lang="en-US" dirty="0"/>
              <a:t>In this period the cell </a:t>
            </a:r>
            <a:r>
              <a:rPr lang="en-US" u="sng" dirty="0"/>
              <a:t>can’t be excited</a:t>
            </a:r>
            <a:endParaRPr lang="en-US" dirty="0"/>
          </a:p>
          <a:p>
            <a:pPr algn="ctr" rtl="0">
              <a:buFont typeface="Arial" pitchFamily="34" charset="0"/>
              <a:buChar char="•"/>
              <a:defRPr/>
            </a:pPr>
            <a:r>
              <a:rPr lang="en-US" dirty="0"/>
              <a:t>Takes place between phase 0 and 3</a:t>
            </a:r>
          </a:p>
          <a:p>
            <a:pPr algn="ctr" rtl="0">
              <a:defRPr/>
            </a:pP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7535863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rhythmi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609600"/>
            <a:ext cx="58674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SinusRhythmLab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0"/>
            <a:ext cx="6477000" cy="6858000"/>
          </a:xfrm>
          <a:prstGeom prst="rect">
            <a:avLst/>
          </a:prstGeom>
          <a:noFill/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403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0B0B11"/>
                </a:solidFill>
              </a:rPr>
              <a:t>ECG (EKG) showing wave segments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895600" y="24384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>
                <a:solidFill>
                  <a:srgbClr val="0B0B11"/>
                </a:solidFill>
              </a:rPr>
              <a:t>Contraction of atria</a:t>
            </a: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429000" y="3124200"/>
            <a:ext cx="685800" cy="762000"/>
          </a:xfrm>
          <a:prstGeom prst="line">
            <a:avLst/>
          </a:prstGeom>
          <a:noFill/>
          <a:ln w="9525">
            <a:solidFill>
              <a:srgbClr val="0B0B1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239000" y="2286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>
                <a:solidFill>
                  <a:srgbClr val="0B0B11"/>
                </a:solidFill>
              </a:rPr>
              <a:t>Contraction of ventricles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 flipV="1">
            <a:off x="5867400" y="381000"/>
            <a:ext cx="1371600" cy="152400"/>
          </a:xfrm>
          <a:prstGeom prst="line">
            <a:avLst/>
          </a:prstGeom>
          <a:noFill/>
          <a:ln w="9525">
            <a:solidFill>
              <a:srgbClr val="0B0B1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239000" y="2286000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>
                <a:solidFill>
                  <a:srgbClr val="0B0B11"/>
                </a:solidFill>
              </a:rPr>
              <a:t>Repolarization of ventricles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7696200" y="2895600"/>
            <a:ext cx="381000" cy="533400"/>
          </a:xfrm>
          <a:prstGeom prst="line">
            <a:avLst/>
          </a:prstGeom>
          <a:noFill/>
          <a:ln w="9525">
            <a:solidFill>
              <a:srgbClr val="0B0B1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1" grpId="0" animBg="1"/>
      <p:bldP spid="16392" grpId="0"/>
      <p:bldP spid="16393" grpId="0" animBg="1"/>
      <p:bldP spid="16394" grpId="0"/>
      <p:bldP spid="163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09600" y="0"/>
            <a:ext cx="789992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0">
              <a:defRPr/>
            </a:pPr>
            <a:r>
              <a:rPr 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Physiology of the normal heart</a:t>
            </a:r>
            <a:endParaRPr lang="ar-SA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0" y="1143000"/>
            <a:ext cx="3200400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>
              <a:defRPr/>
            </a:pPr>
            <a:r>
              <a:rPr lang="en-US" dirty="0"/>
              <a:t>Normal conduction pathway:</a:t>
            </a:r>
            <a:endParaRPr lang="ar-SA" dirty="0"/>
          </a:p>
        </p:txBody>
      </p:sp>
      <p:pic>
        <p:nvPicPr>
          <p:cNvPr id="9220" name="صورة 3" descr="heart-conduction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981200"/>
            <a:ext cx="37719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وسيلة شرح مستطيلة 4"/>
          <p:cNvSpPr/>
          <p:nvPr/>
        </p:nvSpPr>
        <p:spPr>
          <a:xfrm>
            <a:off x="0" y="1981200"/>
            <a:ext cx="2438400" cy="1295400"/>
          </a:xfrm>
          <a:prstGeom prst="wedgeRectCallout">
            <a:avLst>
              <a:gd name="adj1" fmla="val 83658"/>
              <a:gd name="adj2" fmla="val 7039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dirty="0"/>
              <a:t>1- SA node generates action potential and delivers it to the atria and the AV node</a:t>
            </a:r>
            <a:endParaRPr lang="ar-SA" dirty="0"/>
          </a:p>
        </p:txBody>
      </p:sp>
      <p:sp>
        <p:nvSpPr>
          <p:cNvPr id="6" name="وسيلة شرح مستطيلة 5"/>
          <p:cNvSpPr/>
          <p:nvPr/>
        </p:nvSpPr>
        <p:spPr>
          <a:xfrm>
            <a:off x="0" y="3505200"/>
            <a:ext cx="2438400" cy="1295400"/>
          </a:xfrm>
          <a:prstGeom prst="wedgeRectCallout">
            <a:avLst>
              <a:gd name="adj1" fmla="val 129581"/>
              <a:gd name="adj2" fmla="val -2453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dirty="0"/>
              <a:t>2- The AV node delivers the impulse to </a:t>
            </a:r>
            <a:r>
              <a:rPr lang="en-US" dirty="0" err="1"/>
              <a:t>purkinje</a:t>
            </a:r>
            <a:r>
              <a:rPr lang="en-US" dirty="0"/>
              <a:t> fibers</a:t>
            </a:r>
            <a:endParaRPr lang="ar-SA" dirty="0"/>
          </a:p>
        </p:txBody>
      </p:sp>
      <p:sp>
        <p:nvSpPr>
          <p:cNvPr id="7" name="وسيلة شرح مستطيلة 6"/>
          <p:cNvSpPr/>
          <p:nvPr/>
        </p:nvSpPr>
        <p:spPr>
          <a:xfrm>
            <a:off x="0" y="5029200"/>
            <a:ext cx="2438400" cy="1295400"/>
          </a:xfrm>
          <a:prstGeom prst="wedgeRectCallout">
            <a:avLst>
              <a:gd name="adj1" fmla="val 170737"/>
              <a:gd name="adj2" fmla="val -4320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dirty="0"/>
              <a:t>3- </a:t>
            </a:r>
            <a:r>
              <a:rPr lang="en-US" dirty="0" err="1"/>
              <a:t>purkinje</a:t>
            </a:r>
            <a:r>
              <a:rPr lang="en-US" dirty="0"/>
              <a:t> fibers conduct the impulse to the ventricles</a:t>
            </a:r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6781800" y="1981200"/>
            <a:ext cx="2362200" cy="2585323"/>
          </a:xfrm>
          <a:prstGeom prst="rect">
            <a:avLst/>
          </a:prstGeom>
          <a:effectLst>
            <a:glow rad="63500">
              <a:schemeClr val="accent2">
                <a:tint val="30000"/>
                <a:shade val="95000"/>
                <a:satMod val="300000"/>
                <a:alpha val="50000"/>
              </a:scheme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dirty="0"/>
              <a:t>Other types of conduction that occurs </a:t>
            </a:r>
            <a:r>
              <a:rPr lang="en-US" u="sng" dirty="0"/>
              <a:t>between myocardial cells</a:t>
            </a:r>
            <a:r>
              <a:rPr lang="en-US" dirty="0"/>
              <a:t>:</a:t>
            </a:r>
          </a:p>
          <a:p>
            <a:pPr algn="ctr" rtl="0">
              <a:defRPr/>
            </a:pPr>
            <a:r>
              <a:rPr lang="en-US" dirty="0"/>
              <a:t>When a cell is depolarized </a:t>
            </a:r>
            <a:r>
              <a:rPr lang="en-US" dirty="0">
                <a:sym typeface="Wingdings" pitchFamily="2" charset="2"/>
              </a:rPr>
              <a:t> adjacent cell depolarizes along</a:t>
            </a:r>
            <a:endParaRPr lang="en-US" dirty="0"/>
          </a:p>
          <a:p>
            <a:pPr algn="ctr" rtl="0">
              <a:defRPr/>
            </a:pP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685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i="1" dirty="0" err="1" smtClean="0">
                <a:solidFill>
                  <a:schemeClr val="bg1"/>
                </a:solidFill>
              </a:rPr>
              <a:t>Mechnisms</a:t>
            </a:r>
            <a:r>
              <a:rPr lang="en-US" sz="4000" b="1" i="1" dirty="0" smtClean="0">
                <a:solidFill>
                  <a:schemeClr val="bg1"/>
                </a:solidFill>
              </a:rPr>
              <a:t> of </a:t>
            </a:r>
            <a:r>
              <a:rPr lang="en-US" sz="4000" b="1" i="1" dirty="0" err="1" smtClean="0">
                <a:solidFill>
                  <a:schemeClr val="bg1"/>
                </a:solidFill>
              </a:rPr>
              <a:t>Arrhythmogenesis</a:t>
            </a:r>
            <a:endParaRPr lang="en-US" sz="4000" b="1" i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9" name="رسم تخطيطي 8"/>
          <p:cNvGraphicFramePr/>
          <p:nvPr/>
        </p:nvGraphicFramePr>
        <p:xfrm>
          <a:off x="0" y="914400"/>
          <a:ext cx="9144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مربع نص 9"/>
          <p:cNvSpPr txBox="1"/>
          <p:nvPr/>
        </p:nvSpPr>
        <p:spPr>
          <a:xfrm>
            <a:off x="4800600" y="3429000"/>
            <a:ext cx="2133600" cy="646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dirty="0"/>
              <a:t>Delayed </a:t>
            </a:r>
            <a:r>
              <a:rPr lang="en-US" dirty="0" err="1"/>
              <a:t>afterdepolarization</a:t>
            </a:r>
            <a:endParaRPr lang="ar-SA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7162800" y="3429000"/>
            <a:ext cx="1981200" cy="58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sz="1600" dirty="0"/>
              <a:t>Early </a:t>
            </a:r>
            <a:r>
              <a:rPr lang="en-US" sz="1600" dirty="0" err="1"/>
              <a:t>afterdepolarization</a:t>
            </a:r>
            <a:endParaRPr lang="ar-SA" sz="1600" dirty="0"/>
          </a:p>
        </p:txBody>
      </p:sp>
      <p:cxnSp>
        <p:nvCxnSpPr>
          <p:cNvPr id="13" name="رابط مستقيم 12"/>
          <p:cNvCxnSpPr/>
          <p:nvPr/>
        </p:nvCxnSpPr>
        <p:spPr>
          <a:xfrm rot="10800000" flipV="1">
            <a:off x="6324600" y="2895600"/>
            <a:ext cx="9144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/>
          <p:cNvCxnSpPr>
            <a:endCxn id="11" idx="0"/>
          </p:cNvCxnSpPr>
          <p:nvPr/>
        </p:nvCxnSpPr>
        <p:spPr>
          <a:xfrm>
            <a:off x="7391400" y="2895600"/>
            <a:ext cx="7620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rot="5400000">
            <a:off x="495301" y="4457700"/>
            <a:ext cx="6858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ربع نص 17"/>
          <p:cNvSpPr txBox="1"/>
          <p:nvPr/>
        </p:nvSpPr>
        <p:spPr>
          <a:xfrm>
            <a:off x="0" y="4953000"/>
            <a:ext cx="20574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>
              <a:defRPr/>
            </a:pPr>
            <a:r>
              <a:rPr lang="ar-SA" dirty="0">
                <a:cs typeface="Arial"/>
              </a:rPr>
              <a:t>↑</a:t>
            </a:r>
            <a:r>
              <a:rPr lang="en-US" dirty="0">
                <a:cs typeface="Arial"/>
              </a:rPr>
              <a:t>AP from SA node</a:t>
            </a:r>
            <a:endParaRPr lang="ar-SA" dirty="0"/>
          </a:p>
        </p:txBody>
      </p:sp>
      <p:pic>
        <p:nvPicPr>
          <p:cNvPr id="15372" name="صورة 18" descr="0306pac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486400"/>
            <a:ext cx="15335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رابط كسهم مستقيم 20"/>
          <p:cNvCxnSpPr/>
          <p:nvPr/>
        </p:nvCxnSpPr>
        <p:spPr>
          <a:xfrm rot="5400000">
            <a:off x="3163888" y="4305300"/>
            <a:ext cx="3794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ربع نص 21"/>
          <p:cNvSpPr txBox="1"/>
          <p:nvPr/>
        </p:nvSpPr>
        <p:spPr>
          <a:xfrm>
            <a:off x="2362200" y="4495800"/>
            <a:ext cx="20574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>
              <a:defRPr/>
            </a:pPr>
            <a:r>
              <a:rPr lang="en-US" sz="1600" dirty="0"/>
              <a:t>AP arises from sites other than SA node</a:t>
            </a:r>
            <a:endParaRPr lang="ar-SA" sz="1600" dirty="0"/>
          </a:p>
        </p:txBody>
      </p:sp>
      <p:pic>
        <p:nvPicPr>
          <p:cNvPr id="15377" name="Picture 7" descr="http://cvphysiology.com/Arrhythmias/ectopic%20foci.gif"/>
          <p:cNvPicPr>
            <a:picLocks noChangeAspect="1" noChangeArrowheads="1"/>
          </p:cNvPicPr>
          <p:nvPr/>
        </p:nvPicPr>
        <p:blipFill>
          <a:blip r:embed="rId8" r:link="rId9" cstate="print"/>
          <a:srcRect l="3999" r="3999"/>
          <a:stretch>
            <a:fillRect/>
          </a:stretch>
        </p:blipFill>
        <p:spPr bwMode="auto">
          <a:xfrm>
            <a:off x="2286000" y="50292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شكل بيضاوي 24"/>
          <p:cNvSpPr/>
          <p:nvPr/>
        </p:nvSpPr>
        <p:spPr>
          <a:xfrm>
            <a:off x="4114800" y="6096000"/>
            <a:ext cx="457200" cy="381000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SA"/>
          </a:p>
        </p:txBody>
      </p:sp>
      <p:pic>
        <p:nvPicPr>
          <p:cNvPr id="15379" name="صورة 25" descr="1003201009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4191000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0" name="صورة 26" descr="نسخ من 1003201009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24400" y="4267200"/>
            <a:ext cx="20637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/>
        </p:nvGraphicFramePr>
        <p:xfrm>
          <a:off x="0" y="0"/>
          <a:ext cx="9144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وسيلة شرح مستطيلة 5"/>
          <p:cNvSpPr/>
          <p:nvPr/>
        </p:nvSpPr>
        <p:spPr>
          <a:xfrm>
            <a:off x="304800" y="3657600"/>
            <a:ext cx="2133600" cy="1447800"/>
          </a:xfrm>
          <a:prstGeom prst="wedgeRectCallout">
            <a:avLst>
              <a:gd name="adj1" fmla="val 66329"/>
              <a:gd name="adj2" fmla="val -18763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dirty="0"/>
              <a:t>This is when the impulse is not conducted from the atria to the ventricles</a:t>
            </a:r>
            <a:endParaRPr lang="ar-SA" dirty="0"/>
          </a:p>
        </p:txBody>
      </p:sp>
      <p:cxnSp>
        <p:nvCxnSpPr>
          <p:cNvPr id="8" name="رابط كسهم مستقيم 7"/>
          <p:cNvCxnSpPr/>
          <p:nvPr/>
        </p:nvCxnSpPr>
        <p:spPr>
          <a:xfrm rot="5400000">
            <a:off x="6326188" y="3429000"/>
            <a:ext cx="6080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صورة 10" descr="1103201010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962400"/>
            <a:ext cx="34321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وسيلة شرح مستطيلة 12"/>
          <p:cNvSpPr/>
          <p:nvPr/>
        </p:nvSpPr>
        <p:spPr>
          <a:xfrm>
            <a:off x="4419600" y="3581400"/>
            <a:ext cx="1524000" cy="838200"/>
          </a:xfrm>
          <a:prstGeom prst="wedgeRectCallout">
            <a:avLst>
              <a:gd name="adj1" fmla="val 120076"/>
              <a:gd name="adj2" fmla="val 1748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dirty="0"/>
              <a:t>1-This pathway is blocked</a:t>
            </a:r>
            <a:endParaRPr lang="ar-SA" dirty="0"/>
          </a:p>
        </p:txBody>
      </p:sp>
      <p:sp>
        <p:nvSpPr>
          <p:cNvPr id="15" name="وسيلة شرح مستطيلة 14"/>
          <p:cNvSpPr/>
          <p:nvPr/>
        </p:nvSpPr>
        <p:spPr>
          <a:xfrm>
            <a:off x="7467600" y="5638800"/>
            <a:ext cx="1676400" cy="1219200"/>
          </a:xfrm>
          <a:prstGeom prst="wedgeRectCallout">
            <a:avLst>
              <a:gd name="adj1" fmla="val -80131"/>
              <a:gd name="adj2" fmla="val -154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sz="1400" dirty="0"/>
              <a:t>2-The impulse from this pathway travels in a retrograde fashion (</a:t>
            </a:r>
            <a:r>
              <a:rPr lang="en-US" sz="1400" u="sng" dirty="0"/>
              <a:t>backward</a:t>
            </a:r>
            <a:r>
              <a:rPr lang="en-US" sz="1400" dirty="0"/>
              <a:t>)</a:t>
            </a:r>
            <a:endParaRPr lang="ar-SA" sz="1400" dirty="0"/>
          </a:p>
        </p:txBody>
      </p:sp>
      <p:sp>
        <p:nvSpPr>
          <p:cNvPr id="16" name="وسيلة شرح مستطيلة 15"/>
          <p:cNvSpPr/>
          <p:nvPr/>
        </p:nvSpPr>
        <p:spPr>
          <a:xfrm>
            <a:off x="3276600" y="5029200"/>
            <a:ext cx="2133600" cy="1371600"/>
          </a:xfrm>
          <a:prstGeom prst="wedgeRectCallout">
            <a:avLst>
              <a:gd name="adj1" fmla="val 116829"/>
              <a:gd name="adj2" fmla="val -15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sz="1400" dirty="0"/>
              <a:t>3-So the cells here will be </a:t>
            </a:r>
            <a:r>
              <a:rPr lang="en-US" sz="1400" u="sng" dirty="0" err="1"/>
              <a:t>reexcited</a:t>
            </a:r>
            <a:r>
              <a:rPr lang="en-US" sz="1400" dirty="0"/>
              <a:t> (first by the original pathway and the other from the retrograde)</a:t>
            </a:r>
            <a:endParaRPr lang="ar-SA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صورة 1" descr="Wolff-Parkinson-Whitesyndrom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3810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وسيلة شرح مستطيلة 2"/>
          <p:cNvSpPr/>
          <p:nvPr/>
        </p:nvSpPr>
        <p:spPr>
          <a:xfrm>
            <a:off x="5029200" y="762000"/>
            <a:ext cx="1905000" cy="1295400"/>
          </a:xfrm>
          <a:prstGeom prst="wedgeRectCallout">
            <a:avLst>
              <a:gd name="adj1" fmla="val -149072"/>
              <a:gd name="adj2" fmla="val 583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dirty="0"/>
              <a:t>Here is an accessory pathway in the heart called Bundle of Kent</a:t>
            </a:r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4191000" y="2667000"/>
            <a:ext cx="4953000" cy="9239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buFont typeface="Arial" pitchFamily="34" charset="0"/>
              <a:buChar char="•"/>
              <a:defRPr/>
            </a:pPr>
            <a:r>
              <a:rPr lang="en-US" dirty="0"/>
              <a:t>Present only in small populations</a:t>
            </a:r>
          </a:p>
          <a:p>
            <a:pPr algn="ctr" rtl="0">
              <a:buFont typeface="Arial" pitchFamily="34" charset="0"/>
              <a:buChar char="•"/>
              <a:defRPr/>
            </a:pPr>
            <a:r>
              <a:rPr lang="en-US" dirty="0"/>
              <a:t>Lead to </a:t>
            </a:r>
            <a:r>
              <a:rPr lang="en-US" dirty="0" err="1"/>
              <a:t>reexcitation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Wolf-Parkinson-White Syndrome (WPW)</a:t>
            </a:r>
            <a:endParaRPr lang="ar-SA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590800" y="0"/>
            <a:ext cx="4038600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en-US" dirty="0"/>
              <a:t>Abnormal </a:t>
            </a:r>
            <a:r>
              <a:rPr lang="en-US" u="sng" dirty="0"/>
              <a:t>anatomic</a:t>
            </a:r>
            <a:r>
              <a:rPr lang="en-US" dirty="0"/>
              <a:t> conduction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M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295400"/>
            <a:ext cx="87630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914400" y="304800"/>
            <a:ext cx="79004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3600" b="1" i="1" dirty="0" smtClean="0">
                <a:solidFill>
                  <a:schemeClr val="tx2"/>
                </a:solidFill>
                <a:latin typeface="Book Antiqua" pitchFamily="18" charset="0"/>
                <a:ea typeface="新細明體" charset="-120"/>
              </a:rPr>
              <a:t>ANTERIOR ST ELEVATION MI</a:t>
            </a:r>
            <a:endParaRPr lang="en-US" altLang="zh-TW" sz="3600" b="1" i="1" dirty="0">
              <a:solidFill>
                <a:schemeClr val="tx2"/>
              </a:solidFill>
              <a:latin typeface="Book Antiqua" pitchFamily="18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228600"/>
            <a:ext cx="8229600" cy="838200"/>
          </a:xfrm>
        </p:spPr>
        <p:txBody>
          <a:bodyPr>
            <a:noAutofit/>
          </a:bodyPr>
          <a:lstStyle/>
          <a:p>
            <a:r>
              <a:rPr lang="en-US" sz="7200" dirty="0" smtClean="0"/>
              <a:t>ECG LEADS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8686800" cy="5410200"/>
          </a:xfrm>
        </p:spPr>
        <p:txBody>
          <a:bodyPr/>
          <a:lstStyle/>
          <a:p>
            <a:pPr algn="l"/>
            <a:r>
              <a:rPr lang="en-US" dirty="0" smtClean="0"/>
              <a:t>FRONTAL PLANE LEADS</a:t>
            </a:r>
          </a:p>
          <a:p>
            <a:pPr algn="l"/>
            <a:r>
              <a:rPr lang="en-US" dirty="0" smtClean="0"/>
              <a:t>	</a:t>
            </a:r>
            <a:r>
              <a:rPr lang="en-US" sz="2400" dirty="0" smtClean="0"/>
              <a:t>Bipolar Limb Leads</a:t>
            </a:r>
            <a:r>
              <a:rPr lang="en-US" dirty="0" smtClean="0"/>
              <a:t> I,II,III</a:t>
            </a:r>
          </a:p>
          <a:p>
            <a:pPr algn="l"/>
            <a:r>
              <a:rPr lang="en-US" dirty="0" smtClean="0"/>
              <a:t>	</a:t>
            </a:r>
            <a:r>
              <a:rPr lang="en-US" sz="2400" dirty="0" err="1" smtClean="0"/>
              <a:t>Unipolar</a:t>
            </a:r>
            <a:r>
              <a:rPr lang="en-US" sz="2400" dirty="0" smtClean="0"/>
              <a:t> Limb Leads</a:t>
            </a:r>
            <a:r>
              <a:rPr lang="en-US" dirty="0" smtClean="0"/>
              <a:t> 		</a:t>
            </a:r>
            <a:r>
              <a:rPr lang="en-US" dirty="0" err="1" smtClean="0"/>
              <a:t>aV</a:t>
            </a:r>
            <a:r>
              <a:rPr lang="en-US" sz="2400" dirty="0" err="1" smtClean="0"/>
              <a:t>R</a:t>
            </a:r>
            <a:r>
              <a:rPr lang="en-US" dirty="0" smtClean="0"/>
              <a:t>, </a:t>
            </a:r>
            <a:r>
              <a:rPr lang="en-US" dirty="0" err="1" smtClean="0"/>
              <a:t>aV</a:t>
            </a:r>
            <a:r>
              <a:rPr lang="en-US" sz="2400" dirty="0" err="1" smtClean="0"/>
              <a:t>L</a:t>
            </a:r>
            <a:r>
              <a:rPr lang="en-US" dirty="0" smtClean="0"/>
              <a:t>, </a:t>
            </a:r>
            <a:r>
              <a:rPr lang="en-US" dirty="0" err="1" smtClean="0"/>
              <a:t>aV</a:t>
            </a:r>
            <a:r>
              <a:rPr lang="en-US" sz="2400" dirty="0" err="1" smtClean="0"/>
              <a:t>F</a:t>
            </a:r>
            <a:endParaRPr lang="en-US" dirty="0" smtClean="0"/>
          </a:p>
          <a:p>
            <a:pPr algn="l"/>
            <a:r>
              <a:rPr lang="en-US" dirty="0" smtClean="0"/>
              <a:t>HORIZONTAL PLANE LEADS</a:t>
            </a:r>
          </a:p>
          <a:p>
            <a:pPr algn="l"/>
            <a:r>
              <a:rPr lang="en-US" dirty="0" smtClean="0"/>
              <a:t>	</a:t>
            </a:r>
            <a:r>
              <a:rPr lang="en-US" sz="2400" dirty="0" smtClean="0"/>
              <a:t>Left Sided Chest Leads</a:t>
            </a:r>
            <a:r>
              <a:rPr lang="en-US" dirty="0" smtClean="0"/>
              <a:t> 		V</a:t>
            </a:r>
            <a:r>
              <a:rPr lang="en-US" sz="2000" dirty="0" smtClean="0"/>
              <a:t>1</a:t>
            </a:r>
            <a:r>
              <a:rPr lang="en-US" dirty="0" smtClean="0"/>
              <a:t>-V</a:t>
            </a:r>
            <a:r>
              <a:rPr lang="en-US" sz="2000" dirty="0" smtClean="0"/>
              <a:t>6</a:t>
            </a:r>
            <a:endParaRPr lang="en-US" dirty="0" smtClean="0"/>
          </a:p>
          <a:p>
            <a:pPr algn="l"/>
            <a:r>
              <a:rPr lang="en-US" dirty="0" smtClean="0"/>
              <a:t>	Right Sided Chest Leads 	V</a:t>
            </a:r>
            <a:r>
              <a:rPr lang="en-US" sz="2000" dirty="0" smtClean="0"/>
              <a:t>1</a:t>
            </a:r>
            <a:r>
              <a:rPr lang="en-US" dirty="0" smtClean="0"/>
              <a:t>R-V</a:t>
            </a:r>
            <a:r>
              <a:rPr lang="en-US" sz="2000" dirty="0" smtClean="0"/>
              <a:t>6</a:t>
            </a:r>
            <a:r>
              <a:rPr lang="en-US" dirty="0" smtClean="0"/>
              <a:t>R</a:t>
            </a:r>
          </a:p>
          <a:p>
            <a:pPr algn="l"/>
            <a:r>
              <a:rPr lang="en-US" dirty="0" smtClean="0"/>
              <a:t>	</a:t>
            </a:r>
            <a:r>
              <a:rPr lang="en-US" dirty="0" err="1" smtClean="0"/>
              <a:t>Posterial</a:t>
            </a:r>
            <a:r>
              <a:rPr lang="en-US" dirty="0" smtClean="0"/>
              <a:t> Chest Leads 		V</a:t>
            </a:r>
            <a:r>
              <a:rPr lang="en-US" sz="2000" dirty="0" smtClean="0"/>
              <a:t>7</a:t>
            </a:r>
            <a:r>
              <a:rPr lang="en-US" dirty="0" smtClean="0"/>
              <a:t>-V</a:t>
            </a:r>
            <a:r>
              <a:rPr lang="en-US" sz="2000" dirty="0" smtClean="0"/>
              <a:t>9</a:t>
            </a:r>
            <a:endParaRPr lang="en-US" dirty="0" smtClean="0"/>
          </a:p>
          <a:p>
            <a:pPr algn="l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8153400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BBB EK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75" y="1333500"/>
            <a:ext cx="875665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38200" y="400050"/>
            <a:ext cx="73914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3600" b="1" i="1" dirty="0" smtClean="0">
                <a:solidFill>
                  <a:schemeClr val="tx2"/>
                </a:solidFill>
                <a:latin typeface="Book Antiqua" pitchFamily="18" charset="0"/>
                <a:ea typeface="新細明體" charset="-120"/>
              </a:rPr>
              <a:t>LEFT BUNDLE BRANCH BLOCK</a:t>
            </a:r>
            <a:endParaRPr lang="en-US" altLang="zh-TW" sz="3600" b="1" i="1" dirty="0">
              <a:solidFill>
                <a:schemeClr val="tx2"/>
              </a:solidFill>
              <a:latin typeface="Book Antiqua" pitchFamily="18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44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i="1" dirty="0">
                <a:latin typeface="Book Antiqua" pitchFamily="18" charset="0"/>
              </a:rPr>
              <a:t>DIFFERENTIAL DIAGNOSIS OF              ST-SEGMENT ELEVATION</a:t>
            </a:r>
          </a:p>
        </p:txBody>
      </p:sp>
      <p:pic>
        <p:nvPicPr>
          <p:cNvPr id="197635" name="Picture 3" descr="sc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600200"/>
            <a:ext cx="8305800" cy="4419600"/>
          </a:xfrm>
          <a:noFill/>
          <a:ln/>
        </p:spPr>
      </p:pic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1371600" y="6096000"/>
            <a:ext cx="8382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i="1">
                <a:solidFill>
                  <a:srgbClr val="99FF66"/>
                </a:solidFill>
                <a:latin typeface="Book Antiqua" pitchFamily="18" charset="0"/>
              </a:rPr>
              <a:t>LVH</a:t>
            </a: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2438400" y="6096000"/>
            <a:ext cx="8382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i="1">
                <a:solidFill>
                  <a:srgbClr val="99FF66"/>
                </a:solidFill>
                <a:latin typeface="Book Antiqua" pitchFamily="18" charset="0"/>
              </a:rPr>
              <a:t>LBBB</a:t>
            </a:r>
          </a:p>
        </p:txBody>
      </p:sp>
      <p:sp>
        <p:nvSpPr>
          <p:cNvPr id="197638" name="Rectangle 6"/>
          <p:cNvSpPr>
            <a:spLocks noChangeArrowheads="1"/>
          </p:cNvSpPr>
          <p:nvPr/>
        </p:nvSpPr>
        <p:spPr bwMode="auto">
          <a:xfrm>
            <a:off x="3124200" y="6400800"/>
            <a:ext cx="13716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i="1">
                <a:solidFill>
                  <a:srgbClr val="99FF66"/>
                </a:solidFill>
                <a:latin typeface="Book Antiqua" pitchFamily="18" charset="0"/>
              </a:rPr>
              <a:t>Pericarditis</a:t>
            </a:r>
          </a:p>
        </p:txBody>
      </p:sp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4495800" y="6096000"/>
            <a:ext cx="9144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i="1">
                <a:solidFill>
                  <a:srgbClr val="99FF66"/>
                </a:solidFill>
                <a:latin typeface="Book Antiqua" pitchFamily="18" charset="0"/>
              </a:rPr>
              <a:t>Hyper K</a:t>
            </a:r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5562600" y="6096000"/>
            <a:ext cx="8382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i="1">
                <a:solidFill>
                  <a:srgbClr val="99FF66"/>
                </a:solidFill>
                <a:latin typeface="Book Antiqua" pitchFamily="18" charset="0"/>
              </a:rPr>
              <a:t>M.I</a:t>
            </a:r>
          </a:p>
        </p:txBody>
      </p:sp>
      <p:sp>
        <p:nvSpPr>
          <p:cNvPr id="197641" name="Rectangle 9"/>
          <p:cNvSpPr>
            <a:spLocks noChangeArrowheads="1"/>
          </p:cNvSpPr>
          <p:nvPr/>
        </p:nvSpPr>
        <p:spPr bwMode="auto">
          <a:xfrm>
            <a:off x="6400800" y="6477000"/>
            <a:ext cx="1066800" cy="228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i="1">
                <a:solidFill>
                  <a:srgbClr val="99FF66"/>
                </a:solidFill>
                <a:latin typeface="Book Antiqua" pitchFamily="18" charset="0"/>
              </a:rPr>
              <a:t>RBBB+M.I</a:t>
            </a:r>
          </a:p>
        </p:txBody>
      </p:sp>
      <p:sp>
        <p:nvSpPr>
          <p:cNvPr id="197642" name="Rectangle 10"/>
          <p:cNvSpPr>
            <a:spLocks noChangeArrowheads="1"/>
          </p:cNvSpPr>
          <p:nvPr/>
        </p:nvSpPr>
        <p:spPr bwMode="auto">
          <a:xfrm>
            <a:off x="7543800" y="6096000"/>
            <a:ext cx="9144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i="1" dirty="0">
                <a:solidFill>
                  <a:srgbClr val="99FF66"/>
                </a:solidFill>
                <a:latin typeface="Book Antiqua" pitchFamily="18" charset="0"/>
              </a:rPr>
              <a:t>Brugada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i="1" dirty="0">
                <a:latin typeface="Book Antiqua" pitchFamily="18" charset="0"/>
              </a:rPr>
              <a:t>DIFFERENTIAL DIAGNOSIS OF              ST-SEGMENT ELEVATION</a:t>
            </a:r>
          </a:p>
        </p:txBody>
      </p:sp>
      <p:graphicFrame>
        <p:nvGraphicFramePr>
          <p:cNvPr id="203779" name="Object 3"/>
          <p:cNvGraphicFramePr>
            <a:graphicFrameLocks noChangeAspect="1"/>
          </p:cNvGraphicFramePr>
          <p:nvPr>
            <p:ph idx="1"/>
          </p:nvPr>
        </p:nvGraphicFramePr>
        <p:xfrm>
          <a:off x="609600" y="1752600"/>
          <a:ext cx="7904163" cy="3429000"/>
        </p:xfrm>
        <a:graphic>
          <a:graphicData uri="http://schemas.openxmlformats.org/presentationml/2006/ole">
            <p:oleObj spid="_x0000_s67586" name="Bitmap Image" r:id="rId3" imgW="7904762" imgH="1828571" progId="PBrush">
              <p:embed/>
            </p:oleObj>
          </a:graphicData>
        </a:graphic>
      </p:graphicFrame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2286000" y="5410200"/>
            <a:ext cx="4953000" cy="914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i="1" dirty="0">
                <a:solidFill>
                  <a:srgbClr val="99FF66"/>
                </a:solidFill>
                <a:latin typeface="Book Antiqua" pitchFamily="18" charset="0"/>
              </a:rPr>
              <a:t>Early Repolarization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/>
          <a:lstStyle/>
          <a:p>
            <a:pPr algn="ctr" rtl="0" eaLnBrk="1" hangingPunct="1">
              <a:lnSpc>
                <a:spcPct val="80000"/>
              </a:lnSpc>
              <a:buClr>
                <a:schemeClr val="hlink"/>
              </a:buClr>
              <a:buFont typeface="Wingdings 2" pitchFamily="18" charset="2"/>
              <a:buNone/>
            </a:pPr>
            <a:r>
              <a:rPr lang="en-US" sz="2000" b="1" smtClean="0">
                <a:cs typeface="Times New Roman" charset="0"/>
              </a:rPr>
              <a:t>Supraventricular Arrhythmias</a:t>
            </a:r>
          </a:p>
          <a:p>
            <a:pPr algn="justLow" rtl="0" eaLnBrk="1" hangingPunct="1">
              <a:lnSpc>
                <a:spcPct val="80000"/>
              </a:lnSpc>
              <a:buFont typeface="Wingdings" pitchFamily="2" charset="2"/>
              <a:buChar char=""/>
            </a:pPr>
            <a:r>
              <a:rPr lang="en-US" sz="2400" smtClean="0">
                <a:solidFill>
                  <a:schemeClr val="accent2"/>
                </a:solidFill>
                <a:cs typeface="Times New Roman" charset="0"/>
              </a:rPr>
              <a:t>Sinus Tachycardia</a:t>
            </a:r>
            <a:r>
              <a:rPr lang="en-US" sz="2400" smtClean="0">
                <a:solidFill>
                  <a:srgbClr val="000000"/>
                </a:solidFill>
                <a:cs typeface="Times New Roman" charset="0"/>
              </a:rPr>
              <a:t>: </a:t>
            </a:r>
            <a:r>
              <a:rPr lang="en-US" sz="2400" smtClean="0">
                <a:solidFill>
                  <a:schemeClr val="accent1"/>
                </a:solidFill>
                <a:cs typeface="Times New Roman" charset="0"/>
              </a:rPr>
              <a:t>high sinus rate of 100-180 beats/min, occurs during exercise or other conditions that lead to increased SA nodal firing rate</a:t>
            </a:r>
            <a:endParaRPr lang="en-US" sz="2400" b="1" smtClean="0">
              <a:solidFill>
                <a:schemeClr val="accent1"/>
              </a:solidFill>
              <a:cs typeface="Times New Roman" charset="0"/>
            </a:endParaRPr>
          </a:p>
          <a:p>
            <a:pPr algn="justLow" rtl="0" eaLnBrk="1" hangingPunct="1">
              <a:lnSpc>
                <a:spcPct val="80000"/>
              </a:lnSpc>
              <a:buFont typeface="Wingdings" pitchFamily="2" charset="2"/>
              <a:buChar char=""/>
            </a:pPr>
            <a:r>
              <a:rPr lang="en-US" sz="2400" smtClean="0">
                <a:solidFill>
                  <a:schemeClr val="accent2"/>
                </a:solidFill>
                <a:cs typeface="Times New Roman" charset="0"/>
              </a:rPr>
              <a:t>Atrial Tachycardia</a:t>
            </a:r>
            <a:r>
              <a:rPr lang="en-US" sz="2400" smtClean="0">
                <a:solidFill>
                  <a:srgbClr val="000000"/>
                </a:solidFill>
                <a:cs typeface="Times New Roman" charset="0"/>
              </a:rPr>
              <a:t>: </a:t>
            </a:r>
            <a:r>
              <a:rPr lang="en-US" sz="2400" smtClean="0">
                <a:solidFill>
                  <a:schemeClr val="accent1"/>
                </a:solidFill>
                <a:cs typeface="Times New Roman" charset="0"/>
              </a:rPr>
              <a:t>a series of 3 or more consecutive atrial premature beats occurring </a:t>
            </a:r>
            <a:r>
              <a:rPr lang="en-US" sz="2200" smtClean="0">
                <a:solidFill>
                  <a:schemeClr val="accent1"/>
                </a:solidFill>
                <a:cs typeface="Times New Roman" charset="0"/>
              </a:rPr>
              <a:t>at a frequency &gt;100/min </a:t>
            </a:r>
          </a:p>
          <a:p>
            <a:pPr algn="justLow" rtl="0" eaLnBrk="1" hangingPunct="1">
              <a:lnSpc>
                <a:spcPct val="80000"/>
              </a:lnSpc>
              <a:buFont typeface="Wingdings" pitchFamily="2" charset="2"/>
              <a:buChar char=""/>
            </a:pPr>
            <a:r>
              <a:rPr lang="en-US" sz="2400" smtClean="0">
                <a:solidFill>
                  <a:schemeClr val="accent2"/>
                </a:solidFill>
                <a:cs typeface="Times New Roman" charset="0"/>
              </a:rPr>
              <a:t>Paroxysmal Atrial Tachycardia (PAT): </a:t>
            </a:r>
            <a:r>
              <a:rPr lang="en-US" sz="2400" smtClean="0">
                <a:solidFill>
                  <a:schemeClr val="accent1"/>
                </a:solidFill>
                <a:cs typeface="Times New Roman" charset="0"/>
              </a:rPr>
              <a:t>tachycardia which begins and ends in acute manner</a:t>
            </a:r>
          </a:p>
          <a:p>
            <a:pPr algn="justLow" rtl="0" eaLnBrk="1" hangingPunct="1">
              <a:lnSpc>
                <a:spcPct val="80000"/>
              </a:lnSpc>
              <a:buFont typeface="Wingdings" pitchFamily="2" charset="2"/>
              <a:buChar char=""/>
            </a:pPr>
            <a:r>
              <a:rPr lang="en-US" sz="2400" smtClean="0">
                <a:solidFill>
                  <a:schemeClr val="accent2"/>
                </a:solidFill>
                <a:cs typeface="Times New Roman" charset="0"/>
              </a:rPr>
              <a:t>Atrial Flutter</a:t>
            </a:r>
            <a:r>
              <a:rPr lang="en-US" sz="2400" smtClean="0">
                <a:solidFill>
                  <a:srgbClr val="000000"/>
                </a:solidFill>
                <a:cs typeface="Times New Roman" charset="0"/>
              </a:rPr>
              <a:t>: </a:t>
            </a:r>
            <a:r>
              <a:rPr lang="en-US" sz="2400" smtClean="0">
                <a:solidFill>
                  <a:schemeClr val="accent1"/>
                </a:solidFill>
                <a:cs typeface="Times New Roman" charset="0"/>
              </a:rPr>
              <a:t>sinus rate of 250-350 beats/min</a:t>
            </a:r>
            <a:r>
              <a:rPr lang="en-US" sz="2400" smtClean="0">
                <a:solidFill>
                  <a:srgbClr val="000000"/>
                </a:solidFill>
                <a:cs typeface="Times New Roman" charset="0"/>
              </a:rPr>
              <a:t>. </a:t>
            </a:r>
          </a:p>
          <a:p>
            <a:pPr algn="justLow" rtl="0" eaLnBrk="1" hangingPunct="1">
              <a:lnSpc>
                <a:spcPct val="80000"/>
              </a:lnSpc>
              <a:buFont typeface="Wingdings" pitchFamily="2" charset="2"/>
              <a:buChar char=""/>
            </a:pPr>
            <a:r>
              <a:rPr lang="en-US" sz="2400" smtClean="0">
                <a:solidFill>
                  <a:schemeClr val="accent2"/>
                </a:solidFill>
                <a:cs typeface="Times New Roman" charset="0"/>
              </a:rPr>
              <a:t>Atrial Fibrillation</a:t>
            </a:r>
            <a:r>
              <a:rPr lang="en-US" sz="2400" smtClean="0">
                <a:solidFill>
                  <a:srgbClr val="000000"/>
                </a:solidFill>
                <a:cs typeface="Times New Roman" charset="0"/>
              </a:rPr>
              <a:t>: </a:t>
            </a:r>
            <a:r>
              <a:rPr lang="en-US" sz="2400" smtClean="0">
                <a:solidFill>
                  <a:schemeClr val="accent1"/>
                </a:solidFill>
                <a:cs typeface="Times New Roman" charset="0"/>
              </a:rPr>
              <a:t>uncoordinated atrial depolarizations</a:t>
            </a:r>
            <a:r>
              <a:rPr lang="en-US" sz="2400" smtClean="0">
                <a:solidFill>
                  <a:srgbClr val="000000"/>
                </a:solidFill>
                <a:cs typeface="Times New Roman" charset="0"/>
              </a:rPr>
              <a:t>. </a:t>
            </a:r>
          </a:p>
          <a:p>
            <a:pPr algn="ctr" rtl="0" eaLnBrk="1" hangingPunct="1">
              <a:lnSpc>
                <a:spcPct val="80000"/>
              </a:lnSpc>
              <a:buClr>
                <a:srgbClr val="0000FF"/>
              </a:buClr>
              <a:buFont typeface="Wingdings 2" pitchFamily="18" charset="2"/>
              <a:buNone/>
            </a:pPr>
            <a:r>
              <a:rPr lang="en-US" sz="2400" smtClean="0">
                <a:cs typeface="Times New Roman" charset="0"/>
              </a:rPr>
              <a:t>AV blocks </a:t>
            </a:r>
            <a:r>
              <a:rPr lang="en-US" sz="2400" smtClean="0">
                <a:solidFill>
                  <a:srgbClr val="000000"/>
                </a:solidFill>
                <a:cs typeface="Times New Roman" charset="0"/>
              </a:rPr>
              <a:t> </a:t>
            </a:r>
          </a:p>
          <a:p>
            <a:pPr algn="justLow" rtl="0" eaLnBrk="1" hangingPunct="1">
              <a:lnSpc>
                <a:spcPct val="80000"/>
              </a:lnSpc>
              <a:buClr>
                <a:srgbClr val="0000FF"/>
              </a:buClr>
              <a:buFont typeface="Wingdings 2" pitchFamily="18" charset="2"/>
              <a:buNone/>
            </a:pPr>
            <a:r>
              <a:rPr lang="en-US" sz="2400" smtClean="0">
                <a:solidFill>
                  <a:schemeClr val="accent1"/>
                </a:solidFill>
                <a:cs typeface="Times New Roman" charset="0"/>
              </a:rPr>
              <a:t>A conduction block within the AV node , occasionally in the bundle of His, that impairs impulse conduction from the atria to the ventricles.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3400" y="0"/>
            <a:ext cx="822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i="1" dirty="0">
                <a:solidFill>
                  <a:schemeClr val="bg1"/>
                </a:solidFill>
              </a:rPr>
              <a:t>Types of Arrhythmia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800600"/>
          </a:xfrm>
        </p:spPr>
        <p:txBody>
          <a:bodyPr/>
          <a:lstStyle/>
          <a:p>
            <a:pPr algn="l" rtl="0" eaLnBrk="1" hangingPunct="1">
              <a:buFont typeface="Wingdings" pitchFamily="2" charset="2"/>
              <a:buChar char=""/>
            </a:pPr>
            <a:r>
              <a:rPr lang="en-US" sz="2400" b="1" smtClean="0">
                <a:solidFill>
                  <a:schemeClr val="accent2"/>
                </a:solidFill>
                <a:cs typeface="Times New Roman" charset="0"/>
              </a:rPr>
              <a:t>Ventricular Premature Beats (VPBs)</a:t>
            </a:r>
            <a:r>
              <a:rPr lang="en-US" sz="2400" b="1" smtClean="0">
                <a:solidFill>
                  <a:srgbClr val="000000"/>
                </a:solidFill>
                <a:cs typeface="Times New Roman" charset="0"/>
              </a:rPr>
              <a:t>: </a:t>
            </a:r>
            <a:r>
              <a:rPr lang="en-US" sz="2400" smtClean="0">
                <a:solidFill>
                  <a:schemeClr val="accent1"/>
                </a:solidFill>
                <a:cs typeface="Times New Roman" charset="0"/>
              </a:rPr>
              <a:t>caused by ectopic ventricular foci; characterized by widened QRS</a:t>
            </a:r>
            <a:r>
              <a:rPr lang="en-US" sz="2400" smtClean="0">
                <a:solidFill>
                  <a:srgbClr val="000000"/>
                </a:solidFill>
                <a:cs typeface="Times New Roman" charset="0"/>
              </a:rPr>
              <a:t>. </a:t>
            </a:r>
            <a:endParaRPr lang="en-US" sz="2400" b="1" smtClean="0">
              <a:solidFill>
                <a:srgbClr val="000000"/>
              </a:solidFill>
              <a:cs typeface="Times New Roman" charset="0"/>
            </a:endParaRPr>
          </a:p>
          <a:p>
            <a:pPr algn="l" rtl="0" eaLnBrk="1" hangingPunct="1">
              <a:buFont typeface="Wingdings" pitchFamily="2" charset="2"/>
              <a:buChar char=""/>
            </a:pPr>
            <a:r>
              <a:rPr lang="en-US" sz="2400" b="1" smtClean="0">
                <a:solidFill>
                  <a:schemeClr val="accent2"/>
                </a:solidFill>
                <a:cs typeface="Times New Roman" charset="0"/>
              </a:rPr>
              <a:t>Ventricular Tachycardia (VT): </a:t>
            </a:r>
            <a:r>
              <a:rPr lang="en-US" sz="2400" smtClean="0">
                <a:solidFill>
                  <a:schemeClr val="accent1"/>
                </a:solidFill>
                <a:cs typeface="Times New Roman" charset="0"/>
              </a:rPr>
              <a:t>high ventricular rate caused by abnormal ventricular automaticity or by intraventricular reentry; can be sustained or non-sustained (paroxysmal); characterized by widened QRS; rates of 100 to 200 beats/min; life-threatening. </a:t>
            </a:r>
            <a:endParaRPr lang="en-US" sz="2400" b="1" smtClean="0">
              <a:solidFill>
                <a:schemeClr val="accent1"/>
              </a:solidFill>
              <a:cs typeface="Times New Roman" charset="0"/>
            </a:endParaRPr>
          </a:p>
          <a:p>
            <a:pPr algn="l" rtl="0" eaLnBrk="1" hangingPunct="1">
              <a:buFont typeface="Wingdings" pitchFamily="2" charset="2"/>
              <a:buChar char=""/>
            </a:pPr>
            <a:r>
              <a:rPr lang="en-US" sz="2400" b="1" smtClean="0">
                <a:solidFill>
                  <a:schemeClr val="accent2"/>
                </a:solidFill>
                <a:cs typeface="Times New Roman" charset="0"/>
              </a:rPr>
              <a:t>Ventricular Flutter</a:t>
            </a:r>
            <a:r>
              <a:rPr lang="en-US" sz="2400" smtClean="0">
                <a:solidFill>
                  <a:schemeClr val="accent2"/>
                </a:solidFill>
                <a:cs typeface="Times New Roman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cs typeface="Times New Roman" charset="0"/>
              </a:rPr>
              <a:t>- </a:t>
            </a:r>
            <a:r>
              <a:rPr lang="en-US" sz="2400" smtClean="0">
                <a:solidFill>
                  <a:schemeClr val="accent1"/>
                </a:solidFill>
                <a:cs typeface="Times New Roman" charset="0"/>
              </a:rPr>
              <a:t>ventricular depolarizations &gt;200/min. </a:t>
            </a:r>
            <a:endParaRPr lang="en-US" sz="2400" b="1" smtClean="0">
              <a:solidFill>
                <a:schemeClr val="accent1"/>
              </a:solidFill>
              <a:cs typeface="Times New Roman" charset="0"/>
            </a:endParaRPr>
          </a:p>
          <a:p>
            <a:pPr algn="l" rtl="0" eaLnBrk="1" hangingPunct="1">
              <a:buFont typeface="Wingdings" pitchFamily="2" charset="2"/>
              <a:buChar char=""/>
            </a:pPr>
            <a:r>
              <a:rPr lang="en-US" sz="2400" b="1" smtClean="0">
                <a:solidFill>
                  <a:schemeClr val="accent2"/>
                </a:solidFill>
                <a:cs typeface="Times New Roman" charset="0"/>
              </a:rPr>
              <a:t>Ventricular Fibrillation</a:t>
            </a:r>
            <a:r>
              <a:rPr lang="en-US" sz="2400" smtClean="0">
                <a:solidFill>
                  <a:schemeClr val="accent2"/>
                </a:solidFill>
                <a:cs typeface="Times New Roman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cs typeface="Times New Roman" charset="0"/>
              </a:rPr>
              <a:t>- </a:t>
            </a:r>
            <a:r>
              <a:rPr lang="en-US" sz="2400" smtClean="0">
                <a:solidFill>
                  <a:schemeClr val="accent1"/>
                </a:solidFill>
                <a:cs typeface="Times New Roman" charset="0"/>
              </a:rPr>
              <a:t>uncoordinated ventricular depolarizations</a:t>
            </a:r>
          </a:p>
          <a:p>
            <a:pPr algn="l" rtl="0" eaLnBrk="1" hangingPunct="1">
              <a:buFont typeface="Wingdings" pitchFamily="2" charset="2"/>
              <a:buChar char=""/>
            </a:pPr>
            <a:endParaRPr lang="en-US" sz="2400" smtClean="0">
              <a:solidFill>
                <a:srgbClr val="000000"/>
              </a:solidFill>
              <a:cs typeface="Times New Roman" charset="0"/>
            </a:endParaRPr>
          </a:p>
          <a:p>
            <a:pPr algn="l" rtl="0" eaLnBrk="1" hangingPunct="1"/>
            <a:endParaRPr lang="en-US" smtClean="0">
              <a:cs typeface="Times New Roman" charset="0"/>
            </a:endParaRPr>
          </a:p>
        </p:txBody>
      </p:sp>
      <p:sp>
        <p:nvSpPr>
          <p:cNvPr id="20483" name="مستطيل 3"/>
          <p:cNvSpPr>
            <a:spLocks noChangeArrowheads="1"/>
          </p:cNvSpPr>
          <p:nvPr/>
        </p:nvSpPr>
        <p:spPr bwMode="auto">
          <a:xfrm>
            <a:off x="2514600" y="1066800"/>
            <a:ext cx="3646488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>
              <a:lnSpc>
                <a:spcPct val="80000"/>
              </a:lnSpc>
              <a:buClr>
                <a:schemeClr val="hlink"/>
              </a:buClr>
            </a:pPr>
            <a:r>
              <a:rPr lang="en-US" sz="2400" b="1">
                <a:cs typeface="Times New Roman" charset="0"/>
              </a:rPr>
              <a:t>ventricular Arrhythmias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395288" y="2276475"/>
            <a:ext cx="8424862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5400" b="1">
                <a:solidFill>
                  <a:srgbClr val="000000"/>
                </a:solidFill>
                <a:latin typeface="Calibri" pitchFamily="34" charset="0"/>
              </a:rPr>
              <a:t>APPROACH TO TACHYCARDIA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/>
          <p:cNvSpPr>
            <a:spLocks noGrp="1"/>
          </p:cNvSpPr>
          <p:nvPr>
            <p:ph type="title"/>
          </p:nvPr>
        </p:nvSpPr>
        <p:spPr>
          <a:xfrm>
            <a:off x="539750" y="549275"/>
            <a:ext cx="8228013" cy="1141413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C00000"/>
                </a:solidFill>
              </a:rPr>
              <a:t>Goals</a:t>
            </a:r>
          </a:p>
        </p:txBody>
      </p:sp>
      <p:sp>
        <p:nvSpPr>
          <p:cNvPr id="614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smtClean="0"/>
              <a:t>To make tachycardia </a:t>
            </a:r>
            <a:r>
              <a:rPr lang="en-US" altLang="en-US" smtClean="0"/>
              <a:t>“</a:t>
            </a:r>
            <a:r>
              <a:rPr lang="en-US" smtClean="0"/>
              <a:t>less scary</a:t>
            </a:r>
            <a:r>
              <a:rPr lang="en-US" altLang="en-US" smtClean="0"/>
              <a:t>”</a:t>
            </a:r>
            <a:endParaRPr lang="en-US" smtClean="0"/>
          </a:p>
          <a:p>
            <a:pPr eaLnBrk="1" hangingPunct="1">
              <a:buFont typeface="Wingdings" pitchFamily="2" charset="2"/>
              <a:buChar char="§"/>
            </a:pPr>
            <a:r>
              <a:rPr lang="en-US" smtClean="0"/>
              <a:t>To give you an approach to tachycardia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mtClean="0"/>
              <a:t>Pearls of interpretating</a:t>
            </a:r>
          </a:p>
        </p:txBody>
      </p:sp>
      <p:sp>
        <p:nvSpPr>
          <p:cNvPr id="614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endParaRPr lang="en-CA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74638"/>
            <a:ext cx="8001000" cy="1143000"/>
          </a:xfrm>
        </p:spPr>
        <p:txBody>
          <a:bodyPr lIns="0" tIns="0" rIns="0" bIns="0" anchor="ctr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4000" b="1" smtClean="0"/>
              <a:t>Tachycardia</a:t>
            </a:r>
            <a:r>
              <a:rPr lang="en-US" sz="3200" b="1" smtClean="0"/>
              <a:t> 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 lIns="0" tIns="0" rIns="0" bIns="0"/>
          <a:lstStyle/>
          <a:p>
            <a:pPr indent="-341313" eaLnBrk="1" hangingPunct="1">
              <a:lnSpc>
                <a:spcPct val="100000"/>
              </a:lnSpc>
              <a:spcBef>
                <a:spcPts val="638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mtClean="0"/>
              <a:t>Definition</a:t>
            </a:r>
          </a:p>
          <a:p>
            <a:pPr lvl="1" indent="-284163" eaLnBrk="1" hangingPunct="1">
              <a:lnSpc>
                <a:spcPct val="100000"/>
              </a:lnSpc>
              <a:spcBef>
                <a:spcPts val="563"/>
              </a:spcBef>
              <a:spcAft>
                <a:spcPts val="1425"/>
              </a:spcAft>
              <a:buSzPct val="45000"/>
              <a:buFont typeface="Arial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smtClean="0"/>
              <a:t>HR &gt; 100bpm</a:t>
            </a:r>
          </a:p>
          <a:p>
            <a:pPr lvl="1" indent="-284163" eaLnBrk="1" hangingPunct="1">
              <a:lnSpc>
                <a:spcPct val="100000"/>
              </a:lnSpc>
              <a:spcBef>
                <a:spcPts val="563"/>
              </a:spcBef>
              <a:spcAft>
                <a:spcPts val="1425"/>
              </a:spcAft>
              <a:buSzPct val="45000"/>
              <a:buFont typeface="Arial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smtClean="0"/>
              <a:t>Or Cycle Length &lt; 600msec</a:t>
            </a:r>
          </a:p>
          <a:p>
            <a:pPr indent="-341313" eaLnBrk="1" hangingPunct="1">
              <a:lnSpc>
                <a:spcPct val="100000"/>
              </a:lnSpc>
              <a:spcBef>
                <a:spcPts val="638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mtClean="0"/>
              <a:t>Narrow complex tachycardia</a:t>
            </a:r>
          </a:p>
          <a:p>
            <a:pPr lvl="1" indent="-284163" eaLnBrk="1" hangingPunct="1">
              <a:lnSpc>
                <a:spcPct val="100000"/>
              </a:lnSpc>
              <a:spcBef>
                <a:spcPts val="563"/>
              </a:spcBef>
              <a:spcAft>
                <a:spcPts val="1425"/>
              </a:spcAft>
              <a:buSzPct val="45000"/>
              <a:buFont typeface="Arial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smtClean="0"/>
              <a:t>QRS &lt; 120msec</a:t>
            </a:r>
          </a:p>
          <a:p>
            <a:pPr indent="-341313" eaLnBrk="1" hangingPunct="1">
              <a:lnSpc>
                <a:spcPct val="100000"/>
              </a:lnSpc>
              <a:spcBef>
                <a:spcPts val="638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mtClean="0"/>
              <a:t>Wide complex tachycardia</a:t>
            </a:r>
          </a:p>
          <a:p>
            <a:pPr lvl="1" indent="-284163" eaLnBrk="1" hangingPunct="1">
              <a:lnSpc>
                <a:spcPct val="100000"/>
              </a:lnSpc>
              <a:spcBef>
                <a:spcPts val="563"/>
              </a:spcBef>
              <a:spcAft>
                <a:spcPts val="1425"/>
              </a:spcAft>
              <a:buSzPct val="45000"/>
              <a:buFont typeface="Arial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smtClean="0"/>
              <a:t>QRS &gt; 120 msec</a:t>
            </a:r>
          </a:p>
          <a:p>
            <a:pPr indent="-341313" eaLnBrk="1" hangingPunct="1"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mtClean="0"/>
              <a:t>Narrow Complex Tachycardia</a:t>
            </a: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000000"/>
                </a:solidFill>
                <a:latin typeface="Calibri" pitchFamily="34" charset="0"/>
              </a:rPr>
              <a:t>What are the questions to ask?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000000"/>
                </a:solidFill>
                <a:latin typeface="Calibri" pitchFamily="34" charset="0"/>
              </a:rPr>
              <a:t>Is the rhythm regular or irregular?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000000"/>
                </a:solidFill>
                <a:latin typeface="Calibri" pitchFamily="34" charset="0"/>
              </a:rPr>
              <a:t>Is there P with everything QRS or is P &gt; QRS?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000000"/>
                </a:solidFill>
                <a:latin typeface="Calibri" pitchFamily="34" charset="0"/>
              </a:rPr>
              <a:t>How did the tachycardia start, with PAC or PVCs?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000000"/>
                </a:solidFill>
                <a:latin typeface="Calibri" pitchFamily="34" charset="0"/>
              </a:rPr>
              <a:t>How did the tachycardia terminate, with P or QRS?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PLACEMENT OF CHEST LEADS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V1		 </a:t>
            </a:r>
            <a:r>
              <a:rPr lang="en-US" sz="2600" dirty="0" smtClean="0"/>
              <a:t>Right </a:t>
            </a:r>
            <a:r>
              <a:rPr lang="en-US" sz="2600" dirty="0" err="1" smtClean="0"/>
              <a:t>parasternal</a:t>
            </a:r>
            <a:r>
              <a:rPr lang="en-US" sz="2600" dirty="0" smtClean="0"/>
              <a:t> border 4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ICS</a:t>
            </a:r>
          </a:p>
          <a:p>
            <a:pPr>
              <a:buNone/>
            </a:pPr>
            <a:r>
              <a:rPr lang="en-US" dirty="0" smtClean="0"/>
              <a:t>V2 		</a:t>
            </a:r>
            <a:r>
              <a:rPr lang="en-US" sz="2600" dirty="0" smtClean="0"/>
              <a:t>left </a:t>
            </a:r>
            <a:r>
              <a:rPr lang="en-US" sz="2600" dirty="0" err="1" smtClean="0"/>
              <a:t>parasternal</a:t>
            </a:r>
            <a:r>
              <a:rPr lang="en-US" sz="2600" dirty="0" smtClean="0"/>
              <a:t> border 4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ICS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V3 		I</a:t>
            </a:r>
            <a:r>
              <a:rPr lang="en-US" sz="2600" dirty="0" smtClean="0"/>
              <a:t>n between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600" dirty="0" smtClean="0"/>
              <a:t> and V</a:t>
            </a:r>
            <a:r>
              <a:rPr lang="en-US" sz="1800" dirty="0" smtClean="0"/>
              <a:t>4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V4		 </a:t>
            </a:r>
            <a:r>
              <a:rPr lang="en-US" sz="2600" dirty="0" smtClean="0"/>
              <a:t>5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ICS mid </a:t>
            </a:r>
            <a:r>
              <a:rPr lang="en-US" sz="2600" dirty="0" err="1" smtClean="0"/>
              <a:t>clavicular</a:t>
            </a:r>
            <a:r>
              <a:rPr lang="en-US" sz="2600" dirty="0" smtClean="0"/>
              <a:t> line</a:t>
            </a:r>
          </a:p>
          <a:p>
            <a:pPr>
              <a:buNone/>
            </a:pPr>
            <a:r>
              <a:rPr lang="en-US" sz="2600" dirty="0" smtClean="0"/>
              <a:t>V5 		anterior </a:t>
            </a:r>
            <a:r>
              <a:rPr lang="en-US" sz="2600" dirty="0" err="1" smtClean="0"/>
              <a:t>axiliary</a:t>
            </a:r>
            <a:r>
              <a:rPr lang="en-US" sz="2600" dirty="0" smtClean="0"/>
              <a:t> line in the line of v4</a:t>
            </a:r>
          </a:p>
          <a:p>
            <a:pPr>
              <a:buNone/>
            </a:pPr>
            <a:r>
              <a:rPr lang="en-US" sz="2600" dirty="0" smtClean="0"/>
              <a:t>V6 		mid </a:t>
            </a:r>
            <a:r>
              <a:rPr lang="en-US" sz="2600" dirty="0" err="1" smtClean="0"/>
              <a:t>axillary</a:t>
            </a:r>
            <a:r>
              <a:rPr lang="en-US" sz="2600" dirty="0" smtClean="0"/>
              <a:t> line in the line of v4</a:t>
            </a:r>
          </a:p>
          <a:p>
            <a:pPr>
              <a:buNone/>
            </a:pPr>
            <a:r>
              <a:rPr lang="en-US" sz="2600" dirty="0" smtClean="0"/>
              <a:t>V7 		posterior </a:t>
            </a:r>
            <a:r>
              <a:rPr lang="en-US" sz="2600" dirty="0" err="1" smtClean="0"/>
              <a:t>axillary</a:t>
            </a:r>
            <a:r>
              <a:rPr lang="en-US" sz="2600" dirty="0" smtClean="0"/>
              <a:t> line in the line of v4</a:t>
            </a:r>
          </a:p>
          <a:p>
            <a:pPr>
              <a:buNone/>
            </a:pPr>
            <a:r>
              <a:rPr lang="en-US" sz="2600" dirty="0" smtClean="0"/>
              <a:t>V8 		scapular  line in the line of v4</a:t>
            </a:r>
          </a:p>
          <a:p>
            <a:pPr>
              <a:buNone/>
            </a:pPr>
            <a:r>
              <a:rPr lang="en-US" sz="2600" dirty="0" smtClean="0"/>
              <a:t>V9 		</a:t>
            </a:r>
            <a:r>
              <a:rPr lang="en-US" sz="2600" dirty="0" err="1" smtClean="0"/>
              <a:t>paravertebral</a:t>
            </a:r>
            <a:r>
              <a:rPr lang="en-US" sz="2600" smtClean="0"/>
              <a:t>  </a:t>
            </a:r>
            <a:r>
              <a:rPr lang="en-US" sz="2600" dirty="0" smtClean="0"/>
              <a:t>line in the line of v4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295400" y="2971800"/>
            <a:ext cx="54864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295400" y="3429000"/>
            <a:ext cx="54864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295400" y="3962400"/>
            <a:ext cx="54864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295400" y="4343400"/>
            <a:ext cx="54864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295400" y="4876800"/>
            <a:ext cx="54864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371600" y="5334000"/>
            <a:ext cx="54864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295400" y="1905000"/>
            <a:ext cx="54864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295400" y="1447800"/>
            <a:ext cx="54864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295400" y="2438400"/>
            <a:ext cx="54864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mtClean="0"/>
              <a:t>Sinus tachycardia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18288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066800" y="4343400"/>
            <a:ext cx="5562600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CA" sz="3200">
                <a:solidFill>
                  <a:srgbClr val="000000"/>
                </a:solidFill>
                <a:latin typeface="Calibri" pitchFamily="34" charset="0"/>
              </a:rPr>
              <a:t>There is one P with one QRS</a:t>
            </a:r>
          </a:p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CA" sz="3200">
                <a:solidFill>
                  <a:srgbClr val="000000"/>
                </a:solidFill>
                <a:latin typeface="Calibri" pitchFamily="34" charset="0"/>
              </a:rPr>
              <a:t>Regular rhythm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mtClean="0"/>
              <a:t>Atrial Flutter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47800"/>
            <a:ext cx="8534400" cy="20320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066800" y="4648200"/>
            <a:ext cx="6477000" cy="1370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CA" sz="2800">
                <a:solidFill>
                  <a:srgbClr val="000000"/>
                </a:solidFill>
                <a:latin typeface="Calibri" pitchFamily="34" charset="0"/>
              </a:rPr>
              <a:t> More P then QRS,  3:1, 4:1 ratio</a:t>
            </a:r>
          </a:p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CA" sz="2800">
                <a:solidFill>
                  <a:srgbClr val="000000"/>
                </a:solidFill>
                <a:latin typeface="Calibri" pitchFamily="34" charset="0"/>
              </a:rPr>
              <a:t> Regular Rhythm</a:t>
            </a:r>
          </a:p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CA" sz="2800">
                <a:solidFill>
                  <a:srgbClr val="000000"/>
                </a:solidFill>
                <a:latin typeface="Calibri" pitchFamily="34" charset="0"/>
              </a:rPr>
              <a:t> Saw tooth appearance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mtClean="0"/>
              <a:t>Atrial Tachycardia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r="18710"/>
          <a:stretch>
            <a:fillRect/>
          </a:stretch>
        </p:blipFill>
        <p:spPr bwMode="auto">
          <a:xfrm>
            <a:off x="1295400" y="1905000"/>
            <a:ext cx="7432675" cy="26241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3400" y="5257800"/>
            <a:ext cx="6781800" cy="11874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CA">
                <a:solidFill>
                  <a:srgbClr val="000000"/>
                </a:solidFill>
                <a:latin typeface="Calibri" pitchFamily="34" charset="0"/>
              </a:rPr>
              <a:t>P before QRS.  (may have different p morphology)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CA">
                <a:solidFill>
                  <a:srgbClr val="000000"/>
                </a:solidFill>
                <a:latin typeface="Calibri" pitchFamily="34" charset="0"/>
              </a:rPr>
              <a:t>May be indistinguishable from sinus tachycardia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CA">
                <a:solidFill>
                  <a:srgbClr val="000000"/>
                </a:solidFill>
                <a:latin typeface="Calibri" pitchFamily="34" charset="0"/>
              </a:rPr>
              <a:t>Usually abrupt onset and offset  (as opposed to gradual with sinus tachycardia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mtClean="0"/>
              <a:t>Multifocal atrial tachycardia</a:t>
            </a: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One P wave with one QRS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Irregular rhythm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Varying p wave morphology and PR segments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Usually Seen in patients with lung disease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b="20247"/>
          <a:stretch>
            <a:fillRect/>
          </a:stretch>
        </p:blipFill>
        <p:spPr bwMode="auto">
          <a:xfrm>
            <a:off x="457200" y="1447800"/>
            <a:ext cx="8321675" cy="21875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mtClean="0"/>
              <a:t>Atrial fibrillation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47800"/>
            <a:ext cx="6819900" cy="25431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295400" y="4648200"/>
            <a:ext cx="5943600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CA" sz="3200">
                <a:solidFill>
                  <a:srgbClr val="000000"/>
                </a:solidFill>
                <a:latin typeface="Calibri" pitchFamily="34" charset="0"/>
              </a:rPr>
              <a:t> No clear visible P waves</a:t>
            </a:r>
          </a:p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CA" sz="3200">
                <a:solidFill>
                  <a:srgbClr val="000000"/>
                </a:solidFill>
                <a:latin typeface="Calibri" pitchFamily="34" charset="0"/>
              </a:rPr>
              <a:t> Irregular rhythm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mtClean="0"/>
              <a:t>Atrial Fibrillation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079500"/>
            <a:ext cx="6858000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09600" y="381000"/>
            <a:ext cx="8229600" cy="11430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 anchor="ctr"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CA" sz="4400">
                <a:solidFill>
                  <a:srgbClr val="000000"/>
                </a:solidFill>
                <a:latin typeface="Calibri" pitchFamily="34" charset="0"/>
              </a:rPr>
              <a:t>Supraventricular tachycardia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95536" y="3717032"/>
            <a:ext cx="7543800" cy="230687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32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CA" sz="2800" dirty="0">
                <a:solidFill>
                  <a:srgbClr val="000000"/>
                </a:solidFill>
                <a:latin typeface="Calibri" pitchFamily="34" charset="0"/>
              </a:rPr>
              <a:t>Narrow complex, regular</a:t>
            </a:r>
          </a:p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800" dirty="0">
                <a:solidFill>
                  <a:srgbClr val="000000"/>
                </a:solidFill>
                <a:latin typeface="Calibri" pitchFamily="34" charset="0"/>
              </a:rPr>
              <a:t> Starts and stops suddenly, usually with PAC</a:t>
            </a:r>
          </a:p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800" dirty="0">
                <a:solidFill>
                  <a:srgbClr val="000000"/>
                </a:solidFill>
                <a:latin typeface="Calibri" pitchFamily="34" charset="0"/>
              </a:rPr>
              <a:t> May see inverted p waves in the ST segment or T wave</a:t>
            </a:r>
          </a:p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800" dirty="0">
                <a:solidFill>
                  <a:srgbClr val="000000"/>
                </a:solidFill>
                <a:latin typeface="Calibri" pitchFamily="34" charset="0"/>
              </a:rPr>
              <a:t> P waves may be invisible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180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12-2-9</a:t>
            </a:r>
            <a:endParaRPr lang="en-CA"/>
          </a:p>
        </p:txBody>
      </p:sp>
      <p:pic>
        <p:nvPicPr>
          <p:cNvPr id="121862" name="Picture 6" descr="C:\Users\MALIK\Desktop\20150916_21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828800" y="685800"/>
            <a:ext cx="1524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12-2-9</a:t>
            </a:r>
            <a:endParaRPr lang="en-CA"/>
          </a:p>
        </p:txBody>
      </p:sp>
      <p:pic>
        <p:nvPicPr>
          <p:cNvPr id="122883" name="Picture 3" descr="C:\Users\MALIK\Desktop\20150916_2119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2895600" y="609600"/>
            <a:ext cx="13716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MALIK\Desktop\ECGS\20150916_091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676400" y="1066800"/>
            <a:ext cx="1981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609600"/>
            <a:ext cx="6629400" cy="571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MALIK\Desktop\ECGS\20150916_0922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 descr="C:\Users\MALIK\Desktop\ECGS\20150916_0923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819400" y="2895600"/>
            <a:ext cx="1219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6400800"/>
            <a:ext cx="152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 descr="C:\Users\MALIK\Desktop\ECGS\20150916_092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762000"/>
            <a:ext cx="609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 descr="C:\Users\MALIK\Desktop\ECGS\20150916_092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828800" y="838200"/>
            <a:ext cx="990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 descr="C:\Users\MALIK\Desktop\ECGS\20150916_092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89916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CA" b="1" smtClean="0">
                <a:solidFill>
                  <a:srgbClr val="002060"/>
                </a:solidFill>
              </a:rPr>
              <a:t>Narrow Complex Tachycardia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CA" smtClean="0"/>
              <a:t>		</a:t>
            </a:r>
            <a:r>
              <a:rPr lang="en-CA" sz="3200" b="1" smtClean="0"/>
              <a:t>Regular</a:t>
            </a:r>
          </a:p>
        </p:txBody>
      </p:sp>
      <p:sp>
        <p:nvSpPr>
          <p:cNvPr id="16388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CA" smtClean="0"/>
              <a:t>		</a:t>
            </a:r>
            <a:r>
              <a:rPr lang="en-CA" sz="3200" b="1" smtClean="0"/>
              <a:t>Irregular</a:t>
            </a:r>
            <a:endParaRPr lang="en-CA" b="1" smtClean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371600" y="2133600"/>
            <a:ext cx="381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981200" y="2133600"/>
            <a:ext cx="381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562600" y="2133600"/>
            <a:ext cx="609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TextBox 11"/>
          <p:cNvSpPr txBox="1">
            <a:spLocks noChangeArrowheads="1"/>
          </p:cNvSpPr>
          <p:nvPr/>
        </p:nvSpPr>
        <p:spPr bwMode="auto">
          <a:xfrm>
            <a:off x="4419600" y="2895600"/>
            <a:ext cx="259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b="1" u="sng"/>
              <a:t>Irregularly Irregular:</a:t>
            </a:r>
            <a:endParaRPr lang="en-CA"/>
          </a:p>
          <a:p>
            <a:pPr>
              <a:buFont typeface="Arial" charset="0"/>
              <a:buChar char="•"/>
            </a:pPr>
            <a:r>
              <a:rPr lang="en-CA"/>
              <a:t>Afib</a:t>
            </a:r>
          </a:p>
          <a:p>
            <a:pPr>
              <a:buFont typeface="Arial" charset="0"/>
              <a:buChar char="•"/>
            </a:pPr>
            <a:r>
              <a:rPr lang="en-CA"/>
              <a:t>Multifocal Atach</a:t>
            </a:r>
          </a:p>
          <a:p>
            <a:pPr>
              <a:buFont typeface="Arial" charset="0"/>
              <a:buChar char="•"/>
            </a:pPr>
            <a:endParaRPr lang="en-CA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553200" y="2209800"/>
            <a:ext cx="11430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4" name="TextBox 14"/>
          <p:cNvSpPr txBox="1">
            <a:spLocks noChangeArrowheads="1"/>
          </p:cNvSpPr>
          <p:nvPr/>
        </p:nvSpPr>
        <p:spPr bwMode="auto">
          <a:xfrm>
            <a:off x="6781800" y="2895600"/>
            <a:ext cx="2362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b="1" u="sng"/>
              <a:t>Regularly Irregular:</a:t>
            </a:r>
          </a:p>
          <a:p>
            <a:pPr>
              <a:buFont typeface="Arial" charset="0"/>
              <a:buChar char="•"/>
            </a:pPr>
            <a:r>
              <a:rPr lang="en-CA"/>
              <a:t>Aflutter with variable response</a:t>
            </a:r>
          </a:p>
          <a:p>
            <a:pPr>
              <a:buFont typeface="Arial" charset="0"/>
              <a:buChar char="•"/>
            </a:pPr>
            <a:r>
              <a:rPr lang="en-CA"/>
              <a:t>Atach with var response</a:t>
            </a:r>
          </a:p>
          <a:p>
            <a:pPr>
              <a:buFont typeface="Arial" charset="0"/>
              <a:buChar char="•"/>
            </a:pPr>
            <a:endParaRPr lang="en-CA"/>
          </a:p>
        </p:txBody>
      </p:sp>
      <p:sp>
        <p:nvSpPr>
          <p:cNvPr id="16395" name="TextBox 15"/>
          <p:cNvSpPr txBox="1">
            <a:spLocks noChangeArrowheads="1"/>
          </p:cNvSpPr>
          <p:nvPr/>
        </p:nvSpPr>
        <p:spPr bwMode="auto">
          <a:xfrm>
            <a:off x="0" y="2819400"/>
            <a:ext cx="21336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b="1" u="sng"/>
              <a:t>P before QRS:</a:t>
            </a:r>
          </a:p>
          <a:p>
            <a:r>
              <a:rPr lang="en-CA"/>
              <a:t>Sinus tachy</a:t>
            </a:r>
          </a:p>
          <a:p>
            <a:r>
              <a:rPr lang="en-CA"/>
              <a:t>Atach</a:t>
            </a:r>
          </a:p>
          <a:p>
            <a:r>
              <a:rPr lang="en-CA"/>
              <a:t>Aflutter with 1:1 AV</a:t>
            </a:r>
          </a:p>
          <a:p>
            <a:endParaRPr lang="en-CA"/>
          </a:p>
          <a:p>
            <a:endParaRPr lang="en-CA"/>
          </a:p>
        </p:txBody>
      </p:sp>
      <p:sp>
        <p:nvSpPr>
          <p:cNvPr id="16396" name="TextBox 16"/>
          <p:cNvSpPr txBox="1">
            <a:spLocks noChangeArrowheads="1"/>
          </p:cNvSpPr>
          <p:nvPr/>
        </p:nvSpPr>
        <p:spPr bwMode="auto">
          <a:xfrm>
            <a:off x="2133600" y="2819400"/>
            <a:ext cx="2057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b="1" u="sng"/>
              <a:t>No p wave:</a:t>
            </a:r>
          </a:p>
          <a:p>
            <a:r>
              <a:rPr lang="en-CA"/>
              <a:t>SVT</a:t>
            </a:r>
          </a:p>
          <a:p>
            <a:r>
              <a:rPr lang="en-CA"/>
              <a:t>Atach</a:t>
            </a:r>
          </a:p>
          <a:p>
            <a:r>
              <a:rPr lang="en-CA"/>
              <a:t>?very fast AFIB</a:t>
            </a:r>
          </a:p>
        </p:txBody>
      </p:sp>
      <p:sp>
        <p:nvSpPr>
          <p:cNvPr id="16397" name="TextBox 17"/>
          <p:cNvSpPr txBox="1">
            <a:spLocks noChangeArrowheads="1"/>
          </p:cNvSpPr>
          <p:nvPr/>
        </p:nvSpPr>
        <p:spPr bwMode="auto">
          <a:xfrm>
            <a:off x="990600" y="4572000"/>
            <a:ext cx="2667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b="1" u="sng"/>
              <a:t>P&gt;QRS</a:t>
            </a:r>
            <a:r>
              <a:rPr lang="en-CA"/>
              <a:t>:</a:t>
            </a:r>
          </a:p>
          <a:p>
            <a:r>
              <a:rPr lang="en-CA"/>
              <a:t>Aflutter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600200" y="2209800"/>
            <a:ext cx="228600" cy="228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762000" y="2971800"/>
            <a:ext cx="7772400" cy="1362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4400" b="1" i="1">
                <a:solidFill>
                  <a:srgbClr val="C00000"/>
                </a:solidFill>
                <a:latin typeface="Calibri" pitchFamily="34" charset="0"/>
              </a:rPr>
              <a:t>WIDE COMPLEX TACHYCARDIAS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4"/>
          <p:cNvSpPr>
            <a:spLocks noGrp="1"/>
          </p:cNvSpPr>
          <p:nvPr>
            <p:ph type="title"/>
          </p:nvPr>
        </p:nvSpPr>
        <p:spPr>
          <a:xfrm>
            <a:off x="611188" y="765175"/>
            <a:ext cx="7770812" cy="719138"/>
          </a:xfrm>
        </p:spPr>
        <p:txBody>
          <a:bodyPr>
            <a:normAutofit fontScale="90000"/>
          </a:bodyPr>
          <a:lstStyle/>
          <a:p>
            <a:r>
              <a:rPr lang="en-US" sz="4800" b="1" smtClean="0">
                <a:solidFill>
                  <a:srgbClr val="FF0000"/>
                </a:solidFill>
              </a:rPr>
              <a:t>                   Definition</a:t>
            </a:r>
            <a:br>
              <a:rPr lang="en-US" sz="4800" b="1" smtClean="0">
                <a:solidFill>
                  <a:srgbClr val="FF0000"/>
                </a:solidFill>
              </a:rPr>
            </a:br>
            <a:endParaRPr lang="en-GB" sz="4800" smtClean="0">
              <a:solidFill>
                <a:srgbClr val="FF0000"/>
              </a:solidFill>
            </a:endParaRPr>
          </a:p>
        </p:txBody>
      </p:sp>
      <p:sp>
        <p:nvSpPr>
          <p:cNvPr id="1028" name="Content Placeholder 5"/>
          <p:cNvSpPr>
            <a:spLocks noGrp="1"/>
          </p:cNvSpPr>
          <p:nvPr>
            <p:ph idx="1"/>
          </p:nvPr>
        </p:nvSpPr>
        <p:spPr>
          <a:xfrm>
            <a:off x="722313" y="1844675"/>
            <a:ext cx="7770812" cy="18002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1" smtClean="0"/>
              <a:t>Wide QRS complex tachycardia is a rhythm with a rate of more than </a:t>
            </a:r>
            <a:r>
              <a:rPr lang="en-US" b="1" smtClean="0">
                <a:sym typeface="Symbol" pitchFamily="18" charset="2"/>
              </a:rPr>
              <a:t></a:t>
            </a:r>
            <a:r>
              <a:rPr lang="en-US" b="1" smtClean="0"/>
              <a:t>100 b/m and QRS duration of more than </a:t>
            </a:r>
            <a:r>
              <a:rPr lang="en-US" b="1" smtClean="0">
                <a:sym typeface="Symbol" pitchFamily="18" charset="2"/>
              </a:rPr>
              <a:t></a:t>
            </a:r>
            <a:r>
              <a:rPr lang="en-US" b="1" smtClean="0"/>
              <a:t>120 ms</a:t>
            </a:r>
          </a:p>
        </p:txBody>
      </p:sp>
      <p:sp>
        <p:nvSpPr>
          <p:cNvPr id="1029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graphicFrame>
        <p:nvGraphicFramePr>
          <p:cNvPr id="39940" name="Object 4"/>
          <p:cNvGraphicFramePr>
            <a:graphicFrameLocks noChangeAspect="1"/>
          </p:cNvGraphicFramePr>
          <p:nvPr/>
        </p:nvGraphicFramePr>
        <p:xfrm>
          <a:off x="468313" y="3860800"/>
          <a:ext cx="8229600" cy="2171700"/>
        </p:xfrm>
        <a:graphic>
          <a:graphicData uri="http://schemas.openxmlformats.org/presentationml/2006/ole">
            <p:oleObj spid="_x0000_s5122" name="Chart" r:id="rId3" imgW="8229687" imgH="2171616" progId="MSGraph.Chart.8">
              <p:embed followColorScheme="full"/>
            </p:oleObj>
          </a:graphicData>
        </a:graphic>
      </p:graphicFrame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331913" y="4221163"/>
            <a:ext cx="13081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SVT (20%)</a:t>
            </a: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6732588" y="4797425"/>
            <a:ext cx="1154112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VT (80%)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994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3" y="476250"/>
            <a:ext cx="7770812" cy="936625"/>
          </a:xfrm>
        </p:spPr>
        <p:txBody>
          <a:bodyPr/>
          <a:lstStyle/>
          <a:p>
            <a:pPr>
              <a:buFont typeface="Times New Roman" pitchFamily="18" charset="0"/>
              <a:buNone/>
              <a:defRPr/>
            </a:pPr>
            <a:r>
              <a:rPr lang="en-US" b="1" dirty="0" smtClean="0">
                <a:solidFill>
                  <a:schemeClr val="accent6"/>
                </a:solidFill>
              </a:rPr>
              <a:t>Why QRS is wide?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18435" name="Content Placeholder 5"/>
          <p:cNvSpPr>
            <a:spLocks noGrp="1"/>
          </p:cNvSpPr>
          <p:nvPr>
            <p:ph idx="1"/>
          </p:nvPr>
        </p:nvSpPr>
        <p:spPr>
          <a:xfrm>
            <a:off x="395288" y="1557338"/>
            <a:ext cx="8353425" cy="4824412"/>
          </a:xfrm>
        </p:spPr>
        <p:txBody>
          <a:bodyPr/>
          <a:lstStyle/>
          <a:p>
            <a:r>
              <a:rPr lang="en-US" sz="2800" b="1" smtClean="0">
                <a:latin typeface="Times New Roman" charset="0"/>
                <a:cs typeface="Times New Roman" charset="0"/>
              </a:rPr>
              <a:t>A widened QRS (≥120 msec) occurs when ventricular activation is abnormally slow</a:t>
            </a:r>
          </a:p>
          <a:p>
            <a:pPr lvl="1">
              <a:buFont typeface="Wingdings" pitchFamily="2" charset="2"/>
              <a:buChar char="Ø"/>
            </a:pPr>
            <a:r>
              <a:rPr lang="en-US" b="1" smtClean="0">
                <a:latin typeface="Times New Roman" charset="0"/>
                <a:cs typeface="Times New Roman" charset="0"/>
              </a:rPr>
              <a:t> Arrhythmia originates outside of the normal conduction system (ventricular tachycardia)</a:t>
            </a:r>
          </a:p>
          <a:p>
            <a:pPr lvl="1">
              <a:buFont typeface="Wingdings" pitchFamily="2" charset="2"/>
              <a:buChar char="Ø"/>
            </a:pPr>
            <a:r>
              <a:rPr lang="en-US" b="1" smtClean="0">
                <a:latin typeface="Times New Roman" charset="0"/>
                <a:cs typeface="Times New Roman" charset="0"/>
              </a:rPr>
              <a:t>Abnormalities within the His-Purkinje system (supraventricular tachycardia with aberrancy).</a:t>
            </a:r>
          </a:p>
          <a:p>
            <a:pPr lvl="1">
              <a:buFont typeface="Wingdings" pitchFamily="2" charset="2"/>
              <a:buChar char="Ø"/>
            </a:pPr>
            <a:r>
              <a:rPr lang="en-US" b="1" smtClean="0">
                <a:latin typeface="Times New Roman" charset="0"/>
                <a:cs typeface="Times New Roman" charset="0"/>
              </a:rPr>
              <a:t>Pre-excited tachycardias: supraventricular tachycardias with antegrade conduction over an accessory pathway into the ventricular myocardium.</a:t>
            </a:r>
          </a:p>
          <a:p>
            <a:endParaRPr lang="en-GB" b="1" smtClean="0"/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836613"/>
            <a:ext cx="7770812" cy="1360487"/>
          </a:xfrm>
        </p:spPr>
        <p:txBody>
          <a:bodyPr/>
          <a:lstStyle/>
          <a:p>
            <a:pPr algn="ctr">
              <a:buFont typeface="Times New Roman" pitchFamily="18" charset="0"/>
              <a:buNone/>
              <a:defRPr/>
            </a:pP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Probability of Origin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722313" y="1700213"/>
            <a:ext cx="7770812" cy="4824412"/>
          </a:xfrm>
        </p:spPr>
        <p:txBody>
          <a:bodyPr anchor="t"/>
          <a:lstStyle/>
          <a:p>
            <a:r>
              <a:rPr lang="en-GB" smtClean="0"/>
              <a:t>80% of all wide complex tachycardia (WCT) are of Ventricular origin (VT)</a:t>
            </a:r>
          </a:p>
          <a:p>
            <a:endParaRPr lang="en-GB" smtClean="0"/>
          </a:p>
          <a:p>
            <a:r>
              <a:rPr lang="en-GB" smtClean="0"/>
              <a:t>In patients with structural heart disease, 95% of all WCT is VT</a:t>
            </a:r>
          </a:p>
        </p:txBody>
      </p:sp>
      <p:sp>
        <p:nvSpPr>
          <p:cNvPr id="1946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80311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324600" y="4800600"/>
            <a:ext cx="242861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Cabrera’s circle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4"/>
          <p:cNvSpPr>
            <a:spLocks noGrp="1"/>
          </p:cNvSpPr>
          <p:nvPr>
            <p:ph type="ctrTitle"/>
          </p:nvPr>
        </p:nvSpPr>
        <p:spPr>
          <a:xfrm>
            <a:off x="395288" y="620713"/>
            <a:ext cx="8207375" cy="722312"/>
          </a:xfrm>
        </p:spPr>
        <p:txBody>
          <a:bodyPr>
            <a:normAutofit fontScale="90000"/>
          </a:bodyPr>
          <a:lstStyle/>
          <a:p>
            <a:r>
              <a:rPr lang="de-DE" sz="3600" b="1" smtClean="0">
                <a:solidFill>
                  <a:srgbClr val="B30D7C"/>
                </a:solidFill>
              </a:rPr>
              <a:t>Causes of wide QRS complex tachycardia</a:t>
            </a:r>
            <a:endParaRPr lang="en-GB" sz="3600" smtClean="0">
              <a:solidFill>
                <a:srgbClr val="B30D7C"/>
              </a:solidFill>
            </a:endParaRPr>
          </a:p>
        </p:txBody>
      </p:sp>
      <p:sp>
        <p:nvSpPr>
          <p:cNvPr id="20483" name="Subtitle 5"/>
          <p:cNvSpPr>
            <a:spLocks noGrp="1"/>
          </p:cNvSpPr>
          <p:nvPr>
            <p:ph type="subTitle" idx="1"/>
          </p:nvPr>
        </p:nvSpPr>
        <p:spPr>
          <a:xfrm>
            <a:off x="539750" y="1341438"/>
            <a:ext cx="7561263" cy="4824412"/>
          </a:xfrm>
        </p:spPr>
        <p:txBody>
          <a:bodyPr/>
          <a:lstStyle/>
          <a:p>
            <a:pPr algn="l" defTabSz="755650" eaLnBrk="1" hangingPunct="1">
              <a:lnSpc>
                <a:spcPct val="100000"/>
              </a:lnSpc>
              <a:buFont typeface="Wingdings" pitchFamily="2" charset="2"/>
              <a:buChar char="Ø"/>
            </a:pPr>
            <a:r>
              <a:rPr lang="de-DE" b="1" smtClean="0"/>
              <a:t>Ventricular tachycardia</a:t>
            </a:r>
          </a:p>
          <a:p>
            <a:pPr algn="l" defTabSz="755650" eaLnBrk="1" hangingPunct="1">
              <a:lnSpc>
                <a:spcPct val="100000"/>
              </a:lnSpc>
              <a:buFont typeface="Wingdings" pitchFamily="2" charset="2"/>
              <a:buChar char="Ø"/>
            </a:pPr>
            <a:r>
              <a:rPr lang="de-DE" b="1" smtClean="0"/>
              <a:t>Supraventricular tachycardia</a:t>
            </a:r>
          </a:p>
          <a:p>
            <a:pPr algn="l" defTabSz="755650" eaLnBrk="1" hangingPunct="1">
              <a:lnSpc>
                <a:spcPct val="100000"/>
              </a:lnSpc>
              <a:buFont typeface="Wingdings" pitchFamily="2" charset="2"/>
              <a:buChar char="§"/>
            </a:pPr>
            <a:r>
              <a:rPr lang="de-DE" smtClean="0"/>
              <a:t>   - with prexsisting BBB</a:t>
            </a:r>
          </a:p>
          <a:p>
            <a:pPr algn="l" defTabSz="755650" eaLnBrk="1" hangingPunct="1">
              <a:lnSpc>
                <a:spcPct val="100000"/>
              </a:lnSpc>
              <a:buFont typeface="Wingdings" pitchFamily="2" charset="2"/>
              <a:buChar char="§"/>
            </a:pPr>
            <a:r>
              <a:rPr lang="de-DE" smtClean="0"/>
              <a:t>  - with BBB due to heart rate (aberrant conduction)</a:t>
            </a:r>
          </a:p>
          <a:p>
            <a:pPr algn="l" defTabSz="755650" eaLnBrk="1" hangingPunct="1">
              <a:lnSpc>
                <a:spcPct val="100000"/>
              </a:lnSpc>
              <a:buFont typeface="Wingdings" pitchFamily="2" charset="2"/>
              <a:buChar char="§"/>
            </a:pPr>
            <a:r>
              <a:rPr lang="de-DE" smtClean="0"/>
              <a:t>  - antidromic tachycardia in WPW syndrome</a:t>
            </a:r>
            <a:endParaRPr lang="de-DE" b="1" smtClean="0"/>
          </a:p>
          <a:p>
            <a:pPr algn="l" defTabSz="755650">
              <a:lnSpc>
                <a:spcPct val="100000"/>
              </a:lnSpc>
              <a:buFont typeface="Wingdings" pitchFamily="2" charset="2"/>
              <a:buChar char="Ø"/>
            </a:pPr>
            <a:endParaRPr lang="en-GB" smtClean="0"/>
          </a:p>
        </p:txBody>
      </p:sp>
      <p:sp>
        <p:nvSpPr>
          <p:cNvPr id="2048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4"/>
          <p:cNvSpPr>
            <a:spLocks noGrp="1"/>
          </p:cNvSpPr>
          <p:nvPr>
            <p:ph type="ctrTitle"/>
          </p:nvPr>
        </p:nvSpPr>
        <p:spPr>
          <a:xfrm>
            <a:off x="684213" y="549275"/>
            <a:ext cx="7772400" cy="1079500"/>
          </a:xfrm>
        </p:spPr>
        <p:txBody>
          <a:bodyPr/>
          <a:lstStyle/>
          <a:p>
            <a:r>
              <a:rPr lang="en-US" sz="4800" b="1" smtClean="0"/>
              <a:t>Other causes…….</a:t>
            </a:r>
            <a:endParaRPr lang="en-GB" sz="4800" b="1" smtClean="0"/>
          </a:p>
        </p:txBody>
      </p:sp>
      <p:sp>
        <p:nvSpPr>
          <p:cNvPr id="21507" name="Subtitle 5"/>
          <p:cNvSpPr>
            <a:spLocks noGrp="1"/>
          </p:cNvSpPr>
          <p:nvPr>
            <p:ph type="subTitle" idx="1"/>
          </p:nvPr>
        </p:nvSpPr>
        <p:spPr>
          <a:xfrm>
            <a:off x="539750" y="1700213"/>
            <a:ext cx="7704138" cy="4465637"/>
          </a:xfrm>
        </p:spPr>
        <p:txBody>
          <a:bodyPr/>
          <a:lstStyle/>
          <a:p>
            <a:pPr algn="l">
              <a:lnSpc>
                <a:spcPct val="100000"/>
              </a:lnSpc>
              <a:buFont typeface="Wingdings" pitchFamily="2" charset="2"/>
              <a:buChar char="Ø"/>
            </a:pPr>
            <a:endParaRPr lang="en-US" sz="4000" smtClean="0"/>
          </a:p>
          <a:p>
            <a:pPr algn="l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4000" smtClean="0"/>
              <a:t>Hyperkalemia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4000" smtClean="0"/>
              <a:t>Acidosis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4000" smtClean="0"/>
              <a:t>Antiarrhythmics -IA,IC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4000" smtClean="0"/>
              <a:t>Ventricular pacing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Ø"/>
            </a:pPr>
            <a:endParaRPr lang="en-GB" sz="4000" smtClean="0"/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mtClean="0"/>
              <a:t>Wide Complex tachycardia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079500"/>
            <a:ext cx="7550150" cy="5160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b="1" smtClean="0"/>
              <a:t>Ventricular tachycardia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600200"/>
            <a:ext cx="8147050" cy="15716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62400"/>
            <a:ext cx="9144000" cy="146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mtClean="0"/>
              <a:t>Ventricular tachycardia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7638"/>
            <a:ext cx="8147050" cy="15716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304800" y="3505200"/>
            <a:ext cx="7391400" cy="19192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400">
                <a:solidFill>
                  <a:srgbClr val="000000"/>
                </a:solidFill>
                <a:latin typeface="Calibri" pitchFamily="34" charset="0"/>
              </a:rPr>
              <a:t>Wide complex tachycardia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400">
                <a:solidFill>
                  <a:srgbClr val="000000"/>
                </a:solidFill>
                <a:latin typeface="Calibri" pitchFamily="34" charset="0"/>
              </a:rPr>
              <a:t>May be monomorphic or polymorphic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400">
                <a:solidFill>
                  <a:srgbClr val="000000"/>
                </a:solidFill>
                <a:latin typeface="Calibri" pitchFamily="34" charset="0"/>
              </a:rPr>
              <a:t>Usually preceded by PVC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400">
                <a:solidFill>
                  <a:srgbClr val="000000"/>
                </a:solidFill>
                <a:latin typeface="Calibri" pitchFamily="34" charset="0"/>
              </a:rPr>
              <a:t>Look for more QRS then P</a:t>
            </a:r>
          </a:p>
          <a:p>
            <a:pPr hangingPunct="1">
              <a:lnSpc>
                <a:spcPct val="100000"/>
              </a:lnSpc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CA" sz="24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755650" y="692150"/>
            <a:ext cx="7770813" cy="865188"/>
          </a:xfrm>
        </p:spPr>
        <p:txBody>
          <a:bodyPr/>
          <a:lstStyle/>
          <a:p>
            <a:r>
              <a:rPr lang="de-DE" b="1" smtClean="0">
                <a:solidFill>
                  <a:srgbClr val="008080"/>
                </a:solidFill>
              </a:rPr>
              <a:t>  Clinical history</a:t>
            </a:r>
            <a:endParaRPr lang="en-GB" smtClean="0">
              <a:solidFill>
                <a:srgbClr val="008080"/>
              </a:solidFill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722313" y="1557338"/>
            <a:ext cx="7770812" cy="4967287"/>
          </a:xfrm>
        </p:spPr>
        <p:txBody>
          <a:bodyPr anchor="t"/>
          <a:lstStyle/>
          <a:p>
            <a:pPr eaLnBrk="1" hangingPunct="1">
              <a:lnSpc>
                <a:spcPct val="100000"/>
              </a:lnSpc>
            </a:pPr>
            <a:r>
              <a:rPr lang="en-US" sz="2400" b="1" smtClean="0"/>
              <a:t>Age : </a:t>
            </a:r>
            <a:r>
              <a:rPr lang="en-US" sz="2400" smtClean="0"/>
              <a:t>≥ 35 ys → VT (positive predictive value of 85%)</a:t>
            </a:r>
          </a:p>
          <a:p>
            <a:pPr eaLnBrk="1" hangingPunct="1"/>
            <a:r>
              <a:rPr lang="en-US" sz="2400" b="1" smtClean="0"/>
              <a:t>Underlying heart disease</a:t>
            </a:r>
            <a:r>
              <a:rPr lang="en-GB" sz="2400" b="1" smtClean="0"/>
              <a:t>: </a:t>
            </a:r>
            <a:r>
              <a:rPr lang="en-US" sz="2400" smtClean="0"/>
              <a:t>Previous MI → 90% VT</a:t>
            </a:r>
            <a:endParaRPr lang="en-GB" sz="2400" smtClean="0"/>
          </a:p>
          <a:p>
            <a:pPr eaLnBrk="1" hangingPunct="1"/>
            <a:r>
              <a:rPr lang="en-US" sz="2400" b="1" smtClean="0"/>
              <a:t>Pacemakers or ICD</a:t>
            </a:r>
            <a:r>
              <a:rPr lang="en-GB" sz="2400" b="1" smtClean="0"/>
              <a:t>:</a:t>
            </a:r>
            <a:r>
              <a:rPr lang="en-GB" sz="2400" smtClean="0"/>
              <a:t> </a:t>
            </a:r>
            <a:r>
              <a:rPr lang="en-US" sz="2400" smtClean="0"/>
              <a:t>Increased risk of ventricular tachyarrhythmia</a:t>
            </a:r>
            <a:endParaRPr lang="en-GB" sz="2400" smtClean="0"/>
          </a:p>
          <a:p>
            <a:pPr eaLnBrk="1" hangingPunct="1"/>
            <a:r>
              <a:rPr lang="en-US" sz="2400" b="1" smtClean="0"/>
              <a:t>Medication</a:t>
            </a:r>
            <a:r>
              <a:rPr lang="en-GB" sz="2400" b="1" smtClean="0"/>
              <a:t>:</a:t>
            </a:r>
            <a:r>
              <a:rPr lang="en-GB" sz="2400" smtClean="0"/>
              <a:t>  </a:t>
            </a:r>
            <a:r>
              <a:rPr lang="en-US" sz="2400" smtClean="0"/>
              <a:t>Drug-induced tachycardia → Torsade de pointes</a:t>
            </a:r>
            <a:r>
              <a:rPr lang="en-GB" sz="2400" smtClean="0"/>
              <a:t>, </a:t>
            </a:r>
            <a:r>
              <a:rPr lang="en-US" sz="2400" smtClean="0"/>
              <a:t>Diuretics</a:t>
            </a:r>
            <a:endParaRPr lang="en-GB" sz="2400" smtClean="0"/>
          </a:p>
          <a:p>
            <a:pPr eaLnBrk="1" hangingPunct="1"/>
            <a:r>
              <a:rPr lang="en-US" sz="2400" smtClean="0"/>
              <a:t>Digoxin-induced arrhythmia → [digoxin] ≥2ng/l or normal if hypokalemia</a:t>
            </a:r>
          </a:p>
          <a:p>
            <a:pPr eaLnBrk="1" hangingPunct="1">
              <a:lnSpc>
                <a:spcPct val="100000"/>
              </a:lnSpc>
            </a:pPr>
            <a:endParaRPr lang="en-US" sz="2400" smtClean="0"/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549275"/>
            <a:ext cx="7770812" cy="1360488"/>
          </a:xfrm>
        </p:spPr>
        <p:txBody>
          <a:bodyPr/>
          <a:lstStyle/>
          <a:p>
            <a:pPr algn="ctr">
              <a:buFont typeface="Times New Roman" pitchFamily="18" charset="0"/>
              <a:buNone/>
              <a:defRPr/>
            </a:pP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Symptoms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95288" y="1557338"/>
            <a:ext cx="8097837" cy="4967287"/>
          </a:xfrm>
        </p:spPr>
        <p:txBody>
          <a:bodyPr anchor="t"/>
          <a:lstStyle/>
          <a:p>
            <a:endParaRPr lang="en-GB" smtClean="0"/>
          </a:p>
          <a:p>
            <a:r>
              <a:rPr lang="en-GB" smtClean="0"/>
              <a:t>Palpitations</a:t>
            </a:r>
          </a:p>
          <a:p>
            <a:r>
              <a:rPr lang="en-GB" smtClean="0"/>
              <a:t>Syncope</a:t>
            </a:r>
          </a:p>
          <a:p>
            <a:r>
              <a:rPr lang="en-GB" smtClean="0"/>
              <a:t>Low output symptoms</a:t>
            </a:r>
          </a:p>
          <a:p>
            <a:r>
              <a:rPr lang="en-GB" smtClean="0"/>
              <a:t>CHF</a:t>
            </a:r>
          </a:p>
        </p:txBody>
      </p:sp>
      <p:sp>
        <p:nvSpPr>
          <p:cNvPr id="2662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CA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11188" y="765175"/>
            <a:ext cx="7770812" cy="1360488"/>
          </a:xfrm>
        </p:spPr>
        <p:txBody>
          <a:bodyPr/>
          <a:lstStyle/>
          <a:p>
            <a:pPr algn="ctr">
              <a:buFont typeface="Times New Roman" pitchFamily="18" charset="0"/>
              <a:buNone/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SVT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vs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VT</a:t>
            </a:r>
            <a:endParaRPr lang="en-GB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68313" y="1844675"/>
            <a:ext cx="8024812" cy="4392613"/>
          </a:xfrm>
        </p:spPr>
        <p:txBody>
          <a:bodyPr anchor="t"/>
          <a:lstStyle/>
          <a:p>
            <a:pPr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b="1" smtClean="0">
                <a:latin typeface="Times New Roman" charset="0"/>
                <a:cs typeface="Times New Roman" charset="0"/>
              </a:rPr>
              <a:t>AV dissociation  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Times New Roman" charset="0"/>
              <a:buNone/>
            </a:pPr>
            <a:r>
              <a:rPr lang="en-US" sz="2800" b="1" smtClean="0">
                <a:latin typeface="Times New Roman" charset="0"/>
                <a:cs typeface="Times New Roman" charset="0"/>
              </a:rPr>
              <a:t>		-cannon A waves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Times New Roman" charset="0"/>
              <a:buNone/>
            </a:pPr>
            <a:r>
              <a:rPr lang="en-US" sz="2800" b="1" smtClean="0">
                <a:latin typeface="Times New Roman" charset="0"/>
                <a:cs typeface="Times New Roman" charset="0"/>
              </a:rPr>
              <a:t>		-variable intensity  of  S1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Times New Roman" charset="0"/>
              <a:buNone/>
            </a:pPr>
            <a:endParaRPr lang="en-US" sz="2800" b="1" smtClean="0">
              <a:latin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b="1" smtClean="0">
                <a:latin typeface="Times New Roman" charset="0"/>
                <a:cs typeface="Times New Roman" charset="0"/>
              </a:rPr>
              <a:t>Termination of WCT in response to maneuvers like Valsalva, carotid sinus pressure, or adenosine  favor SVT </a:t>
            </a:r>
          </a:p>
          <a:p>
            <a:pPr>
              <a:lnSpc>
                <a:spcPct val="100000"/>
              </a:lnSpc>
            </a:pPr>
            <a:endParaRPr lang="en-GB" sz="2800" b="1" smtClean="0"/>
          </a:p>
        </p:txBody>
      </p:sp>
      <p:sp>
        <p:nvSpPr>
          <p:cNvPr id="2765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0812" cy="865187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800" b="1" smtClean="0">
                <a:solidFill>
                  <a:srgbClr val="0070C0"/>
                </a:solidFill>
              </a:rPr>
              <a:t>SVT vs VT</a:t>
            </a:r>
            <a:br>
              <a:rPr lang="de-DE" sz="2800" b="1" smtClean="0">
                <a:solidFill>
                  <a:srgbClr val="0070C0"/>
                </a:solidFill>
              </a:rPr>
            </a:br>
            <a:r>
              <a:rPr lang="de-DE" sz="2800" b="1" smtClean="0">
                <a:solidFill>
                  <a:srgbClr val="0070C0"/>
                </a:solidFill>
              </a:rPr>
              <a:t>ECG criteria: Brugada algorithm</a:t>
            </a:r>
            <a:endParaRPr lang="en-GB" sz="2800" smtClean="0">
              <a:solidFill>
                <a:srgbClr val="0070C0"/>
              </a:solidFill>
            </a:endParaRP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28676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082675"/>
            <a:ext cx="8497887" cy="5549900"/>
          </a:xfrm>
          <a:noFill/>
        </p:spPr>
      </p:pic>
      <p:pic>
        <p:nvPicPr>
          <p:cNvPr id="6" name="Picture 5" descr="Algorithm_I_VT_versus_SV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60350"/>
            <a:ext cx="7777162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70812" cy="865188"/>
          </a:xfrm>
        </p:spPr>
        <p:txBody>
          <a:bodyPr/>
          <a:lstStyle/>
          <a:p>
            <a:pPr algn="ctr">
              <a:buFont typeface="Times New Roman" pitchFamily="18" charset="0"/>
              <a:buNone/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Step 1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29700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9063" y="1341438"/>
            <a:ext cx="8993187" cy="5040312"/>
          </a:xfrm>
          <a:noFill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349500"/>
            <a:ext cx="7086600" cy="2847975"/>
          </a:xfrm>
          <a:prstGeom prst="rect">
            <a:avLst/>
          </a:prstGeom>
          <a:noFill/>
          <a:ln w="50800" algn="ctr">
            <a:noFill/>
            <a:miter lim="800000"/>
            <a:headEnd type="none" w="med" len="lg"/>
            <a:tailEnd type="none" w="sm" len="sm"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l EKG I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38200"/>
            <a:ext cx="7391400" cy="59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981200" y="228600"/>
            <a:ext cx="53668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3200" b="1" i="1" dirty="0" smtClean="0">
                <a:solidFill>
                  <a:schemeClr val="tx2"/>
                </a:solidFill>
                <a:latin typeface="Book Antiqua" pitchFamily="18" charset="0"/>
                <a:ea typeface="新細明體" charset="-120"/>
              </a:rPr>
              <a:t>ANATOMICAL LEADS</a:t>
            </a:r>
            <a:endParaRPr lang="en-US" altLang="zh-TW" sz="3200" b="1" i="1" dirty="0">
              <a:solidFill>
                <a:schemeClr val="tx2"/>
              </a:solidFill>
              <a:latin typeface="Book Antiqua" pitchFamily="18" charset="0"/>
              <a:ea typeface="新細明體" charset="-120"/>
            </a:endParaRPr>
          </a:p>
        </p:txBody>
      </p:sp>
      <p:sp>
        <p:nvSpPr>
          <p:cNvPr id="27652" name="Freeform 4"/>
          <p:cNvSpPr>
            <a:spLocks/>
          </p:cNvSpPr>
          <p:nvPr/>
        </p:nvSpPr>
        <p:spPr bwMode="auto">
          <a:xfrm>
            <a:off x="889000" y="3540125"/>
            <a:ext cx="3565525" cy="2051050"/>
          </a:xfrm>
          <a:custGeom>
            <a:avLst/>
            <a:gdLst>
              <a:gd name="T0" fmla="*/ 156 w 2246"/>
              <a:gd name="T1" fmla="*/ 41 h 1292"/>
              <a:gd name="T2" fmla="*/ 65 w 2246"/>
              <a:gd name="T3" fmla="*/ 66 h 1292"/>
              <a:gd name="T4" fmla="*/ 24 w 2246"/>
              <a:gd name="T5" fmla="*/ 239 h 1292"/>
              <a:gd name="T6" fmla="*/ 8 w 2246"/>
              <a:gd name="T7" fmla="*/ 288 h 1292"/>
              <a:gd name="T8" fmla="*/ 0 w 2246"/>
              <a:gd name="T9" fmla="*/ 313 h 1292"/>
              <a:gd name="T10" fmla="*/ 24 w 2246"/>
              <a:gd name="T11" fmla="*/ 469 h 1292"/>
              <a:gd name="T12" fmla="*/ 24 w 2246"/>
              <a:gd name="T13" fmla="*/ 1160 h 1292"/>
              <a:gd name="T14" fmla="*/ 32 w 2246"/>
              <a:gd name="T15" fmla="*/ 1201 h 1292"/>
              <a:gd name="T16" fmla="*/ 57 w 2246"/>
              <a:gd name="T17" fmla="*/ 1210 h 1292"/>
              <a:gd name="T18" fmla="*/ 189 w 2246"/>
              <a:gd name="T19" fmla="*/ 1234 h 1292"/>
              <a:gd name="T20" fmla="*/ 296 w 2246"/>
              <a:gd name="T21" fmla="*/ 1292 h 1292"/>
              <a:gd name="T22" fmla="*/ 732 w 2246"/>
              <a:gd name="T23" fmla="*/ 1242 h 1292"/>
              <a:gd name="T24" fmla="*/ 1176 w 2246"/>
              <a:gd name="T25" fmla="*/ 1242 h 1292"/>
              <a:gd name="T26" fmla="*/ 1242 w 2246"/>
              <a:gd name="T27" fmla="*/ 1226 h 1292"/>
              <a:gd name="T28" fmla="*/ 1711 w 2246"/>
              <a:gd name="T29" fmla="*/ 1234 h 1292"/>
              <a:gd name="T30" fmla="*/ 2114 w 2246"/>
              <a:gd name="T31" fmla="*/ 1226 h 1292"/>
              <a:gd name="T32" fmla="*/ 2246 w 2246"/>
              <a:gd name="T33" fmla="*/ 1193 h 1292"/>
              <a:gd name="T34" fmla="*/ 2229 w 2246"/>
              <a:gd name="T35" fmla="*/ 1012 h 1292"/>
              <a:gd name="T36" fmla="*/ 2221 w 2246"/>
              <a:gd name="T37" fmla="*/ 889 h 1292"/>
              <a:gd name="T38" fmla="*/ 2180 w 2246"/>
              <a:gd name="T39" fmla="*/ 880 h 1292"/>
              <a:gd name="T40" fmla="*/ 2131 w 2246"/>
              <a:gd name="T41" fmla="*/ 864 h 1292"/>
              <a:gd name="T42" fmla="*/ 1826 w 2246"/>
              <a:gd name="T43" fmla="*/ 872 h 1292"/>
              <a:gd name="T44" fmla="*/ 1579 w 2246"/>
              <a:gd name="T45" fmla="*/ 823 h 1292"/>
              <a:gd name="T46" fmla="*/ 1431 w 2246"/>
              <a:gd name="T47" fmla="*/ 806 h 1292"/>
              <a:gd name="T48" fmla="*/ 1349 w 2246"/>
              <a:gd name="T49" fmla="*/ 782 h 1292"/>
              <a:gd name="T50" fmla="*/ 1184 w 2246"/>
              <a:gd name="T51" fmla="*/ 699 h 1292"/>
              <a:gd name="T52" fmla="*/ 1176 w 2246"/>
              <a:gd name="T53" fmla="*/ 584 h 1292"/>
              <a:gd name="T54" fmla="*/ 1168 w 2246"/>
              <a:gd name="T55" fmla="*/ 395 h 1292"/>
              <a:gd name="T56" fmla="*/ 1152 w 2246"/>
              <a:gd name="T57" fmla="*/ 346 h 1292"/>
              <a:gd name="T58" fmla="*/ 1102 w 2246"/>
              <a:gd name="T59" fmla="*/ 165 h 1292"/>
              <a:gd name="T60" fmla="*/ 822 w 2246"/>
              <a:gd name="T61" fmla="*/ 123 h 1292"/>
              <a:gd name="T62" fmla="*/ 707 w 2246"/>
              <a:gd name="T63" fmla="*/ 90 h 1292"/>
              <a:gd name="T64" fmla="*/ 666 w 2246"/>
              <a:gd name="T65" fmla="*/ 58 h 1292"/>
              <a:gd name="T66" fmla="*/ 353 w 2246"/>
              <a:gd name="T67" fmla="*/ 49 h 1292"/>
              <a:gd name="T68" fmla="*/ 222 w 2246"/>
              <a:gd name="T69" fmla="*/ 16 h 1292"/>
              <a:gd name="T70" fmla="*/ 172 w 2246"/>
              <a:gd name="T71" fmla="*/ 0 h 1292"/>
              <a:gd name="T72" fmla="*/ 90 w 2246"/>
              <a:gd name="T73" fmla="*/ 58 h 129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246"/>
              <a:gd name="T112" fmla="*/ 0 h 1292"/>
              <a:gd name="T113" fmla="*/ 2246 w 2246"/>
              <a:gd name="T114" fmla="*/ 1292 h 129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246" h="1292">
                <a:moveTo>
                  <a:pt x="156" y="41"/>
                </a:moveTo>
                <a:cubicBezTo>
                  <a:pt x="126" y="51"/>
                  <a:pt x="96" y="59"/>
                  <a:pt x="65" y="66"/>
                </a:cubicBezTo>
                <a:cubicBezTo>
                  <a:pt x="8" y="104"/>
                  <a:pt x="33" y="175"/>
                  <a:pt x="24" y="239"/>
                </a:cubicBezTo>
                <a:cubicBezTo>
                  <a:pt x="22" y="256"/>
                  <a:pt x="13" y="272"/>
                  <a:pt x="8" y="288"/>
                </a:cubicBezTo>
                <a:cubicBezTo>
                  <a:pt x="5" y="296"/>
                  <a:pt x="0" y="313"/>
                  <a:pt x="0" y="313"/>
                </a:cubicBezTo>
                <a:cubicBezTo>
                  <a:pt x="6" y="380"/>
                  <a:pt x="10" y="411"/>
                  <a:pt x="24" y="469"/>
                </a:cubicBezTo>
                <a:cubicBezTo>
                  <a:pt x="29" y="666"/>
                  <a:pt x="71" y="965"/>
                  <a:pt x="24" y="1160"/>
                </a:cubicBezTo>
                <a:cubicBezTo>
                  <a:pt x="27" y="1174"/>
                  <a:pt x="24" y="1189"/>
                  <a:pt x="32" y="1201"/>
                </a:cubicBezTo>
                <a:cubicBezTo>
                  <a:pt x="37" y="1208"/>
                  <a:pt x="49" y="1207"/>
                  <a:pt x="57" y="1210"/>
                </a:cubicBezTo>
                <a:cubicBezTo>
                  <a:pt x="102" y="1225"/>
                  <a:pt x="141" y="1229"/>
                  <a:pt x="189" y="1234"/>
                </a:cubicBezTo>
                <a:cubicBezTo>
                  <a:pt x="223" y="1270"/>
                  <a:pt x="251" y="1278"/>
                  <a:pt x="296" y="1292"/>
                </a:cubicBezTo>
                <a:cubicBezTo>
                  <a:pt x="445" y="1284"/>
                  <a:pt x="583" y="1252"/>
                  <a:pt x="732" y="1242"/>
                </a:cubicBezTo>
                <a:cubicBezTo>
                  <a:pt x="922" y="1258"/>
                  <a:pt x="893" y="1260"/>
                  <a:pt x="1176" y="1242"/>
                </a:cubicBezTo>
                <a:cubicBezTo>
                  <a:pt x="1199" y="1241"/>
                  <a:pt x="1242" y="1226"/>
                  <a:pt x="1242" y="1226"/>
                </a:cubicBezTo>
                <a:cubicBezTo>
                  <a:pt x="1400" y="1234"/>
                  <a:pt x="1553" y="1242"/>
                  <a:pt x="1711" y="1234"/>
                </a:cubicBezTo>
                <a:cubicBezTo>
                  <a:pt x="1847" y="1242"/>
                  <a:pt x="1978" y="1235"/>
                  <a:pt x="2114" y="1226"/>
                </a:cubicBezTo>
                <a:cubicBezTo>
                  <a:pt x="2191" y="1201"/>
                  <a:pt x="2147" y="1214"/>
                  <a:pt x="2246" y="1193"/>
                </a:cubicBezTo>
                <a:cubicBezTo>
                  <a:pt x="2240" y="1133"/>
                  <a:pt x="2233" y="1072"/>
                  <a:pt x="2229" y="1012"/>
                </a:cubicBezTo>
                <a:cubicBezTo>
                  <a:pt x="2226" y="971"/>
                  <a:pt x="2235" y="928"/>
                  <a:pt x="2221" y="889"/>
                </a:cubicBezTo>
                <a:cubicBezTo>
                  <a:pt x="2216" y="876"/>
                  <a:pt x="2193" y="884"/>
                  <a:pt x="2180" y="880"/>
                </a:cubicBezTo>
                <a:cubicBezTo>
                  <a:pt x="2163" y="875"/>
                  <a:pt x="2131" y="864"/>
                  <a:pt x="2131" y="864"/>
                </a:cubicBezTo>
                <a:cubicBezTo>
                  <a:pt x="2007" y="872"/>
                  <a:pt x="1954" y="879"/>
                  <a:pt x="1826" y="872"/>
                </a:cubicBezTo>
                <a:cubicBezTo>
                  <a:pt x="1736" y="850"/>
                  <a:pt x="1675" y="831"/>
                  <a:pt x="1579" y="823"/>
                </a:cubicBezTo>
                <a:cubicBezTo>
                  <a:pt x="1511" y="800"/>
                  <a:pt x="1584" y="823"/>
                  <a:pt x="1431" y="806"/>
                </a:cubicBezTo>
                <a:cubicBezTo>
                  <a:pt x="1403" y="803"/>
                  <a:pt x="1375" y="788"/>
                  <a:pt x="1349" y="782"/>
                </a:cubicBezTo>
                <a:cubicBezTo>
                  <a:pt x="1281" y="767"/>
                  <a:pt x="1234" y="749"/>
                  <a:pt x="1184" y="699"/>
                </a:cubicBezTo>
                <a:cubicBezTo>
                  <a:pt x="1161" y="629"/>
                  <a:pt x="1166" y="667"/>
                  <a:pt x="1176" y="584"/>
                </a:cubicBezTo>
                <a:cubicBezTo>
                  <a:pt x="1173" y="521"/>
                  <a:pt x="1174" y="458"/>
                  <a:pt x="1168" y="395"/>
                </a:cubicBezTo>
                <a:cubicBezTo>
                  <a:pt x="1166" y="378"/>
                  <a:pt x="1152" y="346"/>
                  <a:pt x="1152" y="346"/>
                </a:cubicBezTo>
                <a:cubicBezTo>
                  <a:pt x="1147" y="271"/>
                  <a:pt x="1178" y="189"/>
                  <a:pt x="1102" y="165"/>
                </a:cubicBezTo>
                <a:cubicBezTo>
                  <a:pt x="1043" y="102"/>
                  <a:pt x="867" y="125"/>
                  <a:pt x="822" y="123"/>
                </a:cubicBezTo>
                <a:cubicBezTo>
                  <a:pt x="784" y="110"/>
                  <a:pt x="742" y="108"/>
                  <a:pt x="707" y="90"/>
                </a:cubicBezTo>
                <a:cubicBezTo>
                  <a:pt x="692" y="82"/>
                  <a:pt x="683" y="59"/>
                  <a:pt x="666" y="58"/>
                </a:cubicBezTo>
                <a:cubicBezTo>
                  <a:pt x="562" y="50"/>
                  <a:pt x="457" y="52"/>
                  <a:pt x="353" y="49"/>
                </a:cubicBezTo>
                <a:cubicBezTo>
                  <a:pt x="310" y="35"/>
                  <a:pt x="265" y="29"/>
                  <a:pt x="222" y="16"/>
                </a:cubicBezTo>
                <a:cubicBezTo>
                  <a:pt x="205" y="11"/>
                  <a:pt x="172" y="0"/>
                  <a:pt x="172" y="0"/>
                </a:cubicBezTo>
                <a:cubicBezTo>
                  <a:pt x="130" y="42"/>
                  <a:pt x="134" y="35"/>
                  <a:pt x="90" y="5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Freeform 5"/>
          <p:cNvSpPr>
            <a:spLocks/>
          </p:cNvSpPr>
          <p:nvPr/>
        </p:nvSpPr>
        <p:spPr bwMode="auto">
          <a:xfrm>
            <a:off x="798513" y="2449513"/>
            <a:ext cx="3725862" cy="2098675"/>
          </a:xfrm>
          <a:custGeom>
            <a:avLst/>
            <a:gdLst>
              <a:gd name="T0" fmla="*/ 147 w 2347"/>
              <a:gd name="T1" fmla="*/ 70 h 1322"/>
              <a:gd name="T2" fmla="*/ 89 w 2347"/>
              <a:gd name="T3" fmla="*/ 152 h 1322"/>
              <a:gd name="T4" fmla="*/ 15 w 2347"/>
              <a:gd name="T5" fmla="*/ 308 h 1322"/>
              <a:gd name="T6" fmla="*/ 48 w 2347"/>
              <a:gd name="T7" fmla="*/ 391 h 1322"/>
              <a:gd name="T8" fmla="*/ 106 w 2347"/>
              <a:gd name="T9" fmla="*/ 481 h 1322"/>
              <a:gd name="T10" fmla="*/ 460 w 2347"/>
              <a:gd name="T11" fmla="*/ 498 h 1322"/>
              <a:gd name="T12" fmla="*/ 789 w 2347"/>
              <a:gd name="T13" fmla="*/ 539 h 1322"/>
              <a:gd name="T14" fmla="*/ 945 w 2347"/>
              <a:gd name="T15" fmla="*/ 638 h 1322"/>
              <a:gd name="T16" fmla="*/ 1118 w 2347"/>
              <a:gd name="T17" fmla="*/ 679 h 1322"/>
              <a:gd name="T18" fmla="*/ 1225 w 2347"/>
              <a:gd name="T19" fmla="*/ 745 h 1322"/>
              <a:gd name="T20" fmla="*/ 1241 w 2347"/>
              <a:gd name="T21" fmla="*/ 860 h 1322"/>
              <a:gd name="T22" fmla="*/ 1258 w 2347"/>
              <a:gd name="T23" fmla="*/ 917 h 1322"/>
              <a:gd name="T24" fmla="*/ 1299 w 2347"/>
              <a:gd name="T25" fmla="*/ 1041 h 1322"/>
              <a:gd name="T26" fmla="*/ 1348 w 2347"/>
              <a:gd name="T27" fmla="*/ 1189 h 1322"/>
              <a:gd name="T28" fmla="*/ 1381 w 2347"/>
              <a:gd name="T29" fmla="*/ 1238 h 1322"/>
              <a:gd name="T30" fmla="*/ 1422 w 2347"/>
              <a:gd name="T31" fmla="*/ 1246 h 1322"/>
              <a:gd name="T32" fmla="*/ 1793 w 2347"/>
              <a:gd name="T33" fmla="*/ 1296 h 1322"/>
              <a:gd name="T34" fmla="*/ 1990 w 2347"/>
              <a:gd name="T35" fmla="*/ 1263 h 1322"/>
              <a:gd name="T36" fmla="*/ 2311 w 2347"/>
              <a:gd name="T37" fmla="*/ 1238 h 1322"/>
              <a:gd name="T38" fmla="*/ 2344 w 2347"/>
              <a:gd name="T39" fmla="*/ 1140 h 1322"/>
              <a:gd name="T40" fmla="*/ 2336 w 2347"/>
              <a:gd name="T41" fmla="*/ 1057 h 1322"/>
              <a:gd name="T42" fmla="*/ 2303 w 2347"/>
              <a:gd name="T43" fmla="*/ 1049 h 1322"/>
              <a:gd name="T44" fmla="*/ 2295 w 2347"/>
              <a:gd name="T45" fmla="*/ 1016 h 1322"/>
              <a:gd name="T46" fmla="*/ 2237 w 2347"/>
              <a:gd name="T47" fmla="*/ 958 h 1322"/>
              <a:gd name="T48" fmla="*/ 2105 w 2347"/>
              <a:gd name="T49" fmla="*/ 876 h 1322"/>
              <a:gd name="T50" fmla="*/ 1883 w 2347"/>
              <a:gd name="T51" fmla="*/ 810 h 1322"/>
              <a:gd name="T52" fmla="*/ 1571 w 2347"/>
              <a:gd name="T53" fmla="*/ 736 h 1322"/>
              <a:gd name="T54" fmla="*/ 1472 w 2347"/>
              <a:gd name="T55" fmla="*/ 695 h 1322"/>
              <a:gd name="T56" fmla="*/ 1406 w 2347"/>
              <a:gd name="T57" fmla="*/ 662 h 1322"/>
              <a:gd name="T58" fmla="*/ 1340 w 2347"/>
              <a:gd name="T59" fmla="*/ 613 h 1322"/>
              <a:gd name="T60" fmla="*/ 1192 w 2347"/>
              <a:gd name="T61" fmla="*/ 259 h 1322"/>
              <a:gd name="T62" fmla="*/ 896 w 2347"/>
              <a:gd name="T63" fmla="*/ 185 h 1322"/>
              <a:gd name="T64" fmla="*/ 756 w 2347"/>
              <a:gd name="T65" fmla="*/ 119 h 1322"/>
              <a:gd name="T66" fmla="*/ 665 w 2347"/>
              <a:gd name="T67" fmla="*/ 94 h 1322"/>
              <a:gd name="T68" fmla="*/ 526 w 2347"/>
              <a:gd name="T69" fmla="*/ 29 h 1322"/>
              <a:gd name="T70" fmla="*/ 328 w 2347"/>
              <a:gd name="T71" fmla="*/ 20 h 1322"/>
              <a:gd name="T72" fmla="*/ 246 w 2347"/>
              <a:gd name="T73" fmla="*/ 12 h 1322"/>
              <a:gd name="T74" fmla="*/ 139 w 2347"/>
              <a:gd name="T75" fmla="*/ 53 h 1322"/>
              <a:gd name="T76" fmla="*/ 147 w 2347"/>
              <a:gd name="T77" fmla="*/ 70 h 132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347"/>
              <a:gd name="T118" fmla="*/ 0 h 1322"/>
              <a:gd name="T119" fmla="*/ 2347 w 2347"/>
              <a:gd name="T120" fmla="*/ 1322 h 132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347" h="1322">
                <a:moveTo>
                  <a:pt x="147" y="70"/>
                </a:moveTo>
                <a:cubicBezTo>
                  <a:pt x="104" y="84"/>
                  <a:pt x="104" y="110"/>
                  <a:pt x="89" y="152"/>
                </a:cubicBezTo>
                <a:cubicBezTo>
                  <a:pt x="70" y="207"/>
                  <a:pt x="59" y="267"/>
                  <a:pt x="15" y="308"/>
                </a:cubicBezTo>
                <a:cubicBezTo>
                  <a:pt x="0" y="356"/>
                  <a:pt x="18" y="359"/>
                  <a:pt x="48" y="391"/>
                </a:cubicBezTo>
                <a:cubicBezTo>
                  <a:pt x="64" y="434"/>
                  <a:pt x="56" y="465"/>
                  <a:pt x="106" y="481"/>
                </a:cubicBezTo>
                <a:cubicBezTo>
                  <a:pt x="179" y="559"/>
                  <a:pt x="354" y="507"/>
                  <a:pt x="460" y="498"/>
                </a:cubicBezTo>
                <a:cubicBezTo>
                  <a:pt x="573" y="504"/>
                  <a:pt x="679" y="512"/>
                  <a:pt x="789" y="539"/>
                </a:cubicBezTo>
                <a:cubicBezTo>
                  <a:pt x="823" y="592"/>
                  <a:pt x="885" y="622"/>
                  <a:pt x="945" y="638"/>
                </a:cubicBezTo>
                <a:cubicBezTo>
                  <a:pt x="991" y="681"/>
                  <a:pt x="1060" y="674"/>
                  <a:pt x="1118" y="679"/>
                </a:cubicBezTo>
                <a:cubicBezTo>
                  <a:pt x="1167" y="695"/>
                  <a:pt x="1190" y="708"/>
                  <a:pt x="1225" y="745"/>
                </a:cubicBezTo>
                <a:cubicBezTo>
                  <a:pt x="1246" y="807"/>
                  <a:pt x="1222" y="728"/>
                  <a:pt x="1241" y="860"/>
                </a:cubicBezTo>
                <a:cubicBezTo>
                  <a:pt x="1244" y="880"/>
                  <a:pt x="1254" y="898"/>
                  <a:pt x="1258" y="917"/>
                </a:cubicBezTo>
                <a:cubicBezTo>
                  <a:pt x="1267" y="963"/>
                  <a:pt x="1274" y="1001"/>
                  <a:pt x="1299" y="1041"/>
                </a:cubicBezTo>
                <a:cubicBezTo>
                  <a:pt x="1311" y="1091"/>
                  <a:pt x="1321" y="1144"/>
                  <a:pt x="1348" y="1189"/>
                </a:cubicBezTo>
                <a:cubicBezTo>
                  <a:pt x="1358" y="1206"/>
                  <a:pt x="1362" y="1234"/>
                  <a:pt x="1381" y="1238"/>
                </a:cubicBezTo>
                <a:cubicBezTo>
                  <a:pt x="1395" y="1241"/>
                  <a:pt x="1408" y="1243"/>
                  <a:pt x="1422" y="1246"/>
                </a:cubicBezTo>
                <a:cubicBezTo>
                  <a:pt x="1524" y="1315"/>
                  <a:pt x="1676" y="1288"/>
                  <a:pt x="1793" y="1296"/>
                </a:cubicBezTo>
                <a:cubicBezTo>
                  <a:pt x="1872" y="1322"/>
                  <a:pt x="1922" y="1285"/>
                  <a:pt x="1990" y="1263"/>
                </a:cubicBezTo>
                <a:cubicBezTo>
                  <a:pt x="2083" y="1233"/>
                  <a:pt x="2217" y="1243"/>
                  <a:pt x="2311" y="1238"/>
                </a:cubicBezTo>
                <a:cubicBezTo>
                  <a:pt x="2328" y="1205"/>
                  <a:pt x="2333" y="1174"/>
                  <a:pt x="2344" y="1140"/>
                </a:cubicBezTo>
                <a:cubicBezTo>
                  <a:pt x="2341" y="1112"/>
                  <a:pt x="2347" y="1082"/>
                  <a:pt x="2336" y="1057"/>
                </a:cubicBezTo>
                <a:cubicBezTo>
                  <a:pt x="2331" y="1047"/>
                  <a:pt x="2311" y="1057"/>
                  <a:pt x="2303" y="1049"/>
                </a:cubicBezTo>
                <a:cubicBezTo>
                  <a:pt x="2295" y="1041"/>
                  <a:pt x="2300" y="1026"/>
                  <a:pt x="2295" y="1016"/>
                </a:cubicBezTo>
                <a:cubicBezTo>
                  <a:pt x="2284" y="994"/>
                  <a:pt x="2257" y="971"/>
                  <a:pt x="2237" y="958"/>
                </a:cubicBezTo>
                <a:cubicBezTo>
                  <a:pt x="2209" y="915"/>
                  <a:pt x="2154" y="888"/>
                  <a:pt x="2105" y="876"/>
                </a:cubicBezTo>
                <a:cubicBezTo>
                  <a:pt x="2016" y="824"/>
                  <a:pt x="1993" y="821"/>
                  <a:pt x="1883" y="810"/>
                </a:cubicBezTo>
                <a:cubicBezTo>
                  <a:pt x="1781" y="776"/>
                  <a:pt x="1674" y="764"/>
                  <a:pt x="1571" y="736"/>
                </a:cubicBezTo>
                <a:cubicBezTo>
                  <a:pt x="1535" y="715"/>
                  <a:pt x="1512" y="705"/>
                  <a:pt x="1472" y="695"/>
                </a:cubicBezTo>
                <a:cubicBezTo>
                  <a:pt x="1450" y="674"/>
                  <a:pt x="1432" y="675"/>
                  <a:pt x="1406" y="662"/>
                </a:cubicBezTo>
                <a:cubicBezTo>
                  <a:pt x="1382" y="650"/>
                  <a:pt x="1359" y="631"/>
                  <a:pt x="1340" y="613"/>
                </a:cubicBezTo>
                <a:cubicBezTo>
                  <a:pt x="1297" y="504"/>
                  <a:pt x="1276" y="343"/>
                  <a:pt x="1192" y="259"/>
                </a:cubicBezTo>
                <a:cubicBezTo>
                  <a:pt x="1160" y="158"/>
                  <a:pt x="938" y="188"/>
                  <a:pt x="896" y="185"/>
                </a:cubicBezTo>
                <a:cubicBezTo>
                  <a:pt x="866" y="166"/>
                  <a:pt x="790" y="127"/>
                  <a:pt x="756" y="119"/>
                </a:cubicBezTo>
                <a:cubicBezTo>
                  <a:pt x="725" y="111"/>
                  <a:pt x="695" y="107"/>
                  <a:pt x="665" y="94"/>
                </a:cubicBezTo>
                <a:cubicBezTo>
                  <a:pt x="619" y="74"/>
                  <a:pt x="580" y="33"/>
                  <a:pt x="526" y="29"/>
                </a:cubicBezTo>
                <a:cubicBezTo>
                  <a:pt x="460" y="24"/>
                  <a:pt x="394" y="23"/>
                  <a:pt x="328" y="20"/>
                </a:cubicBezTo>
                <a:cubicBezTo>
                  <a:pt x="268" y="0"/>
                  <a:pt x="296" y="0"/>
                  <a:pt x="246" y="12"/>
                </a:cubicBezTo>
                <a:cubicBezTo>
                  <a:pt x="211" y="36"/>
                  <a:pt x="175" y="30"/>
                  <a:pt x="139" y="53"/>
                </a:cubicBezTo>
                <a:cubicBezTo>
                  <a:pt x="129" y="84"/>
                  <a:pt x="123" y="82"/>
                  <a:pt x="147" y="70"/>
                </a:cubicBezTo>
                <a:close/>
              </a:path>
            </a:pathLst>
          </a:cu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4" name="Freeform 6"/>
          <p:cNvSpPr>
            <a:spLocks/>
          </p:cNvSpPr>
          <p:nvPr/>
        </p:nvSpPr>
        <p:spPr bwMode="auto">
          <a:xfrm>
            <a:off x="4541838" y="2513013"/>
            <a:ext cx="3662362" cy="3208337"/>
          </a:xfrm>
          <a:custGeom>
            <a:avLst/>
            <a:gdLst>
              <a:gd name="T0" fmla="*/ 44 w 2307"/>
              <a:gd name="T1" fmla="*/ 96 h 2021"/>
              <a:gd name="T2" fmla="*/ 52 w 2307"/>
              <a:gd name="T3" fmla="*/ 606 h 2021"/>
              <a:gd name="T4" fmla="*/ 85 w 2307"/>
              <a:gd name="T5" fmla="*/ 1511 h 2021"/>
              <a:gd name="T6" fmla="*/ 101 w 2307"/>
              <a:gd name="T7" fmla="*/ 1980 h 2021"/>
              <a:gd name="T8" fmla="*/ 167 w 2307"/>
              <a:gd name="T9" fmla="*/ 2021 h 2021"/>
              <a:gd name="T10" fmla="*/ 406 w 2307"/>
              <a:gd name="T11" fmla="*/ 1988 h 2021"/>
              <a:gd name="T12" fmla="*/ 480 w 2307"/>
              <a:gd name="T13" fmla="*/ 1972 h 2021"/>
              <a:gd name="T14" fmla="*/ 529 w 2307"/>
              <a:gd name="T15" fmla="*/ 1955 h 2021"/>
              <a:gd name="T16" fmla="*/ 974 w 2307"/>
              <a:gd name="T17" fmla="*/ 1980 h 2021"/>
              <a:gd name="T18" fmla="*/ 1113 w 2307"/>
              <a:gd name="T19" fmla="*/ 1988 h 2021"/>
              <a:gd name="T20" fmla="*/ 1179 w 2307"/>
              <a:gd name="T21" fmla="*/ 1865 h 2021"/>
              <a:gd name="T22" fmla="*/ 1113 w 2307"/>
              <a:gd name="T23" fmla="*/ 1634 h 2021"/>
              <a:gd name="T24" fmla="*/ 1105 w 2307"/>
              <a:gd name="T25" fmla="*/ 1182 h 2021"/>
              <a:gd name="T26" fmla="*/ 1130 w 2307"/>
              <a:gd name="T27" fmla="*/ 869 h 2021"/>
              <a:gd name="T28" fmla="*/ 1196 w 2307"/>
              <a:gd name="T29" fmla="*/ 820 h 2021"/>
              <a:gd name="T30" fmla="*/ 1319 w 2307"/>
              <a:gd name="T31" fmla="*/ 737 h 2021"/>
              <a:gd name="T32" fmla="*/ 1467 w 2307"/>
              <a:gd name="T33" fmla="*/ 721 h 2021"/>
              <a:gd name="T34" fmla="*/ 1681 w 2307"/>
              <a:gd name="T35" fmla="*/ 688 h 2021"/>
              <a:gd name="T36" fmla="*/ 2010 w 2307"/>
              <a:gd name="T37" fmla="*/ 622 h 2021"/>
              <a:gd name="T38" fmla="*/ 2109 w 2307"/>
              <a:gd name="T39" fmla="*/ 589 h 2021"/>
              <a:gd name="T40" fmla="*/ 2290 w 2307"/>
              <a:gd name="T41" fmla="*/ 589 h 2021"/>
              <a:gd name="T42" fmla="*/ 2307 w 2307"/>
              <a:gd name="T43" fmla="*/ 507 h 2021"/>
              <a:gd name="T44" fmla="*/ 2257 w 2307"/>
              <a:gd name="T45" fmla="*/ 310 h 2021"/>
              <a:gd name="T46" fmla="*/ 2183 w 2307"/>
              <a:gd name="T47" fmla="*/ 112 h 2021"/>
              <a:gd name="T48" fmla="*/ 2142 w 2307"/>
              <a:gd name="T49" fmla="*/ 129 h 2021"/>
              <a:gd name="T50" fmla="*/ 2117 w 2307"/>
              <a:gd name="T51" fmla="*/ 145 h 2021"/>
              <a:gd name="T52" fmla="*/ 2076 w 2307"/>
              <a:gd name="T53" fmla="*/ 104 h 2021"/>
              <a:gd name="T54" fmla="*/ 2002 w 2307"/>
              <a:gd name="T55" fmla="*/ 87 h 2021"/>
              <a:gd name="T56" fmla="*/ 1780 w 2307"/>
              <a:gd name="T57" fmla="*/ 120 h 2021"/>
              <a:gd name="T58" fmla="*/ 1582 w 2307"/>
              <a:gd name="T59" fmla="*/ 129 h 2021"/>
              <a:gd name="T60" fmla="*/ 1475 w 2307"/>
              <a:gd name="T61" fmla="*/ 38 h 2021"/>
              <a:gd name="T62" fmla="*/ 1434 w 2307"/>
              <a:gd name="T63" fmla="*/ 30 h 2021"/>
              <a:gd name="T64" fmla="*/ 1253 w 2307"/>
              <a:gd name="T65" fmla="*/ 30 h 2021"/>
              <a:gd name="T66" fmla="*/ 1072 w 2307"/>
              <a:gd name="T67" fmla="*/ 79 h 2021"/>
              <a:gd name="T68" fmla="*/ 809 w 2307"/>
              <a:gd name="T69" fmla="*/ 120 h 2021"/>
              <a:gd name="T70" fmla="*/ 727 w 2307"/>
              <a:gd name="T71" fmla="*/ 129 h 2021"/>
              <a:gd name="T72" fmla="*/ 521 w 2307"/>
              <a:gd name="T73" fmla="*/ 46 h 2021"/>
              <a:gd name="T74" fmla="*/ 134 w 2307"/>
              <a:gd name="T75" fmla="*/ 22 h 2021"/>
              <a:gd name="T76" fmla="*/ 11 w 2307"/>
              <a:gd name="T77" fmla="*/ 63 h 2021"/>
              <a:gd name="T78" fmla="*/ 52 w 2307"/>
              <a:gd name="T79" fmla="*/ 104 h 2021"/>
              <a:gd name="T80" fmla="*/ 68 w 2307"/>
              <a:gd name="T81" fmla="*/ 129 h 2021"/>
              <a:gd name="T82" fmla="*/ 44 w 2307"/>
              <a:gd name="T83" fmla="*/ 96 h 202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307"/>
              <a:gd name="T127" fmla="*/ 0 h 2021"/>
              <a:gd name="T128" fmla="*/ 2307 w 2307"/>
              <a:gd name="T129" fmla="*/ 2021 h 202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307" h="2021">
                <a:moveTo>
                  <a:pt x="44" y="96"/>
                </a:moveTo>
                <a:cubicBezTo>
                  <a:pt x="24" y="264"/>
                  <a:pt x="0" y="443"/>
                  <a:pt x="52" y="606"/>
                </a:cubicBezTo>
                <a:cubicBezTo>
                  <a:pt x="45" y="907"/>
                  <a:pt x="36" y="1213"/>
                  <a:pt x="85" y="1511"/>
                </a:cubicBezTo>
                <a:cubicBezTo>
                  <a:pt x="89" y="1667"/>
                  <a:pt x="81" y="1825"/>
                  <a:pt x="101" y="1980"/>
                </a:cubicBezTo>
                <a:cubicBezTo>
                  <a:pt x="104" y="2006"/>
                  <a:pt x="167" y="2021"/>
                  <a:pt x="167" y="2021"/>
                </a:cubicBezTo>
                <a:cubicBezTo>
                  <a:pt x="248" y="2011"/>
                  <a:pt x="325" y="1995"/>
                  <a:pt x="406" y="1988"/>
                </a:cubicBezTo>
                <a:cubicBezTo>
                  <a:pt x="426" y="1984"/>
                  <a:pt x="460" y="1978"/>
                  <a:pt x="480" y="1972"/>
                </a:cubicBezTo>
                <a:cubicBezTo>
                  <a:pt x="497" y="1967"/>
                  <a:pt x="529" y="1955"/>
                  <a:pt x="529" y="1955"/>
                </a:cubicBezTo>
                <a:cubicBezTo>
                  <a:pt x="680" y="1961"/>
                  <a:pt x="824" y="1971"/>
                  <a:pt x="974" y="1980"/>
                </a:cubicBezTo>
                <a:cubicBezTo>
                  <a:pt x="1029" y="1988"/>
                  <a:pt x="1059" y="1997"/>
                  <a:pt x="1113" y="1988"/>
                </a:cubicBezTo>
                <a:cubicBezTo>
                  <a:pt x="1155" y="1948"/>
                  <a:pt x="1168" y="1921"/>
                  <a:pt x="1179" y="1865"/>
                </a:cubicBezTo>
                <a:cubicBezTo>
                  <a:pt x="1172" y="1772"/>
                  <a:pt x="1165" y="1711"/>
                  <a:pt x="1113" y="1634"/>
                </a:cubicBezTo>
                <a:cubicBezTo>
                  <a:pt x="1110" y="1483"/>
                  <a:pt x="1110" y="1333"/>
                  <a:pt x="1105" y="1182"/>
                </a:cubicBezTo>
                <a:cubicBezTo>
                  <a:pt x="1103" y="1137"/>
                  <a:pt x="1080" y="932"/>
                  <a:pt x="1130" y="869"/>
                </a:cubicBezTo>
                <a:cubicBezTo>
                  <a:pt x="1147" y="848"/>
                  <a:pt x="1177" y="839"/>
                  <a:pt x="1196" y="820"/>
                </a:cubicBezTo>
                <a:cubicBezTo>
                  <a:pt x="1235" y="781"/>
                  <a:pt x="1262" y="753"/>
                  <a:pt x="1319" y="737"/>
                </a:cubicBezTo>
                <a:cubicBezTo>
                  <a:pt x="1353" y="728"/>
                  <a:pt x="1446" y="723"/>
                  <a:pt x="1467" y="721"/>
                </a:cubicBezTo>
                <a:cubicBezTo>
                  <a:pt x="1540" y="701"/>
                  <a:pt x="1605" y="694"/>
                  <a:pt x="1681" y="688"/>
                </a:cubicBezTo>
                <a:cubicBezTo>
                  <a:pt x="1790" y="661"/>
                  <a:pt x="1900" y="646"/>
                  <a:pt x="2010" y="622"/>
                </a:cubicBezTo>
                <a:cubicBezTo>
                  <a:pt x="2044" y="615"/>
                  <a:pt x="2075" y="598"/>
                  <a:pt x="2109" y="589"/>
                </a:cubicBezTo>
                <a:cubicBezTo>
                  <a:pt x="2111" y="589"/>
                  <a:pt x="2258" y="609"/>
                  <a:pt x="2290" y="589"/>
                </a:cubicBezTo>
                <a:cubicBezTo>
                  <a:pt x="2293" y="587"/>
                  <a:pt x="2305" y="518"/>
                  <a:pt x="2307" y="507"/>
                </a:cubicBezTo>
                <a:cubicBezTo>
                  <a:pt x="2300" y="435"/>
                  <a:pt x="2299" y="370"/>
                  <a:pt x="2257" y="310"/>
                </a:cubicBezTo>
                <a:cubicBezTo>
                  <a:pt x="2239" y="237"/>
                  <a:pt x="2238" y="167"/>
                  <a:pt x="2183" y="112"/>
                </a:cubicBezTo>
                <a:cubicBezTo>
                  <a:pt x="2169" y="118"/>
                  <a:pt x="2155" y="122"/>
                  <a:pt x="2142" y="129"/>
                </a:cubicBezTo>
                <a:cubicBezTo>
                  <a:pt x="2133" y="133"/>
                  <a:pt x="2126" y="149"/>
                  <a:pt x="2117" y="145"/>
                </a:cubicBezTo>
                <a:cubicBezTo>
                  <a:pt x="2099" y="138"/>
                  <a:pt x="2095" y="108"/>
                  <a:pt x="2076" y="104"/>
                </a:cubicBezTo>
                <a:cubicBezTo>
                  <a:pt x="2051" y="98"/>
                  <a:pt x="2002" y="87"/>
                  <a:pt x="2002" y="87"/>
                </a:cubicBezTo>
                <a:cubicBezTo>
                  <a:pt x="1910" y="94"/>
                  <a:pt x="1867" y="103"/>
                  <a:pt x="1780" y="120"/>
                </a:cubicBezTo>
                <a:cubicBezTo>
                  <a:pt x="1715" y="133"/>
                  <a:pt x="1648" y="126"/>
                  <a:pt x="1582" y="129"/>
                </a:cubicBezTo>
                <a:cubicBezTo>
                  <a:pt x="1538" y="112"/>
                  <a:pt x="1516" y="61"/>
                  <a:pt x="1475" y="38"/>
                </a:cubicBezTo>
                <a:cubicBezTo>
                  <a:pt x="1463" y="31"/>
                  <a:pt x="1448" y="33"/>
                  <a:pt x="1434" y="30"/>
                </a:cubicBezTo>
                <a:cubicBezTo>
                  <a:pt x="1376" y="0"/>
                  <a:pt x="1315" y="17"/>
                  <a:pt x="1253" y="30"/>
                </a:cubicBezTo>
                <a:cubicBezTo>
                  <a:pt x="1192" y="43"/>
                  <a:pt x="1133" y="65"/>
                  <a:pt x="1072" y="79"/>
                </a:cubicBezTo>
                <a:cubicBezTo>
                  <a:pt x="986" y="98"/>
                  <a:pt x="897" y="108"/>
                  <a:pt x="809" y="120"/>
                </a:cubicBezTo>
                <a:cubicBezTo>
                  <a:pt x="749" y="141"/>
                  <a:pt x="777" y="141"/>
                  <a:pt x="727" y="129"/>
                </a:cubicBezTo>
                <a:cubicBezTo>
                  <a:pt x="663" y="90"/>
                  <a:pt x="593" y="64"/>
                  <a:pt x="521" y="46"/>
                </a:cubicBezTo>
                <a:cubicBezTo>
                  <a:pt x="394" y="53"/>
                  <a:pt x="252" y="79"/>
                  <a:pt x="134" y="22"/>
                </a:cubicBezTo>
                <a:cubicBezTo>
                  <a:pt x="77" y="29"/>
                  <a:pt x="55" y="32"/>
                  <a:pt x="11" y="63"/>
                </a:cubicBezTo>
                <a:cubicBezTo>
                  <a:pt x="27" y="112"/>
                  <a:pt x="5" y="64"/>
                  <a:pt x="52" y="104"/>
                </a:cubicBezTo>
                <a:cubicBezTo>
                  <a:pt x="60" y="110"/>
                  <a:pt x="75" y="136"/>
                  <a:pt x="68" y="129"/>
                </a:cubicBezTo>
                <a:cubicBezTo>
                  <a:pt x="58" y="119"/>
                  <a:pt x="52" y="107"/>
                  <a:pt x="44" y="96"/>
                </a:cubicBezTo>
                <a:close/>
              </a:path>
            </a:pathLst>
          </a:cu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Freeform 7"/>
          <p:cNvSpPr>
            <a:spLocks/>
          </p:cNvSpPr>
          <p:nvPr/>
        </p:nvSpPr>
        <p:spPr bwMode="auto">
          <a:xfrm>
            <a:off x="6426200" y="3733800"/>
            <a:ext cx="1778000" cy="1868488"/>
          </a:xfrm>
          <a:custGeom>
            <a:avLst/>
            <a:gdLst>
              <a:gd name="T0" fmla="*/ 0 w 1120"/>
              <a:gd name="T1" fmla="*/ 166 h 1177"/>
              <a:gd name="T2" fmla="*/ 25 w 1120"/>
              <a:gd name="T3" fmla="*/ 643 h 1177"/>
              <a:gd name="T4" fmla="*/ 42 w 1120"/>
              <a:gd name="T5" fmla="*/ 742 h 1177"/>
              <a:gd name="T6" fmla="*/ 58 w 1120"/>
              <a:gd name="T7" fmla="*/ 791 h 1177"/>
              <a:gd name="T8" fmla="*/ 50 w 1120"/>
              <a:gd name="T9" fmla="*/ 832 h 1177"/>
              <a:gd name="T10" fmla="*/ 116 w 1120"/>
              <a:gd name="T11" fmla="*/ 1112 h 1177"/>
              <a:gd name="T12" fmla="*/ 288 w 1120"/>
              <a:gd name="T13" fmla="*/ 1112 h 1177"/>
              <a:gd name="T14" fmla="*/ 321 w 1120"/>
              <a:gd name="T15" fmla="*/ 1129 h 1177"/>
              <a:gd name="T16" fmla="*/ 601 w 1120"/>
              <a:gd name="T17" fmla="*/ 1145 h 1177"/>
              <a:gd name="T18" fmla="*/ 914 w 1120"/>
              <a:gd name="T19" fmla="*/ 1153 h 1177"/>
              <a:gd name="T20" fmla="*/ 1029 w 1120"/>
              <a:gd name="T21" fmla="*/ 1120 h 1177"/>
              <a:gd name="T22" fmla="*/ 1078 w 1120"/>
              <a:gd name="T23" fmla="*/ 1096 h 1177"/>
              <a:gd name="T24" fmla="*/ 1103 w 1120"/>
              <a:gd name="T25" fmla="*/ 1005 h 1177"/>
              <a:gd name="T26" fmla="*/ 1087 w 1120"/>
              <a:gd name="T27" fmla="*/ 923 h 1177"/>
              <a:gd name="T28" fmla="*/ 1054 w 1120"/>
              <a:gd name="T29" fmla="*/ 256 h 1177"/>
              <a:gd name="T30" fmla="*/ 939 w 1120"/>
              <a:gd name="T31" fmla="*/ 10 h 1177"/>
              <a:gd name="T32" fmla="*/ 634 w 1120"/>
              <a:gd name="T33" fmla="*/ 34 h 1177"/>
              <a:gd name="T34" fmla="*/ 478 w 1120"/>
              <a:gd name="T35" fmla="*/ 10 h 1177"/>
              <a:gd name="T36" fmla="*/ 107 w 1120"/>
              <a:gd name="T37" fmla="*/ 34 h 1177"/>
              <a:gd name="T38" fmla="*/ 0 w 1120"/>
              <a:gd name="T39" fmla="*/ 240 h 11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20"/>
              <a:gd name="T61" fmla="*/ 0 h 1177"/>
              <a:gd name="T62" fmla="*/ 1120 w 1120"/>
              <a:gd name="T63" fmla="*/ 1177 h 117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20" h="1177">
                <a:moveTo>
                  <a:pt x="0" y="166"/>
                </a:moveTo>
                <a:cubicBezTo>
                  <a:pt x="22" y="326"/>
                  <a:pt x="18" y="479"/>
                  <a:pt x="25" y="643"/>
                </a:cubicBezTo>
                <a:cubicBezTo>
                  <a:pt x="28" y="717"/>
                  <a:pt x="27" y="697"/>
                  <a:pt x="42" y="742"/>
                </a:cubicBezTo>
                <a:cubicBezTo>
                  <a:pt x="47" y="758"/>
                  <a:pt x="58" y="791"/>
                  <a:pt x="58" y="791"/>
                </a:cubicBezTo>
                <a:cubicBezTo>
                  <a:pt x="55" y="805"/>
                  <a:pt x="50" y="818"/>
                  <a:pt x="50" y="832"/>
                </a:cubicBezTo>
                <a:cubicBezTo>
                  <a:pt x="50" y="866"/>
                  <a:pt x="38" y="1087"/>
                  <a:pt x="116" y="1112"/>
                </a:cubicBezTo>
                <a:cubicBezTo>
                  <a:pt x="187" y="1105"/>
                  <a:pt x="215" y="1097"/>
                  <a:pt x="288" y="1112"/>
                </a:cubicBezTo>
                <a:cubicBezTo>
                  <a:pt x="300" y="1114"/>
                  <a:pt x="309" y="1127"/>
                  <a:pt x="321" y="1129"/>
                </a:cubicBezTo>
                <a:cubicBezTo>
                  <a:pt x="413" y="1146"/>
                  <a:pt x="508" y="1141"/>
                  <a:pt x="601" y="1145"/>
                </a:cubicBezTo>
                <a:cubicBezTo>
                  <a:pt x="700" y="1177"/>
                  <a:pt x="812" y="1160"/>
                  <a:pt x="914" y="1153"/>
                </a:cubicBezTo>
                <a:cubicBezTo>
                  <a:pt x="952" y="1144"/>
                  <a:pt x="993" y="1136"/>
                  <a:pt x="1029" y="1120"/>
                </a:cubicBezTo>
                <a:cubicBezTo>
                  <a:pt x="1116" y="1081"/>
                  <a:pt x="997" y="1123"/>
                  <a:pt x="1078" y="1096"/>
                </a:cubicBezTo>
                <a:cubicBezTo>
                  <a:pt x="1120" y="1067"/>
                  <a:pt x="1111" y="1056"/>
                  <a:pt x="1103" y="1005"/>
                </a:cubicBezTo>
                <a:cubicBezTo>
                  <a:pt x="1093" y="936"/>
                  <a:pt x="1101" y="968"/>
                  <a:pt x="1087" y="923"/>
                </a:cubicBezTo>
                <a:cubicBezTo>
                  <a:pt x="1060" y="702"/>
                  <a:pt x="1106" y="470"/>
                  <a:pt x="1054" y="256"/>
                </a:cubicBezTo>
                <a:cubicBezTo>
                  <a:pt x="1047" y="140"/>
                  <a:pt x="1064" y="41"/>
                  <a:pt x="939" y="10"/>
                </a:cubicBezTo>
                <a:cubicBezTo>
                  <a:pt x="836" y="14"/>
                  <a:pt x="734" y="10"/>
                  <a:pt x="634" y="34"/>
                </a:cubicBezTo>
                <a:cubicBezTo>
                  <a:pt x="577" y="28"/>
                  <a:pt x="533" y="19"/>
                  <a:pt x="478" y="10"/>
                </a:cubicBezTo>
                <a:cubicBezTo>
                  <a:pt x="364" y="17"/>
                  <a:pt x="213" y="0"/>
                  <a:pt x="107" y="34"/>
                </a:cubicBezTo>
                <a:cubicBezTo>
                  <a:pt x="58" y="86"/>
                  <a:pt x="0" y="166"/>
                  <a:pt x="0" y="240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0812" cy="792163"/>
          </a:xfrm>
        </p:spPr>
        <p:txBody>
          <a:bodyPr/>
          <a:lstStyle/>
          <a:p>
            <a:pPr algn="ctr">
              <a:buFont typeface="Times New Roman" pitchFamily="18" charset="0"/>
              <a:buNone/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Step 2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30724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052513"/>
            <a:ext cx="8642350" cy="5373687"/>
          </a:xfrm>
          <a:noFill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44675"/>
            <a:ext cx="8642350" cy="2943225"/>
          </a:xfrm>
          <a:prstGeom prst="rect">
            <a:avLst/>
          </a:prstGeom>
          <a:noFill/>
          <a:ln w="50800" algn="ctr">
            <a:noFill/>
            <a:miter lim="800000"/>
            <a:headEnd type="none" w="med" len="lg"/>
            <a:tailEnd type="none" w="sm" len="sm"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0812" cy="792162"/>
          </a:xfrm>
        </p:spPr>
        <p:txBody>
          <a:bodyPr/>
          <a:lstStyle/>
          <a:p>
            <a:pPr algn="ctr">
              <a:buFont typeface="Times New Roman" pitchFamily="18" charset="0"/>
              <a:buNone/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Step 3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3174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268413"/>
            <a:ext cx="8882062" cy="5184775"/>
          </a:xfr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71763"/>
            <a:ext cx="8856662" cy="1514475"/>
          </a:xfrm>
          <a:prstGeom prst="rect">
            <a:avLst/>
          </a:prstGeom>
          <a:noFill/>
          <a:ln w="50800" algn="ctr">
            <a:noFill/>
            <a:miter lim="800000"/>
            <a:headEnd type="none" w="med" len="lg"/>
            <a:tailEnd type="none" w="sm" len="sm"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0812" cy="1360487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Step 4: RBBB morphology</a:t>
            </a:r>
            <a:endParaRPr lang="en-GB" smtClean="0">
              <a:solidFill>
                <a:srgbClr val="002060"/>
              </a:solidFill>
            </a:endParaRPr>
          </a:p>
        </p:txBody>
      </p:sp>
      <p:pic>
        <p:nvPicPr>
          <p:cNvPr id="3277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908050"/>
            <a:ext cx="8713787" cy="5724525"/>
          </a:xfrm>
          <a:noFill/>
        </p:spPr>
      </p:pic>
      <p:pic>
        <p:nvPicPr>
          <p:cNvPr id="5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700213"/>
            <a:ext cx="8856662" cy="3571875"/>
          </a:xfrm>
          <a:prstGeom prst="rect">
            <a:avLst/>
          </a:prstGeom>
          <a:noFill/>
          <a:ln w="50800" algn="ctr">
            <a:noFill/>
            <a:miter lim="800000"/>
            <a:headEnd type="none" w="med" len="lg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70812" cy="865188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Step 4: LBBB morphology</a:t>
            </a:r>
            <a:endParaRPr lang="en-GB" smtClean="0">
              <a:solidFill>
                <a:srgbClr val="002060"/>
              </a:solidFill>
            </a:endParaRPr>
          </a:p>
        </p:txBody>
      </p:sp>
      <p:sp>
        <p:nvSpPr>
          <p:cNvPr id="3379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33796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349375"/>
            <a:ext cx="8785225" cy="5238750"/>
          </a:xfr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484313"/>
            <a:ext cx="8785225" cy="3230562"/>
          </a:xfrm>
          <a:prstGeom prst="rect">
            <a:avLst/>
          </a:prstGeom>
          <a:noFill/>
          <a:ln w="50800" algn="ctr">
            <a:noFill/>
            <a:miter lim="800000"/>
            <a:headEnd type="none" w="med" len="lg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70812" cy="647700"/>
          </a:xfrm>
        </p:spPr>
        <p:txBody>
          <a:bodyPr>
            <a:normAutofit fontScale="90000"/>
          </a:bodyPr>
          <a:lstStyle/>
          <a:p>
            <a:pPr algn="ctr"/>
            <a:endParaRPr lang="en-US" b="1" smtClean="0">
              <a:solidFill>
                <a:srgbClr val="002060"/>
              </a:solidFill>
            </a:endParaRPr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34820" name="Content Placeholder 3" descr="500px-Vereckei_algorith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-55563"/>
            <a:ext cx="8135937" cy="74739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7770812" cy="1360487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23850" y="1125538"/>
            <a:ext cx="8496300" cy="5040312"/>
          </a:xfrm>
        </p:spPr>
        <p:txBody>
          <a:bodyPr anchor="t"/>
          <a:lstStyle/>
          <a:p>
            <a:pPr>
              <a:buFont typeface="Times New Roman" charset="0"/>
              <a:buNone/>
            </a:pPr>
            <a:r>
              <a:rPr lang="en-US" sz="2800" b="1" smtClean="0"/>
              <a:t>			    Sensitivity	  Specificity	    PPV     NPV</a:t>
            </a:r>
          </a:p>
          <a:p>
            <a:pPr>
              <a:buFont typeface="Times New Roman" charset="0"/>
              <a:buNone/>
            </a:pPr>
            <a:endParaRPr lang="en-US" sz="2800" b="1" smtClean="0"/>
          </a:p>
          <a:p>
            <a:r>
              <a:rPr lang="en-US" sz="2800" b="1" smtClean="0"/>
              <a:t>Brugada	   89%         73%	          92%      67%</a:t>
            </a:r>
          </a:p>
          <a:p>
            <a:endParaRPr lang="en-US" sz="2800" b="1" smtClean="0"/>
          </a:p>
          <a:p>
            <a:r>
              <a:rPr lang="en-US" sz="2800" b="1" smtClean="0"/>
              <a:t>Vereckei	   97%         75%	           93%     87%</a:t>
            </a:r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70812" cy="1360488"/>
          </a:xfrm>
        </p:spPr>
        <p:txBody>
          <a:bodyPr/>
          <a:lstStyle/>
          <a:p>
            <a:pPr algn="ctr"/>
            <a:r>
              <a:rPr lang="en-US" b="1" smtClean="0"/>
              <a:t>Wellens Criteria</a:t>
            </a:r>
            <a:endParaRPr lang="en-GB" b="1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68313" y="1125538"/>
            <a:ext cx="8024812" cy="5327650"/>
          </a:xfrm>
        </p:spPr>
        <p:txBody>
          <a:bodyPr anchor="t"/>
          <a:lstStyle/>
          <a:p>
            <a:pPr marL="514350" indent="-514350"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800" smtClean="0"/>
              <a:t>QRS width &gt; 140 msec</a:t>
            </a: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800" smtClean="0"/>
              <a:t>Left axis deviation</a:t>
            </a: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800" smtClean="0"/>
              <a:t>AV dissociation</a:t>
            </a: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800" smtClean="0"/>
              <a:t>Precordial  concondrance</a:t>
            </a: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800" smtClean="0"/>
              <a:t>Capture or Fusion Beats</a:t>
            </a:r>
          </a:p>
          <a:p>
            <a:pPr marL="514350" indent="-514350"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800" smtClean="0"/>
              <a:t>Configurational characteristics of the QRS 		morphology</a:t>
            </a:r>
          </a:p>
        </p:txBody>
      </p:sp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770813" cy="865188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aVR algorithm</a:t>
            </a:r>
            <a:endParaRPr lang="en-GB" b="1" smtClean="0">
              <a:solidFill>
                <a:srgbClr val="002060"/>
              </a:solidFill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95288" y="1268413"/>
            <a:ext cx="8640762" cy="5473700"/>
          </a:xfrm>
        </p:spPr>
        <p:txBody>
          <a:bodyPr anchor="t"/>
          <a:lstStyle/>
          <a:p>
            <a:pPr>
              <a:buFont typeface="Times New Roman" charset="0"/>
              <a:buNone/>
            </a:pPr>
            <a:r>
              <a:rPr lang="en-US" b="1" u="sng" smtClean="0"/>
              <a:t>Criteria looks ONLY at lead aVR</a:t>
            </a:r>
            <a:r>
              <a:rPr lang="en-US" b="1" smtClean="0"/>
              <a:t> </a:t>
            </a:r>
          </a:p>
          <a:p>
            <a:pPr>
              <a:buFont typeface="Times New Roman" charset="0"/>
              <a:buNone/>
            </a:pPr>
            <a:r>
              <a:rPr lang="en-US" b="1" smtClean="0"/>
              <a:t>(if answer is yes, then VT):</a:t>
            </a:r>
          </a:p>
          <a:p>
            <a:pPr>
              <a:buFont typeface="Times New Roman" charset="0"/>
              <a:buNone/>
            </a:pPr>
            <a:r>
              <a:rPr lang="en-US" smtClean="0"/>
              <a:t>1. Is there an initial R wave? </a:t>
            </a:r>
          </a:p>
          <a:p>
            <a:pPr>
              <a:buFont typeface="Times New Roman" charset="0"/>
              <a:buNone/>
            </a:pPr>
            <a:r>
              <a:rPr lang="en-US" smtClean="0"/>
              <a:t>2. Is there a r or q wave &gt; 40 msec </a:t>
            </a:r>
            <a:r>
              <a:rPr lang="en-US" i="1" smtClean="0"/>
              <a:t> </a:t>
            </a:r>
            <a:endParaRPr lang="en-US" smtClean="0"/>
          </a:p>
          <a:p>
            <a:pPr>
              <a:buFont typeface="Times New Roman" charset="0"/>
              <a:buNone/>
            </a:pPr>
            <a:r>
              <a:rPr lang="en-US" smtClean="0"/>
              <a:t>3. Is there a notch on the descending limb of a 	negative QRS complex?</a:t>
            </a:r>
          </a:p>
          <a:p>
            <a:pPr>
              <a:buFont typeface="Times New Roman" charset="0"/>
              <a:buNone/>
            </a:pPr>
            <a:r>
              <a:rPr lang="en-US" smtClean="0"/>
              <a:t>4. Measure the voltage change in the first (v</a:t>
            </a:r>
            <a:r>
              <a:rPr lang="en-US" baseline="-25000" smtClean="0"/>
              <a:t>i</a:t>
            </a:r>
            <a:r>
              <a:rPr lang="en-US" smtClean="0"/>
              <a:t>) 	and last 40 msec (v</a:t>
            </a:r>
            <a:r>
              <a:rPr lang="en-US" baseline="-25000" smtClean="0"/>
              <a:t>t</a:t>
            </a:r>
            <a:r>
              <a:rPr lang="en-US" smtClean="0"/>
              <a:t>). Is v</a:t>
            </a:r>
            <a:r>
              <a:rPr lang="en-US" baseline="-25000" smtClean="0"/>
              <a:t>i</a:t>
            </a:r>
            <a:r>
              <a:rPr lang="en-US" smtClean="0"/>
              <a:t> / v</a:t>
            </a:r>
            <a:r>
              <a:rPr lang="en-US" baseline="-25000" smtClean="0"/>
              <a:t>t</a:t>
            </a:r>
            <a:r>
              <a:rPr lang="en-US" smtClean="0"/>
              <a:t> &lt; 1? </a:t>
            </a:r>
          </a:p>
          <a:p>
            <a:pPr>
              <a:buFont typeface="Times New Roman" charset="0"/>
              <a:buNone/>
            </a:pPr>
            <a:r>
              <a:rPr lang="en-US" sz="1800" smtClean="0"/>
              <a:t>					</a:t>
            </a:r>
            <a:r>
              <a:rPr lang="en-US" sz="2000" smtClean="0"/>
              <a:t>	</a:t>
            </a:r>
          </a:p>
          <a:p>
            <a:pPr>
              <a:buFont typeface="Times New Roman" charset="0"/>
              <a:buNone/>
            </a:pPr>
            <a:r>
              <a:rPr lang="en-US" sz="2000" smtClean="0">
                <a:solidFill>
                  <a:srgbClr val="FFFF00"/>
                </a:solidFill>
              </a:rPr>
              <a:t>						Vereckei et al, </a:t>
            </a:r>
            <a:r>
              <a:rPr lang="en-US" sz="2000" i="1" smtClean="0">
                <a:solidFill>
                  <a:srgbClr val="FFFF00"/>
                </a:solidFill>
              </a:rPr>
              <a:t>Heart Rhythm </a:t>
            </a:r>
            <a:r>
              <a:rPr lang="en-US" sz="2000" smtClean="0">
                <a:solidFill>
                  <a:srgbClr val="FFFF00"/>
                </a:solidFill>
              </a:rPr>
              <a:t>2008</a:t>
            </a:r>
          </a:p>
          <a:p>
            <a:endParaRPr lang="en-GB" smtClean="0"/>
          </a:p>
        </p:txBody>
      </p:sp>
      <p:sp>
        <p:nvSpPr>
          <p:cNvPr id="378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827088" y="188913"/>
            <a:ext cx="7770812" cy="765175"/>
          </a:xfrm>
        </p:spPr>
        <p:txBody>
          <a:bodyPr/>
          <a:lstStyle/>
          <a:p>
            <a:pPr algn="ctr"/>
            <a:r>
              <a:rPr lang="de-DE" b="1" smtClean="0">
                <a:solidFill>
                  <a:srgbClr val="002060"/>
                </a:solidFill>
              </a:rPr>
              <a:t>Other ECG criteria</a:t>
            </a:r>
            <a:endParaRPr lang="en-GB" smtClean="0">
              <a:solidFill>
                <a:srgbClr val="002060"/>
              </a:solidFill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395288" y="1052513"/>
            <a:ext cx="8569325" cy="5616575"/>
          </a:xfrm>
        </p:spPr>
        <p:txBody>
          <a:bodyPr anchor="t"/>
          <a:lstStyle/>
          <a:p>
            <a:pPr marL="360363" indent="-360363" eaLnBrk="1" hangingPunct="1">
              <a:lnSpc>
                <a:spcPct val="110000"/>
              </a:lnSpc>
            </a:pPr>
            <a:r>
              <a:rPr lang="de-DE" sz="2400" smtClean="0"/>
              <a:t>North - west QRS axis deviation</a:t>
            </a:r>
          </a:p>
          <a:p>
            <a:pPr marL="360363" indent="-360363" eaLnBrk="1" hangingPunct="1">
              <a:lnSpc>
                <a:spcPct val="110000"/>
              </a:lnSpc>
            </a:pPr>
            <a:r>
              <a:rPr lang="de-DE" sz="2400" smtClean="0"/>
              <a:t>Negative or positive concordance</a:t>
            </a:r>
          </a:p>
          <a:p>
            <a:pPr marL="360363" indent="-360363" eaLnBrk="1" hangingPunct="1">
              <a:lnSpc>
                <a:spcPct val="110000"/>
              </a:lnSpc>
            </a:pPr>
            <a:r>
              <a:rPr lang="de-DE" sz="2400" smtClean="0"/>
              <a:t>Fusion beats, capture beats</a:t>
            </a:r>
          </a:p>
          <a:p>
            <a:pPr marL="360363" indent="-360363" eaLnBrk="1" hangingPunct="1">
              <a:lnSpc>
                <a:spcPct val="110000"/>
              </a:lnSpc>
            </a:pPr>
            <a:r>
              <a:rPr lang="de-DE" sz="2400" smtClean="0"/>
              <a:t>Ventriculoatrial conduction with block</a:t>
            </a:r>
          </a:p>
          <a:p>
            <a:pPr marL="360363" indent="-360363" eaLnBrk="1" hangingPunct="1">
              <a:lnSpc>
                <a:spcPct val="110000"/>
              </a:lnSpc>
            </a:pPr>
            <a:r>
              <a:rPr lang="en-US" sz="2400" smtClean="0"/>
              <a:t>RBBB morphology with LAD &gt; - 30</a:t>
            </a:r>
            <a:r>
              <a:rPr lang="en-US" sz="2400" baseline="30000" smtClean="0"/>
              <a:t>0</a:t>
            </a:r>
            <a:endParaRPr lang="en-US" sz="2400" smtClean="0"/>
          </a:p>
          <a:p>
            <a:pPr marL="360363" indent="-360363" eaLnBrk="1" hangingPunct="1">
              <a:lnSpc>
                <a:spcPct val="110000"/>
              </a:lnSpc>
            </a:pPr>
            <a:r>
              <a:rPr lang="en-US" sz="2400" smtClean="0"/>
              <a:t>LBBB morphology with RAD &gt; + 90</a:t>
            </a:r>
            <a:r>
              <a:rPr lang="en-US" sz="2400" baseline="30000" smtClean="0"/>
              <a:t>0 </a:t>
            </a:r>
            <a:endParaRPr lang="en-US" sz="2400" smtClean="0"/>
          </a:p>
          <a:p>
            <a:pPr marL="360363" indent="-360363" eaLnBrk="1" hangingPunct="1">
              <a:lnSpc>
                <a:spcPct val="110000"/>
              </a:lnSpc>
            </a:pPr>
            <a:r>
              <a:rPr lang="en-US" sz="2400" smtClean="0"/>
              <a:t>Previous ECG show MI </a:t>
            </a:r>
          </a:p>
          <a:p>
            <a:pPr marL="360363" indent="-360363" eaLnBrk="1" hangingPunct="1">
              <a:lnSpc>
                <a:spcPct val="110000"/>
              </a:lnSpc>
            </a:pPr>
            <a:endParaRPr lang="en-US" sz="2400" smtClean="0"/>
          </a:p>
        </p:txBody>
      </p:sp>
      <p:sp>
        <p:nvSpPr>
          <p:cNvPr id="3891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827088" y="620713"/>
            <a:ext cx="7770812" cy="855662"/>
          </a:xfrm>
        </p:spPr>
        <p:txBody>
          <a:bodyPr/>
          <a:lstStyle/>
          <a:p>
            <a:r>
              <a:rPr lang="en-US" b="1" smtClean="0"/>
              <a:t>Axis</a:t>
            </a:r>
            <a:endParaRPr lang="en-GB" b="1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395288" y="1484313"/>
            <a:ext cx="8569325" cy="4897437"/>
          </a:xfrm>
        </p:spPr>
        <p:txBody>
          <a:bodyPr anchor="t"/>
          <a:lstStyle/>
          <a:p>
            <a:r>
              <a:rPr lang="en-US" smtClean="0">
                <a:latin typeface="Times New Roman" charset="0"/>
                <a:cs typeface="Times New Roman" charset="0"/>
              </a:rPr>
              <a:t>A right superior axis (axis from -90 to ±180º)-  “northwest" axis,  strongly suggests VT . </a:t>
            </a:r>
          </a:p>
          <a:p>
            <a:endParaRPr lang="en-US" smtClean="0">
              <a:latin typeface="Times New Roman" charset="0"/>
              <a:cs typeface="Times New Roman" charset="0"/>
            </a:endParaRPr>
          </a:p>
          <a:p>
            <a:pPr>
              <a:buFont typeface="Times New Roman" charset="0"/>
              <a:buNone/>
            </a:pPr>
            <a:r>
              <a:rPr lang="en-US" smtClean="0">
                <a:latin typeface="Times New Roman" charset="0"/>
                <a:cs typeface="Times New Roman" charset="0"/>
              </a:rPr>
              <a:t>	(sensitivity 20%,specificity 96%)</a:t>
            </a:r>
          </a:p>
          <a:p>
            <a:pPr>
              <a:buFont typeface="Times New Roman" charset="0"/>
              <a:buNone/>
            </a:pPr>
            <a:endParaRPr lang="en-US" smtClean="0">
              <a:latin typeface="Times New Roman" charset="0"/>
              <a:cs typeface="Times New Roman" charset="0"/>
            </a:endParaRPr>
          </a:p>
          <a:p>
            <a:r>
              <a:rPr lang="en-US" smtClean="0">
                <a:latin typeface="Times New Roman" charset="0"/>
                <a:cs typeface="Times New Roman" charset="0"/>
              </a:rPr>
              <a:t>Exception  - </a:t>
            </a:r>
            <a:r>
              <a:rPr lang="en-US" smtClean="0">
                <a:solidFill>
                  <a:srgbClr val="92D050"/>
                </a:solidFill>
                <a:latin typeface="Times New Roman" charset="0"/>
                <a:cs typeface="Times New Roman" charset="0"/>
              </a:rPr>
              <a:t>Antidromic AVRT  in Wolff-Parkinson-White (WPW) syndrome</a:t>
            </a:r>
            <a:r>
              <a:rPr lang="en-US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.</a:t>
            </a:r>
            <a:endParaRPr lang="en-US" smtClean="0">
              <a:latin typeface="Times New Roman" charset="0"/>
              <a:cs typeface="Times New Roman" charset="0"/>
            </a:endParaRPr>
          </a:p>
          <a:p>
            <a:endParaRPr lang="en-GB" smtClean="0"/>
          </a:p>
        </p:txBody>
      </p:sp>
      <p:sp>
        <p:nvSpPr>
          <p:cNvPr id="3994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/>
              <a:t>Differences between nonpacemaker and pacemaker cell action potentials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7200" cy="1603375"/>
          </a:xfrm>
        </p:spPr>
        <p:txBody>
          <a:bodyPr/>
          <a:lstStyle/>
          <a:p>
            <a:r>
              <a:rPr lang="en-US" sz="2400"/>
              <a:t>PCs - Slow, continuous depolarization during rest</a:t>
            </a:r>
          </a:p>
          <a:p>
            <a:r>
              <a:rPr lang="en-US" sz="2400"/>
              <a:t>Continuously moves potential towards threshold for a new action potential (called a phase 4 depolarization)</a:t>
            </a:r>
          </a:p>
        </p:txBody>
      </p:sp>
      <p:pic>
        <p:nvPicPr>
          <p:cNvPr id="6154" name="Picture 10" descr="M32869-014-f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043238"/>
            <a:ext cx="9144000" cy="3814762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770813" cy="895350"/>
          </a:xfrm>
        </p:spPr>
        <p:txBody>
          <a:bodyPr>
            <a:normAutofit fontScale="90000"/>
          </a:bodyPr>
          <a:lstStyle/>
          <a:p>
            <a:r>
              <a:rPr lang="en-US" sz="4000" b="1" smtClean="0">
                <a:solidFill>
                  <a:srgbClr val="002060"/>
                </a:solidFill>
              </a:rPr>
              <a:t>Concordance and Northwest Axis</a:t>
            </a:r>
            <a:endParaRPr lang="en-GB" sz="4000" smtClean="0">
              <a:solidFill>
                <a:srgbClr val="002060"/>
              </a:solidFill>
            </a:endParaRPr>
          </a:p>
        </p:txBody>
      </p:sp>
      <p:sp>
        <p:nvSpPr>
          <p:cNvPr id="4096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4096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3550" y="1562100"/>
            <a:ext cx="8361363" cy="4381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/>
              <a:t>Concordance</a:t>
            </a:r>
            <a:endParaRPr lang="en-GB" b="1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472112"/>
          </a:xfrm>
        </p:spPr>
        <p:txBody>
          <a:bodyPr/>
          <a:lstStyle/>
          <a:p>
            <a:r>
              <a:rPr lang="en-US" sz="2800" smtClean="0">
                <a:latin typeface="Times New Roman" charset="0"/>
                <a:cs typeface="Times New Roman" charset="0"/>
              </a:rPr>
              <a:t>Concordance is present when the QRS complexes in all six precordial leads (V1 through V6) are monophasic with the same polarity. </a:t>
            </a:r>
          </a:p>
          <a:p>
            <a:endParaRPr lang="en-US" sz="2800" smtClean="0">
              <a:latin typeface="Times New Roman" charset="0"/>
              <a:cs typeface="Times New Roman" charset="0"/>
            </a:endParaRPr>
          </a:p>
          <a:p>
            <a:r>
              <a:rPr lang="en-US" sz="2800" smtClean="0">
                <a:latin typeface="Times New Roman" charset="0"/>
                <a:cs typeface="Times New Roman" charset="0"/>
              </a:rPr>
              <a:t> Either  entirely positive with tall, monophasic R waves, or   entirely negative with deep monophasic QS complexes. </a:t>
            </a:r>
          </a:p>
          <a:p>
            <a:r>
              <a:rPr lang="en-US" sz="2800" smtClean="0">
                <a:latin typeface="Times New Roman" charset="0"/>
                <a:cs typeface="Times New Roman" charset="0"/>
              </a:rPr>
              <a:t>If any of the six leads has a biphasic QRS (qR or RS complexes), concordance is not present.</a:t>
            </a:r>
          </a:p>
          <a:p>
            <a:endParaRPr lang="en-GB" sz="2800" smtClean="0"/>
          </a:p>
        </p:txBody>
      </p:sp>
      <p:sp>
        <p:nvSpPr>
          <p:cNvPr id="419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323850" y="692150"/>
            <a:ext cx="8361363" cy="5432425"/>
          </a:xfrm>
        </p:spPr>
        <p:txBody>
          <a:bodyPr/>
          <a:lstStyle/>
          <a:p>
            <a:r>
              <a:rPr lang="en-US" smtClean="0">
                <a:latin typeface="Times New Roman" charset="0"/>
                <a:cs typeface="Times New Roman" charset="0"/>
              </a:rPr>
              <a:t> Presence of concordance strongly suggests VT </a:t>
            </a:r>
            <a:r>
              <a:rPr lang="en-US" smtClean="0">
                <a:solidFill>
                  <a:srgbClr val="615CC4"/>
                </a:solidFill>
                <a:latin typeface="Times New Roman" charset="0"/>
                <a:cs typeface="Times New Roman" charset="0"/>
              </a:rPr>
              <a:t>(90 percent specificity)</a:t>
            </a:r>
            <a:endParaRPr lang="en-US" smtClean="0">
              <a:latin typeface="Times New Roman" charset="0"/>
              <a:cs typeface="Times New Roman" charset="0"/>
            </a:endParaRPr>
          </a:p>
          <a:p>
            <a:r>
              <a:rPr lang="en-US" smtClean="0">
                <a:latin typeface="Times New Roman" charset="0"/>
                <a:cs typeface="Times New Roman" charset="0"/>
              </a:rPr>
              <a:t>Absence is not helpful diagnostically (approximately </a:t>
            </a:r>
            <a:r>
              <a:rPr lang="en-US" smtClean="0">
                <a:solidFill>
                  <a:srgbClr val="800080"/>
                </a:solidFill>
                <a:latin typeface="Times New Roman" charset="0"/>
                <a:cs typeface="Times New Roman" charset="0"/>
              </a:rPr>
              <a:t>20 percent sensitivity) </a:t>
            </a:r>
          </a:p>
          <a:p>
            <a:endParaRPr lang="en-US" smtClean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  <a:p>
            <a:r>
              <a:rPr lang="en-US" smtClean="0">
                <a:solidFill>
                  <a:srgbClr val="D60093"/>
                </a:solidFill>
                <a:latin typeface="Times New Roman" charset="0"/>
                <a:cs typeface="Times New Roman" charset="0"/>
              </a:rPr>
              <a:t>Higher specificity for Positive concordance </a:t>
            </a:r>
            <a:r>
              <a:rPr lang="en-US" smtClean="0">
                <a:latin typeface="Times New Roman" charset="0"/>
                <a:cs typeface="Times New Roman" charset="0"/>
              </a:rPr>
              <a:t>compared to negative concordance(specificity 95% vs 90 %)</a:t>
            </a:r>
          </a:p>
        </p:txBody>
      </p:sp>
      <p:sp>
        <p:nvSpPr>
          <p:cNvPr id="4301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Negative concordance</a:t>
            </a:r>
            <a:endParaRPr lang="en-GB" b="1" smtClean="0"/>
          </a:p>
        </p:txBody>
      </p:sp>
      <p:sp>
        <p:nvSpPr>
          <p:cNvPr id="4403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4403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295400"/>
            <a:ext cx="7200900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Positive concordance</a:t>
            </a:r>
            <a:endParaRPr lang="en-GB" b="1" smtClean="0"/>
          </a:p>
        </p:txBody>
      </p:sp>
      <p:sp>
        <p:nvSpPr>
          <p:cNvPr id="4505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4506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071563"/>
            <a:ext cx="6911975" cy="5583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smtClean="0"/>
              <a:t>Fusion beats</a:t>
            </a:r>
            <a:endParaRPr lang="en-GB" b="1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8013" cy="5072062"/>
          </a:xfrm>
        </p:spPr>
        <p:txBody>
          <a:bodyPr/>
          <a:lstStyle/>
          <a:p>
            <a:r>
              <a:rPr lang="en-US" sz="2800" smtClean="0">
                <a:latin typeface="Times New Roman" charset="0"/>
                <a:cs typeface="Times New Roman" charset="0"/>
              </a:rPr>
              <a:t>Fusion  beat-produced by fusion of two ventricular activation wavefronts characterised by QRST morphology intermediate between normal and fully abnormal beat.</a:t>
            </a:r>
          </a:p>
          <a:p>
            <a:endParaRPr lang="en-US" sz="2800" smtClean="0">
              <a:latin typeface="Times New Roman" charset="0"/>
              <a:cs typeface="Times New Roman" charset="0"/>
            </a:endParaRPr>
          </a:p>
          <a:p>
            <a:r>
              <a:rPr lang="en-US" sz="2800" smtClean="0">
                <a:solidFill>
                  <a:srgbClr val="D60093"/>
                </a:solidFill>
                <a:latin typeface="Times New Roman" charset="0"/>
                <a:cs typeface="Times New Roman" charset="0"/>
              </a:rPr>
              <a:t>Fusion beats during a WCT are diagnostic of AV dissociation and therefore of VT.</a:t>
            </a:r>
          </a:p>
          <a:p>
            <a:endParaRPr lang="en-US" sz="2800" smtClean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  <a:p>
            <a:r>
              <a:rPr lang="en-US" sz="2800" smtClean="0">
                <a:latin typeface="Times New Roman" charset="0"/>
                <a:cs typeface="Times New Roman" charset="0"/>
              </a:rPr>
              <a:t>Low sensitivity(5-20%)</a:t>
            </a:r>
          </a:p>
        </p:txBody>
      </p:sp>
      <p:sp>
        <p:nvSpPr>
          <p:cNvPr id="4608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Capture beats</a:t>
            </a:r>
            <a:endParaRPr lang="en-GB" b="1" smtClean="0">
              <a:solidFill>
                <a:srgbClr val="002060"/>
              </a:solidFill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8013" cy="4927600"/>
          </a:xfrm>
        </p:spPr>
        <p:txBody>
          <a:bodyPr/>
          <a:lstStyle/>
          <a:p>
            <a:r>
              <a:rPr lang="en-US" sz="2800" smtClean="0"/>
              <a:t>	</a:t>
            </a:r>
            <a:r>
              <a:rPr lang="en-US" sz="2800" smtClean="0">
                <a:latin typeface="Times New Roman" charset="0"/>
                <a:cs typeface="Times New Roman" charset="0"/>
              </a:rPr>
              <a:t>Capture beats, or </a:t>
            </a:r>
            <a:r>
              <a:rPr lang="en-US" sz="2800" smtClean="0">
                <a:solidFill>
                  <a:srgbClr val="D60093"/>
                </a:solidFill>
                <a:latin typeface="Times New Roman" charset="0"/>
                <a:cs typeface="Times New Roman" charset="0"/>
              </a:rPr>
              <a:t>Dressler beats</a:t>
            </a:r>
            <a:r>
              <a:rPr lang="en-US" sz="2800" smtClean="0">
                <a:latin typeface="Times New Roman" charset="0"/>
                <a:cs typeface="Times New Roman" charset="0"/>
              </a:rPr>
              <a:t>, are QRS complexes during a WCT that are identical to the sinus QRS complex . </a:t>
            </a:r>
          </a:p>
          <a:p>
            <a:r>
              <a:rPr lang="en-US" sz="2800" smtClean="0">
                <a:latin typeface="Times New Roman" charset="0"/>
                <a:cs typeface="Times New Roman" charset="0"/>
              </a:rPr>
              <a:t>	 Implies that the normal conduction system has momentarily "captured" control of ventricular activation from the VT focus.</a:t>
            </a:r>
          </a:p>
          <a:p>
            <a:r>
              <a:rPr lang="en-US" sz="2800" smtClean="0">
                <a:latin typeface="Times New Roman" charset="0"/>
                <a:cs typeface="Times New Roman" charset="0"/>
              </a:rPr>
              <a:t>	Fusion beats and capture beats are more commonly seen when </a:t>
            </a:r>
            <a:r>
              <a:rPr lang="en-US" sz="2800" smtClean="0">
                <a:solidFill>
                  <a:srgbClr val="D60093"/>
                </a:solidFill>
                <a:latin typeface="Times New Roman" charset="0"/>
                <a:cs typeface="Times New Roman" charset="0"/>
              </a:rPr>
              <a:t>the tachycardia rate is slower.</a:t>
            </a:r>
          </a:p>
        </p:txBody>
      </p:sp>
      <p:sp>
        <p:nvSpPr>
          <p:cNvPr id="4710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>
                <a:solidFill>
                  <a:srgbClr val="D60093"/>
                </a:solidFill>
              </a:rPr>
              <a:t>Fusion beat and capture beat</a:t>
            </a:r>
            <a:br>
              <a:rPr lang="en-US" b="1" smtClean="0">
                <a:solidFill>
                  <a:srgbClr val="D60093"/>
                </a:solidFill>
              </a:rPr>
            </a:br>
            <a:endParaRPr lang="en-GB" smtClean="0">
              <a:solidFill>
                <a:srgbClr val="D60093"/>
              </a:solidFill>
            </a:endParaRPr>
          </a:p>
        </p:txBody>
      </p:sp>
      <p:sp>
        <p:nvSpPr>
          <p:cNvPr id="4813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4813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366838"/>
            <a:ext cx="6911975" cy="4992687"/>
          </a:xfr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2276475"/>
            <a:ext cx="7210425" cy="2847975"/>
          </a:xfrm>
          <a:prstGeom prst="rect">
            <a:avLst/>
          </a:prstGeom>
          <a:noFill/>
          <a:ln w="50800" algn="ctr">
            <a:noFill/>
            <a:miter lim="800000"/>
            <a:headEnd type="none" w="med" len="lg"/>
            <a:tailEnd type="none" w="sm" len="sm"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8012" cy="114141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600" b="1" smtClean="0">
                <a:solidFill>
                  <a:srgbClr val="002060"/>
                </a:solidFill>
              </a:rPr>
              <a:t>Ventriculoatrial conduction with block</a:t>
            </a:r>
            <a:endParaRPr lang="en-GB" sz="3600" smtClean="0">
              <a:solidFill>
                <a:srgbClr val="002060"/>
              </a:solidFill>
            </a:endParaRPr>
          </a:p>
        </p:txBody>
      </p:sp>
      <p:sp>
        <p:nvSpPr>
          <p:cNvPr id="4915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4915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2238" y="1844675"/>
            <a:ext cx="8893175" cy="4824413"/>
          </a:xfr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0"/>
            <a:ext cx="8458200" cy="2981325"/>
          </a:xfrm>
          <a:prstGeom prst="rect">
            <a:avLst/>
          </a:prstGeom>
          <a:noFill/>
          <a:ln w="50800" algn="ctr">
            <a:noFill/>
            <a:miter lim="800000"/>
            <a:headEnd type="none" w="med" len="lg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RBBB morphology with LAD</a:t>
            </a:r>
            <a:endParaRPr lang="en-GB" smtClean="0">
              <a:solidFill>
                <a:srgbClr val="002060"/>
              </a:solidFill>
            </a:endParaRPr>
          </a:p>
        </p:txBody>
      </p:sp>
      <p:sp>
        <p:nvSpPr>
          <p:cNvPr id="5017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50180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412875"/>
            <a:ext cx="8228013" cy="4537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0" y="0"/>
            <a:ext cx="3200400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>
              <a:defRPr/>
            </a:pPr>
            <a:r>
              <a:rPr lang="en-US" dirty="0"/>
              <a:t>Action potential of the heart:</a:t>
            </a:r>
            <a:endParaRPr lang="ar-SA" dirty="0"/>
          </a:p>
        </p:txBody>
      </p:sp>
      <p:sp>
        <p:nvSpPr>
          <p:cNvPr id="3" name="مربع نص 2"/>
          <p:cNvSpPr txBox="1"/>
          <p:nvPr/>
        </p:nvSpPr>
        <p:spPr>
          <a:xfrm>
            <a:off x="914400" y="1752600"/>
            <a:ext cx="2057400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dirty="0"/>
              <a:t>In the atria, </a:t>
            </a:r>
            <a:r>
              <a:rPr lang="en-US" dirty="0" err="1"/>
              <a:t>purkinje</a:t>
            </a:r>
            <a:r>
              <a:rPr lang="en-US" dirty="0"/>
              <a:t>, and ventricles the AP curve consists of 5 phases</a:t>
            </a:r>
            <a:endParaRPr lang="ar-SA" dirty="0"/>
          </a:p>
        </p:txBody>
      </p:sp>
      <p:pic>
        <p:nvPicPr>
          <p:cNvPr id="10246" name="صورة 3" descr="275px-Action_potential2.svg.pn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33400" y="3352800"/>
            <a:ext cx="31305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/>
          <p:nvPr/>
        </p:nvSpPr>
        <p:spPr>
          <a:xfrm>
            <a:off x="5867400" y="1676400"/>
            <a:ext cx="20574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dirty="0"/>
              <a:t>In the SA node and AV node, AP curve consists of 3 phases</a:t>
            </a:r>
            <a:endParaRPr lang="ar-SA" dirty="0"/>
          </a:p>
        </p:txBody>
      </p:sp>
      <p:pic>
        <p:nvPicPr>
          <p:cNvPr id="10250" name="صورة 5" descr="SAN action pot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124200"/>
            <a:ext cx="28575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LBBB morphology with RAD</a:t>
            </a:r>
            <a:endParaRPr lang="en-GB" smtClean="0">
              <a:solidFill>
                <a:srgbClr val="002060"/>
              </a:solidFill>
            </a:endParaRPr>
          </a:p>
        </p:txBody>
      </p:sp>
      <p:sp>
        <p:nvSpPr>
          <p:cNvPr id="5120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51204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84313"/>
            <a:ext cx="8728075" cy="5040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Previous MI</a:t>
            </a:r>
            <a:endParaRPr lang="en-GB" smtClean="0">
              <a:solidFill>
                <a:srgbClr val="002060"/>
              </a:solidFill>
            </a:endParaRPr>
          </a:p>
        </p:txBody>
      </p:sp>
      <p:sp>
        <p:nvSpPr>
          <p:cNvPr id="5222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341438"/>
            <a:ext cx="8840788" cy="52562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Previous LBBB</a:t>
            </a:r>
            <a:endParaRPr lang="en-GB" smtClean="0">
              <a:solidFill>
                <a:srgbClr val="002060"/>
              </a:solidFill>
            </a:endParaRPr>
          </a:p>
        </p:txBody>
      </p:sp>
      <p:sp>
        <p:nvSpPr>
          <p:cNvPr id="5325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84313"/>
            <a:ext cx="8539163" cy="51133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mtClean="0"/>
              <a:t>SVT with Aberrancy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17638"/>
            <a:ext cx="8686800" cy="26670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54276" name="Rectangle 3"/>
          <p:cNvSpPr>
            <a:spLocks noChangeArrowheads="1"/>
          </p:cNvSpPr>
          <p:nvPr/>
        </p:nvSpPr>
        <p:spPr bwMode="auto">
          <a:xfrm>
            <a:off x="609600" y="4267200"/>
            <a:ext cx="7696200" cy="10048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000">
                <a:solidFill>
                  <a:srgbClr val="000000"/>
                </a:solidFill>
                <a:latin typeface="Calibri" pitchFamily="34" charset="0"/>
              </a:rPr>
              <a:t>SVT with native bundle branch block or rate-related aberrancy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000">
                <a:solidFill>
                  <a:srgbClr val="000000"/>
                </a:solidFill>
                <a:latin typeface="Calibri" pitchFamily="34" charset="0"/>
              </a:rPr>
              <a:t>May be difficult to distinguish VT from SVT with aberrancy even with most skilled Electrophysiologists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Findings favoring SVT</a:t>
            </a:r>
            <a:endParaRPr lang="en-GB" smtClean="0">
              <a:solidFill>
                <a:srgbClr val="002060"/>
              </a:solidFill>
            </a:endParaRP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Triphasic pattern in V1 and V6</a:t>
            </a:r>
          </a:p>
          <a:p>
            <a:pPr eaLnBrk="1" hangingPunct="1"/>
            <a:r>
              <a:rPr lang="en-US" smtClean="0"/>
              <a:t>Rabbit’s ear</a:t>
            </a:r>
          </a:p>
          <a:p>
            <a:pPr eaLnBrk="1" hangingPunct="1"/>
            <a:r>
              <a:rPr lang="en-US" smtClean="0"/>
              <a:t>Previous ECG: Preexistent BBB or pre-excitation</a:t>
            </a:r>
          </a:p>
          <a:p>
            <a:endParaRPr lang="en-GB" smtClean="0"/>
          </a:p>
        </p:txBody>
      </p:sp>
      <p:sp>
        <p:nvSpPr>
          <p:cNvPr id="553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Triphasic pattern</a:t>
            </a:r>
            <a:endParaRPr lang="en-GB" smtClean="0">
              <a:solidFill>
                <a:srgbClr val="002060"/>
              </a:solidFill>
            </a:endParaRPr>
          </a:p>
        </p:txBody>
      </p:sp>
      <p:sp>
        <p:nvSpPr>
          <p:cNvPr id="563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5632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44675"/>
            <a:ext cx="8820150" cy="31099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Rabbit’s ear</a:t>
            </a:r>
            <a:endParaRPr lang="en-GB" smtClean="0">
              <a:solidFill>
                <a:srgbClr val="002060"/>
              </a:solidFill>
            </a:endParaRPr>
          </a:p>
        </p:txBody>
      </p:sp>
      <p:sp>
        <p:nvSpPr>
          <p:cNvPr id="5734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57348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989138"/>
            <a:ext cx="7210425" cy="28670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228013" cy="1141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Wide complex SVT from preexisting RBBB</a:t>
            </a:r>
            <a:endParaRPr lang="en-GB" sz="3600" smtClean="0">
              <a:solidFill>
                <a:srgbClr val="002060"/>
              </a:solidFill>
            </a:endParaRPr>
          </a:p>
        </p:txBody>
      </p:sp>
      <p:sp>
        <p:nvSpPr>
          <p:cNvPr id="5837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9738" y="1700213"/>
            <a:ext cx="8308975" cy="48974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539750" y="620713"/>
            <a:ext cx="8228013" cy="1141412"/>
          </a:xfrm>
        </p:spPr>
        <p:txBody>
          <a:bodyPr>
            <a:normAutofit fontScale="90000"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Wide complex SVT from preexisting LBBB</a:t>
            </a:r>
            <a:endParaRPr lang="en-GB" sz="3600" smtClean="0">
              <a:solidFill>
                <a:srgbClr val="002060"/>
              </a:solidFill>
            </a:endParaRPr>
          </a:p>
        </p:txBody>
      </p:sp>
      <p:sp>
        <p:nvSpPr>
          <p:cNvPr id="5939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773238"/>
            <a:ext cx="8467725" cy="48244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mtClean="0"/>
              <a:t>Polymorphic VT/Torsade de Pointes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8915400" cy="23431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33400" y="4419600"/>
            <a:ext cx="7391400" cy="19192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400">
                <a:solidFill>
                  <a:srgbClr val="000000"/>
                </a:solidFill>
                <a:latin typeface="Calibri" pitchFamily="34" charset="0"/>
              </a:rPr>
              <a:t> Classic pattern of </a:t>
            </a:r>
            <a:r>
              <a:rPr lang="en-CA" altLang="en-US" sz="2400">
                <a:solidFill>
                  <a:srgbClr val="000000"/>
                </a:solidFill>
                <a:latin typeface="Calibri" pitchFamily="34" charset="0"/>
              </a:rPr>
              <a:t>“</a:t>
            </a:r>
            <a:r>
              <a:rPr lang="en-CA" sz="2400">
                <a:solidFill>
                  <a:srgbClr val="000000"/>
                </a:solidFill>
                <a:latin typeface="Calibri" pitchFamily="34" charset="0"/>
              </a:rPr>
              <a:t>twisting</a:t>
            </a:r>
            <a:r>
              <a:rPr lang="en-CA" altLang="en-US" sz="2400">
                <a:solidFill>
                  <a:srgbClr val="000000"/>
                </a:solidFill>
                <a:latin typeface="Calibri" pitchFamily="34" charset="0"/>
              </a:rPr>
              <a:t>”</a:t>
            </a:r>
            <a:r>
              <a:rPr lang="en-CA" sz="2400">
                <a:solidFill>
                  <a:srgbClr val="000000"/>
                </a:solidFill>
                <a:latin typeface="Calibri" pitchFamily="34" charset="0"/>
              </a:rPr>
              <a:t> of QRS in an axis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400">
                <a:solidFill>
                  <a:srgbClr val="000000"/>
                </a:solidFill>
                <a:latin typeface="Calibri" pitchFamily="34" charset="0"/>
              </a:rPr>
              <a:t>Can be seen with electrolyte abnormalities-  Hypo K, Hypo Mg or Long QT syndrome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400">
                <a:solidFill>
                  <a:srgbClr val="000000"/>
                </a:solidFill>
                <a:latin typeface="Calibri" pitchFamily="34" charset="0"/>
              </a:rPr>
              <a:t>Typical onset-  bradycardia, long R-R interval followed by premature ventricular complex  (PVC)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صورة 1" descr="275px-Action_potential2.svg.pn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667000" y="1828800"/>
            <a:ext cx="3513138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0" y="0"/>
            <a:ext cx="3505200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>
              <a:defRPr/>
            </a:pPr>
            <a:r>
              <a:rPr lang="en-US" dirty="0"/>
              <a:t>Non-pacemaker action potential</a:t>
            </a:r>
            <a:endParaRPr lang="ar-SA" dirty="0"/>
          </a:p>
        </p:txBody>
      </p:sp>
      <p:sp>
        <p:nvSpPr>
          <p:cNvPr id="4" name="وسيلة شرح مستطيلة 3"/>
          <p:cNvSpPr/>
          <p:nvPr/>
        </p:nvSpPr>
        <p:spPr>
          <a:xfrm>
            <a:off x="990600" y="1676400"/>
            <a:ext cx="1524000" cy="1143000"/>
          </a:xfrm>
          <a:prstGeom prst="wedgeRectCallout">
            <a:avLst>
              <a:gd name="adj1" fmla="val 90482"/>
              <a:gd name="adj2" fmla="val 5952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sz="1600" u="sng" dirty="0"/>
              <a:t>Phase 0: fast upstroke</a:t>
            </a:r>
          </a:p>
          <a:p>
            <a:pPr algn="ctr" rtl="0">
              <a:defRPr/>
            </a:pPr>
            <a:r>
              <a:rPr lang="en-US" sz="1600" dirty="0"/>
              <a:t>Due to Na</a:t>
            </a:r>
            <a:r>
              <a:rPr lang="en-US" sz="1600" baseline="30000" dirty="0"/>
              <a:t>+</a:t>
            </a:r>
            <a:r>
              <a:rPr lang="en-US" sz="1600" dirty="0"/>
              <a:t> influx</a:t>
            </a:r>
            <a:endParaRPr lang="ar-SA" sz="1600" dirty="0"/>
          </a:p>
        </p:txBody>
      </p:sp>
      <p:sp>
        <p:nvSpPr>
          <p:cNvPr id="5" name="وسيلة شرح مستطيلة 4"/>
          <p:cNvSpPr/>
          <p:nvPr/>
        </p:nvSpPr>
        <p:spPr>
          <a:xfrm>
            <a:off x="6858000" y="2590800"/>
            <a:ext cx="1752600" cy="838200"/>
          </a:xfrm>
          <a:prstGeom prst="wedgeRectCallout">
            <a:avLst>
              <a:gd name="adj1" fmla="val -132539"/>
              <a:gd name="adj2" fmla="val -475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sz="1600" u="sng" dirty="0"/>
              <a:t>Phase 3: </a:t>
            </a:r>
            <a:r>
              <a:rPr lang="en-US" sz="1600" u="sng" dirty="0" err="1"/>
              <a:t>repolarization</a:t>
            </a:r>
            <a:endParaRPr lang="en-US" sz="1600" u="sng" dirty="0"/>
          </a:p>
          <a:p>
            <a:pPr algn="ctr" rtl="0">
              <a:defRPr/>
            </a:pPr>
            <a:r>
              <a:rPr lang="en-US" sz="1600" dirty="0"/>
              <a:t>Due to K</a:t>
            </a:r>
            <a:r>
              <a:rPr lang="en-US" sz="1600" baseline="30000" dirty="0"/>
              <a:t>+</a:t>
            </a:r>
            <a:r>
              <a:rPr lang="en-US" sz="1600" dirty="0"/>
              <a:t> efflux</a:t>
            </a:r>
            <a:endParaRPr lang="ar-SA" sz="1600" dirty="0"/>
          </a:p>
        </p:txBody>
      </p:sp>
      <p:sp>
        <p:nvSpPr>
          <p:cNvPr id="6" name="وسيلة شرح مستطيلة 5"/>
          <p:cNvSpPr/>
          <p:nvPr/>
        </p:nvSpPr>
        <p:spPr>
          <a:xfrm>
            <a:off x="6477000" y="4191000"/>
            <a:ext cx="1828800" cy="914400"/>
          </a:xfrm>
          <a:prstGeom prst="wedgeRectCallout">
            <a:avLst>
              <a:gd name="adj1" fmla="val -72180"/>
              <a:gd name="adj2" fmla="val -9029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sz="1400" u="sng" dirty="0"/>
              <a:t>Phase 4: resting membrane potential</a:t>
            </a:r>
            <a:endParaRPr lang="ar-SA" sz="1400" dirty="0"/>
          </a:p>
        </p:txBody>
      </p:sp>
      <p:sp>
        <p:nvSpPr>
          <p:cNvPr id="8" name="وسيلة شرح مستطيلة 7"/>
          <p:cNvSpPr/>
          <p:nvPr/>
        </p:nvSpPr>
        <p:spPr>
          <a:xfrm>
            <a:off x="5867400" y="1371600"/>
            <a:ext cx="1752600" cy="990600"/>
          </a:xfrm>
          <a:prstGeom prst="wedgeRectCallout">
            <a:avLst>
              <a:gd name="adj1" fmla="val -135225"/>
              <a:gd name="adj2" fmla="val 2086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sz="1600" u="sng" dirty="0"/>
              <a:t>Phase 2: </a:t>
            </a:r>
            <a:r>
              <a:rPr lang="en-US" sz="1600" u="sng" dirty="0" err="1"/>
              <a:t>plateu</a:t>
            </a:r>
            <a:endParaRPr lang="en-US" sz="1600" u="sng" dirty="0"/>
          </a:p>
          <a:p>
            <a:pPr algn="ctr" rtl="0">
              <a:defRPr/>
            </a:pPr>
            <a:r>
              <a:rPr lang="en-US" sz="1600" dirty="0"/>
              <a:t>Due to Ca</a:t>
            </a:r>
            <a:r>
              <a:rPr lang="en-US" sz="1600" baseline="30000" dirty="0"/>
              <a:t>++</a:t>
            </a:r>
            <a:r>
              <a:rPr lang="en-US" sz="1600" dirty="0"/>
              <a:t> influx</a:t>
            </a:r>
          </a:p>
        </p:txBody>
      </p:sp>
      <p:sp>
        <p:nvSpPr>
          <p:cNvPr id="9" name="وسيلة شرح مستطيلة 8"/>
          <p:cNvSpPr/>
          <p:nvPr/>
        </p:nvSpPr>
        <p:spPr>
          <a:xfrm>
            <a:off x="3657600" y="152400"/>
            <a:ext cx="2514600" cy="1066800"/>
          </a:xfrm>
          <a:prstGeom prst="wedgeRectCallout">
            <a:avLst>
              <a:gd name="adj1" fmla="val -45817"/>
              <a:gd name="adj2" fmla="val 9780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sz="1600" u="sng" dirty="0"/>
              <a:t>Phase 1: partial </a:t>
            </a:r>
            <a:r>
              <a:rPr lang="en-US" sz="1600" u="sng" dirty="0" err="1"/>
              <a:t>repolarization</a:t>
            </a:r>
            <a:endParaRPr lang="en-US" sz="1600" u="sng" dirty="0"/>
          </a:p>
          <a:p>
            <a:pPr algn="ctr" rtl="0">
              <a:defRPr/>
            </a:pPr>
            <a:r>
              <a:rPr lang="en-US" sz="1600" dirty="0"/>
              <a:t>Due to rapid efflux of K</a:t>
            </a:r>
            <a:r>
              <a:rPr lang="en-US" sz="1600" baseline="30000" dirty="0"/>
              <a:t>+</a:t>
            </a:r>
            <a:r>
              <a:rPr lang="en-US" sz="1600" dirty="0"/>
              <a:t> </a:t>
            </a:r>
            <a:endParaRPr lang="ar-SA" sz="1600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1143000" y="5562600"/>
            <a:ext cx="62484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dirty="0"/>
              <a:t>N.B. The slope of phase 0 = conduction velocity</a:t>
            </a:r>
          </a:p>
          <a:p>
            <a:pPr algn="ctr" rtl="0">
              <a:defRPr/>
            </a:pPr>
            <a:r>
              <a:rPr lang="en-US" dirty="0"/>
              <a:t>Also the peak of phase 0 = </a:t>
            </a:r>
            <a:r>
              <a:rPr lang="en-US" dirty="0" err="1"/>
              <a:t>V</a:t>
            </a:r>
            <a:r>
              <a:rPr lang="en-US" baseline="-25000" dirty="0" err="1"/>
              <a:t>max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mtClean="0"/>
              <a:t>Ventricular Fibrillation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075" y="1143000"/>
            <a:ext cx="8416925" cy="20574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00400"/>
            <a:ext cx="6705600" cy="33734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61445" name="Rectangle 4"/>
          <p:cNvSpPr>
            <a:spLocks noChangeArrowheads="1"/>
          </p:cNvSpPr>
          <p:nvPr/>
        </p:nvSpPr>
        <p:spPr bwMode="auto">
          <a:xfrm>
            <a:off x="7543800" y="3733800"/>
            <a:ext cx="1143000" cy="146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</a:tabLst>
            </a:pPr>
            <a:r>
              <a:rPr lang="en-CA">
                <a:solidFill>
                  <a:srgbClr val="000000"/>
                </a:solidFill>
                <a:latin typeface="Calibri" pitchFamily="34" charset="0"/>
              </a:rPr>
              <a:t>No clear visible P</a:t>
            </a:r>
          </a:p>
          <a:p>
            <a:pPr hangingPunct="1">
              <a:lnSpc>
                <a:spcPct val="100000"/>
              </a:lnSpc>
              <a:buSzPct val="45000"/>
              <a:buFont typeface="Wingdings" pitchFamily="2" charset="2"/>
              <a:buChar char="§"/>
              <a:tabLst>
                <a:tab pos="723900" algn="l"/>
              </a:tabLst>
            </a:pPr>
            <a:r>
              <a:rPr lang="en-CA">
                <a:solidFill>
                  <a:srgbClr val="000000"/>
                </a:solidFill>
                <a:latin typeface="Calibri" pitchFamily="34" charset="0"/>
              </a:rPr>
              <a:t>Very fast &gt; 300 bpm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229725" cy="21812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304800" y="3581400"/>
            <a:ext cx="7924800" cy="11874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400">
                <a:solidFill>
                  <a:srgbClr val="000000"/>
                </a:solidFill>
                <a:latin typeface="Calibri" pitchFamily="34" charset="0"/>
              </a:rPr>
              <a:t>** This may not be ASYSTOLE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400">
                <a:solidFill>
                  <a:srgbClr val="000000"/>
                </a:solidFill>
                <a:latin typeface="Calibri" pitchFamily="34" charset="0"/>
              </a:rPr>
              <a:t>ALWAYS check that leads are properly put on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CA" sz="2400">
                <a:solidFill>
                  <a:srgbClr val="000000"/>
                </a:solidFill>
                <a:latin typeface="Calibri" pitchFamily="34" charset="0"/>
              </a:rPr>
              <a:t>ALWAYS check gain is not too low!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MALIK\Desktop\ECGS\20150916_091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MALIK\Desktop\ECGS\20150916_0922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 descr="C:\Users\MALIK\Desktop\ECGS\20150916_0923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 descr="C:\Users\MALIK\Desktop\ECGS\20150916_092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 descr="C:\Users\MALIK\Desktop\ECGS\20150916_092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 descr="C:\Users\MALIK\Desktop\ECGS\20150916_092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89916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smtClean="0">
                <a:solidFill>
                  <a:srgbClr val="A50021"/>
                </a:solidFill>
              </a:rPr>
              <a:t>Management – Hemodynamic compromise</a:t>
            </a:r>
            <a:endParaRPr lang="en-GB" sz="3600" smtClean="0">
              <a:solidFill>
                <a:srgbClr val="A500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  <a:defRPr/>
            </a:pPr>
            <a:r>
              <a:rPr lang="en-US" sz="2800" b="1" dirty="0" smtClean="0"/>
              <a:t>Unstable patient, but still responsible with a discernible BP and/or pulse: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	- Emergent synchronized </a:t>
            </a:r>
            <a:r>
              <a:rPr lang="en-US" sz="2800" dirty="0" err="1" smtClean="0"/>
              <a:t>cardioversion</a:t>
            </a:r>
            <a:r>
              <a:rPr lang="en-US" sz="2800" dirty="0" smtClean="0"/>
              <a:t> 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	- If the QRS complex and T wave cannot be distinguished accurately </a:t>
            </a:r>
            <a:r>
              <a:rPr lang="en-US" sz="2800" dirty="0" smtClean="0">
                <a:cs typeface="Arial" charset="0"/>
              </a:rPr>
              <a:t>→ immediate defibrillation</a:t>
            </a:r>
          </a:p>
          <a:p>
            <a:pPr marL="609600" indent="-609600" eaLnBrk="1" hangingPunct="1">
              <a:buFont typeface="Wingdings" pitchFamily="2" charset="2"/>
              <a:buAutoNum type="arabicPeriod" startAt="2"/>
              <a:defRPr/>
            </a:pPr>
            <a:r>
              <a:rPr lang="en-US" sz="2800" b="1" dirty="0" smtClean="0"/>
              <a:t>Unstable patient, unresponsive or </a:t>
            </a:r>
            <a:r>
              <a:rPr lang="en-US" sz="2800" b="1" dirty="0" err="1" smtClean="0"/>
              <a:t>pulseless</a:t>
            </a:r>
            <a:r>
              <a:rPr lang="en-US" sz="2800" b="1" dirty="0" smtClean="0"/>
              <a:t> </a:t>
            </a:r>
            <a:r>
              <a:rPr lang="en-US" sz="2800" b="1" dirty="0" smtClean="0">
                <a:cs typeface="Arial" charset="0"/>
              </a:rPr>
              <a:t>→ standard ACLS </a:t>
            </a:r>
            <a:r>
              <a:rPr lang="en-US" sz="2800" b="1" dirty="0" err="1" smtClean="0">
                <a:cs typeface="Arial" charset="0"/>
              </a:rPr>
              <a:t>resusciation</a:t>
            </a:r>
            <a:r>
              <a:rPr lang="en-US" sz="2800" b="1" dirty="0" smtClean="0">
                <a:cs typeface="Arial" charset="0"/>
              </a:rPr>
              <a:t> algorithms</a:t>
            </a:r>
            <a:endParaRPr lang="en-US" sz="2800" b="1" dirty="0" smtClean="0"/>
          </a:p>
          <a:p>
            <a:pPr>
              <a:buFont typeface="Times New Roman" pitchFamily="18" charset="0"/>
              <a:buChar char="•"/>
              <a:defRPr/>
            </a:pPr>
            <a:endParaRPr lang="en-GB" sz="2800" dirty="0"/>
          </a:p>
        </p:txBody>
      </p:sp>
      <p:sp>
        <p:nvSpPr>
          <p:cNvPr id="634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CA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6334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</a:rPr>
              <a:t>Management – Stable hemodynamic</a:t>
            </a:r>
            <a:endParaRPr lang="en-GB" sz="3600" smtClean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613"/>
            <a:ext cx="8228013" cy="5616575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  <a:defRPr/>
            </a:pPr>
            <a:r>
              <a:rPr lang="en-US" b="1" dirty="0" smtClean="0"/>
              <a:t>VT or WCT of uncertain etiology</a:t>
            </a:r>
            <a:r>
              <a:rPr lang="en-US" sz="2400" b="1" dirty="0" smtClean="0"/>
              <a:t>: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400" dirty="0" smtClean="0"/>
              <a:t>Any associated conditions (cardiac ischemia, heart failure, electrolyte abnormalities or drug toxicities) 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400" dirty="0" smtClean="0"/>
              <a:t>Class I and III </a:t>
            </a:r>
            <a:r>
              <a:rPr lang="en-US" sz="2400" dirty="0" err="1" smtClean="0"/>
              <a:t>antiarrhythmic</a:t>
            </a:r>
            <a:r>
              <a:rPr lang="en-US" sz="2400" dirty="0" smtClean="0"/>
              <a:t> drugs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2400" dirty="0" smtClean="0"/>
              <a:t>	-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Amiodarone</a:t>
            </a:r>
            <a:r>
              <a:rPr lang="en-US" sz="2400" dirty="0" smtClean="0"/>
              <a:t>: 150mg IV/10mins followed by an infusion of 1mg/min for 6 hours, then 0.5mg/min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2400" dirty="0" smtClean="0"/>
              <a:t>	- </a:t>
            </a:r>
            <a:r>
              <a:rPr lang="en-US" sz="2400" b="1" dirty="0" err="1" smtClean="0"/>
              <a:t>Procainamide</a:t>
            </a:r>
            <a:r>
              <a:rPr lang="en-US" sz="2400" dirty="0" smtClean="0"/>
              <a:t>: 15-18mg/kg infusion over 25-30mins, followed by 1-4mg/min by continuous infusion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2400" dirty="0" smtClean="0"/>
              <a:t>	- </a:t>
            </a:r>
            <a:r>
              <a:rPr lang="en-US" sz="2400" b="1" dirty="0" err="1" smtClean="0"/>
              <a:t>Lidocaine</a:t>
            </a:r>
            <a:r>
              <a:rPr lang="en-US" sz="2400" b="1" dirty="0" smtClean="0"/>
              <a:t>:</a:t>
            </a:r>
            <a:r>
              <a:rPr lang="en-US" sz="2400" dirty="0" smtClean="0"/>
              <a:t> 1-1.5mg/kg IV/2-3mins followed by an infusion of 1-4mg/min</a:t>
            </a: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400" b="1" dirty="0" smtClean="0"/>
              <a:t>Urgent or elective </a:t>
            </a:r>
            <a:r>
              <a:rPr lang="en-US" sz="2400" b="1" dirty="0" err="1" smtClean="0"/>
              <a:t>cardioversion</a:t>
            </a:r>
            <a:r>
              <a:rPr lang="en-US" sz="2400" dirty="0" smtClean="0"/>
              <a:t> </a:t>
            </a:r>
          </a:p>
          <a:p>
            <a:pPr>
              <a:buFont typeface="Times New Roman" pitchFamily="18" charset="0"/>
              <a:buChar char="•"/>
              <a:defRPr/>
            </a:pPr>
            <a:endParaRPr lang="en-GB" sz="2400" dirty="0"/>
          </a:p>
        </p:txBody>
      </p:sp>
      <p:sp>
        <p:nvSpPr>
          <p:cNvPr id="6451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CA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12-2-9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377</TotalTime>
  <Words>1872</Words>
  <Application>Microsoft Office PowerPoint</Application>
  <PresentationFormat>On-screen Show (4:3)</PresentationFormat>
  <Paragraphs>419</Paragraphs>
  <Slides>108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11" baseType="lpstr">
      <vt:lpstr>Apex</vt:lpstr>
      <vt:lpstr>Bitmap Image</vt:lpstr>
      <vt:lpstr>Chart</vt:lpstr>
      <vt:lpstr>ECG</vt:lpstr>
      <vt:lpstr>ECG LEADS</vt:lpstr>
      <vt:lpstr>PLACEMENT OF CHEST LEADS</vt:lpstr>
      <vt:lpstr>Slide 4</vt:lpstr>
      <vt:lpstr>Slide 5</vt:lpstr>
      <vt:lpstr>Slide 6</vt:lpstr>
      <vt:lpstr>Differences between nonpacemaker and pacemaker cell action potentials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Mechnisms of Arrhythmogenesis</vt:lpstr>
      <vt:lpstr>Slide 17</vt:lpstr>
      <vt:lpstr>Slide 18</vt:lpstr>
      <vt:lpstr>Slide 19</vt:lpstr>
      <vt:lpstr>Slide 20</vt:lpstr>
      <vt:lpstr>Slide 21</vt:lpstr>
      <vt:lpstr>DIFFERENTIAL DIAGNOSIS OF              ST-SEGMENT ELEVATION</vt:lpstr>
      <vt:lpstr>DIFFERENTIAL DIAGNOSIS OF              ST-SEGMENT ELEVATION</vt:lpstr>
      <vt:lpstr>Slide 24</vt:lpstr>
      <vt:lpstr>Slide 25</vt:lpstr>
      <vt:lpstr>Slide 26</vt:lpstr>
      <vt:lpstr>Goals</vt:lpstr>
      <vt:lpstr>Tachycardia </vt:lpstr>
      <vt:lpstr>Narrow Complex Tachycardia</vt:lpstr>
      <vt:lpstr>Sinus tachycardia</vt:lpstr>
      <vt:lpstr>Atrial Flutter</vt:lpstr>
      <vt:lpstr>Atrial Tachycardia</vt:lpstr>
      <vt:lpstr>Multifocal atrial tachycardia</vt:lpstr>
      <vt:lpstr>Atrial fibrillation</vt:lpstr>
      <vt:lpstr>Atrial Fibrillation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Narrow Complex Tachycardia</vt:lpstr>
      <vt:lpstr>Slide 46</vt:lpstr>
      <vt:lpstr>                   Definition </vt:lpstr>
      <vt:lpstr>Why QRS is wide?</vt:lpstr>
      <vt:lpstr>Probability of Origin</vt:lpstr>
      <vt:lpstr>Causes of wide QRS complex tachycardia</vt:lpstr>
      <vt:lpstr>Other causes…….</vt:lpstr>
      <vt:lpstr>Wide Complex tachycardia</vt:lpstr>
      <vt:lpstr>Ventricular tachycardia</vt:lpstr>
      <vt:lpstr>Ventricular tachycardia</vt:lpstr>
      <vt:lpstr>  Clinical history</vt:lpstr>
      <vt:lpstr>Symptoms</vt:lpstr>
      <vt:lpstr>SVT vs VT</vt:lpstr>
      <vt:lpstr>SVT vs VT ECG criteria: Brugada algorithm</vt:lpstr>
      <vt:lpstr>Step 1</vt:lpstr>
      <vt:lpstr>Step 2</vt:lpstr>
      <vt:lpstr>Step 3</vt:lpstr>
      <vt:lpstr>Step 4: RBBB morphology</vt:lpstr>
      <vt:lpstr>Step 4: LBBB morphology</vt:lpstr>
      <vt:lpstr>Slide 64</vt:lpstr>
      <vt:lpstr>Slide 65</vt:lpstr>
      <vt:lpstr>Wellens Criteria</vt:lpstr>
      <vt:lpstr>aVR algorithm</vt:lpstr>
      <vt:lpstr>Other ECG criteria</vt:lpstr>
      <vt:lpstr>Axis</vt:lpstr>
      <vt:lpstr>Concordance and Northwest Axis</vt:lpstr>
      <vt:lpstr>Concordance</vt:lpstr>
      <vt:lpstr>Slide 72</vt:lpstr>
      <vt:lpstr>Negative concordance</vt:lpstr>
      <vt:lpstr>Positive concordance</vt:lpstr>
      <vt:lpstr>Fusion beats</vt:lpstr>
      <vt:lpstr>Capture beats</vt:lpstr>
      <vt:lpstr>Fusion beat and capture beat </vt:lpstr>
      <vt:lpstr>Ventriculoatrial conduction with block</vt:lpstr>
      <vt:lpstr>RBBB morphology with LAD</vt:lpstr>
      <vt:lpstr>LBBB morphology with RAD</vt:lpstr>
      <vt:lpstr>Previous MI</vt:lpstr>
      <vt:lpstr>Previous LBBB</vt:lpstr>
      <vt:lpstr>SVT with Aberrancy</vt:lpstr>
      <vt:lpstr>Findings favoring SVT</vt:lpstr>
      <vt:lpstr>Triphasic pattern</vt:lpstr>
      <vt:lpstr>Rabbit’s ear</vt:lpstr>
      <vt:lpstr>Wide complex SVT from preexisting RBBB</vt:lpstr>
      <vt:lpstr>Wide complex SVT from preexisting LBBB</vt:lpstr>
      <vt:lpstr>Polymorphic VT/Torsade de Pointes</vt:lpstr>
      <vt:lpstr>Ventricular Fibrillation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Management – Hemodynamic compromise</vt:lpstr>
      <vt:lpstr>Management – Stable hemodynamic</vt:lpstr>
      <vt:lpstr>Management – Stable hemodynamic</vt:lpstr>
      <vt:lpstr>Recommendation acute management hemodynamically stable  and regular tachycardia</vt:lpstr>
      <vt:lpstr>Slide 102</vt:lpstr>
      <vt:lpstr>Slide 103</vt:lpstr>
      <vt:lpstr>Slide 104</vt:lpstr>
      <vt:lpstr>Slide 105</vt:lpstr>
      <vt:lpstr>Slide 106</vt:lpstr>
      <vt:lpstr>Slide 107</vt:lpstr>
      <vt:lpstr>Slide 108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MALIK</dc:creator>
  <cp:lastModifiedBy>MALIK</cp:lastModifiedBy>
  <cp:revision>49</cp:revision>
  <dcterms:created xsi:type="dcterms:W3CDTF">2015-09-16T14:05:33Z</dcterms:created>
  <dcterms:modified xsi:type="dcterms:W3CDTF">2020-05-08T07:56:00Z</dcterms:modified>
</cp:coreProperties>
</file>