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5" r:id="rId9"/>
    <p:sldId id="266" r:id="rId10"/>
    <p:sldId id="267" r:id="rId11"/>
    <p:sldId id="270" r:id="rId12"/>
    <p:sldId id="271" r:id="rId13"/>
    <p:sldId id="272" r:id="rId14"/>
    <p:sldId id="273" r:id="rId15"/>
    <p:sldId id="274" r:id="rId16"/>
    <p:sldId id="275" r:id="rId17"/>
    <p:sldId id="277" r:id="rId18"/>
    <p:sldId id="278" r:id="rId19"/>
    <p:sldId id="279" r:id="rId20"/>
    <p:sldId id="280" r:id="rId21"/>
    <p:sldId id="281" r:id="rId22"/>
    <p:sldId id="282" r:id="rId23"/>
    <p:sldId id="283" r:id="rId24"/>
    <p:sldId id="284"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8" name="Slide Number Placeholder 7"/>
          <p:cNvSpPr>
            <a:spLocks noGrp="1"/>
          </p:cNvSpPr>
          <p:nvPr>
            <p:ph type="sldNum" sz="quarter" idx="11"/>
          </p:nvPr>
        </p:nvSpPr>
        <p:spPr/>
        <p:txBody>
          <a:bodyPr/>
          <a:lstStyle/>
          <a:p>
            <a:fld id="{95D84B4D-653F-40CF-A784-5C3E41DB0341}" type="slidenum">
              <a:rPr lang="en-GB" smtClean="0"/>
              <a:pPr/>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84B4D-653F-40CF-A784-5C3E41DB0341}" type="slidenum">
              <a:rPr lang="en-GB" smtClean="0"/>
              <a:pPr/>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84B4D-653F-40CF-A784-5C3E41DB0341}" type="slidenum">
              <a:rPr lang="en-GB" smtClean="0"/>
              <a:pPr/>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D84B4D-653F-40CF-A784-5C3E41DB0341}" type="slidenum">
              <a:rPr lang="en-GB" smtClean="0"/>
              <a:pPr/>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448D2-4043-48B7-9196-C083ED94FBC3}"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84B4D-653F-40CF-A784-5C3E41DB034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2A448D2-4043-48B7-9196-C083ED94FBC3}" type="datetimeFigureOut">
              <a:rPr lang="en-GB" smtClean="0"/>
              <a:pPr/>
              <a:t>19/10/2020</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5D84B4D-653F-40CF-A784-5C3E41DB0341}" type="slidenum">
              <a:rPr lang="en-GB" smtClean="0"/>
              <a:pPr/>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en.wikipedia.org/wiki/File:Epizoochoria_NRM.jpg"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34102"/>
            <a:ext cx="9123646" cy="6942982"/>
          </a:xfrm>
        </p:spPr>
      </p:pic>
    </p:spTree>
    <p:extLst>
      <p:ext uri="{BB962C8B-B14F-4D97-AF65-F5344CB8AC3E}">
        <p14:creationId xmlns:p14="http://schemas.microsoft.com/office/powerpoint/2010/main" xmlns="" val="21779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2776"/>
          </a:xfrm>
        </p:spPr>
        <p:txBody>
          <a:bodyPr/>
          <a:lstStyle/>
          <a:p>
            <a:pPr algn="just"/>
            <a:r>
              <a:rPr lang="en-GB" dirty="0">
                <a:effectLst/>
                <a:latin typeface="Times New Roman" pitchFamily="18" charset="0"/>
                <a:cs typeface="Times New Roman" pitchFamily="18" charset="0"/>
              </a:rPr>
              <a:t>Gravity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i="1" dirty="0" err="1">
                <a:solidFill>
                  <a:schemeClr val="tx1"/>
                </a:solidFill>
                <a:latin typeface="Times New Roman" pitchFamily="18" charset="0"/>
                <a:cs typeface="Times New Roman" pitchFamily="18" charset="0"/>
              </a:rPr>
              <a:t>Barochory</a:t>
            </a:r>
            <a:r>
              <a:rPr lang="en-GB" sz="3200" dirty="0">
                <a:solidFill>
                  <a:schemeClr val="tx1"/>
                </a:solidFill>
                <a:latin typeface="Times New Roman" pitchFamily="18" charset="0"/>
                <a:cs typeface="Times New Roman" pitchFamily="18" charset="0"/>
              </a:rPr>
              <a:t> or the plant use of gravity for dispersal is a simple means of achieving seed dispersal</a:t>
            </a:r>
            <a:r>
              <a:rPr lang="en-GB" sz="3200" dirty="0" smtClean="0">
                <a:solidFill>
                  <a:schemeClr val="tx1"/>
                </a:solidFill>
                <a:latin typeface="Times New Roman" pitchFamily="18" charset="0"/>
                <a:cs typeface="Times New Roman" pitchFamily="18" charset="0"/>
              </a:rPr>
              <a:t>.</a:t>
            </a:r>
          </a:p>
          <a:p>
            <a:pPr algn="just"/>
            <a:r>
              <a:rPr lang="en-GB" sz="3200" dirty="0" smtClean="0">
                <a:solidFill>
                  <a:schemeClr val="tx1"/>
                </a:solidFill>
                <a:latin typeface="Times New Roman" pitchFamily="18" charset="0"/>
                <a:cs typeface="Times New Roman" pitchFamily="18" charset="0"/>
              </a:rPr>
              <a:t> </a:t>
            </a:r>
            <a:r>
              <a:rPr lang="en-GB" sz="3200" dirty="0">
                <a:solidFill>
                  <a:schemeClr val="tx1"/>
                </a:solidFill>
                <a:latin typeface="Times New Roman" pitchFamily="18" charset="0"/>
                <a:cs typeface="Times New Roman" pitchFamily="18" charset="0"/>
              </a:rPr>
              <a:t>The effect of gravity on heavier fruits causes them to fall from the plant when ripe</a:t>
            </a:r>
            <a:r>
              <a:rPr lang="en-GB" sz="3200" dirty="0" smtClean="0">
                <a:solidFill>
                  <a:schemeClr val="tx1"/>
                </a:solidFill>
                <a:latin typeface="Times New Roman" pitchFamily="18" charset="0"/>
                <a:cs typeface="Times New Roman" pitchFamily="18" charset="0"/>
              </a:rPr>
              <a:t>.</a:t>
            </a:r>
          </a:p>
          <a:p>
            <a:pPr algn="just"/>
            <a:r>
              <a:rPr lang="en-GB" sz="3200" dirty="0">
                <a:solidFill>
                  <a:schemeClr val="tx1"/>
                </a:solidFill>
                <a:latin typeface="Times New Roman" pitchFamily="18" charset="0"/>
                <a:cs typeface="Times New Roman" pitchFamily="18" charset="0"/>
              </a:rPr>
              <a:t>apples, </a:t>
            </a:r>
            <a:r>
              <a:rPr lang="en-GB" sz="3200" dirty="0" smtClean="0">
                <a:solidFill>
                  <a:schemeClr val="tx1"/>
                </a:solidFill>
                <a:latin typeface="Times New Roman" pitchFamily="18" charset="0"/>
                <a:cs typeface="Times New Roman" pitchFamily="18" charset="0"/>
              </a:rPr>
              <a:t>coconuts</a:t>
            </a:r>
            <a:r>
              <a:rPr lang="en-GB" sz="3200" dirty="0">
                <a:solidFill>
                  <a:schemeClr val="tx1"/>
                </a:solidFill>
                <a:latin typeface="Times New Roman" pitchFamily="18" charset="0"/>
                <a:cs typeface="Times New Roman" pitchFamily="18" charset="0"/>
              </a:rPr>
              <a:t> and those with harder shells (which often roll away from the plant to gain more distance)</a:t>
            </a:r>
            <a:r>
              <a:rPr lang="en-GB" sz="3200" dirty="0" smtClean="0">
                <a:solidFill>
                  <a:schemeClr val="tx1"/>
                </a:solidFill>
                <a:latin typeface="Times New Roman" pitchFamily="18" charset="0"/>
                <a:cs typeface="Times New Roman" pitchFamily="18" charset="0"/>
              </a:rPr>
              <a:t> </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76169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err="1">
                <a:effectLst/>
                <a:latin typeface="Times New Roman" pitchFamily="18" charset="0"/>
                <a:cs typeface="Times New Roman" pitchFamily="18" charset="0"/>
              </a:rPr>
              <a:t>Allochory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err="1">
                <a:solidFill>
                  <a:schemeClr val="tx1"/>
                </a:solidFill>
                <a:latin typeface="Times New Roman" pitchFamily="18" charset="0"/>
                <a:cs typeface="Times New Roman" pitchFamily="18" charset="0"/>
              </a:rPr>
              <a:t>Allochory</a:t>
            </a:r>
            <a:r>
              <a:rPr lang="en-GB" sz="3200" dirty="0">
                <a:solidFill>
                  <a:schemeClr val="tx1"/>
                </a:solidFill>
                <a:latin typeface="Times New Roman" pitchFamily="18" charset="0"/>
                <a:cs typeface="Times New Roman" pitchFamily="18" charset="0"/>
              </a:rPr>
              <a:t> refers to </a:t>
            </a:r>
            <a:r>
              <a:rPr lang="en-GB" sz="3200" dirty="0" smtClean="0">
                <a:solidFill>
                  <a:schemeClr val="tx1"/>
                </a:solidFill>
                <a:latin typeface="Times New Roman" pitchFamily="18" charset="0"/>
                <a:cs typeface="Times New Roman" pitchFamily="18" charset="0"/>
              </a:rPr>
              <a:t>many </a:t>
            </a:r>
            <a:r>
              <a:rPr lang="en-GB" sz="3200" dirty="0">
                <a:solidFill>
                  <a:schemeClr val="tx1"/>
                </a:solidFill>
                <a:latin typeface="Times New Roman" pitchFamily="18" charset="0"/>
                <a:cs typeface="Times New Roman" pitchFamily="18" charset="0"/>
              </a:rPr>
              <a:t>types of seed dispersal where a vector or secondary agent is used to disperse seeds. </a:t>
            </a:r>
            <a:endParaRPr lang="en-GB" sz="3200" dirty="0" smtClean="0">
              <a:solidFill>
                <a:schemeClr val="tx1"/>
              </a:solidFill>
              <a:latin typeface="Times New Roman" pitchFamily="18" charset="0"/>
              <a:cs typeface="Times New Roman" pitchFamily="18" charset="0"/>
            </a:endParaRPr>
          </a:p>
          <a:p>
            <a:pPr algn="just"/>
            <a:r>
              <a:rPr lang="en-GB" sz="3200" dirty="0">
                <a:solidFill>
                  <a:schemeClr val="tx1"/>
                </a:solidFill>
                <a:latin typeface="Times New Roman" pitchFamily="18" charset="0"/>
                <a:cs typeface="Times New Roman" pitchFamily="18" charset="0"/>
              </a:rPr>
              <a:t>This vectors may include wind, water, animals or others.</a:t>
            </a:r>
          </a:p>
        </p:txBody>
      </p:sp>
    </p:spTree>
    <p:extLst>
      <p:ext uri="{BB962C8B-B14F-4D97-AF65-F5344CB8AC3E}">
        <p14:creationId xmlns:p14="http://schemas.microsoft.com/office/powerpoint/2010/main" xmlns="" val="3419965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382414"/>
            <a:ext cx="9268668" cy="7240413"/>
          </a:xfrm>
        </p:spPr>
      </p:pic>
    </p:spTree>
    <p:extLst>
      <p:ext uri="{BB962C8B-B14F-4D97-AF65-F5344CB8AC3E}">
        <p14:creationId xmlns:p14="http://schemas.microsoft.com/office/powerpoint/2010/main" xmlns="" val="4074789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By Wind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Wind dispersal </a:t>
            </a:r>
            <a:r>
              <a:rPr lang="en-GB" sz="3200" dirty="0" smtClean="0">
                <a:solidFill>
                  <a:srgbClr val="FF0000"/>
                </a:solidFill>
                <a:latin typeface="Times New Roman" pitchFamily="18" charset="0"/>
                <a:cs typeface="Times New Roman" pitchFamily="18" charset="0"/>
              </a:rPr>
              <a:t>(</a:t>
            </a:r>
            <a:r>
              <a:rPr lang="en-GB" sz="3200" i="1" dirty="0" err="1">
                <a:solidFill>
                  <a:srgbClr val="FF0000"/>
                </a:solidFill>
                <a:latin typeface="Times New Roman" pitchFamily="18" charset="0"/>
                <a:cs typeface="Times New Roman" pitchFamily="18" charset="0"/>
              </a:rPr>
              <a:t>A</a:t>
            </a:r>
            <a:r>
              <a:rPr lang="en-GB" sz="3200" i="1" dirty="0" err="1" smtClean="0">
                <a:solidFill>
                  <a:srgbClr val="FF0000"/>
                </a:solidFill>
                <a:latin typeface="Times New Roman" pitchFamily="18" charset="0"/>
                <a:cs typeface="Times New Roman" pitchFamily="18" charset="0"/>
              </a:rPr>
              <a:t>nemochory</a:t>
            </a:r>
            <a:r>
              <a:rPr lang="en-GB" sz="3200" dirty="0">
                <a:solidFill>
                  <a:srgbClr val="FF0000"/>
                </a:solidFill>
                <a:latin typeface="Times New Roman" pitchFamily="18" charset="0"/>
                <a:cs typeface="Times New Roman" pitchFamily="18" charset="0"/>
              </a:rPr>
              <a:t>) </a:t>
            </a:r>
            <a:r>
              <a:rPr lang="en-GB" sz="3200" dirty="0">
                <a:solidFill>
                  <a:schemeClr val="tx1"/>
                </a:solidFill>
                <a:latin typeface="Times New Roman" pitchFamily="18" charset="0"/>
                <a:cs typeface="Times New Roman" pitchFamily="18" charset="0"/>
              </a:rPr>
              <a:t>is one of the more primitive means of dispersal. </a:t>
            </a:r>
            <a:endParaRPr lang="en-GB" sz="3200" dirty="0" smtClean="0">
              <a:solidFill>
                <a:schemeClr val="tx1"/>
              </a:solidFill>
              <a:latin typeface="Times New Roman" pitchFamily="18" charset="0"/>
              <a:cs typeface="Times New Roman" pitchFamily="18" charset="0"/>
            </a:endParaRPr>
          </a:p>
          <a:p>
            <a:pPr algn="just"/>
            <a:r>
              <a:rPr lang="en-GB" sz="3200" dirty="0" smtClean="0">
                <a:solidFill>
                  <a:schemeClr val="tx1"/>
                </a:solidFill>
                <a:latin typeface="Times New Roman" pitchFamily="18" charset="0"/>
                <a:cs typeface="Times New Roman" pitchFamily="18" charset="0"/>
              </a:rPr>
              <a:t>Wind </a:t>
            </a:r>
            <a:r>
              <a:rPr lang="en-GB" sz="3200" dirty="0">
                <a:solidFill>
                  <a:schemeClr val="tx1"/>
                </a:solidFill>
                <a:latin typeface="Times New Roman" pitchFamily="18" charset="0"/>
                <a:cs typeface="Times New Roman" pitchFamily="18" charset="0"/>
              </a:rPr>
              <a:t>dispersal can take on one of two primary forms: seeds can float on the breeze or alternatively, they can flutter to the </a:t>
            </a:r>
            <a:r>
              <a:rPr lang="en-GB" sz="3200" dirty="0" smtClean="0">
                <a:solidFill>
                  <a:schemeClr val="tx1"/>
                </a:solidFill>
                <a:latin typeface="Times New Roman" pitchFamily="18" charset="0"/>
                <a:cs typeface="Times New Roman" pitchFamily="18" charset="0"/>
              </a:rPr>
              <a:t>ground.</a:t>
            </a:r>
          </a:p>
          <a:p>
            <a:pPr algn="just"/>
            <a:r>
              <a:rPr lang="en-GB" sz="3200" dirty="0">
                <a:solidFill>
                  <a:schemeClr val="tx1"/>
                </a:solidFill>
                <a:latin typeface="Times New Roman" pitchFamily="18" charset="0"/>
                <a:cs typeface="Times New Roman" pitchFamily="18" charset="0"/>
              </a:rPr>
              <a:t>The classic examples of these dispersal </a:t>
            </a:r>
            <a:r>
              <a:rPr lang="en-GB" sz="3200" dirty="0" smtClean="0">
                <a:solidFill>
                  <a:schemeClr val="tx1"/>
                </a:solidFill>
                <a:latin typeface="Times New Roman" pitchFamily="18" charset="0"/>
                <a:cs typeface="Times New Roman" pitchFamily="18" charset="0"/>
              </a:rPr>
              <a:t>mechanisms </a:t>
            </a:r>
            <a:r>
              <a:rPr lang="en-GB" sz="3200" dirty="0">
                <a:solidFill>
                  <a:schemeClr val="tx1"/>
                </a:solidFill>
                <a:latin typeface="Times New Roman" pitchFamily="18" charset="0"/>
                <a:cs typeface="Times New Roman" pitchFamily="18" charset="0"/>
              </a:rPr>
              <a:t>include </a:t>
            </a:r>
            <a:r>
              <a:rPr lang="en-GB" sz="3200" dirty="0" smtClean="0">
                <a:solidFill>
                  <a:schemeClr val="tx1"/>
                </a:solidFill>
                <a:latin typeface="Times New Roman" pitchFamily="18" charset="0"/>
                <a:cs typeface="Times New Roman" pitchFamily="18" charset="0"/>
              </a:rPr>
              <a:t>Dandelion , maples and </a:t>
            </a:r>
            <a:r>
              <a:rPr lang="en-GB" sz="3200" dirty="0">
                <a:solidFill>
                  <a:schemeClr val="tx1"/>
                </a:solidFill>
                <a:latin typeface="Times New Roman" pitchFamily="18" charset="0"/>
                <a:cs typeface="Times New Roman" pitchFamily="18" charset="0"/>
              </a:rPr>
              <a:t>P</a:t>
            </a:r>
            <a:r>
              <a:rPr lang="en-GB" sz="3200" dirty="0" smtClean="0">
                <a:solidFill>
                  <a:schemeClr val="tx1"/>
                </a:solidFill>
                <a:latin typeface="Times New Roman" pitchFamily="18" charset="0"/>
                <a:cs typeface="Times New Roman" pitchFamily="18" charset="0"/>
              </a:rPr>
              <a:t>oppy head.</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75401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pPr algn="just"/>
            <a:r>
              <a:rPr lang="en-GB" dirty="0" smtClean="0">
                <a:effectLst/>
                <a:latin typeface="Times New Roman" pitchFamily="18" charset="0"/>
                <a:cs typeface="Times New Roman" pitchFamily="18" charset="0"/>
              </a:rPr>
              <a:t>Dandelions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251520" y="1268760"/>
            <a:ext cx="8435280" cy="4857403"/>
          </a:xfrm>
        </p:spPr>
        <p:txBody>
          <a:bodyPr>
            <a:normAutofit/>
          </a:bodyPr>
          <a:lstStyle/>
          <a:p>
            <a:pPr algn="just"/>
            <a:r>
              <a:rPr lang="en-GB" sz="3200" dirty="0" smtClean="0">
                <a:solidFill>
                  <a:schemeClr val="tx1"/>
                </a:solidFill>
                <a:latin typeface="Times New Roman" pitchFamily="18" charset="0"/>
                <a:cs typeface="Times New Roman" pitchFamily="18" charset="0"/>
              </a:rPr>
              <a:t>Each seed has a parachute of the fine hairs attached which will help seeds to fly in dry air when air become moist the hairs clumps together and the seeds sinks to the grounds.</a:t>
            </a:r>
            <a:endParaRPr lang="en-GB" sz="3200" dirty="0">
              <a:solidFill>
                <a:schemeClr val="tx1"/>
              </a:solidFill>
              <a:latin typeface="Times New Roman" pitchFamily="18" charset="0"/>
              <a:cs typeface="Times New Roman" pitchFamily="18" charset="0"/>
            </a:endParaRPr>
          </a:p>
        </p:txBody>
      </p:sp>
      <p:pic>
        <p:nvPicPr>
          <p:cNvPr id="2050" name="Picture 2" descr="C:\Users\sidra\Desktop\seed-dispersal-1-63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434408" y="3498354"/>
            <a:ext cx="4596656" cy="317100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50656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Poppy head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smtClean="0">
                <a:solidFill>
                  <a:schemeClr val="tx1"/>
                </a:solidFill>
                <a:latin typeface="Times New Roman" pitchFamily="18" charset="0"/>
                <a:cs typeface="Times New Roman" pitchFamily="18" charset="0"/>
              </a:rPr>
              <a:t>The head dry out as seed mature and seed are scattered through small opening when wind shakes the stalk.</a:t>
            </a:r>
          </a:p>
          <a:p>
            <a:pPr marL="0" indent="0" algn="just">
              <a:buNone/>
            </a:pPr>
            <a:endParaRPr lang="en-GB" sz="3200" dirty="0">
              <a:solidFill>
                <a:schemeClr val="tx1"/>
              </a:solidFill>
              <a:latin typeface="Times New Roman" pitchFamily="18" charset="0"/>
              <a:cs typeface="Times New Roman" pitchFamily="18" charset="0"/>
            </a:endParaRPr>
          </a:p>
        </p:txBody>
      </p:sp>
      <p:pic>
        <p:nvPicPr>
          <p:cNvPr id="3074" name="Picture 2" descr="C:\Users\sidra\Desktop\jjj.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067944" y="2981746"/>
            <a:ext cx="4898876" cy="36876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51397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224136"/>
          </a:xfrm>
        </p:spPr>
        <p:txBody>
          <a:bodyPr/>
          <a:lstStyle/>
          <a:p>
            <a:pPr algn="just"/>
            <a:r>
              <a:rPr lang="en-GB" dirty="0" smtClean="0">
                <a:effectLst/>
                <a:latin typeface="Times New Roman" pitchFamily="18" charset="0"/>
                <a:cs typeface="Times New Roman" pitchFamily="18" charset="0"/>
              </a:rPr>
              <a:t>By Water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Many aquatic (water dwelling) and some terrestrial (land dwelling) species use </a:t>
            </a:r>
            <a:r>
              <a:rPr lang="en-GB" sz="3200" i="1" dirty="0" err="1">
                <a:solidFill>
                  <a:schemeClr val="tx1"/>
                </a:solidFill>
                <a:latin typeface="Times New Roman" pitchFamily="18" charset="0"/>
                <a:cs typeface="Times New Roman" pitchFamily="18" charset="0"/>
              </a:rPr>
              <a:t>hydrochory</a:t>
            </a:r>
            <a:r>
              <a:rPr lang="en-GB" sz="3200" dirty="0">
                <a:solidFill>
                  <a:schemeClr val="tx1"/>
                </a:solidFill>
                <a:latin typeface="Times New Roman" pitchFamily="18" charset="0"/>
                <a:cs typeface="Times New Roman" pitchFamily="18" charset="0"/>
              </a:rPr>
              <a:t>, or seed dispersal through </a:t>
            </a:r>
            <a:r>
              <a:rPr lang="en-GB" sz="3200" dirty="0" smtClean="0">
                <a:solidFill>
                  <a:schemeClr val="tx1"/>
                </a:solidFill>
                <a:latin typeface="Times New Roman" pitchFamily="18" charset="0"/>
                <a:cs typeface="Times New Roman" pitchFamily="18" charset="0"/>
              </a:rPr>
              <a:t>water.</a:t>
            </a:r>
          </a:p>
          <a:p>
            <a:pPr algn="just"/>
            <a:r>
              <a:rPr lang="en-GB" sz="3200" dirty="0">
                <a:solidFill>
                  <a:schemeClr val="tx1"/>
                </a:solidFill>
                <a:latin typeface="Times New Roman" pitchFamily="18" charset="0"/>
                <a:cs typeface="Times New Roman" pitchFamily="18" charset="0"/>
              </a:rPr>
              <a:t>Seeds can travel for extremely long distances, depending on the specific mode of water </a:t>
            </a:r>
            <a:r>
              <a:rPr lang="en-GB" sz="3200" dirty="0" smtClean="0">
                <a:solidFill>
                  <a:schemeClr val="tx1"/>
                </a:solidFill>
                <a:latin typeface="Times New Roman" pitchFamily="18" charset="0"/>
                <a:cs typeface="Times New Roman" pitchFamily="18" charset="0"/>
              </a:rPr>
              <a:t>dispersal.</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69086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Example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The </a:t>
            </a:r>
            <a:r>
              <a:rPr lang="en-GB" sz="3200" dirty="0">
                <a:solidFill>
                  <a:srgbClr val="FF0000"/>
                </a:solidFill>
                <a:latin typeface="Times New Roman" pitchFamily="18" charset="0"/>
                <a:cs typeface="Times New Roman" pitchFamily="18" charset="0"/>
              </a:rPr>
              <a:t>water </a:t>
            </a:r>
            <a:r>
              <a:rPr lang="en-GB" sz="3200" dirty="0" smtClean="0">
                <a:solidFill>
                  <a:srgbClr val="FF0000"/>
                </a:solidFill>
                <a:latin typeface="Times New Roman" pitchFamily="18" charset="0"/>
                <a:cs typeface="Times New Roman" pitchFamily="18" charset="0"/>
              </a:rPr>
              <a:t>lily</a:t>
            </a:r>
            <a:r>
              <a:rPr lang="en-GB" sz="3200" dirty="0">
                <a:solidFill>
                  <a:srgbClr val="FF0000"/>
                </a:solidFill>
                <a:latin typeface="Times New Roman" pitchFamily="18" charset="0"/>
                <a:cs typeface="Times New Roman" pitchFamily="18" charset="0"/>
              </a:rPr>
              <a:t> </a:t>
            </a:r>
            <a:r>
              <a:rPr lang="en-GB" sz="3200" dirty="0" smtClean="0">
                <a:solidFill>
                  <a:schemeClr val="tx1"/>
                </a:solidFill>
                <a:latin typeface="Times New Roman" pitchFamily="18" charset="0"/>
                <a:cs typeface="Times New Roman" pitchFamily="18" charset="0"/>
              </a:rPr>
              <a:t>is </a:t>
            </a:r>
            <a:r>
              <a:rPr lang="en-GB" sz="3200" dirty="0">
                <a:solidFill>
                  <a:schemeClr val="tx1"/>
                </a:solidFill>
                <a:latin typeface="Times New Roman" pitchFamily="18" charset="0"/>
                <a:cs typeface="Times New Roman" pitchFamily="18" charset="0"/>
              </a:rPr>
              <a:t>an example of such a plant. Water </a:t>
            </a:r>
            <a:r>
              <a:rPr lang="en-GB" sz="3200" dirty="0" err="1" smtClean="0">
                <a:solidFill>
                  <a:schemeClr val="tx1"/>
                </a:solidFill>
                <a:latin typeface="Times New Roman" pitchFamily="18" charset="0"/>
                <a:cs typeface="Times New Roman" pitchFamily="18" charset="0"/>
              </a:rPr>
              <a:t>lilie‘s</a:t>
            </a:r>
            <a:r>
              <a:rPr lang="en-GB" sz="3200" dirty="0" smtClean="0">
                <a:solidFill>
                  <a:schemeClr val="tx1"/>
                </a:solidFill>
                <a:latin typeface="Times New Roman" pitchFamily="18" charset="0"/>
                <a:cs typeface="Times New Roman" pitchFamily="18" charset="0"/>
              </a:rPr>
              <a:t> </a:t>
            </a:r>
            <a:r>
              <a:rPr lang="en-GB" sz="3200" dirty="0">
                <a:solidFill>
                  <a:schemeClr val="tx1"/>
                </a:solidFill>
                <a:latin typeface="Times New Roman" pitchFamily="18" charset="0"/>
                <a:cs typeface="Times New Roman" pitchFamily="18" charset="0"/>
              </a:rPr>
              <a:t>flowers make a </a:t>
            </a:r>
            <a:r>
              <a:rPr lang="en-GB" sz="3200" dirty="0" smtClean="0">
                <a:solidFill>
                  <a:schemeClr val="tx1"/>
                </a:solidFill>
                <a:latin typeface="Times New Roman" pitchFamily="18" charset="0"/>
                <a:cs typeface="Times New Roman" pitchFamily="18" charset="0"/>
              </a:rPr>
              <a:t>fruit</a:t>
            </a:r>
            <a:r>
              <a:rPr lang="en-GB" sz="3200" dirty="0">
                <a:solidFill>
                  <a:schemeClr val="tx1"/>
                </a:solidFill>
                <a:latin typeface="Times New Roman" pitchFamily="18" charset="0"/>
                <a:cs typeface="Times New Roman" pitchFamily="18" charset="0"/>
              </a:rPr>
              <a:t> </a:t>
            </a:r>
            <a:r>
              <a:rPr lang="en-GB" sz="3200" dirty="0" smtClean="0">
                <a:solidFill>
                  <a:schemeClr val="tx1"/>
                </a:solidFill>
                <a:latin typeface="Times New Roman" pitchFamily="18" charset="0"/>
                <a:cs typeface="Times New Roman" pitchFamily="18" charset="0"/>
              </a:rPr>
              <a:t>that </a:t>
            </a:r>
            <a:r>
              <a:rPr lang="en-GB" sz="3200" dirty="0">
                <a:solidFill>
                  <a:schemeClr val="tx1"/>
                </a:solidFill>
                <a:latin typeface="Times New Roman" pitchFamily="18" charset="0"/>
                <a:cs typeface="Times New Roman" pitchFamily="18" charset="0"/>
              </a:rPr>
              <a:t>floats in the water for a while and then drops down to the bottom to take root on the floor of the pond.</a:t>
            </a:r>
          </a:p>
        </p:txBody>
      </p:sp>
      <p:pic>
        <p:nvPicPr>
          <p:cNvPr id="4098" name="Picture 2" descr="C:\Users\sidra\Desktop\seed-dispersal-5-638qqq.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48064" y="3717032"/>
            <a:ext cx="3371056" cy="2845990"/>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2" descr="C:\Users\sidra\Desktop\seed-dispersal-5-638qqq.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34744" y="3717032"/>
            <a:ext cx="3829744" cy="284599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6770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pPr algn="just"/>
            <a:r>
              <a:rPr lang="en-GB" dirty="0" smtClean="0">
                <a:effectLst/>
                <a:latin typeface="Times New Roman" pitchFamily="18" charset="0"/>
                <a:cs typeface="Times New Roman" pitchFamily="18" charset="0"/>
              </a:rPr>
              <a:t>Conti…</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251520" y="1124744"/>
            <a:ext cx="8712968" cy="5001419"/>
          </a:xfrm>
        </p:spPr>
        <p:txBody>
          <a:bodyPr>
            <a:normAutofit/>
          </a:bodyPr>
          <a:lstStyle/>
          <a:p>
            <a:pPr algn="just"/>
            <a:r>
              <a:rPr lang="en-GB" sz="3200" dirty="0" smtClean="0">
                <a:solidFill>
                  <a:srgbClr val="FF0000"/>
                </a:solidFill>
                <a:latin typeface="Times New Roman" pitchFamily="18" charset="0"/>
                <a:cs typeface="Times New Roman" pitchFamily="18" charset="0"/>
              </a:rPr>
              <a:t>Coconut</a:t>
            </a:r>
            <a:r>
              <a:rPr lang="en-GB" sz="3200" dirty="0" smtClean="0">
                <a:solidFill>
                  <a:schemeClr val="tx1"/>
                </a:solidFill>
                <a:latin typeface="Times New Roman" pitchFamily="18" charset="0"/>
                <a:cs typeface="Times New Roman" pitchFamily="18" charset="0"/>
              </a:rPr>
              <a:t> can travel for thousand of kilometres across seas and oceans.</a:t>
            </a:r>
          </a:p>
          <a:p>
            <a:pPr algn="just"/>
            <a:r>
              <a:rPr lang="en-GB" sz="3200" dirty="0" smtClean="0">
                <a:solidFill>
                  <a:schemeClr val="tx1"/>
                </a:solidFill>
                <a:latin typeface="Times New Roman" pitchFamily="18" charset="0"/>
                <a:cs typeface="Times New Roman" pitchFamily="18" charset="0"/>
              </a:rPr>
              <a:t>The original coconut palms on south seas island grew from fruit which were carried there from the mainland by ocean current. </a:t>
            </a:r>
            <a:endParaRPr lang="en-GB" sz="3200" dirty="0">
              <a:solidFill>
                <a:schemeClr val="tx1"/>
              </a:solidFill>
              <a:latin typeface="Times New Roman" pitchFamily="18" charset="0"/>
              <a:cs typeface="Times New Roman" pitchFamily="18" charset="0"/>
            </a:endParaRPr>
          </a:p>
        </p:txBody>
      </p:sp>
      <p:pic>
        <p:nvPicPr>
          <p:cNvPr id="5122" name="Picture 2" descr="C:\Users\sidra\Desktop\aa.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48064" y="3593085"/>
            <a:ext cx="3995936" cy="3024336"/>
          </a:xfrm>
          <a:prstGeom prst="rect">
            <a:avLst/>
          </a:prstGeom>
          <a:noFill/>
          <a:extLst>
            <a:ext uri="{909E8E84-426E-40DD-AFC4-6F175D3DCCD1}">
              <a14:hiddenFill xmlns:a14="http://schemas.microsoft.com/office/drawing/2010/main" xmlns="">
                <a:solidFill>
                  <a:srgbClr val="FFFFFF"/>
                </a:solidFill>
              </a14:hiddenFill>
            </a:ext>
          </a:extLst>
        </p:spPr>
      </p:pic>
      <p:pic>
        <p:nvPicPr>
          <p:cNvPr id="5123" name="Picture 3" descr="C:\Users\sidra\Desktop\t.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9512" y="3737103"/>
            <a:ext cx="3845718" cy="288031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01529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By Animals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Animals can disperse plant seeds in several ways, all named </a:t>
            </a:r>
            <a:r>
              <a:rPr lang="en-GB" sz="3200" dirty="0" err="1">
                <a:solidFill>
                  <a:srgbClr val="FF0000"/>
                </a:solidFill>
                <a:latin typeface="Times New Roman" pitchFamily="18" charset="0"/>
                <a:cs typeface="Times New Roman" pitchFamily="18" charset="0"/>
              </a:rPr>
              <a:t>Z</a:t>
            </a:r>
            <a:r>
              <a:rPr lang="en-GB" sz="3200" dirty="0" err="1" smtClean="0">
                <a:solidFill>
                  <a:srgbClr val="FF0000"/>
                </a:solidFill>
                <a:latin typeface="Times New Roman" pitchFamily="18" charset="0"/>
                <a:cs typeface="Times New Roman" pitchFamily="18" charset="0"/>
              </a:rPr>
              <a:t>oochory</a:t>
            </a:r>
            <a:r>
              <a:rPr lang="en-GB" sz="3200" dirty="0" smtClean="0">
                <a:solidFill>
                  <a:srgbClr val="FF0000"/>
                </a:solidFill>
                <a:latin typeface="Times New Roman" pitchFamily="18" charset="0"/>
                <a:cs typeface="Times New Roman" pitchFamily="18" charset="0"/>
              </a:rPr>
              <a:t>.</a:t>
            </a:r>
            <a:endParaRPr lang="en-GB" sz="3200" dirty="0" smtClean="0">
              <a:solidFill>
                <a:schemeClr val="tx1"/>
              </a:solidFill>
              <a:latin typeface="Times New Roman" pitchFamily="18" charset="0"/>
              <a:cs typeface="Times New Roman" pitchFamily="18" charset="0"/>
            </a:endParaRPr>
          </a:p>
          <a:p>
            <a:pPr algn="just"/>
            <a:r>
              <a:rPr lang="en-GB" sz="3200" dirty="0" smtClean="0">
                <a:solidFill>
                  <a:schemeClr val="tx1"/>
                </a:solidFill>
                <a:latin typeface="Times New Roman" pitchFamily="18" charset="0"/>
                <a:cs typeface="Times New Roman" pitchFamily="18" charset="0"/>
              </a:rPr>
              <a:t> </a:t>
            </a:r>
            <a:r>
              <a:rPr lang="en-GB" sz="3200" dirty="0">
                <a:solidFill>
                  <a:schemeClr val="tx1"/>
                </a:solidFill>
                <a:latin typeface="Times New Roman" pitchFamily="18" charset="0"/>
                <a:cs typeface="Times New Roman" pitchFamily="18" charset="0"/>
              </a:rPr>
              <a:t>Seeds can be transported on the outside of vertebrate animals (mostly mammals), a process known as </a:t>
            </a:r>
            <a:r>
              <a:rPr lang="en-GB" sz="3200" dirty="0" err="1">
                <a:solidFill>
                  <a:srgbClr val="FF0000"/>
                </a:solidFill>
                <a:latin typeface="Times New Roman" pitchFamily="18" charset="0"/>
                <a:cs typeface="Times New Roman" pitchFamily="18" charset="0"/>
              </a:rPr>
              <a:t>E</a:t>
            </a:r>
            <a:r>
              <a:rPr lang="en-GB" sz="3200" dirty="0" err="1" smtClean="0">
                <a:solidFill>
                  <a:srgbClr val="FF0000"/>
                </a:solidFill>
                <a:latin typeface="Times New Roman" pitchFamily="18" charset="0"/>
                <a:cs typeface="Times New Roman" pitchFamily="18" charset="0"/>
              </a:rPr>
              <a:t>pizoochory</a:t>
            </a:r>
            <a:r>
              <a:rPr lang="en-GB" sz="3200" dirty="0" smtClean="0">
                <a:solidFill>
                  <a:srgbClr val="FF0000"/>
                </a:solidFill>
                <a:latin typeface="Times New Roman" pitchFamily="18" charset="0"/>
                <a:cs typeface="Times New Roman" pitchFamily="18" charset="0"/>
              </a:rPr>
              <a:t>.</a:t>
            </a:r>
            <a:r>
              <a:rPr lang="en-GB" sz="3200" dirty="0">
                <a:solidFill>
                  <a:srgbClr val="FF0000"/>
                </a:solidFill>
                <a:latin typeface="Times New Roman" pitchFamily="18" charset="0"/>
                <a:cs typeface="Times New Roman" pitchFamily="18" charset="0"/>
              </a:rPr>
              <a:t> </a:t>
            </a:r>
            <a:endParaRPr lang="en-GB" sz="3200" dirty="0" smtClean="0">
              <a:solidFill>
                <a:schemeClr val="tx1"/>
              </a:solidFill>
              <a:latin typeface="Times New Roman" pitchFamily="18" charset="0"/>
              <a:cs typeface="Times New Roman" pitchFamily="18" charset="0"/>
            </a:endParaRPr>
          </a:p>
          <a:p>
            <a:pPr algn="just"/>
            <a:r>
              <a:rPr lang="en-GB" sz="3200" dirty="0" smtClean="0">
                <a:solidFill>
                  <a:schemeClr val="tx1"/>
                </a:solidFill>
                <a:latin typeface="Times New Roman" pitchFamily="18" charset="0"/>
                <a:cs typeface="Times New Roman" pitchFamily="18" charset="0"/>
              </a:rPr>
              <a:t>If the seed are dispersed after passing to the digestive track of the animals called </a:t>
            </a:r>
            <a:r>
              <a:rPr lang="en-GB" sz="3200" dirty="0" err="1" smtClean="0">
                <a:solidFill>
                  <a:srgbClr val="FF0000"/>
                </a:solidFill>
                <a:latin typeface="Times New Roman" pitchFamily="18" charset="0"/>
                <a:cs typeface="Times New Roman" pitchFamily="18" charset="0"/>
              </a:rPr>
              <a:t>Endozoochory</a:t>
            </a:r>
            <a:r>
              <a:rPr lang="en-GB" sz="3200" dirty="0" smtClean="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xmlns="" val="2421814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080120"/>
          </a:xfrm>
        </p:spPr>
        <p:txBody>
          <a:bodyPr/>
          <a:lstStyle/>
          <a:p>
            <a:pPr algn="just"/>
            <a:r>
              <a:rPr lang="en-GB" dirty="0" smtClean="0">
                <a:effectLst/>
                <a:latin typeface="Times New Roman" pitchFamily="18" charset="0"/>
                <a:cs typeface="Times New Roman" pitchFamily="18" charset="0"/>
              </a:rPr>
              <a:t>Definition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b="1" dirty="0">
                <a:solidFill>
                  <a:schemeClr val="tx1"/>
                </a:solidFill>
                <a:latin typeface="Times New Roman" pitchFamily="18" charset="0"/>
                <a:cs typeface="Times New Roman" pitchFamily="18" charset="0"/>
              </a:rPr>
              <a:t>Seed dispersal</a:t>
            </a:r>
            <a:r>
              <a:rPr lang="en-GB" sz="3200" dirty="0">
                <a:solidFill>
                  <a:schemeClr val="tx1"/>
                </a:solidFill>
                <a:latin typeface="Times New Roman" pitchFamily="18" charset="0"/>
                <a:cs typeface="Times New Roman" pitchFamily="18" charset="0"/>
              </a:rPr>
              <a:t> is the movement or transport of seeds away from the parent plant</a:t>
            </a:r>
            <a:r>
              <a:rPr lang="en-GB" sz="3200" dirty="0" smtClean="0">
                <a:solidFill>
                  <a:schemeClr val="tx1"/>
                </a:solidFill>
                <a:latin typeface="Times New Roman" pitchFamily="18" charset="0"/>
                <a:cs typeface="Times New Roman" pitchFamily="18" charset="0"/>
              </a:rPr>
              <a:t>.</a:t>
            </a:r>
          </a:p>
          <a:p>
            <a:pPr marL="0" indent="0" algn="just">
              <a:buNone/>
            </a:pPr>
            <a:r>
              <a:rPr lang="en-GB" sz="3200" dirty="0" smtClean="0">
                <a:solidFill>
                  <a:schemeClr val="tx1"/>
                </a:solidFill>
                <a:latin typeface="Times New Roman" pitchFamily="18" charset="0"/>
                <a:cs typeface="Times New Roman" pitchFamily="18" charset="0"/>
              </a:rPr>
              <a:t>                                   OR </a:t>
            </a:r>
          </a:p>
          <a:p>
            <a:pPr algn="just"/>
            <a:r>
              <a:rPr lang="en-GB" sz="3200" dirty="0" smtClean="0">
                <a:solidFill>
                  <a:schemeClr val="tx1"/>
                </a:solidFill>
                <a:latin typeface="Times New Roman" pitchFamily="18" charset="0"/>
                <a:cs typeface="Times New Roman" pitchFamily="18" charset="0"/>
              </a:rPr>
              <a:t>The process by which the seeds are scattered from the parent plant.</a:t>
            </a:r>
          </a:p>
          <a:p>
            <a:pPr algn="just"/>
            <a:r>
              <a:rPr lang="en-GB" sz="3200" dirty="0">
                <a:solidFill>
                  <a:schemeClr val="tx1"/>
                </a:solidFill>
                <a:latin typeface="Times New Roman" pitchFamily="18" charset="0"/>
                <a:cs typeface="Times New Roman" pitchFamily="18" charset="0"/>
              </a:rPr>
              <a:t>Seeds can be dispersed away from the parent plant individually or collectively, as well as dispersed in both space and </a:t>
            </a:r>
            <a:r>
              <a:rPr lang="en-GB" sz="3200" dirty="0" smtClean="0">
                <a:solidFill>
                  <a:schemeClr val="tx1"/>
                </a:solidFill>
                <a:latin typeface="Times New Roman" pitchFamily="18" charset="0"/>
                <a:cs typeface="Times New Roman" pitchFamily="18" charset="0"/>
              </a:rPr>
              <a:t>time.</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29658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Conti…</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smtClean="0">
                <a:solidFill>
                  <a:schemeClr val="tx1"/>
                </a:solidFill>
                <a:latin typeface="Times New Roman" pitchFamily="18" charset="0"/>
                <a:cs typeface="Times New Roman" pitchFamily="18" charset="0"/>
              </a:rPr>
              <a:t>The animal eat the fruit but only the juice part is digested.</a:t>
            </a:r>
          </a:p>
          <a:p>
            <a:pPr algn="just"/>
            <a:r>
              <a:rPr lang="en-GB" sz="3200" dirty="0" smtClean="0">
                <a:solidFill>
                  <a:schemeClr val="tx1"/>
                </a:solidFill>
                <a:latin typeface="Times New Roman" pitchFamily="18" charset="0"/>
                <a:cs typeface="Times New Roman" pitchFamily="18" charset="0"/>
              </a:rPr>
              <a:t>The stones and pips pass through animal’s digestive system and excreted to form new plant. This can be far away from the parent plant.</a:t>
            </a:r>
          </a:p>
          <a:p>
            <a:pPr algn="just"/>
            <a:r>
              <a:rPr lang="en-GB" sz="3200" dirty="0" smtClean="0">
                <a:solidFill>
                  <a:schemeClr val="tx1"/>
                </a:solidFill>
                <a:latin typeface="Times New Roman" pitchFamily="18" charset="0"/>
                <a:cs typeface="Times New Roman" pitchFamily="18" charset="0"/>
              </a:rPr>
              <a:t>Black berry, cherry and apple seed are dispersed in this way.</a:t>
            </a:r>
          </a:p>
          <a:p>
            <a:pPr algn="just"/>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0861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944216"/>
          </a:xfrm>
        </p:spPr>
        <p:txBody>
          <a:bodyPr/>
          <a:lstStyle/>
          <a:p>
            <a:pPr algn="just"/>
            <a:r>
              <a:rPr lang="en-GB" sz="3200" dirty="0" smtClean="0">
                <a:solidFill>
                  <a:schemeClr val="tx1"/>
                </a:solidFill>
                <a:effectLst/>
                <a:latin typeface="Times New Roman" pitchFamily="18" charset="0"/>
                <a:cs typeface="Times New Roman" pitchFamily="18" charset="0"/>
              </a:rPr>
              <a:t>Some seed have sticky hair, bristle hook or barb. They can transported by the sticking to the fur of the animal or ever the clothes of human beings.</a:t>
            </a:r>
            <a:endParaRPr lang="en-GB" sz="3200" dirty="0">
              <a:solidFill>
                <a:schemeClr val="tx1"/>
              </a:solidFill>
              <a:effectLst/>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6608" y="2077088"/>
            <a:ext cx="3951336" cy="4520264"/>
          </a:xfrm>
        </p:spPr>
      </p:pic>
      <p:pic>
        <p:nvPicPr>
          <p:cNvPr id="6146" name="Picture 2" descr="C:\Users\sidra\Desktop\sssss.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841898" y="2067612"/>
            <a:ext cx="5302102" cy="46017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389032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pPr algn="just"/>
            <a:r>
              <a:rPr lang="en-GB" dirty="0" smtClean="0">
                <a:effectLst/>
                <a:latin typeface="Times New Roman" pitchFamily="18" charset="0"/>
                <a:cs typeface="Times New Roman" pitchFamily="18" charset="0"/>
              </a:rPr>
              <a:t>By Human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179512" y="1196752"/>
            <a:ext cx="8856984" cy="5472608"/>
          </a:xfrm>
        </p:spPr>
        <p:txBody>
          <a:bodyPr>
            <a:noAutofit/>
          </a:bodyPr>
          <a:lstStyle/>
          <a:p>
            <a:pPr algn="just"/>
            <a:r>
              <a:rPr lang="en-GB" sz="3200" dirty="0">
                <a:solidFill>
                  <a:schemeClr val="tx1"/>
                </a:solidFill>
                <a:latin typeface="Times New Roman" pitchFamily="18" charset="0"/>
                <a:cs typeface="Times New Roman" pitchFamily="18" charset="0"/>
              </a:rPr>
              <a:t>Dispersal by humans </a:t>
            </a:r>
            <a:r>
              <a:rPr lang="en-GB" sz="3200" dirty="0" smtClean="0">
                <a:solidFill>
                  <a:srgbClr val="FF0000"/>
                </a:solidFill>
                <a:latin typeface="Times New Roman" pitchFamily="18" charset="0"/>
                <a:cs typeface="Times New Roman" pitchFamily="18" charset="0"/>
              </a:rPr>
              <a:t>(</a:t>
            </a:r>
            <a:r>
              <a:rPr lang="en-GB" sz="3200" i="1" dirty="0" err="1">
                <a:solidFill>
                  <a:srgbClr val="FF0000"/>
                </a:solidFill>
                <a:latin typeface="Times New Roman" pitchFamily="18" charset="0"/>
                <a:cs typeface="Times New Roman" pitchFamily="18" charset="0"/>
              </a:rPr>
              <a:t>A</a:t>
            </a:r>
            <a:r>
              <a:rPr lang="en-GB" sz="3200" i="1" dirty="0" err="1" smtClean="0">
                <a:solidFill>
                  <a:srgbClr val="FF0000"/>
                </a:solidFill>
                <a:latin typeface="Times New Roman" pitchFamily="18" charset="0"/>
                <a:cs typeface="Times New Roman" pitchFamily="18" charset="0"/>
              </a:rPr>
              <a:t>nthropochory</a:t>
            </a:r>
            <a:r>
              <a:rPr lang="en-GB" sz="3200" dirty="0">
                <a:solidFill>
                  <a:srgbClr val="FF0000"/>
                </a:solidFill>
                <a:latin typeface="Times New Roman" pitchFamily="18" charset="0"/>
                <a:cs typeface="Times New Roman" pitchFamily="18" charset="0"/>
              </a:rPr>
              <a:t>) </a:t>
            </a:r>
            <a:r>
              <a:rPr lang="en-GB" sz="3200" dirty="0">
                <a:solidFill>
                  <a:schemeClr val="tx1"/>
                </a:solidFill>
                <a:latin typeface="Times New Roman" pitchFamily="18" charset="0"/>
                <a:cs typeface="Times New Roman" pitchFamily="18" charset="0"/>
              </a:rPr>
              <a:t>used to be seen as a form of dispersal by animals. </a:t>
            </a:r>
            <a:endParaRPr lang="en-GB" sz="3200" dirty="0" smtClean="0">
              <a:solidFill>
                <a:schemeClr val="tx1"/>
              </a:solidFill>
              <a:latin typeface="Times New Roman" pitchFamily="18" charset="0"/>
              <a:cs typeface="Times New Roman" pitchFamily="18" charset="0"/>
            </a:endParaRPr>
          </a:p>
          <a:p>
            <a:pPr algn="just"/>
            <a:r>
              <a:rPr lang="en-GB" sz="3200" dirty="0">
                <a:solidFill>
                  <a:schemeClr val="tx1"/>
                </a:solidFill>
                <a:latin typeface="Times New Roman" pitchFamily="18" charset="0"/>
                <a:cs typeface="Times New Roman" pitchFamily="18" charset="0"/>
              </a:rPr>
              <a:t>Dispersal by humans on the one hand may act on large geographical scales and lead to invasive species. </a:t>
            </a:r>
            <a:endParaRPr lang="en-GB" sz="3200" dirty="0" smtClean="0">
              <a:solidFill>
                <a:schemeClr val="tx1"/>
              </a:solidFill>
              <a:latin typeface="Times New Roman" pitchFamily="18" charset="0"/>
              <a:cs typeface="Times New Roman" pitchFamily="18" charset="0"/>
            </a:endParaRPr>
          </a:p>
          <a:p>
            <a:pPr algn="just"/>
            <a:r>
              <a:rPr lang="en-GB" sz="3200" dirty="0" smtClean="0">
                <a:solidFill>
                  <a:schemeClr val="tx1"/>
                </a:solidFill>
                <a:latin typeface="Times New Roman" pitchFamily="18" charset="0"/>
                <a:cs typeface="Times New Roman" pitchFamily="18" charset="0"/>
              </a:rPr>
              <a:t>It acts </a:t>
            </a:r>
            <a:r>
              <a:rPr lang="en-GB" sz="3200" dirty="0">
                <a:solidFill>
                  <a:schemeClr val="tx1"/>
                </a:solidFill>
                <a:latin typeface="Times New Roman" pitchFamily="18" charset="0"/>
                <a:cs typeface="Times New Roman" pitchFamily="18" charset="0"/>
              </a:rPr>
              <a:t>on smaller, regional scales and drives the dynamics of existing biological populations</a:t>
            </a:r>
            <a:r>
              <a:rPr lang="en-GB" sz="3200"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12861149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pPr algn="just"/>
            <a:r>
              <a:rPr lang="en-GB" dirty="0" smtClean="0">
                <a:effectLst/>
                <a:latin typeface="Times New Roman" pitchFamily="18" charset="0"/>
                <a:cs typeface="Times New Roman" pitchFamily="18" charset="0"/>
              </a:rPr>
              <a:t>Examples</a:t>
            </a:r>
            <a:endParaRPr lang="en-GB" dirty="0">
              <a:effectLst/>
            </a:endParaRPr>
          </a:p>
        </p:txBody>
      </p:sp>
      <p:sp>
        <p:nvSpPr>
          <p:cNvPr id="3" name="Content Placeholder 2"/>
          <p:cNvSpPr>
            <a:spLocks noGrp="1"/>
          </p:cNvSpPr>
          <p:nvPr>
            <p:ph idx="1"/>
          </p:nvPr>
        </p:nvSpPr>
        <p:spPr>
          <a:xfrm>
            <a:off x="395114" y="1124744"/>
            <a:ext cx="8497366" cy="5472608"/>
          </a:xfrm>
        </p:spPr>
        <p:txBody>
          <a:bodyPr>
            <a:normAutofit/>
          </a:bodyPr>
          <a:lstStyle/>
          <a:p>
            <a:pPr algn="just"/>
            <a:r>
              <a:rPr lang="en-GB" sz="3200" dirty="0">
                <a:solidFill>
                  <a:schemeClr val="tx1"/>
                </a:solidFill>
                <a:latin typeface="Times New Roman" pitchFamily="18" charset="0"/>
                <a:cs typeface="Times New Roman" pitchFamily="18" charset="0"/>
              </a:rPr>
              <a:t>D</a:t>
            </a:r>
            <a:r>
              <a:rPr lang="en-GB" sz="3200" dirty="0" smtClean="0">
                <a:solidFill>
                  <a:schemeClr val="tx1"/>
                </a:solidFill>
                <a:latin typeface="Times New Roman" pitchFamily="18" charset="0"/>
                <a:cs typeface="Times New Roman" pitchFamily="18" charset="0"/>
              </a:rPr>
              <a:t>ispersal </a:t>
            </a:r>
            <a:r>
              <a:rPr lang="en-GB" sz="3200" dirty="0">
                <a:solidFill>
                  <a:schemeClr val="tx1"/>
                </a:solidFill>
                <a:latin typeface="Times New Roman" pitchFamily="18" charset="0"/>
                <a:cs typeface="Times New Roman" pitchFamily="18" charset="0"/>
              </a:rPr>
              <a:t>on human clothes (up to 250 m</a:t>
            </a:r>
            <a:r>
              <a:rPr lang="en-GB" sz="3200" dirty="0" smtClean="0">
                <a:solidFill>
                  <a:schemeClr val="tx1"/>
                </a:solidFill>
                <a:latin typeface="Times New Roman" pitchFamily="18" charset="0"/>
                <a:cs typeface="Times New Roman" pitchFamily="18" charset="0"/>
              </a:rPr>
              <a:t>),</a:t>
            </a:r>
            <a:r>
              <a:rPr lang="en-GB" sz="3200" baseline="30000" dirty="0">
                <a:solidFill>
                  <a:schemeClr val="tx1"/>
                </a:solidFill>
                <a:latin typeface="Times New Roman" pitchFamily="18" charset="0"/>
                <a:cs typeface="Times New Roman" pitchFamily="18" charset="0"/>
              </a:rPr>
              <a:t> </a:t>
            </a:r>
            <a:r>
              <a:rPr lang="en-GB" sz="3200" dirty="0" smtClean="0">
                <a:solidFill>
                  <a:schemeClr val="tx1"/>
                </a:solidFill>
                <a:latin typeface="Times New Roman" pitchFamily="18" charset="0"/>
                <a:cs typeface="Times New Roman" pitchFamily="18" charset="0"/>
              </a:rPr>
              <a:t>on </a:t>
            </a:r>
            <a:r>
              <a:rPr lang="en-GB" sz="3200" dirty="0">
                <a:solidFill>
                  <a:schemeClr val="tx1"/>
                </a:solidFill>
                <a:latin typeface="Times New Roman" pitchFamily="18" charset="0"/>
                <a:cs typeface="Times New Roman" pitchFamily="18" charset="0"/>
              </a:rPr>
              <a:t>shoes (up to 5 </a:t>
            </a:r>
            <a:r>
              <a:rPr lang="en-GB" sz="3200" dirty="0" smtClean="0">
                <a:solidFill>
                  <a:schemeClr val="tx1"/>
                </a:solidFill>
                <a:latin typeface="Times New Roman" pitchFamily="18" charset="0"/>
                <a:cs typeface="Times New Roman" pitchFamily="18" charset="0"/>
              </a:rPr>
              <a:t>km)</a:t>
            </a:r>
            <a:r>
              <a:rPr lang="en-GB" sz="3200" baseline="30000" dirty="0">
                <a:solidFill>
                  <a:schemeClr val="tx1"/>
                </a:solidFill>
                <a:latin typeface="Times New Roman" pitchFamily="18" charset="0"/>
                <a:cs typeface="Times New Roman" pitchFamily="18" charset="0"/>
              </a:rPr>
              <a:t> </a:t>
            </a:r>
            <a:r>
              <a:rPr lang="en-GB" sz="3200" dirty="0" smtClean="0">
                <a:solidFill>
                  <a:schemeClr val="tx1"/>
                </a:solidFill>
                <a:latin typeface="Times New Roman" pitchFamily="18" charset="0"/>
                <a:cs typeface="Times New Roman" pitchFamily="18" charset="0"/>
              </a:rPr>
              <a:t>or </a:t>
            </a:r>
            <a:r>
              <a:rPr lang="en-GB" sz="3200" dirty="0">
                <a:solidFill>
                  <a:schemeClr val="tx1"/>
                </a:solidFill>
                <a:latin typeface="Times New Roman" pitchFamily="18" charset="0"/>
                <a:cs typeface="Times New Roman" pitchFamily="18" charset="0"/>
              </a:rPr>
              <a:t>by cars (regularly ~ 250 m, singles cases &gt; 100 km)</a:t>
            </a:r>
          </a:p>
          <a:p>
            <a:pPr algn="just"/>
            <a:endParaRPr lang="en-GB" sz="3200" dirty="0">
              <a:solidFill>
                <a:schemeClr val="tx1"/>
              </a:solidFill>
              <a:latin typeface="Times New Roman" pitchFamily="18" charset="0"/>
              <a:cs typeface="Times New Roman" pitchFamily="18" charset="0"/>
            </a:endParaRPr>
          </a:p>
        </p:txBody>
      </p:sp>
      <p:pic>
        <p:nvPicPr>
          <p:cNvPr id="4" name="Picture 3" descr="https://upload.wikimedia.org/wikipedia/commons/thumb/a/aa/Epizoochoria_NRM.jpg/220px-Epizoochoria_NRM.jpg">
            <a:hlinkClick r:id="rId2"/>
          </p:cNvPr>
          <p:cNvPicPr/>
          <p:nvPr/>
        </p:nvPicPr>
        <p:blipFill>
          <a:blip r:embed="rId3">
            <a:extLst>
              <a:ext uri="{28A0092B-C50C-407E-A947-70E740481C1C}">
                <a14:useLocalDpi xmlns:a14="http://schemas.microsoft.com/office/drawing/2010/main" xmlns="" val="0"/>
              </a:ext>
            </a:extLst>
          </a:blip>
          <a:srcRect/>
          <a:stretch>
            <a:fillRect/>
          </a:stretch>
        </p:blipFill>
        <p:spPr bwMode="auto">
          <a:xfrm>
            <a:off x="179512" y="3140968"/>
            <a:ext cx="4258280" cy="3326824"/>
          </a:xfrm>
          <a:prstGeom prst="rect">
            <a:avLst/>
          </a:prstGeom>
          <a:noFill/>
          <a:ln>
            <a:noFill/>
          </a:ln>
        </p:spPr>
      </p:pic>
      <p:pic>
        <p:nvPicPr>
          <p:cNvPr id="5" name="Picture 4" descr="File:Human-Mediated-Dispersal-of-Seeds-by-the-Airflow-of-Vehicles-pone.0052733.s001.ogv"/>
          <p:cNvPicPr/>
          <p:nvPr/>
        </p:nvPicPr>
        <p:blipFill>
          <a:blip r:embed="rId4">
            <a:extLst>
              <a:ext uri="{28A0092B-C50C-407E-A947-70E740481C1C}">
                <a14:useLocalDpi xmlns:a14="http://schemas.microsoft.com/office/drawing/2010/main" xmlns="" val="0"/>
              </a:ext>
            </a:extLst>
          </a:blip>
          <a:srcRect/>
          <a:stretch>
            <a:fillRect/>
          </a:stretch>
        </p:blipFill>
        <p:spPr bwMode="auto">
          <a:xfrm>
            <a:off x="4767986" y="3140968"/>
            <a:ext cx="4340096" cy="3326824"/>
          </a:xfrm>
          <a:prstGeom prst="rect">
            <a:avLst/>
          </a:prstGeom>
          <a:noFill/>
          <a:ln>
            <a:noFill/>
          </a:ln>
        </p:spPr>
      </p:pic>
    </p:spTree>
    <p:extLst>
      <p:ext uri="{BB962C8B-B14F-4D97-AF65-F5344CB8AC3E}">
        <p14:creationId xmlns:p14="http://schemas.microsoft.com/office/powerpoint/2010/main" xmlns="" val="1080065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By Explosion</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smtClean="0">
                <a:solidFill>
                  <a:schemeClr val="tx1"/>
                </a:solidFill>
                <a:latin typeface="Times New Roman" pitchFamily="18" charset="0"/>
                <a:cs typeface="Times New Roman" pitchFamily="18" charset="0"/>
              </a:rPr>
              <a:t>Some plants have pods that explode when ripe and shoot out the seed.</a:t>
            </a:r>
          </a:p>
          <a:p>
            <a:pPr algn="just"/>
            <a:r>
              <a:rPr lang="en-GB" sz="3200" dirty="0" err="1" smtClean="0">
                <a:solidFill>
                  <a:schemeClr val="tx1"/>
                </a:solidFill>
                <a:latin typeface="Times New Roman" pitchFamily="18" charset="0"/>
                <a:cs typeface="Times New Roman" pitchFamily="18" charset="0"/>
              </a:rPr>
              <a:t>Lupins</a:t>
            </a:r>
            <a:r>
              <a:rPr lang="en-GB" sz="3200" dirty="0" smtClean="0">
                <a:solidFill>
                  <a:schemeClr val="tx1"/>
                </a:solidFill>
                <a:latin typeface="Times New Roman" pitchFamily="18" charset="0"/>
                <a:cs typeface="Times New Roman" pitchFamily="18" charset="0"/>
              </a:rPr>
              <a:t> , gorse and broom scatter their seed in this way.</a:t>
            </a:r>
          </a:p>
          <a:p>
            <a:pPr algn="just"/>
            <a:r>
              <a:rPr lang="en-GB" sz="3200" dirty="0" smtClean="0">
                <a:solidFill>
                  <a:schemeClr val="tx1"/>
                </a:solidFill>
                <a:latin typeface="Times New Roman" pitchFamily="18" charset="0"/>
                <a:cs typeface="Times New Roman" pitchFamily="18" charset="0"/>
              </a:rPr>
              <a:t>Pea and bean plants also keep their seed in their pods. When this seed are ripe and pods has dried, the pods bursts open and the peas and beans are scattered.</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089102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692696"/>
            <a:ext cx="4860032" cy="5256584"/>
          </a:xfrm>
        </p:spPr>
      </p:pic>
      <p:pic>
        <p:nvPicPr>
          <p:cNvPr id="7170" name="Picture 2" descr="C:\Users\sidra\Desktop\hj.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956076" y="894259"/>
            <a:ext cx="4080420" cy="45509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728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05664" cy="2160240"/>
          </a:xfrm>
        </p:spPr>
        <p:txBody>
          <a:bodyPr/>
          <a:lstStyle/>
          <a:p>
            <a:pPr algn="just"/>
            <a:r>
              <a:rPr lang="en-GB" sz="3200" dirty="0" smtClean="0">
                <a:solidFill>
                  <a:schemeClr val="tx1"/>
                </a:solidFill>
                <a:effectLst/>
                <a:latin typeface="Times New Roman" pitchFamily="18" charset="0"/>
                <a:cs typeface="Times New Roman" pitchFamily="18" charset="0"/>
              </a:rPr>
              <a:t>To avoid growing very close to each other , plant take help of agent like wind, water and animal to scattered their seeds.</a:t>
            </a:r>
            <a:endParaRPr lang="en-GB" sz="3200" dirty="0">
              <a:solidFill>
                <a:schemeClr val="tx1"/>
              </a:solidFill>
              <a:effectLst/>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2272606"/>
            <a:ext cx="9144000" cy="4468762"/>
          </a:xfrm>
        </p:spPr>
      </p:pic>
    </p:spTree>
    <p:extLst>
      <p:ext uri="{BB962C8B-B14F-4D97-AF65-F5344CB8AC3E}">
        <p14:creationId xmlns:p14="http://schemas.microsoft.com/office/powerpoint/2010/main" xmlns="" val="2720496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pPr algn="just"/>
            <a:r>
              <a:rPr lang="en-GB" dirty="0" smtClean="0">
                <a:effectLst/>
                <a:latin typeface="Times New Roman" pitchFamily="18" charset="0"/>
                <a:cs typeface="Times New Roman" pitchFamily="18" charset="0"/>
              </a:rPr>
              <a:t>Benefits.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Seed dispersal is likely to have several benefits for different plant species. </a:t>
            </a:r>
            <a:endParaRPr lang="en-GB" sz="3200" dirty="0" smtClean="0">
              <a:solidFill>
                <a:schemeClr val="tx1"/>
              </a:solidFill>
              <a:latin typeface="Times New Roman" pitchFamily="18" charset="0"/>
              <a:cs typeface="Times New Roman" pitchFamily="18" charset="0"/>
            </a:endParaRPr>
          </a:p>
          <a:p>
            <a:pPr algn="just"/>
            <a:r>
              <a:rPr lang="en-GB" sz="3200" dirty="0" smtClean="0">
                <a:solidFill>
                  <a:schemeClr val="tx1"/>
                </a:solidFill>
                <a:latin typeface="Times New Roman" pitchFamily="18" charset="0"/>
                <a:cs typeface="Times New Roman" pitchFamily="18" charset="0"/>
              </a:rPr>
              <a:t>seed </a:t>
            </a:r>
            <a:r>
              <a:rPr lang="en-GB" sz="3200" dirty="0">
                <a:solidFill>
                  <a:schemeClr val="tx1"/>
                </a:solidFill>
                <a:latin typeface="Times New Roman" pitchFamily="18" charset="0"/>
                <a:cs typeface="Times New Roman" pitchFamily="18" charset="0"/>
              </a:rPr>
              <a:t>dispersal may allow plants to colonize vacant habitats and </a:t>
            </a:r>
            <a:r>
              <a:rPr lang="en-GB" sz="3200" dirty="0" smtClean="0">
                <a:solidFill>
                  <a:schemeClr val="tx1"/>
                </a:solidFill>
                <a:latin typeface="Times New Roman" pitchFamily="18" charset="0"/>
                <a:cs typeface="Times New Roman" pitchFamily="18" charset="0"/>
              </a:rPr>
              <a:t>even </a:t>
            </a:r>
            <a:r>
              <a:rPr lang="en-GB" sz="3200" dirty="0">
                <a:solidFill>
                  <a:schemeClr val="tx1"/>
                </a:solidFill>
                <a:latin typeface="Times New Roman" pitchFamily="18" charset="0"/>
                <a:cs typeface="Times New Roman" pitchFamily="18" charset="0"/>
              </a:rPr>
              <a:t>new geographic </a:t>
            </a:r>
            <a:r>
              <a:rPr lang="en-GB" sz="3200" dirty="0" smtClean="0">
                <a:solidFill>
                  <a:schemeClr val="tx1"/>
                </a:solidFill>
                <a:latin typeface="Times New Roman" pitchFamily="18" charset="0"/>
                <a:cs typeface="Times New Roman" pitchFamily="18" charset="0"/>
              </a:rPr>
              <a:t>regions.</a:t>
            </a:r>
          </a:p>
          <a:p>
            <a:pPr algn="just"/>
            <a:r>
              <a:rPr lang="en-GB" sz="3200" dirty="0">
                <a:solidFill>
                  <a:schemeClr val="tx1"/>
                </a:solidFill>
                <a:latin typeface="Times New Roman" pitchFamily="18" charset="0"/>
                <a:cs typeface="Times New Roman" pitchFamily="18" charset="0"/>
              </a:rPr>
              <a:t>Seed dispersal also allows plants to reach specific habitats that are </a:t>
            </a:r>
            <a:r>
              <a:rPr lang="en-GB" sz="3200" dirty="0" err="1">
                <a:solidFill>
                  <a:schemeClr val="tx1"/>
                </a:solidFill>
                <a:latin typeface="Times New Roman" pitchFamily="18" charset="0"/>
                <a:cs typeface="Times New Roman" pitchFamily="18" charset="0"/>
              </a:rPr>
              <a:t>favorable</a:t>
            </a:r>
            <a:r>
              <a:rPr lang="en-GB" sz="3200" dirty="0">
                <a:solidFill>
                  <a:schemeClr val="tx1"/>
                </a:solidFill>
                <a:latin typeface="Times New Roman" pitchFamily="18" charset="0"/>
                <a:cs typeface="Times New Roman" pitchFamily="18" charset="0"/>
              </a:rPr>
              <a:t> for survival, a hypothesis known as directed dispersal. </a:t>
            </a:r>
          </a:p>
        </p:txBody>
      </p:sp>
    </p:spTree>
    <p:extLst>
      <p:ext uri="{BB962C8B-B14F-4D97-AF65-F5344CB8AC3E}">
        <p14:creationId xmlns:p14="http://schemas.microsoft.com/office/powerpoint/2010/main" xmlns="" val="1579870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Conti…</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GB" sz="3200" dirty="0">
                <a:solidFill>
                  <a:schemeClr val="tx1"/>
                </a:solidFill>
                <a:latin typeface="Times New Roman" pitchFamily="18" charset="0"/>
                <a:cs typeface="Times New Roman" pitchFamily="18" charset="0"/>
              </a:rPr>
              <a:t>I</a:t>
            </a:r>
            <a:r>
              <a:rPr lang="en-GB" sz="3200" dirty="0" smtClean="0">
                <a:solidFill>
                  <a:schemeClr val="tx1"/>
                </a:solidFill>
                <a:latin typeface="Times New Roman" pitchFamily="18" charset="0"/>
                <a:cs typeface="Times New Roman" pitchFamily="18" charset="0"/>
              </a:rPr>
              <a:t>n </a:t>
            </a:r>
            <a:r>
              <a:rPr lang="en-GB" sz="3200" dirty="0">
                <a:solidFill>
                  <a:schemeClr val="tx1"/>
                </a:solidFill>
                <a:latin typeface="Times New Roman" pitchFamily="18" charset="0"/>
                <a:cs typeface="Times New Roman" pitchFamily="18" charset="0"/>
              </a:rPr>
              <a:t>the case of fleshy-fruited plants, seed-dispersal in animal guts (</a:t>
            </a:r>
            <a:r>
              <a:rPr lang="en-GB" sz="3200" dirty="0" err="1">
                <a:solidFill>
                  <a:schemeClr val="tx1"/>
                </a:solidFill>
                <a:latin typeface="Times New Roman" pitchFamily="18" charset="0"/>
                <a:cs typeface="Times New Roman" pitchFamily="18" charset="0"/>
              </a:rPr>
              <a:t>endozoochory</a:t>
            </a:r>
            <a:r>
              <a:rPr lang="en-GB" sz="3200" dirty="0">
                <a:solidFill>
                  <a:schemeClr val="tx1"/>
                </a:solidFill>
                <a:latin typeface="Times New Roman" pitchFamily="18" charset="0"/>
                <a:cs typeface="Times New Roman" pitchFamily="18" charset="0"/>
              </a:rPr>
              <a:t>) often enhances the amount, the speed, and the asynchrony of germination, which can have important plant </a:t>
            </a:r>
            <a:r>
              <a:rPr lang="en-GB" sz="3200" dirty="0" smtClean="0">
                <a:solidFill>
                  <a:schemeClr val="tx1"/>
                </a:solidFill>
                <a:latin typeface="Times New Roman" pitchFamily="18" charset="0"/>
                <a:cs typeface="Times New Roman" pitchFamily="18" charset="0"/>
              </a:rPr>
              <a:t>benefits.</a:t>
            </a:r>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49900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856984" cy="1008112"/>
          </a:xfrm>
        </p:spPr>
        <p:txBody>
          <a:bodyPr/>
          <a:lstStyle/>
          <a:p>
            <a:pPr algn="just"/>
            <a:r>
              <a:rPr lang="en-GB" sz="4800" dirty="0" smtClean="0">
                <a:effectLst/>
                <a:latin typeface="Times New Roman" pitchFamily="18" charset="0"/>
                <a:cs typeface="Times New Roman" pitchFamily="18" charset="0"/>
              </a:rPr>
              <a:t>Why to seed need to be dispersed?</a:t>
            </a:r>
            <a:endParaRPr lang="en-GB" sz="4800"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GB" sz="3200" dirty="0" smtClean="0">
                <a:solidFill>
                  <a:schemeClr val="tx1"/>
                </a:solidFill>
                <a:latin typeface="Times New Roman" pitchFamily="18" charset="0"/>
                <a:cs typeface="Times New Roman" pitchFamily="18" charset="0"/>
              </a:rPr>
              <a:t>If seed are not dispersed, it will  just drop just next to it’s mother plant. This will end with a conclusion that the seed might not have the right amount of water, light and temperature to survive or even grow.</a:t>
            </a:r>
            <a:endParaRPr lang="en-GB" sz="3200" dirty="0">
              <a:solidFill>
                <a:schemeClr val="tx1"/>
              </a:solidFill>
              <a:latin typeface="Times New Roman" pitchFamily="18" charset="0"/>
              <a:cs typeface="Times New Roman" pitchFamily="18" charset="0"/>
            </a:endParaRPr>
          </a:p>
        </p:txBody>
      </p:sp>
      <p:pic>
        <p:nvPicPr>
          <p:cNvPr id="1026" name="Picture 2" descr="C:\Users\sidra\Desktop\dispersal-of-seeds-4-63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283968" y="3861048"/>
            <a:ext cx="4525020"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46642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Method</a:t>
            </a:r>
            <a:r>
              <a:rPr lang="en-GB" dirty="0" smtClean="0">
                <a:latin typeface="Times New Roman" pitchFamily="18" charset="0"/>
                <a:cs typeface="Times New Roman" pitchFamily="18" charset="0"/>
              </a:rPr>
              <a:t> </a:t>
            </a:r>
            <a:r>
              <a:rPr lang="en-GB" dirty="0" smtClean="0">
                <a:effectLst/>
                <a:latin typeface="Times New Roman" pitchFamily="18" charset="0"/>
                <a:cs typeface="Times New Roman" pitchFamily="18" charset="0"/>
              </a:rPr>
              <a:t>of</a:t>
            </a:r>
            <a:r>
              <a:rPr lang="en-GB" dirty="0" smtClean="0">
                <a:latin typeface="Times New Roman" pitchFamily="18" charset="0"/>
                <a:cs typeface="Times New Roman" pitchFamily="18" charset="0"/>
              </a:rPr>
              <a:t> </a:t>
            </a:r>
            <a:r>
              <a:rPr lang="en-GB" dirty="0" smtClean="0">
                <a:effectLst/>
                <a:latin typeface="Times New Roman" pitchFamily="18" charset="0"/>
                <a:cs typeface="Times New Roman" pitchFamily="18" charset="0"/>
              </a:rPr>
              <a:t>seed</a:t>
            </a:r>
            <a:r>
              <a:rPr lang="en-GB" dirty="0" smtClean="0">
                <a:latin typeface="Times New Roman" pitchFamily="18" charset="0"/>
                <a:cs typeface="Times New Roman" pitchFamily="18" charset="0"/>
              </a:rPr>
              <a:t> </a:t>
            </a:r>
            <a:r>
              <a:rPr lang="en-GB" dirty="0" smtClean="0">
                <a:effectLst/>
                <a:latin typeface="Times New Roman" pitchFamily="18" charset="0"/>
                <a:cs typeface="Times New Roman" pitchFamily="18" charset="0"/>
              </a:rPr>
              <a:t>dispersal</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323528" y="1700808"/>
            <a:ext cx="8568952" cy="4569371"/>
          </a:xfrm>
        </p:spPr>
        <p:txBody>
          <a:bodyPr>
            <a:normAutofit/>
          </a:bodyPr>
          <a:lstStyle/>
          <a:p>
            <a:pPr algn="just"/>
            <a:r>
              <a:rPr lang="en-GB" sz="3200" dirty="0">
                <a:solidFill>
                  <a:schemeClr val="tx1"/>
                </a:solidFill>
                <a:latin typeface="Times New Roman" pitchFamily="18" charset="0"/>
                <a:cs typeface="Times New Roman" pitchFamily="18" charset="0"/>
              </a:rPr>
              <a:t>Seed dispersal is sometimes </a:t>
            </a:r>
            <a:r>
              <a:rPr lang="en-GB" sz="3200" dirty="0" smtClean="0">
                <a:solidFill>
                  <a:schemeClr val="tx1"/>
                </a:solidFill>
                <a:latin typeface="Times New Roman" pitchFamily="18" charset="0"/>
                <a:cs typeface="Times New Roman" pitchFamily="18" charset="0"/>
              </a:rPr>
              <a:t>split into</a:t>
            </a:r>
            <a:r>
              <a:rPr lang="en-GB" sz="3200" dirty="0">
                <a:solidFill>
                  <a:schemeClr val="tx1"/>
                </a:solidFill>
                <a:latin typeface="Times New Roman" pitchFamily="18" charset="0"/>
                <a:cs typeface="Times New Roman" pitchFamily="18" charset="0"/>
              </a:rPr>
              <a:t> </a:t>
            </a:r>
            <a:r>
              <a:rPr lang="en-GB" sz="3200" i="1" dirty="0" err="1" smtClean="0">
                <a:solidFill>
                  <a:srgbClr val="FF0000"/>
                </a:solidFill>
                <a:latin typeface="Times New Roman" pitchFamily="18" charset="0"/>
                <a:cs typeface="Times New Roman" pitchFamily="18" charset="0"/>
              </a:rPr>
              <a:t>Autochory</a:t>
            </a:r>
            <a:r>
              <a:rPr lang="en-GB" sz="3200" dirty="0">
                <a:solidFill>
                  <a:schemeClr val="tx1"/>
                </a:solidFill>
                <a:latin typeface="Times New Roman" pitchFamily="18" charset="0"/>
                <a:cs typeface="Times New Roman" pitchFamily="18" charset="0"/>
              </a:rPr>
              <a:t> (when dispersal is attained using the plant's own means) and </a:t>
            </a:r>
            <a:r>
              <a:rPr lang="en-GB" sz="3200" i="1" dirty="0" err="1">
                <a:solidFill>
                  <a:srgbClr val="FF0000"/>
                </a:solidFill>
                <a:latin typeface="Times New Roman" pitchFamily="18" charset="0"/>
                <a:cs typeface="Times New Roman" pitchFamily="18" charset="0"/>
              </a:rPr>
              <a:t>A</a:t>
            </a:r>
            <a:r>
              <a:rPr lang="en-GB" sz="3200" i="1" dirty="0" err="1" smtClean="0">
                <a:solidFill>
                  <a:srgbClr val="FF0000"/>
                </a:solidFill>
                <a:latin typeface="Times New Roman" pitchFamily="18" charset="0"/>
                <a:cs typeface="Times New Roman" pitchFamily="18" charset="0"/>
              </a:rPr>
              <a:t>llochory</a:t>
            </a:r>
            <a:r>
              <a:rPr lang="en-GB" sz="3200" dirty="0">
                <a:solidFill>
                  <a:schemeClr val="tx1"/>
                </a:solidFill>
                <a:latin typeface="Times New Roman" pitchFamily="18" charset="0"/>
                <a:cs typeface="Times New Roman" pitchFamily="18" charset="0"/>
              </a:rPr>
              <a:t> (when obtained through external means).</a:t>
            </a:r>
          </a:p>
          <a:p>
            <a:pPr algn="just"/>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70921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err="1">
                <a:effectLst/>
                <a:latin typeface="Times New Roman" pitchFamily="18" charset="0"/>
                <a:cs typeface="Times New Roman" pitchFamily="18" charset="0"/>
              </a:rPr>
              <a:t>Autochory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56792"/>
            <a:ext cx="8229600" cy="4525963"/>
          </a:xfrm>
        </p:spPr>
        <p:txBody>
          <a:bodyPr>
            <a:normAutofit/>
          </a:bodyPr>
          <a:lstStyle/>
          <a:p>
            <a:pPr algn="just"/>
            <a:r>
              <a:rPr lang="en-GB" sz="3200" dirty="0" err="1">
                <a:solidFill>
                  <a:schemeClr val="tx1"/>
                </a:solidFill>
                <a:latin typeface="Times New Roman" pitchFamily="18" charset="0"/>
                <a:cs typeface="Times New Roman" pitchFamily="18" charset="0"/>
              </a:rPr>
              <a:t>Autochorous</a:t>
            </a:r>
            <a:r>
              <a:rPr lang="en-GB" sz="3200" dirty="0">
                <a:solidFill>
                  <a:schemeClr val="tx1"/>
                </a:solidFill>
                <a:latin typeface="Times New Roman" pitchFamily="18" charset="0"/>
                <a:cs typeface="Times New Roman" pitchFamily="18" charset="0"/>
              </a:rPr>
              <a:t> plants disperse their seed without any help from an external </a:t>
            </a:r>
            <a:r>
              <a:rPr lang="en-GB" sz="3200" dirty="0" smtClean="0">
                <a:solidFill>
                  <a:schemeClr val="tx1"/>
                </a:solidFill>
                <a:latin typeface="Times New Roman" pitchFamily="18" charset="0"/>
                <a:cs typeface="Times New Roman" pitchFamily="18" charset="0"/>
              </a:rPr>
              <a:t>vector </a:t>
            </a:r>
            <a:r>
              <a:rPr lang="en-GB" sz="3200" dirty="0">
                <a:solidFill>
                  <a:schemeClr val="tx1"/>
                </a:solidFill>
                <a:latin typeface="Times New Roman" pitchFamily="18" charset="0"/>
                <a:cs typeface="Times New Roman" pitchFamily="18" charset="0"/>
              </a:rPr>
              <a:t>as a result this limits plants considerably as to the distance </a:t>
            </a:r>
            <a:r>
              <a:rPr lang="en-GB" sz="3200" dirty="0" smtClean="0">
                <a:solidFill>
                  <a:schemeClr val="tx1"/>
                </a:solidFill>
                <a:latin typeface="Times New Roman" pitchFamily="18" charset="0"/>
                <a:cs typeface="Times New Roman" pitchFamily="18" charset="0"/>
              </a:rPr>
              <a:t>they </a:t>
            </a:r>
            <a:r>
              <a:rPr lang="en-GB" sz="3200" dirty="0">
                <a:solidFill>
                  <a:schemeClr val="tx1"/>
                </a:solidFill>
                <a:latin typeface="Times New Roman" pitchFamily="18" charset="0"/>
                <a:cs typeface="Times New Roman" pitchFamily="18" charset="0"/>
              </a:rPr>
              <a:t>can disperse their </a:t>
            </a:r>
            <a:r>
              <a:rPr lang="en-GB" sz="3200" dirty="0" smtClean="0">
                <a:solidFill>
                  <a:schemeClr val="tx1"/>
                </a:solidFill>
                <a:latin typeface="Times New Roman" pitchFamily="18" charset="0"/>
                <a:cs typeface="Times New Roman" pitchFamily="18" charset="0"/>
              </a:rPr>
              <a:t>seed.</a:t>
            </a:r>
          </a:p>
          <a:p>
            <a:pPr algn="just"/>
            <a:r>
              <a:rPr lang="en-GB" sz="3200" dirty="0">
                <a:solidFill>
                  <a:srgbClr val="FF0000"/>
                </a:solidFill>
                <a:latin typeface="Times New Roman" pitchFamily="18" charset="0"/>
                <a:cs typeface="Times New Roman" pitchFamily="18" charset="0"/>
              </a:rPr>
              <a:t>Two other types of </a:t>
            </a:r>
            <a:r>
              <a:rPr lang="en-GB" sz="3200" dirty="0" err="1" smtClean="0">
                <a:solidFill>
                  <a:srgbClr val="FF0000"/>
                </a:solidFill>
                <a:latin typeface="Times New Roman" pitchFamily="18" charset="0"/>
                <a:cs typeface="Times New Roman" pitchFamily="18" charset="0"/>
              </a:rPr>
              <a:t>autochory</a:t>
            </a:r>
            <a:r>
              <a:rPr lang="en-GB" sz="3200" dirty="0" smtClean="0">
                <a:solidFill>
                  <a:srgbClr val="FF0000"/>
                </a:solidFill>
                <a:latin typeface="Times New Roman" pitchFamily="18" charset="0"/>
                <a:cs typeface="Times New Roman" pitchFamily="18" charset="0"/>
              </a:rPr>
              <a:t> are </a:t>
            </a:r>
            <a:r>
              <a:rPr lang="en-GB" sz="3200" b="1" dirty="0" err="1">
                <a:solidFill>
                  <a:srgbClr val="FF0000"/>
                </a:solidFill>
                <a:latin typeface="Times New Roman" pitchFamily="18" charset="0"/>
                <a:cs typeface="Times New Roman" pitchFamily="18" charset="0"/>
              </a:rPr>
              <a:t>blastochory</a:t>
            </a:r>
            <a:r>
              <a:rPr lang="en-GB" sz="3200" dirty="0">
                <a:solidFill>
                  <a:schemeClr val="tx1"/>
                </a:solidFill>
                <a:latin typeface="Times New Roman" pitchFamily="18" charset="0"/>
                <a:cs typeface="Times New Roman" pitchFamily="18" charset="0"/>
              </a:rPr>
              <a:t>, where the stem of the plant crawls along the ground to deposit its seed far from the base of the </a:t>
            </a:r>
            <a:r>
              <a:rPr lang="en-GB" sz="3200" dirty="0" smtClean="0">
                <a:solidFill>
                  <a:schemeClr val="tx1"/>
                </a:solidFill>
                <a:latin typeface="Times New Roman" pitchFamily="18" charset="0"/>
                <a:cs typeface="Times New Roman" pitchFamily="18" charset="0"/>
              </a:rPr>
              <a:t>plant</a:t>
            </a:r>
            <a:r>
              <a:rPr lang="en-GB" sz="32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3180671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smtClean="0">
                <a:effectLst/>
                <a:latin typeface="Times New Roman" pitchFamily="18" charset="0"/>
                <a:cs typeface="Times New Roman" pitchFamily="18" charset="0"/>
              </a:rPr>
              <a:t>Conti …</a:t>
            </a:r>
            <a:endParaRPr lang="en-GB"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GB" sz="3200" dirty="0">
                <a:solidFill>
                  <a:schemeClr val="tx1"/>
                </a:solidFill>
                <a:latin typeface="Times New Roman" pitchFamily="18" charset="0"/>
                <a:cs typeface="Times New Roman" pitchFamily="18" charset="0"/>
              </a:rPr>
              <a:t>and </a:t>
            </a:r>
            <a:r>
              <a:rPr lang="en-GB" sz="3200" b="1" dirty="0" err="1" smtClean="0">
                <a:solidFill>
                  <a:srgbClr val="FF0000"/>
                </a:solidFill>
                <a:latin typeface="Times New Roman" pitchFamily="18" charset="0"/>
                <a:cs typeface="Times New Roman" pitchFamily="18" charset="0"/>
              </a:rPr>
              <a:t>Herpochory</a:t>
            </a:r>
            <a:r>
              <a:rPr lang="en-GB" sz="3200" dirty="0">
                <a:solidFill>
                  <a:schemeClr val="tx1"/>
                </a:solidFill>
                <a:latin typeface="Times New Roman" pitchFamily="18" charset="0"/>
                <a:cs typeface="Times New Roman" pitchFamily="18" charset="0"/>
              </a:rPr>
              <a:t> (the seed crawls by means of </a:t>
            </a:r>
            <a:r>
              <a:rPr lang="en-GB" sz="3200" dirty="0" err="1" smtClean="0">
                <a:solidFill>
                  <a:schemeClr val="tx1"/>
                </a:solidFill>
                <a:latin typeface="Times New Roman" pitchFamily="18" charset="0"/>
                <a:cs typeface="Times New Roman" pitchFamily="18" charset="0"/>
              </a:rPr>
              <a:t>trichomes</a:t>
            </a:r>
            <a:r>
              <a:rPr lang="en-GB" sz="3200" dirty="0" smtClean="0">
                <a:solidFill>
                  <a:schemeClr val="tx1"/>
                </a:solidFill>
                <a:latin typeface="Times New Roman" pitchFamily="18" charset="0"/>
                <a:cs typeface="Times New Roman" pitchFamily="18" charset="0"/>
              </a:rPr>
              <a:t> and </a:t>
            </a:r>
            <a:r>
              <a:rPr lang="en-GB" sz="3200" dirty="0">
                <a:solidFill>
                  <a:schemeClr val="tx1"/>
                </a:solidFill>
                <a:latin typeface="Times New Roman" pitchFamily="18" charset="0"/>
                <a:cs typeface="Times New Roman" pitchFamily="18" charset="0"/>
              </a:rPr>
              <a:t>changes in humidity</a:t>
            </a:r>
            <a:r>
              <a:rPr lang="en-GB" sz="3200" dirty="0" smtClean="0">
                <a:solidFill>
                  <a:schemeClr val="tx1"/>
                </a:solidFill>
                <a:latin typeface="Times New Roman" pitchFamily="18" charset="0"/>
                <a:cs typeface="Times New Roman" pitchFamily="18" charset="0"/>
              </a:rPr>
              <a:t>).</a:t>
            </a:r>
          </a:p>
          <a:p>
            <a:pPr marL="0" indent="0" algn="just">
              <a:buNone/>
            </a:pPr>
            <a:endParaRPr lang="en-GB" sz="3200" dirty="0">
              <a:solidFill>
                <a:schemeClr val="tx1"/>
              </a:solidFill>
              <a:latin typeface="Times New Roman" pitchFamily="18" charset="0"/>
              <a:cs typeface="Times New Roman" pitchFamily="18" charset="0"/>
            </a:endParaRPr>
          </a:p>
          <a:p>
            <a:pPr algn="just"/>
            <a:endParaRPr lang="en-GB"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295580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614</TotalTime>
  <Words>642</Words>
  <Application>Microsoft Office PowerPoint</Application>
  <PresentationFormat>On-screen Show (4:3)</PresentationFormat>
  <Paragraphs>63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Executive</vt:lpstr>
      <vt:lpstr>Slide 1</vt:lpstr>
      <vt:lpstr>Definition </vt:lpstr>
      <vt:lpstr>To avoid growing very close to each other , plant take help of agent like wind, water and animal to scattered their seeds.</vt:lpstr>
      <vt:lpstr>Benefits. </vt:lpstr>
      <vt:lpstr>Conti…</vt:lpstr>
      <vt:lpstr>Why to seed need to be dispersed?</vt:lpstr>
      <vt:lpstr>Method of seed dispersal</vt:lpstr>
      <vt:lpstr>Autochory</vt:lpstr>
      <vt:lpstr>Conti …</vt:lpstr>
      <vt:lpstr>Gravity</vt:lpstr>
      <vt:lpstr>Allochory</vt:lpstr>
      <vt:lpstr>Slide 12</vt:lpstr>
      <vt:lpstr>By Wind </vt:lpstr>
      <vt:lpstr>Dandelions</vt:lpstr>
      <vt:lpstr>Poppy head </vt:lpstr>
      <vt:lpstr>By Water </vt:lpstr>
      <vt:lpstr>Example </vt:lpstr>
      <vt:lpstr>Conti…</vt:lpstr>
      <vt:lpstr>By Animals</vt:lpstr>
      <vt:lpstr>Conti…</vt:lpstr>
      <vt:lpstr>Some seed have sticky hair, bristle hook or barb. They can transported by the sticking to the fur of the animal or ever the clothes of human beings.</vt:lpstr>
      <vt:lpstr>By Human </vt:lpstr>
      <vt:lpstr>Examples</vt:lpstr>
      <vt:lpstr>By Explosion</vt:lpstr>
      <vt:lpstr>Slide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Disprsal Of Seed</dc:title>
  <dc:creator>Microsoft</dc:creator>
  <cp:lastModifiedBy>Chemistry</cp:lastModifiedBy>
  <cp:revision>61</cp:revision>
  <dcterms:created xsi:type="dcterms:W3CDTF">2018-09-08T07:24:41Z</dcterms:created>
  <dcterms:modified xsi:type="dcterms:W3CDTF">2020-10-19T14:59:29Z</dcterms:modified>
</cp:coreProperties>
</file>