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9" r:id="rId4"/>
    <p:sldId id="257" r:id="rId5"/>
    <p:sldId id="262" r:id="rId6"/>
    <p:sldId id="261" r:id="rId7"/>
    <p:sldId id="265" r:id="rId8"/>
    <p:sldId id="263" r:id="rId9"/>
    <p:sldId id="264" r:id="rId10"/>
    <p:sldId id="28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722741-AAC5-4A40-82A3-3B76E5D5AB6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FBA03E-8394-4532-A485-CFF7D64BAB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514600"/>
            <a:ext cx="3779520" cy="170216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Formation of Saline Soils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929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hu-HU" sz="2800">
                <a:latin typeface="Arial" charset="0"/>
              </a:rPr>
              <a:t>Salinity/sodicity are risks to:</a:t>
            </a:r>
            <a:endParaRPr lang="en-US" sz="2800">
              <a:latin typeface="Arial" charset="0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800600"/>
          </a:xfrm>
        </p:spPr>
        <p:txBody>
          <a:bodyPr/>
          <a:lstStyle/>
          <a:p>
            <a:r>
              <a:rPr lang="hu-HU" sz="2200" b="1">
                <a:latin typeface="Arial" charset="0"/>
              </a:rPr>
              <a:t>plant life (soil fertility, agricultural productivity: cultivated crops and their biomass yield; natural vegetation/ eco-systems);</a:t>
            </a:r>
          </a:p>
          <a:p>
            <a:r>
              <a:rPr lang="hu-HU" sz="2200" b="1">
                <a:latin typeface="Arial" charset="0"/>
              </a:rPr>
              <a:t>life and function of soil biota (biodiversity);</a:t>
            </a:r>
          </a:p>
          <a:p>
            <a:r>
              <a:rPr lang="hu-HU" sz="2200" b="1">
                <a:latin typeface="Arial" charset="0"/>
              </a:rPr>
              <a:t>soil deterioration (increased erosion potential, desertification, structure destruction, aggregate failure, compaction);</a:t>
            </a:r>
          </a:p>
          <a:p>
            <a:r>
              <a:rPr lang="hu-HU" sz="2200" b="1">
                <a:latin typeface="Arial" charset="0"/>
              </a:rPr>
              <a:t>hydrological cycle, moisture regime (increasing hazard  </a:t>
            </a:r>
            <a:r>
              <a:rPr lang="hu-HU" sz="2200" b="1">
                <a:latin typeface="Arial" charset="0"/>
                <a:cs typeface="Arial" charset="0"/>
              </a:rPr>
              <a:t>–</a:t>
            </a:r>
            <a:r>
              <a:rPr lang="hu-HU" sz="2200" b="1">
                <a:latin typeface="Arial" charset="0"/>
              </a:rPr>
              <a:t>frequency, duration, severity </a:t>
            </a:r>
            <a:r>
              <a:rPr lang="hu-HU" sz="2200" b="1">
                <a:latin typeface="Arial" charset="0"/>
                <a:cs typeface="Arial" charset="0"/>
              </a:rPr>
              <a:t>–</a:t>
            </a:r>
            <a:r>
              <a:rPr lang="hu-HU" sz="2200" b="1">
                <a:latin typeface="Arial" charset="0"/>
              </a:rPr>
              <a:t>  of extreme moisture events as flood, waterlogging, over-moistening and drought);</a:t>
            </a:r>
          </a:p>
          <a:p>
            <a:r>
              <a:rPr lang="hu-HU" sz="2200" b="1">
                <a:latin typeface="Arial" charset="0"/>
              </a:rPr>
              <a:t>biogeochemical cycles of elements (plant nutrients, pollutants, potentially harmful elements and compounds)</a:t>
            </a:r>
            <a:endParaRPr lang="en-US" sz="2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63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914400"/>
            <a:ext cx="776986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b="1" spc="-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FORMATION </a:t>
            </a:r>
            <a:r>
              <a:rPr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b="1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  </a:t>
            </a:r>
            <a:r>
              <a:rPr lang="en-US" sz="32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32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FFECTED</a:t>
            </a:r>
            <a:r>
              <a:rPr sz="3200" b="1" spc="18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  <a:endParaRPr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2667000"/>
            <a:ext cx="7135495" cy="253659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8450" indent="-285750"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q"/>
              <a:tabLst>
                <a:tab pos="527685" algn="l"/>
              </a:tabLst>
            </a:pPr>
            <a:r>
              <a:rPr sz="1650" spc="10" dirty="0" smtClean="0">
                <a:solidFill>
                  <a:srgbClr val="FD853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b="1" spc="-5" dirty="0" err="1" smtClean="0">
                <a:latin typeface="Times New Roman" pitchFamily="18" charset="0"/>
                <a:cs typeface="Times New Roman" pitchFamily="18" charset="0"/>
              </a:rPr>
              <a:t>Salination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2065" marR="495934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tabLst>
                <a:tab pos="527685" algn="l"/>
                <a:tab pos="528320" algn="l"/>
                <a:tab pos="237553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Salination 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accumulation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soluble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salts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which saline soil are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formed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965" marR="495934" indent="-34290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 pitchFamily="2" charset="2"/>
              <a:buChar char="q"/>
              <a:tabLst>
                <a:tab pos="527685" algn="l"/>
                <a:tab pos="528320" algn="l"/>
                <a:tab pos="2375535" algn="l"/>
              </a:tabLst>
            </a:pP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Desalination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12065" marR="495934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tabLst>
                <a:tab pos="527685" algn="l"/>
                <a:tab pos="528320" algn="l"/>
                <a:tab pos="2375535" algn="l"/>
              </a:tabLst>
            </a:pP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leaching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soluble salts out</a:t>
            </a:r>
            <a:r>
              <a:rPr sz="24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root</a:t>
            </a:r>
            <a:r>
              <a:rPr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zone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sz="24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desalination.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3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568" y="762000"/>
            <a:ext cx="70885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b="1" spc="-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FORMATION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b="1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 </a:t>
            </a: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EFFECTED 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SOIL.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2362200"/>
            <a:ext cx="6874509" cy="290592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4965" marR="495934" indent="-34290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 pitchFamily="2" charset="2"/>
              <a:buChar char="q"/>
              <a:tabLst>
                <a:tab pos="527685" algn="l"/>
                <a:tab pos="528320" algn="l"/>
                <a:tab pos="2375535" algn="l"/>
              </a:tabLst>
            </a:pPr>
            <a:r>
              <a:rPr lang="en-US" sz="2400" b="1" spc="-5" dirty="0" err="1" smtClean="0">
                <a:latin typeface="Times New Roman" pitchFamily="18" charset="0"/>
                <a:cs typeface="Times New Roman" pitchFamily="18" charset="0"/>
              </a:rPr>
              <a:t>Sodication</a:t>
            </a:r>
            <a:endParaRPr lang="en-US" sz="2400" b="1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065" marR="495934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tabLst>
                <a:tab pos="527685" algn="l"/>
                <a:tab pos="528320" algn="l"/>
                <a:tab pos="2375535" algn="l"/>
              </a:tabLst>
            </a:pP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Sodication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accumulation  exchangeable sodium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spc="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 soil which results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the formation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5" dirty="0" err="1">
                <a:latin typeface="Times New Roman" pitchFamily="18" charset="0"/>
                <a:cs typeface="Times New Roman" pitchFamily="18" charset="0"/>
              </a:rPr>
              <a:t>sodic</a:t>
            </a:r>
            <a:r>
              <a:rPr lang="en-US"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soil.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4965" marR="495934" indent="-34290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 pitchFamily="2" charset="2"/>
              <a:buChar char="q"/>
              <a:tabLst>
                <a:tab pos="527685" algn="l"/>
                <a:tab pos="528320" algn="l"/>
                <a:tab pos="2375535" algn="l"/>
              </a:tabLst>
            </a:pPr>
            <a:r>
              <a:rPr sz="2400" b="1" spc="-5" dirty="0" err="1" smtClean="0">
                <a:latin typeface="Times New Roman" pitchFamily="18" charset="0"/>
                <a:cs typeface="Times New Roman" pitchFamily="18" charset="0"/>
              </a:rPr>
              <a:t>Desodication</a:t>
            </a:r>
            <a:endParaRPr lang="en-US" sz="2400" b="1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065" marR="495934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tabLst>
                <a:tab pos="527685" algn="l"/>
                <a:tab pos="528320" algn="l"/>
                <a:tab pos="2375535" algn="l"/>
              </a:tabLst>
            </a:pP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removal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exchangeable sodium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 is known as</a:t>
            </a:r>
            <a:r>
              <a:rPr sz="2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desodication.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8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762000"/>
            <a:ext cx="54463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CAUSES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SALINITY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3600" b="1" spc="6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PAKISTAN</a:t>
            </a:r>
            <a:endParaRPr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7400" y="2743200"/>
            <a:ext cx="3540760" cy="17945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Poor leaching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salts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Irrigation </a:t>
            </a:r>
            <a:r>
              <a:rPr sz="2400" spc="-25" dirty="0" smtClean="0">
                <a:latin typeface="Times New Roman" pitchFamily="18" charset="0"/>
                <a:cs typeface="Times New Roman" pitchFamily="18" charset="0"/>
              </a:rPr>
              <a:t>water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Ground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 smtClean="0">
                <a:latin typeface="Times New Roman" pitchFamily="18" charset="0"/>
                <a:cs typeface="Times New Roman" pitchFamily="18" charset="0"/>
              </a:rPr>
              <a:t>water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factors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40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14400"/>
            <a:ext cx="725932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POOR </a:t>
            </a: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LEACHING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3600" b="1" spc="43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3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SALTS</a:t>
            </a:r>
            <a:endParaRPr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3649" y="2133600"/>
            <a:ext cx="725932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10033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tabLst>
                <a:tab pos="287020" algn="l"/>
                <a:tab pos="3947160" algn="l"/>
                <a:tab pos="425513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original source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salt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exposed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rocks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 minerals.</a:t>
            </a:r>
            <a:r>
              <a:rPr sz="24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During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weathering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rocks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minerals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quantity</a:t>
            </a:r>
            <a:r>
              <a:rPr sz="24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salts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brought in solution. In  arid</a:t>
            </a:r>
            <a:r>
              <a:rPr sz="2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semi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arid regions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evapotranspiration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exceeds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rainfall,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rainfall 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enough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leach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out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salts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from crop root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zone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therefore this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concentration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soil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ground water cause 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salinity.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7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7444"/>
            <a:ext cx="58648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sz="3600" b="1" spc="-2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spc="-2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2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IRRIGATION</a:t>
            </a:r>
            <a:r>
              <a:rPr sz="3600" b="1" spc="1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9272"/>
            <a:ext cx="7263765" cy="28155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Irrigation water is important source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salts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However in river water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Pakistan,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concentration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 salt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low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but it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still make significant contribution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amount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salts in irrigated soil especially  when drainage is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smtClean="0">
                <a:latin typeface="Times New Roman" pitchFamily="18" charset="0"/>
                <a:cs typeface="Times New Roman" pitchFamily="18" charset="0"/>
              </a:rPr>
              <a:t>poor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6385" marR="61658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20078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Insufficient and unequal application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irrigation 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wate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25" dirty="0" smtClean="0">
                <a:latin typeface="Times New Roman" pitchFamily="18" charset="0"/>
                <a:cs typeface="Times New Roman" pitchFamily="18" charset="0"/>
              </a:rPr>
              <a:t>salinity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4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7444"/>
            <a:ext cx="62458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GROUND</a:t>
            </a:r>
            <a:r>
              <a:rPr sz="3600" b="1" spc="14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6967220" cy="47628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271018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Ground water is also significant source of salts in  the</a:t>
            </a:r>
            <a:r>
              <a:rPr sz="2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400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ffected</a:t>
            </a:r>
            <a:r>
              <a:rPr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soils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271018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2065" marR="508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tabLst>
                <a:tab pos="287020" algn="l"/>
                <a:tab pos="271018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sz="3200" b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FACTORS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are given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Flood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water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Inland saline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flats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Marine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deposits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Salt loving</a:t>
            </a:r>
            <a:r>
              <a:rPr sz="2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vegetation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Sewage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water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Sea water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intrusions.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85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762000"/>
            <a:ext cx="8382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SALINE</a:t>
            </a:r>
            <a:r>
              <a:rPr sz="3600" b="1" spc="46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SOILS</a:t>
            </a:r>
            <a:endParaRPr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846060" cy="3256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426084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Saline soils can be classified 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basis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factors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appearance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soluble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soluble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salts</a:t>
            </a: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Determining electrical conductivity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saturation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86385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extracts(measure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soluble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salts)</a:t>
            </a:r>
          </a:p>
          <a:p>
            <a:pPr marL="286385" marR="54546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"/>
              <a:tabLst>
                <a:tab pos="2870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ESP(exchangeable sodium percentage), or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SAP(sodium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absorption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ratio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2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7444"/>
            <a:ext cx="78460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SALINE</a:t>
            </a:r>
            <a:r>
              <a:rPr sz="3600" b="1" spc="4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8150860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tabLst>
                <a:tab pos="2870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basis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above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four factors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saline soil is  divided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following three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classes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indent="-5156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Saline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indent="-5156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Sodic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indent="-5156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Saline sodic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24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5800"/>
            <a:ext cx="41122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SALINE</a:t>
            </a:r>
            <a:r>
              <a:rPr sz="3600" b="1" spc="10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  <a:endParaRPr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36878"/>
            <a:ext cx="7981315" cy="438850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527685" marR="332105" indent="-515620" algn="just">
              <a:lnSpc>
                <a:spcPct val="90100"/>
              </a:lnSpc>
              <a:spcBef>
                <a:spcPts val="385"/>
              </a:spcBef>
              <a:buClr>
                <a:srgbClr val="FD8537"/>
              </a:buClr>
              <a:buSzPct val="68750"/>
              <a:buAutoNum type="alphaLcParenR"/>
              <a:tabLst>
                <a:tab pos="527685" algn="l"/>
                <a:tab pos="528320" algn="l"/>
                <a:tab pos="596265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 containing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sufficient</a:t>
            </a:r>
            <a:r>
              <a:rPr sz="2400" spc="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amount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soluble</a:t>
            </a:r>
            <a:r>
              <a:rPr sz="24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salts  that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hinder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germination and growth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most crop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plants are called saline or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thur</a:t>
            </a:r>
            <a:r>
              <a:rPr sz="24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soils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marR="632460" indent="-515620" algn="just">
              <a:lnSpc>
                <a:spcPts val="2590"/>
              </a:lnSpc>
              <a:spcBef>
                <a:spcPts val="640"/>
              </a:spcBef>
              <a:buClr>
                <a:srgbClr val="FD8537"/>
              </a:buClr>
              <a:buSzPct val="68750"/>
              <a:buAutoNum type="alphaLcParenR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white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salt incrustation is present on soil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surface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called white alkali</a:t>
            </a:r>
            <a:r>
              <a:rPr sz="24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indent="-515620" algn="just">
              <a:lnSpc>
                <a:spcPts val="2735"/>
              </a:lnSpc>
              <a:spcBef>
                <a:spcPts val="275"/>
              </a:spcBef>
              <a:buClr>
                <a:srgbClr val="FD8537"/>
              </a:buClr>
              <a:buSzPct val="68750"/>
              <a:buAutoNum type="alphaLcParenR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Electrical conductivity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saturation extracts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4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527685" algn="just">
              <a:lnSpc>
                <a:spcPts val="2735"/>
              </a:lnSpc>
              <a:tabLst>
                <a:tab pos="514540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greater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ESP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less than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15,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less than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8.5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indent="-515620" algn="just">
              <a:lnSpc>
                <a:spcPct val="100000"/>
              </a:lnSpc>
              <a:spcBef>
                <a:spcPts val="310"/>
              </a:spcBef>
              <a:buClr>
                <a:srgbClr val="FD8537"/>
              </a:buClr>
              <a:buSzPct val="68750"/>
              <a:buAutoNum type="alphaLcParenR" startAt="4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Chloride and sulphate are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principal</a:t>
            </a:r>
            <a:r>
              <a:rPr sz="2400" spc="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anions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marR="173355" indent="-515620" algn="just">
              <a:lnSpc>
                <a:spcPts val="2590"/>
              </a:lnSpc>
              <a:spcBef>
                <a:spcPts val="640"/>
              </a:spcBef>
              <a:buClr>
                <a:srgbClr val="FD8537"/>
              </a:buClr>
              <a:buSzPct val="68750"/>
              <a:buAutoNum type="alphaLcParenR" startAt="4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saline soil is highly hygroscopic because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calcium chloride and magnesium</a:t>
            </a:r>
            <a:r>
              <a:rPr sz="2400" spc="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chloride,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absorb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atmospheric moisture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 surface soil is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moist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Reclamation: By adequate</a:t>
            </a:r>
            <a:r>
              <a:rPr lang="en-US" sz="2400" b="1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drainage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spc="-5" dirty="0">
                <a:latin typeface="Times New Roman" pitchFamily="18" charset="0"/>
                <a:cs typeface="Times New Roman" pitchFamily="18" charset="0"/>
              </a:rPr>
              <a:t>leaching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25" dirty="0" smtClean="0">
                <a:latin typeface="Times New Roman" pitchFamily="18" charset="0"/>
                <a:cs typeface="Times New Roman" pitchFamily="18" charset="0"/>
              </a:rPr>
              <a:t>water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 of saline soils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smtClean="0"/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evelopment of saline soils depends upon two factors: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 conditions of soil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 conditions of the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11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7887" y="838200"/>
            <a:ext cx="39598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SODIC</a:t>
            </a:r>
            <a:r>
              <a:rPr sz="3600" b="1" spc="10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998460" cy="31983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35940" indent="-5156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AutoNum type="alphaLcParenR"/>
              <a:tabLst>
                <a:tab pos="527685" algn="l"/>
                <a:tab pos="528320" algn="l"/>
                <a:tab pos="613092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contain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sufficient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exchangeable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sod</a:t>
            </a: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sz="2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ns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ich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fect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prop</a:t>
            </a: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400" spc="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plants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growth are called as </a:t>
            </a:r>
            <a:r>
              <a:rPr sz="2400" spc="-5" dirty="0" err="1">
                <a:latin typeface="Times New Roman" pitchFamily="18" charset="0"/>
                <a:cs typeface="Times New Roman" pitchFamily="18" charset="0"/>
              </a:rPr>
              <a:t>sodic</a:t>
            </a:r>
            <a:r>
              <a:rPr sz="24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marR="295275" indent="-5156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lphaLcParenR"/>
              <a:tabLst>
                <a:tab pos="527685" algn="l"/>
                <a:tab pos="528320" algn="l"/>
                <a:tab pos="228981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ESP 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sodic soil is 15 or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more,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electrical  conductivity	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less than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4,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pH ranges between 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8.5-10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AutoNum type="alphaLcParenR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matter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dispersed over soil hence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appears darker and called black</a:t>
            </a:r>
            <a:r>
              <a:rPr sz="24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alkali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065" marR="729615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tabLst>
                <a:tab pos="527685" algn="l"/>
                <a:tab pos="528320" algn="l"/>
              </a:tabLs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Reclamation: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5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applications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chemicals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63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3025" y="838200"/>
            <a:ext cx="54838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SALINE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SODIC</a:t>
            </a:r>
            <a:r>
              <a:rPr sz="3600" b="1" spc="28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8074660" cy="275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120014" indent="-5156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AutoNum type="alphaLcParenR"/>
              <a:tabLst>
                <a:tab pos="527685" algn="l"/>
                <a:tab pos="528320" algn="l"/>
                <a:tab pos="122174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The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contain both soluble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salts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 exchangeable sodium in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sufficient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amount are  called saline sodic soil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thur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err="1" smtClean="0">
                <a:latin typeface="Times New Roman" pitchFamily="18" charset="0"/>
                <a:cs typeface="Times New Roman" pitchFamily="18" charset="0"/>
              </a:rPr>
              <a:t>bara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uch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soils are  result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salination and  </a:t>
            </a:r>
            <a:r>
              <a:rPr sz="2400" spc="-5" dirty="0" err="1" smtClean="0">
                <a:latin typeface="Times New Roman" pitchFamily="18" charset="0"/>
                <a:cs typeface="Times New Roman" pitchFamily="18" charset="0"/>
              </a:rPr>
              <a:t>sodication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527685" marR="462280" indent="-515620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AutoNum type="alphaLcParenR"/>
              <a:tabLst>
                <a:tab pos="527685" algn="l"/>
                <a:tab pos="528320" algn="l"/>
                <a:tab pos="242697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They have ESP 15 or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more 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electrical  conductance	of 4dsm-1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.the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pH is either less  than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8.5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more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065" marR="508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tabLst>
                <a:tab pos="527685" algn="l"/>
                <a:tab pos="528320" algn="l"/>
                <a:tab pos="5631180" algn="l"/>
              </a:tabLs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Reclamation: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b="1" spc="-1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sz="2400" b="1" spc="-1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ic</a:t>
            </a:r>
            <a:r>
              <a:rPr sz="2400" b="1" spc="-1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tion 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chemicals like</a:t>
            </a:r>
            <a:r>
              <a:rPr sz="24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gypsum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58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04800"/>
            <a:ext cx="8229600" cy="624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1524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419600" cy="3108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05200"/>
            <a:ext cx="4391891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0" y="1554480"/>
            <a:ext cx="4114800" cy="3474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4475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2119" cy="556134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 salt affected area</a:t>
            </a:r>
            <a:endParaRPr lang="en-US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548640" y="1549654"/>
            <a:ext cx="7985760" cy="461664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According to the statistics given by FAO Land and Nutrition Management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Service,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6.5% of the total land in the world is affected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salt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Asia, around 21.5 million ha of agricultural land is salt-affected, of which 12 million ha is saline and 9.5 million ha 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sodic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terms of absolute affected area, Pakistan ranks eighth among the salt affected countries of the world. 25% of the irrigated land of the country is affected by salinity, out of which 1.4 million hectares has been rendered unproductive and is abandoned</a:t>
            </a:r>
          </a:p>
        </p:txBody>
      </p:sp>
    </p:spTree>
    <p:extLst>
      <p:ext uri="{BB962C8B-B14F-4D97-AF65-F5344CB8AC3E}">
        <p14:creationId xmlns:p14="http://schemas.microsoft.com/office/powerpoint/2010/main" val="328385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024744" cy="494264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 characteristics of the soil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>
            <a:noAutofit/>
          </a:bodyPr>
          <a:lstStyle/>
          <a:p>
            <a:pPr algn="just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texture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clay mineral composition;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(aggregate status and stability; cracking, shrinkage – swelling characteristics);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compaction rate – porosity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(preferably differential porosity and pore-size distribution);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hydrophysical properties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(infiltration rate, water storage capacity, water retention, saturated and unsaturated hydraulic conductivity);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salinity indicators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(profile, regime, balances and ion composition of salts);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sodicity indicators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(pH, SAR, ESP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7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 conditions </a:t>
            </a:r>
            <a:r>
              <a:rPr 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hu-H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area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648200"/>
          </a:xfrm>
        </p:spPr>
        <p:txBody>
          <a:bodyPr>
            <a:normAutofit/>
          </a:bodyPr>
          <a:lstStyle/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climate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(temperature, rainfall, evaporation, wind characteristics, with their spatial distribution and time variability);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geology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(potential salt sources, sequence and thickness of aquifers and the vertical and horizontal transmissibility of geological layers);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relief;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vertical and horizontal drainage conditions;</a:t>
            </a:r>
          </a:p>
          <a:p>
            <a:pPr algn="just"/>
            <a:r>
              <a:rPr lang="hu-HU" b="1" dirty="0">
                <a:latin typeface="Times New Roman" pitchFamily="18" charset="0"/>
                <a:cs typeface="Times New Roman" pitchFamily="18" charset="0"/>
              </a:rPr>
              <a:t>hydrology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(quality and quantity of surface waters, groundwaters, deep waters and their fluctuations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68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preconditions of salt accumulation</a:t>
            </a:r>
            <a:r>
              <a:rPr lang="en-GB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Driving force </a:t>
            </a:r>
            <a:r>
              <a:rPr lang="hu-H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transport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10000"/>
              </a:spcBef>
            </a:pPr>
            <a:r>
              <a:rPr lang="hu-H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elief</a:t>
            </a:r>
            <a:r>
              <a:rPr lang="hu-H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surface runoff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10000"/>
              </a:spcBef>
            </a:pPr>
            <a:r>
              <a:rPr lang="hu-H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suction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gradient</a:t>
            </a:r>
            <a:r>
              <a:rPr lang="hu-H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seep in the unsaturated zone</a:t>
            </a:r>
          </a:p>
          <a:p>
            <a:pPr lvl="1">
              <a:spcBef>
                <a:spcPct val="10000"/>
              </a:spcBef>
            </a:pPr>
            <a:r>
              <a:rPr lang="hu-H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hydraulic gradient for groundwater flow</a:t>
            </a:r>
          </a:p>
          <a:p>
            <a:pPr lvl="1">
              <a:spcBef>
                <a:spcPct val="10000"/>
              </a:spcBef>
            </a:pPr>
            <a:r>
              <a:rPr lang="hu-H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concentration gradient for solute transport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Negative water balance</a:t>
            </a:r>
            <a:r>
              <a:rPr lang="hu-H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(at least for certain period of the year)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</a:pPr>
            <a:r>
              <a:rPr lang="hu-H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Vertical and horizontal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drainage </a:t>
            </a:r>
            <a:r>
              <a:rPr lang="hu-H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limitations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12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preconditions of salt accumulation</a:t>
            </a:r>
            <a:r>
              <a:rPr lang="en-GB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915400" cy="5257800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 sources</a:t>
            </a:r>
          </a:p>
          <a:p>
            <a:pPr lvl="1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Local weathering</a:t>
            </a:r>
          </a:p>
          <a:p>
            <a:pPr lvl="1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Surface water</a:t>
            </a:r>
          </a:p>
          <a:p>
            <a:pPr lvl="1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Subsurface waters</a:t>
            </a:r>
          </a:p>
          <a:p>
            <a:pPr lvl="1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 activities</a:t>
            </a:r>
            <a:endParaRPr lang="en-GB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Transporting agents</a:t>
            </a:r>
          </a:p>
          <a:p>
            <a:pPr lvl="1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Wind</a:t>
            </a:r>
            <a:r>
              <a:rPr lang="en-GB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lang="en-GB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GB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Horizontal transportation: large watershed with small accumulation area</a:t>
            </a:r>
            <a:endParaRPr lang="en-GB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GB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Vertical transportation: geological strata to accumulation horizon</a:t>
            </a:r>
            <a:endParaRPr lang="en-GB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8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677"/>
            <a:ext cx="9144000" cy="69246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0" y="6019800"/>
            <a:ext cx="32766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soil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salinity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Shahid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 al.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>
                <a:latin typeface="Arial" charset="0"/>
              </a:rPr>
              <a:t>Environmental (natural) factors result in salinisation/sodification:</a:t>
            </a:r>
            <a:endParaRPr lang="en-US" sz="2800" b="1">
              <a:latin typeface="Arial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u-HU" sz="2100" b="1">
                <a:latin typeface="Arial" charset="0"/>
              </a:rPr>
              <a:t>movements </a:t>
            </a:r>
            <a:r>
              <a:rPr lang="en-GB" sz="2100" b="1">
                <a:latin typeface="Arial" charset="0"/>
                <a:cs typeface="Times New Roman" pitchFamily="18" charset="0"/>
              </a:rPr>
              <a:t>of transgression and regressions that in some particular geological conditions bring about an increase of the concentration of salts in groundwater and consequently </a:t>
            </a:r>
            <a:r>
              <a:rPr lang="hu-HU" sz="2100" b="1">
                <a:latin typeface="Arial" charset="0"/>
              </a:rPr>
              <a:t>in soils;</a:t>
            </a:r>
          </a:p>
          <a:p>
            <a:pPr>
              <a:lnSpc>
                <a:spcPct val="90000"/>
              </a:lnSpc>
            </a:pPr>
            <a:r>
              <a:rPr lang="hu-HU" sz="2100" b="1">
                <a:latin typeface="Arial" charset="0"/>
              </a:rPr>
              <a:t>rise </a:t>
            </a:r>
            <a:r>
              <a:rPr lang="en-GB" sz="2100" b="1">
                <a:latin typeface="Arial" charset="0"/>
                <a:cs typeface="Times New Roman" pitchFamily="18" charset="0"/>
              </a:rPr>
              <a:t>of salt-rich groundwater due to natural factors or human interventions</a:t>
            </a:r>
            <a:r>
              <a:rPr lang="hu-HU" sz="2100" b="1">
                <a:latin typeface="Arial" charset="0"/>
              </a:rPr>
              <a:t> </a:t>
            </a:r>
            <a:r>
              <a:rPr lang="en-GB" sz="2100" b="1">
                <a:latin typeface="Arial" charset="0"/>
                <a:cs typeface="Times New Roman" pitchFamily="18" charset="0"/>
              </a:rPr>
              <a:t>up to the surface, near to the surface or to the overlying horizons;</a:t>
            </a:r>
            <a:endParaRPr lang="hu-HU" sz="21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sz="2100" b="1">
                <a:latin typeface="Arial" charset="0"/>
              </a:rPr>
              <a:t>groundwater </a:t>
            </a:r>
            <a:r>
              <a:rPr lang="en-GB" sz="2100" b="1">
                <a:latin typeface="Arial" charset="0"/>
                <a:cs typeface="Times New Roman" pitchFamily="18" charset="0"/>
              </a:rPr>
              <a:t>seepage into areas lying below sea level, microdepression with no or limited drainage;</a:t>
            </a:r>
            <a:endParaRPr lang="hu-HU" sz="21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sz="2100" b="1">
                <a:latin typeface="Arial" charset="0"/>
              </a:rPr>
              <a:t>floods </a:t>
            </a:r>
            <a:r>
              <a:rPr lang="en-GB" sz="2100" b="1">
                <a:latin typeface="Arial" charset="0"/>
                <a:cs typeface="Times New Roman" pitchFamily="18" charset="0"/>
              </a:rPr>
              <a:t>coming from areas with geological substrates that release high amounts of salts;</a:t>
            </a:r>
          </a:p>
          <a:p>
            <a:pPr>
              <a:lnSpc>
                <a:spcPct val="90000"/>
              </a:lnSpc>
            </a:pPr>
            <a:r>
              <a:rPr lang="hu-HU" sz="2100" b="1">
                <a:latin typeface="Arial" charset="0"/>
              </a:rPr>
              <a:t>wind activities </a:t>
            </a:r>
            <a:r>
              <a:rPr lang="en-GB" sz="2100" b="1">
                <a:latin typeface="Arial" charset="0"/>
                <a:cs typeface="Times New Roman" pitchFamily="18" charset="0"/>
              </a:rPr>
              <a:t>that, in coastal areas, bring moderate amounts of salts in so</a:t>
            </a:r>
            <a:r>
              <a:rPr lang="hu-HU" sz="2100" b="1">
                <a:latin typeface="Arial" charset="0"/>
              </a:rPr>
              <a:t>ils.</a:t>
            </a:r>
            <a:endParaRPr lang="en-GB" sz="2100" b="1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GB" sz="2100" b="1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GB" sz="2000" b="1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hu-HU" sz="2800" b="1">
                <a:latin typeface="Arial" charset="0"/>
              </a:rPr>
              <a:t>Human-induced factors may lead to salinisation/sodification:</a:t>
            </a:r>
            <a:endParaRPr lang="en-US" sz="2800" b="1">
              <a:latin typeface="Arial" charset="0"/>
            </a:endParaRPr>
          </a:p>
        </p:txBody>
      </p:sp>
      <p:sp>
        <p:nvSpPr>
          <p:cNvPr id="16793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724400"/>
          </a:xfrm>
        </p:spPr>
        <p:txBody>
          <a:bodyPr/>
          <a:lstStyle/>
          <a:p>
            <a:r>
              <a:rPr lang="hu-HU" sz="2100" b="1">
                <a:latin typeface="Arial" charset="0"/>
              </a:rPr>
              <a:t>irrigation of waters rich in salts;</a:t>
            </a:r>
          </a:p>
          <a:p>
            <a:r>
              <a:rPr lang="hu-HU" sz="2100" b="1">
                <a:latin typeface="Arial" charset="0"/>
              </a:rPr>
              <a:t>rising water table due to human activities (filtration from unlined canals and reservoirs; uneven distribution of irrigation water; poor irrigation, practice, improper drainage);</a:t>
            </a:r>
          </a:p>
          <a:p>
            <a:r>
              <a:rPr lang="hu-HU" sz="2100" b="1">
                <a:latin typeface="Arial" charset="0"/>
              </a:rPr>
              <a:t>use of fertilizers and amendments, especially in situations of intensive agriculture with low permeability and limited possibilities of leaching;</a:t>
            </a:r>
          </a:p>
          <a:p>
            <a:r>
              <a:rPr lang="hu-HU" sz="2100" b="1">
                <a:latin typeface="Arial" charset="0"/>
              </a:rPr>
              <a:t>wastewater disposals and wastewater irrigation;</a:t>
            </a:r>
          </a:p>
          <a:p>
            <a:r>
              <a:rPr lang="hu-HU" sz="2100" b="1">
                <a:latin typeface="Arial" charset="0"/>
              </a:rPr>
              <a:t>contamination of soils with salt-rich waters and industrial by-products. </a:t>
            </a:r>
            <a:endParaRPr lang="en-US" sz="21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54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1109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Formation of Saline Soils</vt:lpstr>
      <vt:lpstr>Development of saline soils</vt:lpstr>
      <vt:lpstr>Natural characteristics of the soil</vt:lpstr>
      <vt:lpstr>Natural conditions of the area</vt:lpstr>
      <vt:lpstr>The preconditions of salt accumulation </vt:lpstr>
      <vt:lpstr>The preconditions of salt accumulation  </vt:lpstr>
      <vt:lpstr>PowerPoint Presentation</vt:lpstr>
      <vt:lpstr>Environmental (natural) factors result in salinisation/sodification:</vt:lpstr>
      <vt:lpstr>Human-induced factors may lead to salinisation/sodification:</vt:lpstr>
      <vt:lpstr>Salinity/sodicity are risks to:</vt:lpstr>
      <vt:lpstr>PROCESSES OF FORMATION OF SALT  AFFECTED SOIL</vt:lpstr>
      <vt:lpstr>PROCESS OF FORMATION OF SALT EFFECTED  SOIL.</vt:lpstr>
      <vt:lpstr>CAUSES OF SALINITY IN PAKISTAN</vt:lpstr>
      <vt:lpstr>1. POOR LEACHING OF SALTS</vt:lpstr>
      <vt:lpstr>2. IRRIGATION WATER</vt:lpstr>
      <vt:lpstr>3. GROUND WATER</vt:lpstr>
      <vt:lpstr>CLASSIFICATION OF SALINE SOILS</vt:lpstr>
      <vt:lpstr>CLASSIFICATION OF SALINE SOIL</vt:lpstr>
      <vt:lpstr>1. SALINE SOIL</vt:lpstr>
      <vt:lpstr>2. SODIC SOIL</vt:lpstr>
      <vt:lpstr>3. SALINE SODIC SOIL</vt:lpstr>
      <vt:lpstr>PowerPoint Presentation</vt:lpstr>
      <vt:lpstr>PowerPoint Presentation</vt:lpstr>
      <vt:lpstr>Global salt affected area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</cp:revision>
  <dcterms:created xsi:type="dcterms:W3CDTF">2020-03-11T03:37:53Z</dcterms:created>
  <dcterms:modified xsi:type="dcterms:W3CDTF">2020-03-11T05:28:03Z</dcterms:modified>
</cp:coreProperties>
</file>