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256" r:id="rId2"/>
    <p:sldId id="293" r:id="rId3"/>
    <p:sldId id="294" r:id="rId4"/>
    <p:sldId id="295" r:id="rId5"/>
    <p:sldId id="296" r:id="rId6"/>
    <p:sldId id="297" r:id="rId7"/>
    <p:sldId id="298" r:id="rId8"/>
    <p:sldId id="300" r:id="rId9"/>
    <p:sldId id="299" r:id="rId10"/>
    <p:sldId id="302" r:id="rId11"/>
    <p:sldId id="301" r:id="rId12"/>
    <p:sldId id="303" r:id="rId13"/>
    <p:sldId id="304" r:id="rId14"/>
    <p:sldId id="305" r:id="rId15"/>
    <p:sldId id="306" r:id="rId16"/>
    <p:sldId id="307" r:id="rId17"/>
    <p:sldId id="308" r:id="rId18"/>
    <p:sldId id="260" r:id="rId19"/>
    <p:sldId id="262" r:id="rId20"/>
    <p:sldId id="266" r:id="rId21"/>
    <p:sldId id="264" r:id="rId22"/>
    <p:sldId id="267" r:id="rId23"/>
    <p:sldId id="268" r:id="rId24"/>
    <p:sldId id="269" r:id="rId25"/>
    <p:sldId id="270" r:id="rId26"/>
    <p:sldId id="271" r:id="rId27"/>
    <p:sldId id="272" r:id="rId28"/>
    <p:sldId id="273" r:id="rId29"/>
    <p:sldId id="274" r:id="rId30"/>
    <p:sldId id="275" r:id="rId31"/>
    <p:sldId id="277" r:id="rId32"/>
    <p:sldId id="276" r:id="rId33"/>
    <p:sldId id="278" r:id="rId34"/>
    <p:sldId id="279" r:id="rId35"/>
    <p:sldId id="280" r:id="rId36"/>
    <p:sldId id="282" r:id="rId37"/>
    <p:sldId id="283" r:id="rId38"/>
    <p:sldId id="281" r:id="rId39"/>
    <p:sldId id="286" r:id="rId40"/>
    <p:sldId id="287" r:id="rId41"/>
    <p:sldId id="288" r:id="rId42"/>
    <p:sldId id="290" r:id="rId43"/>
    <p:sldId id="292" r:id="rId44"/>
    <p:sldId id="291" r:id="rId45"/>
    <p:sldId id="284" r:id="rId46"/>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hammad Fahad" initials="MF" lastIdx="5" clrIdx="0">
    <p:extLst>
      <p:ext uri="{19B8F6BF-5375-455C-9EA6-DF929625EA0E}">
        <p15:presenceInfo xmlns:p15="http://schemas.microsoft.com/office/powerpoint/2012/main" userId="750535509e7f3a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E93D2"/>
    <a:srgbClr val="5195D3"/>
    <a:srgbClr val="3B87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65" autoAdjust="0"/>
  </p:normalViewPr>
  <p:slideViewPr>
    <p:cSldViewPr snapToGrid="0">
      <p:cViewPr varScale="1">
        <p:scale>
          <a:sx n="48" d="100"/>
          <a:sy n="48" d="100"/>
        </p:scale>
        <p:origin x="53" y="40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63675B83-FBC2-4A13-A27F-E5454046670A}" type="datetimeFigureOut">
              <a:rPr lang="en-US" smtClean="0"/>
              <a:t>5/3/2020</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341ADE43-DEDE-4D15-A7BA-B78D8719642C}" type="slidenum">
              <a:rPr lang="en-US" smtClean="0"/>
              <a:t>‹#›</a:t>
            </a:fld>
            <a:endParaRPr lang="en-US"/>
          </a:p>
        </p:txBody>
      </p:sp>
    </p:spTree>
    <p:extLst>
      <p:ext uri="{BB962C8B-B14F-4D97-AF65-F5344CB8AC3E}">
        <p14:creationId xmlns:p14="http://schemas.microsoft.com/office/powerpoint/2010/main" val="39528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72366588-B0A5-472E-B9B9-17E0A482C143}" type="datetimeFigureOut">
              <a:rPr lang="en-US" smtClean="0"/>
              <a:t>5/3/2020</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EFA383C7-79F1-4A3C-BB63-E7E1901983D0}" type="slidenum">
              <a:rPr lang="en-US" smtClean="0"/>
              <a:t>‹#›</a:t>
            </a:fld>
            <a:endParaRPr lang="en-US"/>
          </a:p>
        </p:txBody>
      </p:sp>
    </p:spTree>
    <p:extLst>
      <p:ext uri="{BB962C8B-B14F-4D97-AF65-F5344CB8AC3E}">
        <p14:creationId xmlns:p14="http://schemas.microsoft.com/office/powerpoint/2010/main" val="339960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383C7-79F1-4A3C-BB63-E7E1901983D0}" type="slidenum">
              <a:rPr lang="en-US" smtClean="0"/>
              <a:t>1</a:t>
            </a:fld>
            <a:endParaRPr lang="en-US"/>
          </a:p>
        </p:txBody>
      </p:sp>
    </p:spTree>
    <p:extLst>
      <p:ext uri="{BB962C8B-B14F-4D97-AF65-F5344CB8AC3E}">
        <p14:creationId xmlns:p14="http://schemas.microsoft.com/office/powerpoint/2010/main" val="1897389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unset($</a:t>
            </a:r>
            <a:r>
              <a:rPr lang="en-US" dirty="0" err="1"/>
              <a:t>obj</a:t>
            </a:r>
            <a:r>
              <a:rPr lang="en-US" dirty="0"/>
              <a:t>);</a:t>
            </a:r>
          </a:p>
          <a:p>
            <a:endParaRPr lang="en-US" dirty="0"/>
          </a:p>
        </p:txBody>
      </p:sp>
      <p:sp>
        <p:nvSpPr>
          <p:cNvPr id="4" name="Slide Number Placeholder 3"/>
          <p:cNvSpPr>
            <a:spLocks noGrp="1"/>
          </p:cNvSpPr>
          <p:nvPr>
            <p:ph type="sldNum" sz="quarter" idx="10"/>
          </p:nvPr>
        </p:nvSpPr>
        <p:spPr/>
        <p:txBody>
          <a:bodyPr/>
          <a:lstStyle/>
          <a:p>
            <a:fld id="{EFA383C7-79F1-4A3C-BB63-E7E1901983D0}" type="slidenum">
              <a:rPr lang="en-US" smtClean="0"/>
              <a:t>20</a:t>
            </a:fld>
            <a:endParaRPr lang="en-US"/>
          </a:p>
        </p:txBody>
      </p:sp>
    </p:spTree>
    <p:extLst>
      <p:ext uri="{BB962C8B-B14F-4D97-AF65-F5344CB8AC3E}">
        <p14:creationId xmlns:p14="http://schemas.microsoft.com/office/powerpoint/2010/main" val="28034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 Static methods and properties in </a:t>
            </a:r>
            <a:r>
              <a:rPr lang="en-US" sz="1200" b="0" i="0" kern="1200" dirty="0" err="1">
                <a:solidFill>
                  <a:schemeClr val="tx1"/>
                </a:solidFill>
                <a:effectLst/>
                <a:latin typeface="+mn-lt"/>
                <a:ea typeface="+mn-ea"/>
                <a:cs typeface="+mn-cs"/>
              </a:rPr>
              <a:t>php</a:t>
            </a:r>
            <a:r>
              <a:rPr lang="en-US" sz="1200" b="0" i="0" kern="1200" dirty="0">
                <a:solidFill>
                  <a:schemeClr val="tx1"/>
                </a:solidFill>
                <a:effectLst/>
                <a:latin typeface="+mn-lt"/>
                <a:ea typeface="+mn-ea"/>
                <a:cs typeface="+mn-cs"/>
              </a:rPr>
              <a:t> can directly accessible without creating object of class. Static Methods and Properties in PHP will be treated as public if no visibility is defined.</a:t>
            </a:r>
            <a:endParaRPr lang="en-US" dirty="0"/>
          </a:p>
        </p:txBody>
      </p:sp>
      <p:sp>
        <p:nvSpPr>
          <p:cNvPr id="4" name="Slide Number Placeholder 3"/>
          <p:cNvSpPr>
            <a:spLocks noGrp="1"/>
          </p:cNvSpPr>
          <p:nvPr>
            <p:ph type="sldNum" sz="quarter" idx="10"/>
          </p:nvPr>
        </p:nvSpPr>
        <p:spPr/>
        <p:txBody>
          <a:bodyPr/>
          <a:lstStyle/>
          <a:p>
            <a:fld id="{EFA383C7-79F1-4A3C-BB63-E7E1901983D0}" type="slidenum">
              <a:rPr lang="en-US" smtClean="0"/>
              <a:t>23</a:t>
            </a:fld>
            <a:endParaRPr lang="en-US"/>
          </a:p>
        </p:txBody>
      </p:sp>
    </p:spTree>
    <p:extLst>
      <p:ext uri="{BB962C8B-B14F-4D97-AF65-F5344CB8AC3E}">
        <p14:creationId xmlns:p14="http://schemas.microsoft.com/office/powerpoint/2010/main" val="3040974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Remember that once you define a constant, you can’t change it. self and this keyword are used to refer class members within the scope of a class. Self is </a:t>
            </a:r>
            <a:r>
              <a:rPr lang="en-US" sz="1200" b="0" i="0" kern="1200" dirty="0">
                <a:solidFill>
                  <a:schemeClr val="tx1"/>
                </a:solidFill>
                <a:effectLst/>
                <a:latin typeface="+mn-lt"/>
                <a:ea typeface="+mn-ea"/>
                <a:cs typeface="+mn-cs"/>
              </a:rPr>
              <a:t>used for referring a </a:t>
            </a:r>
            <a:r>
              <a:rPr lang="en-US" sz="1200" b="1" i="1" kern="1200" dirty="0">
                <a:solidFill>
                  <a:schemeClr val="tx1"/>
                </a:solidFill>
                <a:effectLst/>
                <a:latin typeface="+mn-lt"/>
                <a:ea typeface="+mn-ea"/>
                <a:cs typeface="+mn-cs"/>
              </a:rPr>
              <a:t>static </a:t>
            </a:r>
            <a:r>
              <a:rPr lang="en-US" sz="1200" b="0" i="0" kern="1200" dirty="0">
                <a:solidFill>
                  <a:schemeClr val="tx1"/>
                </a:solidFill>
                <a:effectLst/>
                <a:latin typeface="+mn-lt"/>
                <a:ea typeface="+mn-ea"/>
                <a:cs typeface="+mn-cs"/>
              </a:rPr>
              <a:t>member of a class.</a:t>
            </a:r>
            <a:endParaRPr lang="en-US" dirty="0"/>
          </a:p>
          <a:p>
            <a:endParaRPr lang="en-US" dirty="0"/>
          </a:p>
        </p:txBody>
      </p:sp>
      <p:sp>
        <p:nvSpPr>
          <p:cNvPr id="4" name="Slide Number Placeholder 3"/>
          <p:cNvSpPr>
            <a:spLocks noGrp="1"/>
          </p:cNvSpPr>
          <p:nvPr>
            <p:ph type="sldNum" sz="quarter" idx="10"/>
          </p:nvPr>
        </p:nvSpPr>
        <p:spPr/>
        <p:txBody>
          <a:bodyPr/>
          <a:lstStyle/>
          <a:p>
            <a:fld id="{EFA383C7-79F1-4A3C-BB63-E7E1901983D0}" type="slidenum">
              <a:rPr lang="en-US" smtClean="0"/>
              <a:t>28</a:t>
            </a:fld>
            <a:endParaRPr lang="en-US"/>
          </a:p>
        </p:txBody>
      </p:sp>
    </p:spTree>
    <p:extLst>
      <p:ext uri="{BB962C8B-B14F-4D97-AF65-F5344CB8AC3E}">
        <p14:creationId xmlns:p14="http://schemas.microsoft.com/office/powerpoint/2010/main" val="3477979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code calls the class directly, using the double colon operator at line 1, without creating an instance of it first. As you would expect, the value printed when you run this code is 1.</a:t>
            </a:r>
          </a:p>
        </p:txBody>
      </p:sp>
      <p:sp>
        <p:nvSpPr>
          <p:cNvPr id="4" name="Slide Number Placeholder 3"/>
          <p:cNvSpPr>
            <a:spLocks noGrp="1"/>
          </p:cNvSpPr>
          <p:nvPr>
            <p:ph type="sldNum" sz="quarter" idx="10"/>
          </p:nvPr>
        </p:nvSpPr>
        <p:spPr/>
        <p:txBody>
          <a:bodyPr/>
          <a:lstStyle/>
          <a:p>
            <a:fld id="{EFA383C7-79F1-4A3C-BB63-E7E1901983D0}" type="slidenum">
              <a:rPr lang="en-US" smtClean="0"/>
              <a:t>29</a:t>
            </a:fld>
            <a:endParaRPr lang="en-US"/>
          </a:p>
        </p:txBody>
      </p:sp>
    </p:spTree>
    <p:extLst>
      <p:ext uri="{BB962C8B-B14F-4D97-AF65-F5344CB8AC3E}">
        <p14:creationId xmlns:p14="http://schemas.microsoft.com/office/powerpoint/2010/main" val="768419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97871"/>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83680"/>
            <a:ext cx="9144000" cy="1655762"/>
          </a:xfrm>
        </p:spPr>
        <p:txBody>
          <a:bodyPr/>
          <a:lstStyle>
            <a:lvl1pPr marL="0" indent="0" algn="ctr">
              <a:buNone/>
              <a:defRPr sz="240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Rectangle 6"/>
          <p:cNvSpPr/>
          <p:nvPr userDrawn="1"/>
        </p:nvSpPr>
        <p:spPr>
          <a:xfrm flipV="1">
            <a:off x="1524000" y="3533141"/>
            <a:ext cx="9144000" cy="182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36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1792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5424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045" y="271585"/>
            <a:ext cx="11279909" cy="1075749"/>
          </a:xfrm>
        </p:spPr>
        <p:txBody>
          <a:bodyPr/>
          <a:lstStyle>
            <a:lvl1pPr>
              <a:defRPr>
                <a:latin typeface="Gotham Narrow Book" pitchFamily="50" charset="0"/>
              </a:defRPr>
            </a:lvl1pPr>
          </a:lstStyle>
          <a:p>
            <a:r>
              <a:rPr lang="en-US" dirty="0"/>
              <a:t>Click to edit Master title style</a:t>
            </a:r>
          </a:p>
        </p:txBody>
      </p:sp>
      <p:sp>
        <p:nvSpPr>
          <p:cNvPr id="3" name="Content Placeholder 2"/>
          <p:cNvSpPr>
            <a:spLocks noGrp="1"/>
          </p:cNvSpPr>
          <p:nvPr>
            <p:ph idx="1"/>
          </p:nvPr>
        </p:nvSpPr>
        <p:spPr>
          <a:xfrm>
            <a:off x="456045" y="1526721"/>
            <a:ext cx="11279909" cy="4650242"/>
          </a:xfrm>
        </p:spPr>
        <p:txBody>
          <a:bodyPr/>
          <a:lstStyle>
            <a:lvl1pPr>
              <a:buClr>
                <a:schemeClr val="accent1">
                  <a:lumMod val="75000"/>
                </a:schemeClr>
              </a:buClr>
              <a:defRPr sz="3000">
                <a:solidFill>
                  <a:schemeClr val="tx1"/>
                </a:solidFill>
                <a:latin typeface="Gotham Narrow Book" pitchFamily="50" charset="0"/>
              </a:defRPr>
            </a:lvl1pPr>
            <a:lvl2pPr>
              <a:buClr>
                <a:schemeClr val="accent1">
                  <a:lumMod val="75000"/>
                </a:schemeClr>
              </a:buClr>
              <a:defRPr>
                <a:solidFill>
                  <a:schemeClr val="tx1"/>
                </a:solidFill>
                <a:latin typeface="Gotham Narrow Book" pitchFamily="50" charset="0"/>
              </a:defRPr>
            </a:lvl2pPr>
            <a:lvl3pPr>
              <a:buClr>
                <a:schemeClr val="accent1">
                  <a:lumMod val="75000"/>
                </a:schemeClr>
              </a:buClr>
              <a:defRPr>
                <a:solidFill>
                  <a:schemeClr val="tx1"/>
                </a:solidFill>
                <a:latin typeface="Gotham Narrow Book" pitchFamily="50" charset="0"/>
              </a:defRPr>
            </a:lvl3pPr>
            <a:lvl4pPr>
              <a:buClr>
                <a:schemeClr val="accent1">
                  <a:lumMod val="75000"/>
                </a:schemeClr>
              </a:buClr>
              <a:defRPr>
                <a:solidFill>
                  <a:schemeClr val="tx1"/>
                </a:solidFill>
                <a:latin typeface="Gotham Narrow Book" pitchFamily="50" charset="0"/>
              </a:defRPr>
            </a:lvl4pPr>
            <a:lvl5pPr>
              <a:buClr>
                <a:schemeClr val="accent1">
                  <a:lumMod val="75000"/>
                </a:schemeClr>
              </a:buClr>
              <a:defRPr>
                <a:solidFill>
                  <a:schemeClr val="tx1"/>
                </a:solidFill>
                <a:latin typeface="Gotham Narrow Book"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Isosceles Triangle 6"/>
          <p:cNvSpPr/>
          <p:nvPr userDrawn="1"/>
        </p:nvSpPr>
        <p:spPr>
          <a:xfrm rot="5400000">
            <a:off x="-314326" y="585910"/>
            <a:ext cx="1004207" cy="375557"/>
          </a:xfrm>
          <a:prstGeom prst="triangle">
            <a:avLst/>
          </a:prstGeom>
          <a:gradFill>
            <a:gsLst>
              <a:gs pos="0">
                <a:srgbClr val="5195D3"/>
              </a:gs>
              <a:gs pos="58000">
                <a:srgbClr val="4E93D2"/>
              </a:gs>
              <a:gs pos="100000">
                <a:srgbClr val="3B87C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456045" y="1347334"/>
            <a:ext cx="11279909" cy="0"/>
          </a:xfrm>
          <a:prstGeom prst="line">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605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10993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794E75-353D-442E-BDEA-2D1BE4A45A3F}"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4564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794E75-353D-442E-BDEA-2D1BE4A45A3F}"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4845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794E75-353D-442E-BDEA-2D1BE4A45A3F}"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293482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794E75-353D-442E-BDEA-2D1BE4A45A3F}"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96078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0398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4264893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6045" y="365124"/>
            <a:ext cx="11279909" cy="107574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6045" y="1698171"/>
            <a:ext cx="11279909" cy="44787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6046" y="6356348"/>
            <a:ext cx="2743200" cy="365125"/>
          </a:xfrm>
          <a:prstGeom prst="rect">
            <a:avLst/>
          </a:prstGeom>
        </p:spPr>
        <p:txBody>
          <a:bodyPr vert="horz" lIns="91440" tIns="45720" rIns="91440" bIns="45720" rtlCol="0" anchor="ctr"/>
          <a:lstStyle>
            <a:lvl1pPr algn="l">
              <a:defRPr sz="1200">
                <a:solidFill>
                  <a:schemeClr val="tx1">
                    <a:tint val="75000"/>
                  </a:schemeClr>
                </a:solidFill>
                <a:latin typeface="Gotham Narrow Medium" pitchFamily="50" charset="0"/>
              </a:defRPr>
            </a:lvl1pPr>
          </a:lstStyle>
          <a:p>
            <a:fld id="{C8794E75-353D-442E-BDEA-2D1BE4A45A3F}" type="datetimeFigureOut">
              <a:rPr lang="en-US" smtClean="0"/>
              <a:pPr/>
              <a:t>5/3/2020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992754" y="63563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D1DC9-C721-4D5F-A7A1-DF55DAF8C7D9}" type="slidenum">
              <a:rPr lang="en-US" smtClean="0"/>
              <a:t>‹#›</a:t>
            </a:fld>
            <a:endParaRPr lang="en-US" dirty="0"/>
          </a:p>
        </p:txBody>
      </p:sp>
    </p:spTree>
    <p:extLst>
      <p:ext uri="{BB962C8B-B14F-4D97-AF65-F5344CB8AC3E}">
        <p14:creationId xmlns:p14="http://schemas.microsoft.com/office/powerpoint/2010/main" val="305943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Gotham Narrow Book" pitchFamily="50" charset="0"/>
          <a:ea typeface="Adobe Fan Heiti Std B" panose="020B0700000000000000" pitchFamily="34" charset="-128"/>
          <a:cs typeface="+mj-cs"/>
        </a:defRPr>
      </a:lvl1pPr>
    </p:titleStyle>
    <p:bodyStyle>
      <a:lvl1pPr marL="228600" indent="-228600" algn="l" defTabSz="914400" rtl="0" eaLnBrk="1" latinLnBrk="0" hangingPunct="1">
        <a:lnSpc>
          <a:spcPct val="90000"/>
        </a:lnSpc>
        <a:spcBef>
          <a:spcPts val="1000"/>
        </a:spcBef>
        <a:buClr>
          <a:schemeClr val="accent1">
            <a:lumMod val="75000"/>
          </a:schemeClr>
        </a:buClr>
        <a:buFont typeface="Wingdings" panose="05000000000000000000" pitchFamily="2" charset="2"/>
        <a:buChar char="§"/>
        <a:defRPr sz="3200" kern="1200">
          <a:solidFill>
            <a:schemeClr val="tx1"/>
          </a:solidFill>
          <a:latin typeface="Gotham Narrow Book" pitchFamily="50" charset="0"/>
          <a:ea typeface="+mn-ea"/>
          <a:cs typeface="+mn-cs"/>
        </a:defRPr>
      </a:lvl1pPr>
      <a:lvl2pPr marL="6858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2800" kern="1200">
          <a:solidFill>
            <a:schemeClr val="tx1"/>
          </a:solidFill>
          <a:latin typeface="Gotham Narrow Book" pitchFamily="50" charset="0"/>
          <a:ea typeface="+mn-ea"/>
          <a:cs typeface="+mn-cs"/>
        </a:defRPr>
      </a:lvl2pPr>
      <a:lvl3pPr marL="11430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2400" kern="1200">
          <a:solidFill>
            <a:schemeClr val="tx1"/>
          </a:solidFill>
          <a:latin typeface="Gotham Narrow Book" pitchFamily="50" charset="0"/>
          <a:ea typeface="+mn-ea"/>
          <a:cs typeface="+mn-cs"/>
        </a:defRPr>
      </a:lvl3pPr>
      <a:lvl4pPr marL="16002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1800" kern="1200">
          <a:solidFill>
            <a:schemeClr val="tx1"/>
          </a:solidFill>
          <a:latin typeface="Gotham Narrow Book" pitchFamily="50" charset="0"/>
          <a:ea typeface="+mn-ea"/>
          <a:cs typeface="+mn-cs"/>
        </a:defRPr>
      </a:lvl4pPr>
      <a:lvl5pPr marL="20574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1800" kern="1200">
          <a:solidFill>
            <a:schemeClr val="tx1"/>
          </a:solidFill>
          <a:latin typeface="Gotham Narrow Book"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Web Systems &amp; Technologies</a:t>
            </a:r>
          </a:p>
        </p:txBody>
      </p:sp>
      <p:sp>
        <p:nvSpPr>
          <p:cNvPr id="3" name="Subtitle 2"/>
          <p:cNvSpPr>
            <a:spLocks noGrp="1"/>
          </p:cNvSpPr>
          <p:nvPr>
            <p:ph type="subTitle" idx="1"/>
          </p:nvPr>
        </p:nvSpPr>
        <p:spPr/>
        <p:txBody>
          <a:bodyPr/>
          <a:lstStyle/>
          <a:p>
            <a:r>
              <a:rPr lang="en-US" dirty="0"/>
              <a:t>Chapter 5 - PHP Functions and Objects</a:t>
            </a:r>
          </a:p>
        </p:txBody>
      </p:sp>
      <p:sp>
        <p:nvSpPr>
          <p:cNvPr id="4" name="Slide Number Placeholder 3"/>
          <p:cNvSpPr>
            <a:spLocks noGrp="1"/>
          </p:cNvSpPr>
          <p:nvPr>
            <p:ph type="sldNum" sz="quarter" idx="12"/>
          </p:nvPr>
        </p:nvSpPr>
        <p:spPr/>
        <p:txBody>
          <a:bodyPr/>
          <a:lstStyle/>
          <a:p>
            <a:fld id="{FA6D1DC9-C721-4D5F-A7A1-DF55DAF8C7D9}" type="slidenum">
              <a:rPr lang="en-US" smtClean="0"/>
              <a:t>1</a:t>
            </a:fld>
            <a:endParaRPr lang="en-US"/>
          </a:p>
        </p:txBody>
      </p:sp>
    </p:spTree>
    <p:extLst>
      <p:ext uri="{BB962C8B-B14F-4D97-AF65-F5344CB8AC3E}">
        <p14:creationId xmlns:p14="http://schemas.microsoft.com/office/powerpoint/2010/main" val="4290552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6BBC-FF5C-4055-B089-D1A5DDFEE6F3}"/>
              </a:ext>
            </a:extLst>
          </p:cNvPr>
          <p:cNvSpPr>
            <a:spLocks noGrp="1"/>
          </p:cNvSpPr>
          <p:nvPr>
            <p:ph type="title"/>
          </p:nvPr>
        </p:nvSpPr>
        <p:spPr/>
        <p:txBody>
          <a:bodyPr/>
          <a:lstStyle/>
          <a:p>
            <a:r>
              <a:rPr lang="en-GB" dirty="0"/>
              <a:t>Including and Requiring Files</a:t>
            </a:r>
            <a:endParaRPr lang="en-PK" dirty="0"/>
          </a:p>
        </p:txBody>
      </p:sp>
      <p:sp>
        <p:nvSpPr>
          <p:cNvPr id="3" name="Content Placeholder 2">
            <a:extLst>
              <a:ext uri="{FF2B5EF4-FFF2-40B4-BE49-F238E27FC236}">
                <a16:creationId xmlns:a16="http://schemas.microsoft.com/office/drawing/2014/main" id="{4D7AE8EE-40E4-4CCC-83DF-FCC61212E253}"/>
              </a:ext>
            </a:extLst>
          </p:cNvPr>
          <p:cNvSpPr>
            <a:spLocks noGrp="1"/>
          </p:cNvSpPr>
          <p:nvPr>
            <p:ph idx="1"/>
          </p:nvPr>
        </p:nvSpPr>
        <p:spPr/>
        <p:txBody>
          <a:bodyPr>
            <a:normAutofit/>
          </a:bodyPr>
          <a:lstStyle/>
          <a:p>
            <a:r>
              <a:rPr lang="en-GB" dirty="0"/>
              <a:t>Using </a:t>
            </a:r>
            <a:r>
              <a:rPr lang="en-GB" dirty="0" err="1"/>
              <a:t>include_once</a:t>
            </a:r>
            <a:endParaRPr lang="en-PK" dirty="0"/>
          </a:p>
          <a:p>
            <a:pPr lvl="1"/>
            <a:r>
              <a:rPr lang="en-GB" dirty="0"/>
              <a:t>Each time include directive</a:t>
            </a:r>
            <a:r>
              <a:rPr lang="en-PK" dirty="0"/>
              <a:t> </a:t>
            </a:r>
            <a:r>
              <a:rPr lang="en-GB" dirty="0" err="1"/>
              <a:t>i</a:t>
            </a:r>
            <a:r>
              <a:rPr lang="en-PK" dirty="0"/>
              <a:t>s issued</a:t>
            </a:r>
            <a:r>
              <a:rPr lang="en-GB" dirty="0"/>
              <a:t>, it includes the requested file again</a:t>
            </a:r>
            <a:r>
              <a:rPr lang="en-PK" dirty="0"/>
              <a:t>.</a:t>
            </a:r>
          </a:p>
          <a:p>
            <a:pPr lvl="1"/>
            <a:r>
              <a:rPr lang="en-GB" dirty="0"/>
              <a:t>This </a:t>
            </a:r>
            <a:r>
              <a:rPr lang="en-PK" dirty="0"/>
              <a:t>m</a:t>
            </a:r>
            <a:r>
              <a:rPr lang="en-GB" dirty="0"/>
              <a:t>a</a:t>
            </a:r>
            <a:r>
              <a:rPr lang="en-PK" dirty="0"/>
              <a:t>y</a:t>
            </a:r>
            <a:r>
              <a:rPr lang="en-GB" dirty="0"/>
              <a:t> produce error messages, because you’re trying to define the same constant</a:t>
            </a:r>
            <a:r>
              <a:rPr lang="en-PK" dirty="0"/>
              <a:t> </a:t>
            </a:r>
            <a:r>
              <a:rPr lang="en-GB" dirty="0"/>
              <a:t>or function multiple times. </a:t>
            </a:r>
            <a:endParaRPr lang="en-PK" dirty="0"/>
          </a:p>
          <a:p>
            <a:r>
              <a:rPr lang="en-GB" dirty="0"/>
              <a:t>Example 5-7. Including a PHP file only once</a:t>
            </a:r>
          </a:p>
          <a:p>
            <a:pPr marL="457200" lvl="1" indent="0">
              <a:buNone/>
            </a:pPr>
            <a:r>
              <a:rPr lang="en-GB" dirty="0"/>
              <a:t>&lt;?php</a:t>
            </a:r>
          </a:p>
          <a:p>
            <a:pPr marL="457200" lvl="1" indent="0">
              <a:buNone/>
            </a:pPr>
            <a:r>
              <a:rPr lang="en-GB" dirty="0" err="1"/>
              <a:t>include_once</a:t>
            </a:r>
            <a:r>
              <a:rPr lang="en-GB" dirty="0"/>
              <a:t> "</a:t>
            </a:r>
            <a:r>
              <a:rPr lang="en-GB" dirty="0" err="1"/>
              <a:t>library.php</a:t>
            </a:r>
            <a:r>
              <a:rPr lang="en-GB" dirty="0"/>
              <a:t>";</a:t>
            </a:r>
          </a:p>
          <a:p>
            <a:pPr marL="457200" lvl="1" indent="0">
              <a:buNone/>
            </a:pPr>
            <a:r>
              <a:rPr lang="en-GB" dirty="0"/>
              <a:t>// Your code goes here</a:t>
            </a:r>
          </a:p>
          <a:p>
            <a:pPr marL="457200" lvl="1" indent="0">
              <a:buNone/>
            </a:pPr>
            <a:r>
              <a:rPr lang="en-GB" dirty="0"/>
              <a:t>?&gt;</a:t>
            </a:r>
            <a:endParaRPr lang="en-PK" dirty="0"/>
          </a:p>
          <a:p>
            <a:endParaRPr lang="en-PK" dirty="0"/>
          </a:p>
        </p:txBody>
      </p:sp>
      <p:sp>
        <p:nvSpPr>
          <p:cNvPr id="4" name="Slide Number Placeholder 3">
            <a:extLst>
              <a:ext uri="{FF2B5EF4-FFF2-40B4-BE49-F238E27FC236}">
                <a16:creationId xmlns:a16="http://schemas.microsoft.com/office/drawing/2014/main" id="{B82981A0-8A32-46E7-BA87-37F3E6737C04}"/>
              </a:ext>
            </a:extLst>
          </p:cNvPr>
          <p:cNvSpPr>
            <a:spLocks noGrp="1"/>
          </p:cNvSpPr>
          <p:nvPr>
            <p:ph type="sldNum" sz="quarter" idx="12"/>
          </p:nvPr>
        </p:nvSpPr>
        <p:spPr/>
        <p:txBody>
          <a:bodyPr/>
          <a:lstStyle/>
          <a:p>
            <a:fld id="{FA6D1DC9-C721-4D5F-A7A1-DF55DAF8C7D9}" type="slidenum">
              <a:rPr lang="en-US" smtClean="0"/>
              <a:t>10</a:t>
            </a:fld>
            <a:endParaRPr lang="en-US"/>
          </a:p>
        </p:txBody>
      </p:sp>
    </p:spTree>
    <p:extLst>
      <p:ext uri="{BB962C8B-B14F-4D97-AF65-F5344CB8AC3E}">
        <p14:creationId xmlns:p14="http://schemas.microsoft.com/office/powerpoint/2010/main" val="1531578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6BBC-FF5C-4055-B089-D1A5DDFEE6F3}"/>
              </a:ext>
            </a:extLst>
          </p:cNvPr>
          <p:cNvSpPr>
            <a:spLocks noGrp="1"/>
          </p:cNvSpPr>
          <p:nvPr>
            <p:ph type="title"/>
          </p:nvPr>
        </p:nvSpPr>
        <p:spPr/>
        <p:txBody>
          <a:bodyPr/>
          <a:lstStyle/>
          <a:p>
            <a:r>
              <a:rPr lang="en-GB" dirty="0"/>
              <a:t>Including and Requiring Files</a:t>
            </a:r>
            <a:endParaRPr lang="en-PK" dirty="0"/>
          </a:p>
        </p:txBody>
      </p:sp>
      <p:sp>
        <p:nvSpPr>
          <p:cNvPr id="3" name="Content Placeholder 2">
            <a:extLst>
              <a:ext uri="{FF2B5EF4-FFF2-40B4-BE49-F238E27FC236}">
                <a16:creationId xmlns:a16="http://schemas.microsoft.com/office/drawing/2014/main" id="{4D7AE8EE-40E4-4CCC-83DF-FCC61212E253}"/>
              </a:ext>
            </a:extLst>
          </p:cNvPr>
          <p:cNvSpPr>
            <a:spLocks noGrp="1"/>
          </p:cNvSpPr>
          <p:nvPr>
            <p:ph idx="1"/>
          </p:nvPr>
        </p:nvSpPr>
        <p:spPr/>
        <p:txBody>
          <a:bodyPr>
            <a:normAutofit/>
          </a:bodyPr>
          <a:lstStyle/>
          <a:p>
            <a:r>
              <a:rPr lang="en-GB" dirty="0"/>
              <a:t>Using require and </a:t>
            </a:r>
            <a:r>
              <a:rPr lang="en-GB" dirty="0" err="1"/>
              <a:t>require_once</a:t>
            </a:r>
            <a:endParaRPr lang="en-PK" dirty="0"/>
          </a:p>
          <a:p>
            <a:pPr lvl="1"/>
            <a:r>
              <a:rPr lang="en-PK" dirty="0"/>
              <a:t>P</a:t>
            </a:r>
            <a:r>
              <a:rPr lang="en-GB" dirty="0" err="1"/>
              <a:t>otential</a:t>
            </a:r>
            <a:r>
              <a:rPr lang="en-GB" dirty="0"/>
              <a:t> problem with include and </a:t>
            </a:r>
            <a:r>
              <a:rPr lang="en-GB" dirty="0" err="1"/>
              <a:t>include_once</a:t>
            </a:r>
            <a:r>
              <a:rPr lang="en-GB" dirty="0"/>
              <a:t> is that PHP will only attempt to</a:t>
            </a:r>
            <a:r>
              <a:rPr lang="en-PK" dirty="0"/>
              <a:t> </a:t>
            </a:r>
            <a:r>
              <a:rPr lang="en-GB" dirty="0"/>
              <a:t>include the requested file. Program execution continues even if the file is not found.</a:t>
            </a:r>
            <a:endParaRPr lang="en-PK" dirty="0"/>
          </a:p>
          <a:p>
            <a:r>
              <a:rPr lang="en-GB" dirty="0"/>
              <a:t>Example 5-8. Requiring a PHP file only once</a:t>
            </a:r>
          </a:p>
          <a:p>
            <a:pPr marL="457200" lvl="1" indent="0">
              <a:buNone/>
            </a:pPr>
            <a:r>
              <a:rPr lang="en-GB" dirty="0"/>
              <a:t>&lt;?php</a:t>
            </a:r>
          </a:p>
          <a:p>
            <a:pPr marL="457200" lvl="1" indent="0">
              <a:buNone/>
            </a:pPr>
            <a:r>
              <a:rPr lang="en-GB" dirty="0" err="1"/>
              <a:t>require_once</a:t>
            </a:r>
            <a:r>
              <a:rPr lang="en-GB" dirty="0"/>
              <a:t> "</a:t>
            </a:r>
            <a:r>
              <a:rPr lang="en-GB" dirty="0" err="1"/>
              <a:t>library.php</a:t>
            </a:r>
            <a:r>
              <a:rPr lang="en-GB" dirty="0"/>
              <a:t>";</a:t>
            </a:r>
          </a:p>
          <a:p>
            <a:pPr marL="457200" lvl="1" indent="0">
              <a:buNone/>
            </a:pPr>
            <a:r>
              <a:rPr lang="en-GB" dirty="0"/>
              <a:t>// Your code goes here</a:t>
            </a:r>
          </a:p>
          <a:p>
            <a:pPr marL="457200" lvl="1" indent="0">
              <a:buNone/>
            </a:pPr>
            <a:r>
              <a:rPr lang="en-GB" dirty="0"/>
              <a:t>?&gt;</a:t>
            </a:r>
            <a:endParaRPr lang="en-PK" dirty="0"/>
          </a:p>
        </p:txBody>
      </p:sp>
      <p:sp>
        <p:nvSpPr>
          <p:cNvPr id="4" name="Slide Number Placeholder 3">
            <a:extLst>
              <a:ext uri="{FF2B5EF4-FFF2-40B4-BE49-F238E27FC236}">
                <a16:creationId xmlns:a16="http://schemas.microsoft.com/office/drawing/2014/main" id="{B82981A0-8A32-46E7-BA87-37F3E6737C04}"/>
              </a:ext>
            </a:extLst>
          </p:cNvPr>
          <p:cNvSpPr>
            <a:spLocks noGrp="1"/>
          </p:cNvSpPr>
          <p:nvPr>
            <p:ph type="sldNum" sz="quarter" idx="12"/>
          </p:nvPr>
        </p:nvSpPr>
        <p:spPr/>
        <p:txBody>
          <a:bodyPr/>
          <a:lstStyle/>
          <a:p>
            <a:fld id="{FA6D1DC9-C721-4D5F-A7A1-DF55DAF8C7D9}" type="slidenum">
              <a:rPr lang="en-US" smtClean="0"/>
              <a:t>11</a:t>
            </a:fld>
            <a:endParaRPr lang="en-US"/>
          </a:p>
        </p:txBody>
      </p:sp>
    </p:spTree>
    <p:extLst>
      <p:ext uri="{BB962C8B-B14F-4D97-AF65-F5344CB8AC3E}">
        <p14:creationId xmlns:p14="http://schemas.microsoft.com/office/powerpoint/2010/main" val="3732491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E0CD7-78F8-4E6D-8A21-B5987495EC32}"/>
              </a:ext>
            </a:extLst>
          </p:cNvPr>
          <p:cNvSpPr>
            <a:spLocks noGrp="1"/>
          </p:cNvSpPr>
          <p:nvPr>
            <p:ph type="title"/>
          </p:nvPr>
        </p:nvSpPr>
        <p:spPr/>
        <p:txBody>
          <a:bodyPr/>
          <a:lstStyle/>
          <a:p>
            <a:r>
              <a:rPr lang="en-GB" dirty="0"/>
              <a:t>PHP Objects</a:t>
            </a:r>
            <a:endParaRPr lang="en-PK" dirty="0"/>
          </a:p>
        </p:txBody>
      </p:sp>
      <p:sp>
        <p:nvSpPr>
          <p:cNvPr id="3" name="Content Placeholder 2">
            <a:extLst>
              <a:ext uri="{FF2B5EF4-FFF2-40B4-BE49-F238E27FC236}">
                <a16:creationId xmlns:a16="http://schemas.microsoft.com/office/drawing/2014/main" id="{3EDF058E-88B7-4FE9-9C9F-06E5288B3630}"/>
              </a:ext>
            </a:extLst>
          </p:cNvPr>
          <p:cNvSpPr>
            <a:spLocks noGrp="1"/>
          </p:cNvSpPr>
          <p:nvPr>
            <p:ph idx="1"/>
          </p:nvPr>
        </p:nvSpPr>
        <p:spPr/>
        <p:txBody>
          <a:bodyPr/>
          <a:lstStyle/>
          <a:p>
            <a:r>
              <a:rPr lang="en-GB" dirty="0"/>
              <a:t>When creating a program to use objects, you need to design a composite of data and</a:t>
            </a:r>
            <a:r>
              <a:rPr lang="en-PK" dirty="0"/>
              <a:t> </a:t>
            </a:r>
            <a:r>
              <a:rPr lang="en-GB" dirty="0"/>
              <a:t>code called a </a:t>
            </a:r>
            <a:r>
              <a:rPr lang="en-GB" i="1" dirty="0"/>
              <a:t>class</a:t>
            </a:r>
            <a:r>
              <a:rPr lang="en-GB" dirty="0"/>
              <a:t>. </a:t>
            </a:r>
            <a:endParaRPr lang="en-PK" dirty="0"/>
          </a:p>
          <a:p>
            <a:r>
              <a:rPr lang="en-PK" dirty="0"/>
              <a:t>O</a:t>
            </a:r>
            <a:r>
              <a:rPr lang="en-GB" dirty="0" err="1"/>
              <a:t>bject</a:t>
            </a:r>
            <a:r>
              <a:rPr lang="en-PK" dirty="0"/>
              <a:t>s</a:t>
            </a:r>
            <a:r>
              <a:rPr lang="en-GB" dirty="0"/>
              <a:t> based on class </a:t>
            </a:r>
            <a:r>
              <a:rPr lang="en-PK" dirty="0"/>
              <a:t>a</a:t>
            </a:r>
            <a:r>
              <a:rPr lang="en-GB" dirty="0"/>
              <a:t>r</a:t>
            </a:r>
            <a:r>
              <a:rPr lang="en-PK" dirty="0"/>
              <a:t>e</a:t>
            </a:r>
            <a:r>
              <a:rPr lang="en-GB" dirty="0"/>
              <a:t> called an </a:t>
            </a:r>
            <a:r>
              <a:rPr lang="en-GB" i="1" dirty="0"/>
              <a:t>instance</a:t>
            </a:r>
            <a:r>
              <a:rPr lang="en-PK" i="1" dirty="0"/>
              <a:t>(</a:t>
            </a:r>
            <a:r>
              <a:rPr lang="en-GB" i="1" dirty="0"/>
              <a:t>s</a:t>
            </a:r>
            <a:r>
              <a:rPr lang="en-PK" i="1" dirty="0"/>
              <a:t>)</a:t>
            </a:r>
            <a:r>
              <a:rPr lang="en-GB" i="1" dirty="0"/>
              <a:t> </a:t>
            </a:r>
            <a:r>
              <a:rPr lang="en-GB" dirty="0"/>
              <a:t>of that class. </a:t>
            </a:r>
            <a:endParaRPr lang="en-PK" dirty="0"/>
          </a:p>
          <a:p>
            <a:r>
              <a:rPr lang="en-GB" dirty="0"/>
              <a:t>The data associated with an object is called its properties</a:t>
            </a:r>
            <a:r>
              <a:rPr lang="en-PK" dirty="0"/>
              <a:t> and </a:t>
            </a:r>
            <a:r>
              <a:rPr lang="en-GB" dirty="0"/>
              <a:t>functions it uses are</a:t>
            </a:r>
            <a:r>
              <a:rPr lang="en-PK" dirty="0"/>
              <a:t> </a:t>
            </a:r>
            <a:r>
              <a:rPr lang="en-GB" dirty="0"/>
              <a:t>called methods.</a:t>
            </a:r>
            <a:endParaRPr lang="en-PK" dirty="0"/>
          </a:p>
          <a:p>
            <a:endParaRPr lang="en-PK" dirty="0"/>
          </a:p>
        </p:txBody>
      </p:sp>
      <p:sp>
        <p:nvSpPr>
          <p:cNvPr id="4" name="Slide Number Placeholder 3">
            <a:extLst>
              <a:ext uri="{FF2B5EF4-FFF2-40B4-BE49-F238E27FC236}">
                <a16:creationId xmlns:a16="http://schemas.microsoft.com/office/drawing/2014/main" id="{E5E11F0F-353A-4D14-8612-0B09EF1C19C8}"/>
              </a:ext>
            </a:extLst>
          </p:cNvPr>
          <p:cNvSpPr>
            <a:spLocks noGrp="1"/>
          </p:cNvSpPr>
          <p:nvPr>
            <p:ph type="sldNum" sz="quarter" idx="12"/>
          </p:nvPr>
        </p:nvSpPr>
        <p:spPr/>
        <p:txBody>
          <a:bodyPr/>
          <a:lstStyle/>
          <a:p>
            <a:fld id="{FA6D1DC9-C721-4D5F-A7A1-DF55DAF8C7D9}" type="slidenum">
              <a:rPr lang="en-US" smtClean="0"/>
              <a:t>12</a:t>
            </a:fld>
            <a:endParaRPr lang="en-US"/>
          </a:p>
        </p:txBody>
      </p:sp>
    </p:spTree>
    <p:extLst>
      <p:ext uri="{BB962C8B-B14F-4D97-AF65-F5344CB8AC3E}">
        <p14:creationId xmlns:p14="http://schemas.microsoft.com/office/powerpoint/2010/main" val="418186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22FBB-0513-4C25-9F4D-843A05938037}"/>
              </a:ext>
            </a:extLst>
          </p:cNvPr>
          <p:cNvSpPr>
            <a:spLocks noGrp="1"/>
          </p:cNvSpPr>
          <p:nvPr>
            <p:ph type="title"/>
          </p:nvPr>
        </p:nvSpPr>
        <p:spPr/>
        <p:txBody>
          <a:bodyPr/>
          <a:lstStyle/>
          <a:p>
            <a:r>
              <a:rPr lang="en-GB" dirty="0"/>
              <a:t>Declaring a Class</a:t>
            </a:r>
            <a:endParaRPr lang="en-PK" dirty="0"/>
          </a:p>
        </p:txBody>
      </p:sp>
      <p:sp>
        <p:nvSpPr>
          <p:cNvPr id="3" name="Content Placeholder 2">
            <a:extLst>
              <a:ext uri="{FF2B5EF4-FFF2-40B4-BE49-F238E27FC236}">
                <a16:creationId xmlns:a16="http://schemas.microsoft.com/office/drawing/2014/main" id="{56E0F793-7ED3-4BAB-897B-045D67F578DC}"/>
              </a:ext>
            </a:extLst>
          </p:cNvPr>
          <p:cNvSpPr>
            <a:spLocks noGrp="1"/>
          </p:cNvSpPr>
          <p:nvPr>
            <p:ph idx="1"/>
          </p:nvPr>
        </p:nvSpPr>
        <p:spPr>
          <a:xfrm>
            <a:off x="456045" y="1526720"/>
            <a:ext cx="11538731" cy="4949383"/>
          </a:xfrm>
        </p:spPr>
        <p:txBody>
          <a:bodyPr numCol="2">
            <a:normAutofit fontScale="92500" lnSpcReduction="10000"/>
          </a:bodyPr>
          <a:lstStyle/>
          <a:p>
            <a:r>
              <a:rPr lang="en-PK" dirty="0"/>
              <a:t>D</a:t>
            </a:r>
            <a:r>
              <a:rPr lang="en-GB" dirty="0" err="1"/>
              <a:t>efine</a:t>
            </a:r>
            <a:r>
              <a:rPr lang="en-GB" dirty="0"/>
              <a:t> a class with the </a:t>
            </a:r>
            <a:r>
              <a:rPr lang="en-GB" b="1" dirty="0"/>
              <a:t>class </a:t>
            </a:r>
            <a:r>
              <a:rPr lang="en-GB" dirty="0"/>
              <a:t>keyword</a:t>
            </a:r>
            <a:r>
              <a:rPr lang="en-PK" dirty="0"/>
              <a:t>.</a:t>
            </a:r>
          </a:p>
          <a:p>
            <a:r>
              <a:rPr lang="en-PK" dirty="0"/>
              <a:t>D</a:t>
            </a:r>
            <a:r>
              <a:rPr lang="en-GB" dirty="0" err="1"/>
              <a:t>efinition</a:t>
            </a:r>
            <a:r>
              <a:rPr lang="en-GB" dirty="0"/>
              <a:t> contain</a:t>
            </a:r>
            <a:r>
              <a:rPr lang="en-PK" dirty="0"/>
              <a:t>s</a:t>
            </a:r>
            <a:r>
              <a:rPr lang="en-GB" dirty="0"/>
              <a:t> the class name (which is case-sensitive), its</a:t>
            </a:r>
            <a:r>
              <a:rPr lang="en-PK" dirty="0"/>
              <a:t> </a:t>
            </a:r>
            <a:r>
              <a:rPr lang="en-GB" dirty="0"/>
              <a:t>properties, and its</a:t>
            </a:r>
            <a:r>
              <a:rPr lang="en-PK" dirty="0"/>
              <a:t> </a:t>
            </a:r>
            <a:r>
              <a:rPr lang="en-GB" dirty="0"/>
              <a:t>methods.</a:t>
            </a:r>
            <a:endParaRPr lang="en-PK" dirty="0"/>
          </a:p>
          <a:p>
            <a:endParaRPr lang="en-PK" i="1" dirty="0"/>
          </a:p>
          <a:p>
            <a:r>
              <a:rPr lang="en-GB" i="1" dirty="0"/>
              <a:t>Example 5-10. Declaring a class and examining an object</a:t>
            </a:r>
          </a:p>
          <a:p>
            <a:pPr marL="0" indent="0">
              <a:buNone/>
            </a:pPr>
            <a:r>
              <a:rPr lang="en-GB" dirty="0"/>
              <a:t>&lt;?php</a:t>
            </a:r>
          </a:p>
          <a:p>
            <a:pPr marL="0" indent="0">
              <a:buNone/>
            </a:pPr>
            <a:r>
              <a:rPr lang="en-GB" dirty="0"/>
              <a:t>$object = new User;</a:t>
            </a:r>
          </a:p>
          <a:p>
            <a:pPr marL="0" indent="0">
              <a:buNone/>
            </a:pPr>
            <a:r>
              <a:rPr lang="en-GB" dirty="0" err="1"/>
              <a:t>print_r</a:t>
            </a:r>
            <a:r>
              <a:rPr lang="en-GB" dirty="0"/>
              <a:t>($object);</a:t>
            </a:r>
          </a:p>
          <a:p>
            <a:pPr marL="0" indent="0">
              <a:buNone/>
            </a:pPr>
            <a:r>
              <a:rPr lang="en-GB" dirty="0"/>
              <a:t>class User</a:t>
            </a:r>
          </a:p>
          <a:p>
            <a:pPr marL="0" indent="0">
              <a:buNone/>
            </a:pPr>
            <a:r>
              <a:rPr lang="en-PK" dirty="0"/>
              <a:t>{</a:t>
            </a:r>
          </a:p>
          <a:p>
            <a:pPr marL="0" indent="0">
              <a:buNone/>
            </a:pPr>
            <a:r>
              <a:rPr lang="en-PK" dirty="0"/>
              <a:t>	</a:t>
            </a:r>
            <a:r>
              <a:rPr lang="en-GB" dirty="0"/>
              <a:t>public $name, $password;</a:t>
            </a:r>
          </a:p>
          <a:p>
            <a:pPr marL="0" indent="0">
              <a:buNone/>
            </a:pPr>
            <a:r>
              <a:rPr lang="en-PK" dirty="0"/>
              <a:t>	</a:t>
            </a:r>
            <a:r>
              <a:rPr lang="en-GB" dirty="0"/>
              <a:t>function </a:t>
            </a:r>
            <a:r>
              <a:rPr lang="en-GB" dirty="0" err="1"/>
              <a:t>save_user</a:t>
            </a:r>
            <a:r>
              <a:rPr lang="en-GB" dirty="0"/>
              <a:t>()</a:t>
            </a:r>
          </a:p>
          <a:p>
            <a:pPr marL="0" indent="0">
              <a:buNone/>
            </a:pPr>
            <a:r>
              <a:rPr lang="en-PK" dirty="0"/>
              <a:t>{</a:t>
            </a:r>
          </a:p>
          <a:p>
            <a:pPr marL="0" indent="0">
              <a:buNone/>
            </a:pPr>
            <a:r>
              <a:rPr lang="en-PK" dirty="0"/>
              <a:t>	</a:t>
            </a:r>
            <a:r>
              <a:rPr lang="en-GB" dirty="0"/>
              <a:t>echo "Save User code goes here";</a:t>
            </a:r>
          </a:p>
          <a:p>
            <a:pPr marL="0" indent="0">
              <a:buNone/>
            </a:pPr>
            <a:r>
              <a:rPr lang="en-PK" dirty="0"/>
              <a:t>}</a:t>
            </a:r>
          </a:p>
          <a:p>
            <a:pPr marL="0" indent="0">
              <a:buNone/>
            </a:pPr>
            <a:r>
              <a:rPr lang="en-PK" dirty="0"/>
              <a:t>}</a:t>
            </a:r>
          </a:p>
          <a:p>
            <a:pPr marL="0" indent="0">
              <a:buNone/>
            </a:pPr>
            <a:r>
              <a:rPr lang="en-PK" dirty="0"/>
              <a:t>?&gt; </a:t>
            </a:r>
          </a:p>
          <a:p>
            <a:pPr marL="0" indent="0">
              <a:buNone/>
            </a:pPr>
            <a:r>
              <a:rPr lang="en-PK" sz="2600" dirty="0"/>
              <a:t>//</a:t>
            </a:r>
            <a:r>
              <a:rPr lang="en-GB" sz="2600" dirty="0"/>
              <a:t> User Object ( [name] =&gt; [password] =&gt; )</a:t>
            </a:r>
            <a:endParaRPr lang="en-PK" sz="2600" dirty="0"/>
          </a:p>
        </p:txBody>
      </p:sp>
      <p:sp>
        <p:nvSpPr>
          <p:cNvPr id="4" name="Slide Number Placeholder 3">
            <a:extLst>
              <a:ext uri="{FF2B5EF4-FFF2-40B4-BE49-F238E27FC236}">
                <a16:creationId xmlns:a16="http://schemas.microsoft.com/office/drawing/2014/main" id="{3C4F32B7-2B80-4A02-88E4-83FF8323E35B}"/>
              </a:ext>
            </a:extLst>
          </p:cNvPr>
          <p:cNvSpPr>
            <a:spLocks noGrp="1"/>
          </p:cNvSpPr>
          <p:nvPr>
            <p:ph type="sldNum" sz="quarter" idx="12"/>
          </p:nvPr>
        </p:nvSpPr>
        <p:spPr/>
        <p:txBody>
          <a:bodyPr/>
          <a:lstStyle/>
          <a:p>
            <a:fld id="{FA6D1DC9-C721-4D5F-A7A1-DF55DAF8C7D9}" type="slidenum">
              <a:rPr lang="en-US" smtClean="0"/>
              <a:t>13</a:t>
            </a:fld>
            <a:endParaRPr lang="en-US"/>
          </a:p>
        </p:txBody>
      </p:sp>
    </p:spTree>
    <p:extLst>
      <p:ext uri="{BB962C8B-B14F-4D97-AF65-F5344CB8AC3E}">
        <p14:creationId xmlns:p14="http://schemas.microsoft.com/office/powerpoint/2010/main" val="1779141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90A37-2BAD-4FF0-9FBF-1232FE319595}"/>
              </a:ext>
            </a:extLst>
          </p:cNvPr>
          <p:cNvSpPr>
            <a:spLocks noGrp="1"/>
          </p:cNvSpPr>
          <p:nvPr>
            <p:ph type="title"/>
          </p:nvPr>
        </p:nvSpPr>
        <p:spPr/>
        <p:txBody>
          <a:bodyPr/>
          <a:lstStyle/>
          <a:p>
            <a:r>
              <a:rPr lang="en-GB" dirty="0"/>
              <a:t>Creating an Object</a:t>
            </a:r>
            <a:endParaRPr lang="en-PK" dirty="0"/>
          </a:p>
        </p:txBody>
      </p:sp>
      <p:sp>
        <p:nvSpPr>
          <p:cNvPr id="3" name="Content Placeholder 2">
            <a:extLst>
              <a:ext uri="{FF2B5EF4-FFF2-40B4-BE49-F238E27FC236}">
                <a16:creationId xmlns:a16="http://schemas.microsoft.com/office/drawing/2014/main" id="{29ECEBAC-1D69-46E8-8883-BA94A8ABE2B7}"/>
              </a:ext>
            </a:extLst>
          </p:cNvPr>
          <p:cNvSpPr>
            <a:spLocks noGrp="1"/>
          </p:cNvSpPr>
          <p:nvPr>
            <p:ph idx="1"/>
          </p:nvPr>
        </p:nvSpPr>
        <p:spPr/>
        <p:txBody>
          <a:bodyPr>
            <a:normAutofit/>
          </a:bodyPr>
          <a:lstStyle/>
          <a:p>
            <a:r>
              <a:rPr lang="en-GB" dirty="0"/>
              <a:t>To create an object with a specified class, use the new keyword</a:t>
            </a:r>
            <a:r>
              <a:rPr lang="en-PK" dirty="0"/>
              <a:t>:</a:t>
            </a:r>
          </a:p>
          <a:p>
            <a:pPr marL="457200" lvl="1" indent="0">
              <a:buNone/>
            </a:pPr>
            <a:r>
              <a:rPr lang="en-GB" dirty="0"/>
              <a:t>$object = new User;</a:t>
            </a:r>
          </a:p>
          <a:p>
            <a:pPr marL="457200" lvl="1" indent="0">
              <a:buNone/>
            </a:pPr>
            <a:r>
              <a:rPr lang="en-GB" dirty="0"/>
              <a:t>$temp = new User('name', 'password');</a:t>
            </a:r>
          </a:p>
          <a:p>
            <a:pPr lvl="2"/>
            <a:r>
              <a:rPr lang="en-GB" dirty="0"/>
              <a:t>On the first line, we simply assign an object to the User class. In the second, we pass</a:t>
            </a:r>
            <a:r>
              <a:rPr lang="en-PK" dirty="0"/>
              <a:t> </a:t>
            </a:r>
            <a:r>
              <a:rPr lang="en-GB" dirty="0"/>
              <a:t>parameters to the call.</a:t>
            </a:r>
          </a:p>
        </p:txBody>
      </p:sp>
      <p:sp>
        <p:nvSpPr>
          <p:cNvPr id="4" name="Slide Number Placeholder 3">
            <a:extLst>
              <a:ext uri="{FF2B5EF4-FFF2-40B4-BE49-F238E27FC236}">
                <a16:creationId xmlns:a16="http://schemas.microsoft.com/office/drawing/2014/main" id="{BA39BC26-2BDF-4AB6-A6F2-20C85AFB64E3}"/>
              </a:ext>
            </a:extLst>
          </p:cNvPr>
          <p:cNvSpPr>
            <a:spLocks noGrp="1"/>
          </p:cNvSpPr>
          <p:nvPr>
            <p:ph type="sldNum" sz="quarter" idx="12"/>
          </p:nvPr>
        </p:nvSpPr>
        <p:spPr/>
        <p:txBody>
          <a:bodyPr/>
          <a:lstStyle/>
          <a:p>
            <a:fld id="{FA6D1DC9-C721-4D5F-A7A1-DF55DAF8C7D9}" type="slidenum">
              <a:rPr lang="en-US" smtClean="0"/>
              <a:t>14</a:t>
            </a:fld>
            <a:endParaRPr lang="en-US"/>
          </a:p>
        </p:txBody>
      </p:sp>
    </p:spTree>
    <p:extLst>
      <p:ext uri="{BB962C8B-B14F-4D97-AF65-F5344CB8AC3E}">
        <p14:creationId xmlns:p14="http://schemas.microsoft.com/office/powerpoint/2010/main" val="1980815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0EA97-BCC5-4F35-B054-DAD9D93E4014}"/>
              </a:ext>
            </a:extLst>
          </p:cNvPr>
          <p:cNvSpPr>
            <a:spLocks noGrp="1"/>
          </p:cNvSpPr>
          <p:nvPr>
            <p:ph type="title"/>
          </p:nvPr>
        </p:nvSpPr>
        <p:spPr/>
        <p:txBody>
          <a:bodyPr/>
          <a:lstStyle/>
          <a:p>
            <a:r>
              <a:rPr lang="en-GB" dirty="0"/>
              <a:t>Accessing Objects</a:t>
            </a:r>
            <a:endParaRPr lang="en-PK" dirty="0"/>
          </a:p>
        </p:txBody>
      </p:sp>
      <p:sp>
        <p:nvSpPr>
          <p:cNvPr id="3" name="Content Placeholder 2">
            <a:extLst>
              <a:ext uri="{FF2B5EF4-FFF2-40B4-BE49-F238E27FC236}">
                <a16:creationId xmlns:a16="http://schemas.microsoft.com/office/drawing/2014/main" id="{00625164-2427-4BD6-9362-4A51DD0B0962}"/>
              </a:ext>
            </a:extLst>
          </p:cNvPr>
          <p:cNvSpPr>
            <a:spLocks noGrp="1"/>
          </p:cNvSpPr>
          <p:nvPr>
            <p:ph idx="1"/>
          </p:nvPr>
        </p:nvSpPr>
        <p:spPr>
          <a:xfrm>
            <a:off x="456045" y="1526720"/>
            <a:ext cx="11279909" cy="5194754"/>
          </a:xfrm>
        </p:spPr>
        <p:txBody>
          <a:bodyPr numCol="2">
            <a:normAutofit fontScale="85000" lnSpcReduction="10000"/>
          </a:bodyPr>
          <a:lstStyle/>
          <a:p>
            <a:r>
              <a:rPr lang="en-GB" i="1" dirty="0"/>
              <a:t>Example 5-11. Creating and interacting with an object</a:t>
            </a:r>
          </a:p>
          <a:p>
            <a:pPr marL="0" indent="0">
              <a:buNone/>
            </a:pPr>
            <a:r>
              <a:rPr lang="en-GB" dirty="0"/>
              <a:t>&lt;?php</a:t>
            </a:r>
          </a:p>
          <a:p>
            <a:pPr marL="0" indent="0">
              <a:buNone/>
            </a:pPr>
            <a:r>
              <a:rPr lang="en-GB" dirty="0"/>
              <a:t>$object = new User;</a:t>
            </a:r>
          </a:p>
          <a:p>
            <a:pPr marL="0" indent="0">
              <a:buNone/>
            </a:pPr>
            <a:r>
              <a:rPr lang="pt-BR" dirty="0"/>
              <a:t>print_r($object); echo "&lt;br&gt;";</a:t>
            </a:r>
          </a:p>
          <a:p>
            <a:pPr marL="0" indent="0">
              <a:buNone/>
            </a:pPr>
            <a:r>
              <a:rPr lang="en-GB" dirty="0"/>
              <a:t>$object-&gt;name = "Joe";</a:t>
            </a:r>
            <a:r>
              <a:rPr lang="en-PK" dirty="0"/>
              <a:t>	</a:t>
            </a:r>
            <a:endParaRPr lang="en-GB" dirty="0"/>
          </a:p>
          <a:p>
            <a:pPr marL="0" indent="0">
              <a:buNone/>
            </a:pPr>
            <a:r>
              <a:rPr lang="en-GB" dirty="0"/>
              <a:t>$object-&gt;password = "</a:t>
            </a:r>
            <a:r>
              <a:rPr lang="en-GB" dirty="0" err="1"/>
              <a:t>mypass</a:t>
            </a:r>
            <a:r>
              <a:rPr lang="en-GB" dirty="0"/>
              <a:t>";</a:t>
            </a:r>
          </a:p>
          <a:p>
            <a:pPr marL="0" indent="0">
              <a:buNone/>
            </a:pPr>
            <a:r>
              <a:rPr lang="pt-BR" dirty="0"/>
              <a:t>print_r($object); echo "&lt;br&gt;";</a:t>
            </a:r>
          </a:p>
          <a:p>
            <a:pPr marL="0" indent="0">
              <a:buNone/>
            </a:pPr>
            <a:r>
              <a:rPr lang="en-GB" dirty="0"/>
              <a:t>$object-&gt;</a:t>
            </a:r>
            <a:r>
              <a:rPr lang="en-GB" dirty="0" err="1"/>
              <a:t>save_user</a:t>
            </a:r>
            <a:r>
              <a:rPr lang="en-GB" dirty="0"/>
              <a:t>();</a:t>
            </a:r>
            <a:endParaRPr lang="en-PK" dirty="0"/>
          </a:p>
          <a:p>
            <a:pPr marL="0" indent="0">
              <a:buNone/>
            </a:pPr>
            <a:endParaRPr lang="en-PK" dirty="0"/>
          </a:p>
          <a:p>
            <a:pPr marL="0" indent="0">
              <a:buNone/>
            </a:pPr>
            <a:endParaRPr lang="en-PK" dirty="0"/>
          </a:p>
          <a:p>
            <a:pPr marL="0" indent="0">
              <a:buNone/>
            </a:pPr>
            <a:endParaRPr lang="en-GB" dirty="0"/>
          </a:p>
          <a:p>
            <a:pPr marL="0" indent="0">
              <a:buNone/>
            </a:pPr>
            <a:r>
              <a:rPr lang="en-GB" dirty="0"/>
              <a:t>class User</a:t>
            </a:r>
            <a:endParaRPr lang="en-PK" dirty="0"/>
          </a:p>
          <a:p>
            <a:pPr marL="0" indent="0">
              <a:buNone/>
            </a:pPr>
            <a:r>
              <a:rPr lang="en-PK" dirty="0"/>
              <a:t>{</a:t>
            </a:r>
          </a:p>
          <a:p>
            <a:pPr marL="0" indent="0">
              <a:buNone/>
            </a:pPr>
            <a:r>
              <a:rPr lang="en-GB" dirty="0"/>
              <a:t>public $name, $password;</a:t>
            </a:r>
          </a:p>
          <a:p>
            <a:pPr marL="0" indent="0">
              <a:buNone/>
            </a:pPr>
            <a:r>
              <a:rPr lang="en-GB" dirty="0"/>
              <a:t>function </a:t>
            </a:r>
            <a:r>
              <a:rPr lang="en-GB" dirty="0" err="1"/>
              <a:t>save_user</a:t>
            </a:r>
            <a:r>
              <a:rPr lang="en-GB" dirty="0"/>
              <a:t>()</a:t>
            </a:r>
          </a:p>
          <a:p>
            <a:pPr marL="0" indent="0">
              <a:buNone/>
            </a:pPr>
            <a:r>
              <a:rPr lang="en-PK" dirty="0"/>
              <a:t>{</a:t>
            </a:r>
          </a:p>
          <a:p>
            <a:pPr marL="0" indent="0">
              <a:buNone/>
            </a:pPr>
            <a:r>
              <a:rPr lang="en-GB" dirty="0"/>
              <a:t>echo "Save User code goes here";</a:t>
            </a:r>
          </a:p>
          <a:p>
            <a:pPr marL="0" indent="0">
              <a:buNone/>
            </a:pPr>
            <a:r>
              <a:rPr lang="en-PK" dirty="0"/>
              <a:t>}</a:t>
            </a:r>
          </a:p>
          <a:p>
            <a:pPr marL="0" indent="0">
              <a:buNone/>
            </a:pPr>
            <a:r>
              <a:rPr lang="en-PK" dirty="0"/>
              <a:t>}</a:t>
            </a:r>
          </a:p>
          <a:p>
            <a:pPr marL="0" indent="0">
              <a:buNone/>
            </a:pPr>
            <a:r>
              <a:rPr lang="en-PK" dirty="0"/>
              <a:t>?&gt;</a:t>
            </a:r>
          </a:p>
          <a:p>
            <a:pPr marL="0" indent="0">
              <a:buNone/>
            </a:pPr>
            <a:r>
              <a:rPr lang="en-PK" sz="1900" dirty="0"/>
              <a:t>// </a:t>
            </a:r>
            <a:r>
              <a:rPr lang="en-GB" sz="1900" dirty="0"/>
              <a:t>User Object ( [name] =&gt; [password] =&gt; )</a:t>
            </a:r>
          </a:p>
          <a:p>
            <a:pPr marL="0" indent="0">
              <a:buNone/>
            </a:pPr>
            <a:r>
              <a:rPr lang="en-GB" sz="1900" dirty="0"/>
              <a:t>User Object ( [name] =&gt; Joe [password] =&gt; </a:t>
            </a:r>
            <a:r>
              <a:rPr lang="en-GB" sz="1900" dirty="0" err="1"/>
              <a:t>mypass</a:t>
            </a:r>
            <a:r>
              <a:rPr lang="en-GB" sz="1900" dirty="0"/>
              <a:t> )</a:t>
            </a:r>
          </a:p>
          <a:p>
            <a:pPr marL="0" indent="0">
              <a:buNone/>
            </a:pPr>
            <a:r>
              <a:rPr lang="en-GB" sz="1900" dirty="0"/>
              <a:t>Save User code goes here</a:t>
            </a:r>
            <a:endParaRPr lang="en-PK" sz="1900" dirty="0"/>
          </a:p>
          <a:p>
            <a:pPr marL="0" indent="0">
              <a:buNone/>
            </a:pPr>
            <a:endParaRPr lang="en-PK" dirty="0"/>
          </a:p>
        </p:txBody>
      </p:sp>
      <p:sp>
        <p:nvSpPr>
          <p:cNvPr id="4" name="Slide Number Placeholder 3">
            <a:extLst>
              <a:ext uri="{FF2B5EF4-FFF2-40B4-BE49-F238E27FC236}">
                <a16:creationId xmlns:a16="http://schemas.microsoft.com/office/drawing/2014/main" id="{B2C6521E-63B7-4D8C-B1BC-CDE9F15D23BE}"/>
              </a:ext>
            </a:extLst>
          </p:cNvPr>
          <p:cNvSpPr>
            <a:spLocks noGrp="1"/>
          </p:cNvSpPr>
          <p:nvPr>
            <p:ph type="sldNum" sz="quarter" idx="12"/>
          </p:nvPr>
        </p:nvSpPr>
        <p:spPr/>
        <p:txBody>
          <a:bodyPr/>
          <a:lstStyle/>
          <a:p>
            <a:fld id="{FA6D1DC9-C721-4D5F-A7A1-DF55DAF8C7D9}" type="slidenum">
              <a:rPr lang="en-US" smtClean="0"/>
              <a:t>15</a:t>
            </a:fld>
            <a:endParaRPr lang="en-US"/>
          </a:p>
        </p:txBody>
      </p:sp>
    </p:spTree>
    <p:extLst>
      <p:ext uri="{BB962C8B-B14F-4D97-AF65-F5344CB8AC3E}">
        <p14:creationId xmlns:p14="http://schemas.microsoft.com/office/powerpoint/2010/main" val="2638042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C2136-8EFD-4B26-BF62-935BDD60B2C4}"/>
              </a:ext>
            </a:extLst>
          </p:cNvPr>
          <p:cNvSpPr>
            <a:spLocks noGrp="1"/>
          </p:cNvSpPr>
          <p:nvPr>
            <p:ph type="title"/>
          </p:nvPr>
        </p:nvSpPr>
        <p:spPr/>
        <p:txBody>
          <a:bodyPr/>
          <a:lstStyle/>
          <a:p>
            <a:r>
              <a:rPr lang="en-GB" dirty="0"/>
              <a:t>Cloning Objects</a:t>
            </a:r>
            <a:endParaRPr lang="en-PK" dirty="0"/>
          </a:p>
        </p:txBody>
      </p:sp>
      <p:sp>
        <p:nvSpPr>
          <p:cNvPr id="3" name="Content Placeholder 2">
            <a:extLst>
              <a:ext uri="{FF2B5EF4-FFF2-40B4-BE49-F238E27FC236}">
                <a16:creationId xmlns:a16="http://schemas.microsoft.com/office/drawing/2014/main" id="{9F360C4D-5B42-494B-893C-DE8DF86F9B54}"/>
              </a:ext>
            </a:extLst>
          </p:cNvPr>
          <p:cNvSpPr>
            <a:spLocks noGrp="1"/>
          </p:cNvSpPr>
          <p:nvPr>
            <p:ph idx="1"/>
          </p:nvPr>
        </p:nvSpPr>
        <p:spPr>
          <a:xfrm>
            <a:off x="456045" y="1526721"/>
            <a:ext cx="11279909" cy="5059694"/>
          </a:xfrm>
        </p:spPr>
        <p:txBody>
          <a:bodyPr>
            <a:normAutofit lnSpcReduction="10000"/>
          </a:bodyPr>
          <a:lstStyle/>
          <a:p>
            <a:r>
              <a:rPr lang="en-PK" sz="3200" dirty="0"/>
              <a:t>A</a:t>
            </a:r>
            <a:r>
              <a:rPr lang="en-GB" sz="3200" dirty="0"/>
              <a:t>n</a:t>
            </a:r>
            <a:r>
              <a:rPr lang="en-PK" sz="3200" dirty="0"/>
              <a:t> </a:t>
            </a:r>
            <a:r>
              <a:rPr lang="en-GB" sz="3200" dirty="0"/>
              <a:t>o</a:t>
            </a:r>
            <a:r>
              <a:rPr lang="en-PK" sz="3200" dirty="0"/>
              <a:t>b</a:t>
            </a:r>
            <a:r>
              <a:rPr lang="en-GB" sz="3200" dirty="0"/>
              <a:t>j</a:t>
            </a:r>
            <a:r>
              <a:rPr lang="en-PK" sz="3200" dirty="0"/>
              <a:t>e</a:t>
            </a:r>
            <a:r>
              <a:rPr lang="en-GB" sz="3200" dirty="0"/>
              <a:t>c</a:t>
            </a:r>
            <a:r>
              <a:rPr lang="en-PK" sz="3200" dirty="0"/>
              <a:t>t </a:t>
            </a:r>
            <a:r>
              <a:rPr lang="en-GB" sz="3200" dirty="0"/>
              <a:t>is passed by reference when you pass it as a</a:t>
            </a:r>
            <a:r>
              <a:rPr lang="en-PK" sz="3200" dirty="0"/>
              <a:t> </a:t>
            </a:r>
            <a:r>
              <a:rPr lang="en-GB" sz="3200" dirty="0"/>
              <a:t>parameter.</a:t>
            </a:r>
            <a:endParaRPr lang="en-PK" sz="3200" dirty="0"/>
          </a:p>
          <a:p>
            <a:r>
              <a:rPr lang="en-GB" sz="3200" dirty="0"/>
              <a:t>Example 5-12. Copying an object?</a:t>
            </a:r>
          </a:p>
          <a:p>
            <a:pPr marL="457200" lvl="1" indent="0">
              <a:buNone/>
            </a:pPr>
            <a:r>
              <a:rPr lang="en-GB" dirty="0"/>
              <a:t>&lt;?php</a:t>
            </a:r>
          </a:p>
          <a:p>
            <a:pPr marL="457200" lvl="1" indent="0">
              <a:buNone/>
            </a:pPr>
            <a:r>
              <a:rPr lang="en-GB" dirty="0"/>
              <a:t>$object1 = new User();</a:t>
            </a:r>
            <a:r>
              <a:rPr lang="en-PK" dirty="0"/>
              <a:t> </a:t>
            </a:r>
            <a:r>
              <a:rPr lang="en-GB" dirty="0"/>
              <a:t>$object1-&gt;name = "Alice";</a:t>
            </a:r>
          </a:p>
          <a:p>
            <a:pPr marL="457200" lvl="1" indent="0">
              <a:buNone/>
            </a:pPr>
            <a:r>
              <a:rPr lang="en-GB" dirty="0"/>
              <a:t>$object2 = $object1;</a:t>
            </a:r>
            <a:r>
              <a:rPr lang="en-PK" dirty="0"/>
              <a:t> </a:t>
            </a:r>
            <a:r>
              <a:rPr lang="en-GB" dirty="0"/>
              <a:t>$object2-&gt;name = "Amy";</a:t>
            </a:r>
          </a:p>
          <a:p>
            <a:pPr marL="457200" lvl="1" indent="0">
              <a:buNone/>
            </a:pPr>
            <a:r>
              <a:rPr lang="en-GB" dirty="0"/>
              <a:t>echo "object1 name = " . $object1-&gt;name . "&lt;</a:t>
            </a:r>
            <a:r>
              <a:rPr lang="en-GB" dirty="0" err="1"/>
              <a:t>br</a:t>
            </a:r>
            <a:r>
              <a:rPr lang="en-GB" dirty="0"/>
              <a:t>&gt;";</a:t>
            </a:r>
          </a:p>
          <a:p>
            <a:pPr marL="457200" lvl="1" indent="0">
              <a:buNone/>
            </a:pPr>
            <a:r>
              <a:rPr lang="en-GB" dirty="0"/>
              <a:t>echo "object2 name = " . $object2-&gt;name;</a:t>
            </a:r>
          </a:p>
          <a:p>
            <a:pPr marL="457200" lvl="1" indent="0">
              <a:buNone/>
            </a:pPr>
            <a:r>
              <a:rPr lang="en-GB" dirty="0"/>
              <a:t>class User</a:t>
            </a:r>
          </a:p>
          <a:p>
            <a:pPr marL="457200" lvl="1" indent="0">
              <a:buNone/>
            </a:pPr>
            <a:r>
              <a:rPr lang="en-GB" dirty="0"/>
              <a:t>{</a:t>
            </a:r>
            <a:r>
              <a:rPr lang="en-PK" dirty="0"/>
              <a:t>	</a:t>
            </a:r>
            <a:r>
              <a:rPr lang="en-GB" dirty="0"/>
              <a:t>public $name;</a:t>
            </a:r>
          </a:p>
          <a:p>
            <a:pPr marL="457200" lvl="1" indent="0">
              <a:buNone/>
            </a:pPr>
            <a:r>
              <a:rPr lang="en-GB" dirty="0"/>
              <a:t>}</a:t>
            </a:r>
            <a:r>
              <a:rPr lang="en-PK" dirty="0"/>
              <a:t>						//</a:t>
            </a:r>
            <a:r>
              <a:rPr lang="en-GB" dirty="0"/>
              <a:t>object1 name = Amy</a:t>
            </a:r>
            <a:endParaRPr lang="en-PK" dirty="0"/>
          </a:p>
          <a:p>
            <a:pPr marL="457200" lvl="1" indent="0">
              <a:buNone/>
            </a:pPr>
            <a:r>
              <a:rPr lang="en-GB" dirty="0"/>
              <a:t>?&gt;</a:t>
            </a:r>
            <a:r>
              <a:rPr lang="en-PK" dirty="0"/>
              <a:t>						//</a:t>
            </a:r>
            <a:r>
              <a:rPr lang="en-GB" dirty="0"/>
              <a:t>object2 name = Amy</a:t>
            </a:r>
          </a:p>
          <a:p>
            <a:pPr marL="457200" lvl="1" indent="0">
              <a:buNone/>
            </a:pPr>
            <a:endParaRPr lang="en-GB" dirty="0"/>
          </a:p>
        </p:txBody>
      </p:sp>
      <p:sp>
        <p:nvSpPr>
          <p:cNvPr id="4" name="Slide Number Placeholder 3">
            <a:extLst>
              <a:ext uri="{FF2B5EF4-FFF2-40B4-BE49-F238E27FC236}">
                <a16:creationId xmlns:a16="http://schemas.microsoft.com/office/drawing/2014/main" id="{C5C5E055-5657-4910-AB09-CB9E0B1E814E}"/>
              </a:ext>
            </a:extLst>
          </p:cNvPr>
          <p:cNvSpPr>
            <a:spLocks noGrp="1"/>
          </p:cNvSpPr>
          <p:nvPr>
            <p:ph type="sldNum" sz="quarter" idx="12"/>
          </p:nvPr>
        </p:nvSpPr>
        <p:spPr/>
        <p:txBody>
          <a:bodyPr/>
          <a:lstStyle/>
          <a:p>
            <a:fld id="{FA6D1DC9-C721-4D5F-A7A1-DF55DAF8C7D9}" type="slidenum">
              <a:rPr lang="en-US" smtClean="0"/>
              <a:t>16</a:t>
            </a:fld>
            <a:endParaRPr lang="en-US"/>
          </a:p>
        </p:txBody>
      </p:sp>
    </p:spTree>
    <p:extLst>
      <p:ext uri="{BB962C8B-B14F-4D97-AF65-F5344CB8AC3E}">
        <p14:creationId xmlns:p14="http://schemas.microsoft.com/office/powerpoint/2010/main" val="1278011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C2136-8EFD-4B26-BF62-935BDD60B2C4}"/>
              </a:ext>
            </a:extLst>
          </p:cNvPr>
          <p:cNvSpPr>
            <a:spLocks noGrp="1"/>
          </p:cNvSpPr>
          <p:nvPr>
            <p:ph type="title"/>
          </p:nvPr>
        </p:nvSpPr>
        <p:spPr/>
        <p:txBody>
          <a:bodyPr/>
          <a:lstStyle/>
          <a:p>
            <a:r>
              <a:rPr lang="en-GB" dirty="0"/>
              <a:t>Cloning Objects</a:t>
            </a:r>
            <a:endParaRPr lang="en-PK" dirty="0"/>
          </a:p>
        </p:txBody>
      </p:sp>
      <p:sp>
        <p:nvSpPr>
          <p:cNvPr id="3" name="Content Placeholder 2">
            <a:extLst>
              <a:ext uri="{FF2B5EF4-FFF2-40B4-BE49-F238E27FC236}">
                <a16:creationId xmlns:a16="http://schemas.microsoft.com/office/drawing/2014/main" id="{9F360C4D-5B42-494B-893C-DE8DF86F9B54}"/>
              </a:ext>
            </a:extLst>
          </p:cNvPr>
          <p:cNvSpPr>
            <a:spLocks noGrp="1"/>
          </p:cNvSpPr>
          <p:nvPr>
            <p:ph idx="1"/>
          </p:nvPr>
        </p:nvSpPr>
        <p:spPr>
          <a:xfrm>
            <a:off x="456045" y="1526721"/>
            <a:ext cx="11279909" cy="5059694"/>
          </a:xfrm>
        </p:spPr>
        <p:txBody>
          <a:bodyPr>
            <a:normAutofit fontScale="92500" lnSpcReduction="10000"/>
          </a:bodyPr>
          <a:lstStyle/>
          <a:p>
            <a:r>
              <a:rPr lang="en-GB" sz="3200" dirty="0"/>
              <a:t>The </a:t>
            </a:r>
            <a:r>
              <a:rPr lang="en-GB" sz="3200" b="1" i="1" dirty="0"/>
              <a:t>clone</a:t>
            </a:r>
            <a:r>
              <a:rPr lang="en-GB" sz="3200" b="1" dirty="0"/>
              <a:t> </a:t>
            </a:r>
            <a:r>
              <a:rPr lang="en-GB" sz="3200" dirty="0"/>
              <a:t>operator</a:t>
            </a:r>
            <a:r>
              <a:rPr lang="en-PK" sz="3200" b="1" dirty="0"/>
              <a:t> </a:t>
            </a:r>
            <a:r>
              <a:rPr lang="en-GB" sz="3200" dirty="0"/>
              <a:t>creates a new instance</a:t>
            </a:r>
            <a:r>
              <a:rPr lang="en-PK" sz="3200" dirty="0"/>
              <a:t> </a:t>
            </a:r>
            <a:r>
              <a:rPr lang="en-GB" sz="3200" dirty="0"/>
              <a:t>of the class and copies the property values from the original instance to the new</a:t>
            </a:r>
            <a:r>
              <a:rPr lang="en-PK" sz="3200" dirty="0"/>
              <a:t> </a:t>
            </a:r>
            <a:r>
              <a:rPr lang="en-GB" sz="3200" dirty="0"/>
              <a:t>instance.</a:t>
            </a:r>
            <a:endParaRPr lang="en-PK" sz="3200" dirty="0"/>
          </a:p>
          <a:p>
            <a:r>
              <a:rPr lang="en-GB" sz="3200" dirty="0"/>
              <a:t>Example 5-13. Cloning an object</a:t>
            </a:r>
          </a:p>
          <a:p>
            <a:pPr marL="457200" lvl="1" indent="0">
              <a:buNone/>
            </a:pPr>
            <a:r>
              <a:rPr lang="en-GB" dirty="0"/>
              <a:t>&lt;?php</a:t>
            </a:r>
          </a:p>
          <a:p>
            <a:pPr marL="457200" lvl="1" indent="0">
              <a:buNone/>
            </a:pPr>
            <a:r>
              <a:rPr lang="en-GB" dirty="0"/>
              <a:t>$object1 = new User();</a:t>
            </a:r>
            <a:r>
              <a:rPr lang="en-PK" dirty="0"/>
              <a:t> </a:t>
            </a:r>
            <a:r>
              <a:rPr lang="en-GB" dirty="0"/>
              <a:t>$object1-&gt;name = "Alice";</a:t>
            </a:r>
          </a:p>
          <a:p>
            <a:pPr marL="457200" lvl="1" indent="0">
              <a:buNone/>
            </a:pPr>
            <a:r>
              <a:rPr lang="en-GB" dirty="0"/>
              <a:t>$object2 = </a:t>
            </a:r>
            <a:r>
              <a:rPr lang="en-PK" dirty="0"/>
              <a:t>c</a:t>
            </a:r>
            <a:r>
              <a:rPr lang="en-GB" dirty="0"/>
              <a:t>l</a:t>
            </a:r>
            <a:r>
              <a:rPr lang="en-PK" dirty="0"/>
              <a:t>o</a:t>
            </a:r>
            <a:r>
              <a:rPr lang="en-GB" dirty="0"/>
              <a:t>n</a:t>
            </a:r>
            <a:r>
              <a:rPr lang="en-PK" dirty="0"/>
              <a:t>e </a:t>
            </a:r>
            <a:r>
              <a:rPr lang="en-GB" dirty="0"/>
              <a:t>$object1;</a:t>
            </a:r>
            <a:r>
              <a:rPr lang="en-PK" dirty="0"/>
              <a:t> </a:t>
            </a:r>
            <a:r>
              <a:rPr lang="en-GB" dirty="0"/>
              <a:t>$object2-&gt;name = "Amy";</a:t>
            </a:r>
          </a:p>
          <a:p>
            <a:pPr marL="457200" lvl="1" indent="0">
              <a:buNone/>
            </a:pPr>
            <a:r>
              <a:rPr lang="en-GB" dirty="0"/>
              <a:t>echo "object1 name = " . $object1-&gt;name . "&lt;</a:t>
            </a:r>
            <a:r>
              <a:rPr lang="en-GB" dirty="0" err="1"/>
              <a:t>br</a:t>
            </a:r>
            <a:r>
              <a:rPr lang="en-GB" dirty="0"/>
              <a:t>&gt;";</a:t>
            </a:r>
          </a:p>
          <a:p>
            <a:pPr marL="457200" lvl="1" indent="0">
              <a:buNone/>
            </a:pPr>
            <a:r>
              <a:rPr lang="en-GB" dirty="0"/>
              <a:t>echo "object2 name = " . $object2-&gt;name;</a:t>
            </a:r>
          </a:p>
          <a:p>
            <a:pPr marL="457200" lvl="1" indent="0">
              <a:buNone/>
            </a:pPr>
            <a:r>
              <a:rPr lang="en-GB" dirty="0"/>
              <a:t>class User</a:t>
            </a:r>
          </a:p>
          <a:p>
            <a:pPr marL="457200" lvl="1" indent="0">
              <a:buNone/>
            </a:pPr>
            <a:r>
              <a:rPr lang="en-GB" dirty="0"/>
              <a:t>{</a:t>
            </a:r>
            <a:r>
              <a:rPr lang="en-PK" dirty="0"/>
              <a:t>	</a:t>
            </a:r>
            <a:r>
              <a:rPr lang="en-GB" dirty="0"/>
              <a:t>public $name;</a:t>
            </a:r>
          </a:p>
          <a:p>
            <a:pPr marL="457200" lvl="1" indent="0">
              <a:buNone/>
            </a:pPr>
            <a:r>
              <a:rPr lang="en-GB" dirty="0"/>
              <a:t>}</a:t>
            </a:r>
            <a:r>
              <a:rPr lang="en-PK" dirty="0"/>
              <a:t>						//</a:t>
            </a:r>
            <a:r>
              <a:rPr lang="en-GB" dirty="0"/>
              <a:t>object1 name = A</a:t>
            </a:r>
            <a:r>
              <a:rPr lang="en-PK" dirty="0"/>
              <a:t>l</a:t>
            </a:r>
            <a:r>
              <a:rPr lang="en-GB" dirty="0" err="1"/>
              <a:t>i</a:t>
            </a:r>
            <a:r>
              <a:rPr lang="en-PK" dirty="0"/>
              <a:t>c</a:t>
            </a:r>
            <a:r>
              <a:rPr lang="en-GB" dirty="0"/>
              <a:t>e</a:t>
            </a:r>
            <a:endParaRPr lang="en-PK" dirty="0"/>
          </a:p>
          <a:p>
            <a:pPr marL="457200" lvl="1" indent="0">
              <a:buNone/>
            </a:pPr>
            <a:r>
              <a:rPr lang="en-GB" dirty="0"/>
              <a:t>?&gt;</a:t>
            </a:r>
            <a:r>
              <a:rPr lang="en-PK" dirty="0"/>
              <a:t>						//</a:t>
            </a:r>
            <a:r>
              <a:rPr lang="en-GB" dirty="0"/>
              <a:t>object2 name = Amy</a:t>
            </a:r>
          </a:p>
          <a:p>
            <a:pPr marL="457200" lvl="1" indent="0">
              <a:buNone/>
            </a:pPr>
            <a:endParaRPr lang="en-GB" dirty="0"/>
          </a:p>
        </p:txBody>
      </p:sp>
      <p:sp>
        <p:nvSpPr>
          <p:cNvPr id="4" name="Slide Number Placeholder 3">
            <a:extLst>
              <a:ext uri="{FF2B5EF4-FFF2-40B4-BE49-F238E27FC236}">
                <a16:creationId xmlns:a16="http://schemas.microsoft.com/office/drawing/2014/main" id="{C5C5E055-5657-4910-AB09-CB9E0B1E814E}"/>
              </a:ext>
            </a:extLst>
          </p:cNvPr>
          <p:cNvSpPr>
            <a:spLocks noGrp="1"/>
          </p:cNvSpPr>
          <p:nvPr>
            <p:ph type="sldNum" sz="quarter" idx="12"/>
          </p:nvPr>
        </p:nvSpPr>
        <p:spPr/>
        <p:txBody>
          <a:bodyPr/>
          <a:lstStyle/>
          <a:p>
            <a:fld id="{FA6D1DC9-C721-4D5F-A7A1-DF55DAF8C7D9}" type="slidenum">
              <a:rPr lang="en-US" smtClean="0"/>
              <a:t>17</a:t>
            </a:fld>
            <a:endParaRPr lang="en-US"/>
          </a:p>
        </p:txBody>
      </p:sp>
    </p:spTree>
    <p:extLst>
      <p:ext uri="{BB962C8B-B14F-4D97-AF65-F5344CB8AC3E}">
        <p14:creationId xmlns:p14="http://schemas.microsoft.com/office/powerpoint/2010/main" val="2608982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Constructors</a:t>
            </a:r>
          </a:p>
        </p:txBody>
      </p:sp>
      <p:sp>
        <p:nvSpPr>
          <p:cNvPr id="3" name="Content Placeholder 2"/>
          <p:cNvSpPr>
            <a:spLocks noGrp="1"/>
          </p:cNvSpPr>
          <p:nvPr>
            <p:ph idx="1"/>
          </p:nvPr>
        </p:nvSpPr>
        <p:spPr>
          <a:xfrm>
            <a:off x="456044" y="1410834"/>
            <a:ext cx="11279909" cy="5447166"/>
          </a:xfrm>
        </p:spPr>
        <p:txBody>
          <a:bodyPr>
            <a:normAutofit fontScale="92500" lnSpcReduction="20000"/>
          </a:bodyPr>
          <a:lstStyle/>
          <a:p>
            <a:r>
              <a:rPr lang="en-US" sz="3200" dirty="0"/>
              <a:t>When creating a new object, you can pass a list of arguments to the class being called.</a:t>
            </a:r>
          </a:p>
          <a:p>
            <a:r>
              <a:rPr lang="en-US" sz="3200" dirty="0"/>
              <a:t>Arguments are passed to a special method within the class, called the </a:t>
            </a:r>
            <a:r>
              <a:rPr lang="en-US" sz="3200" i="1" dirty="0"/>
              <a:t>constructor</a:t>
            </a:r>
            <a:r>
              <a:rPr lang="en-US" sz="3200" dirty="0"/>
              <a:t>, which initializes various properties.</a:t>
            </a:r>
          </a:p>
          <a:p>
            <a:r>
              <a:rPr lang="en-US" sz="3200" dirty="0"/>
              <a:t>The name of the constructor method should be “</a:t>
            </a:r>
            <a:r>
              <a:rPr lang="en-US" sz="3200" b="1" dirty="0"/>
              <a:t>__construct</a:t>
            </a:r>
            <a:r>
              <a:rPr lang="en-US" sz="3200" dirty="0"/>
              <a:t>” (construct preceded by two underscore characters).</a:t>
            </a:r>
          </a:p>
          <a:p>
            <a:r>
              <a:rPr lang="en-GB" i="1" dirty="0"/>
              <a:t>Example 5-14. Creating a constructor method</a:t>
            </a:r>
          </a:p>
          <a:p>
            <a:pPr marL="457200" lvl="1" indent="0">
              <a:buNone/>
            </a:pPr>
            <a:r>
              <a:rPr lang="en-GB" dirty="0"/>
              <a:t>&lt;?php</a:t>
            </a:r>
          </a:p>
          <a:p>
            <a:pPr marL="457200" lvl="1" indent="0">
              <a:buNone/>
            </a:pPr>
            <a:r>
              <a:rPr lang="en-GB" dirty="0"/>
              <a:t>class User</a:t>
            </a:r>
          </a:p>
          <a:p>
            <a:pPr marL="457200" lvl="1" indent="0">
              <a:buNone/>
            </a:pPr>
            <a:r>
              <a:rPr lang="en-PK" dirty="0"/>
              <a:t>{	</a:t>
            </a:r>
            <a:r>
              <a:rPr lang="en-GB" dirty="0"/>
              <a:t>function __construct($param1, $param2)</a:t>
            </a:r>
          </a:p>
          <a:p>
            <a:pPr marL="457200" lvl="1" indent="0">
              <a:buNone/>
            </a:pPr>
            <a:r>
              <a:rPr lang="en-PK" dirty="0"/>
              <a:t>	{	</a:t>
            </a:r>
            <a:r>
              <a:rPr lang="en-GB" dirty="0"/>
              <a:t>// Constructor statements go here</a:t>
            </a:r>
          </a:p>
          <a:p>
            <a:pPr marL="457200" lvl="1" indent="0">
              <a:buNone/>
            </a:pPr>
            <a:r>
              <a:rPr lang="en-PK" dirty="0"/>
              <a:t>		</a:t>
            </a:r>
            <a:r>
              <a:rPr lang="en-GB" dirty="0"/>
              <a:t>public $username = "Guest";</a:t>
            </a:r>
          </a:p>
          <a:p>
            <a:pPr marL="457200" lvl="1" indent="0">
              <a:buNone/>
            </a:pPr>
            <a:r>
              <a:rPr lang="en-PK" dirty="0"/>
              <a:t>	}</a:t>
            </a:r>
          </a:p>
          <a:p>
            <a:pPr marL="457200" lvl="1" indent="0">
              <a:buNone/>
            </a:pPr>
            <a:r>
              <a:rPr lang="en-PK" dirty="0"/>
              <a:t>}	?&gt;</a:t>
            </a:r>
            <a:endParaRPr lang="en-US" sz="3000" dirty="0"/>
          </a:p>
        </p:txBody>
      </p:sp>
      <p:sp>
        <p:nvSpPr>
          <p:cNvPr id="4" name="Slide Number Placeholder 3"/>
          <p:cNvSpPr>
            <a:spLocks noGrp="1"/>
          </p:cNvSpPr>
          <p:nvPr>
            <p:ph type="sldNum" sz="quarter" idx="12"/>
          </p:nvPr>
        </p:nvSpPr>
        <p:spPr/>
        <p:txBody>
          <a:bodyPr/>
          <a:lstStyle/>
          <a:p>
            <a:fld id="{FA6D1DC9-C721-4D5F-A7A1-DF55DAF8C7D9}" type="slidenum">
              <a:rPr lang="en-US" smtClean="0"/>
              <a:t>18</a:t>
            </a:fld>
            <a:endParaRPr lang="en-US"/>
          </a:p>
        </p:txBody>
      </p:sp>
    </p:spTree>
    <p:extLst>
      <p:ext uri="{BB962C8B-B14F-4D97-AF65-F5344CB8AC3E}">
        <p14:creationId xmlns:p14="http://schemas.microsoft.com/office/powerpoint/2010/main" val="3982963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Destructors</a:t>
            </a:r>
          </a:p>
        </p:txBody>
      </p:sp>
      <p:sp>
        <p:nvSpPr>
          <p:cNvPr id="3" name="Content Placeholder 2"/>
          <p:cNvSpPr>
            <a:spLocks noGrp="1"/>
          </p:cNvSpPr>
          <p:nvPr>
            <p:ph idx="1"/>
          </p:nvPr>
        </p:nvSpPr>
        <p:spPr>
          <a:xfrm>
            <a:off x="456045" y="1526720"/>
            <a:ext cx="11279909" cy="5331280"/>
          </a:xfrm>
        </p:spPr>
        <p:txBody>
          <a:bodyPr>
            <a:normAutofit fontScale="92500" lnSpcReduction="10000"/>
          </a:bodyPr>
          <a:lstStyle/>
          <a:p>
            <a:r>
              <a:rPr lang="en-US" sz="3200" dirty="0"/>
              <a:t>PHP destructor </a:t>
            </a:r>
            <a:r>
              <a:rPr lang="en-PK" sz="3200" dirty="0" err="1"/>
              <a:t>i</a:t>
            </a:r>
            <a:r>
              <a:rPr lang="en-GB" sz="3200" dirty="0"/>
              <a:t>s</a:t>
            </a:r>
            <a:r>
              <a:rPr lang="en-PK" sz="3200" dirty="0"/>
              <a:t> </a:t>
            </a:r>
            <a:r>
              <a:rPr lang="en-GB" sz="3200" dirty="0"/>
              <a:t>c</a:t>
            </a:r>
            <a:r>
              <a:rPr lang="en-PK" sz="3200" dirty="0"/>
              <a:t>a</a:t>
            </a:r>
            <a:r>
              <a:rPr lang="en-GB" sz="3200" dirty="0"/>
              <a:t>l</a:t>
            </a:r>
            <a:r>
              <a:rPr lang="en-PK" sz="3200" dirty="0"/>
              <a:t>l</a:t>
            </a:r>
            <a:r>
              <a:rPr lang="en-GB" sz="3200" dirty="0"/>
              <a:t>e</a:t>
            </a:r>
            <a:r>
              <a:rPr lang="en-PK" sz="3200" dirty="0"/>
              <a:t>d </a:t>
            </a:r>
            <a:r>
              <a:rPr lang="en-GB" sz="3200" dirty="0"/>
              <a:t>w</a:t>
            </a:r>
            <a:r>
              <a:rPr lang="en-PK" sz="3200" dirty="0"/>
              <a:t>h</a:t>
            </a:r>
            <a:r>
              <a:rPr lang="en-GB" sz="3200" dirty="0"/>
              <a:t>e</a:t>
            </a:r>
            <a:r>
              <a:rPr lang="en-PK" sz="3200" dirty="0"/>
              <a:t>n </a:t>
            </a:r>
            <a:r>
              <a:rPr lang="en-US" sz="3200" dirty="0"/>
              <a:t>code has made the last reference to an object or when a script end</a:t>
            </a:r>
            <a:r>
              <a:rPr lang="en-PK" sz="3200" dirty="0"/>
              <a:t>s.</a:t>
            </a:r>
          </a:p>
          <a:p>
            <a:r>
              <a:rPr lang="en-PK" sz="3200" dirty="0"/>
              <a:t>A</a:t>
            </a:r>
            <a:r>
              <a:rPr lang="en-US" sz="3200" dirty="0" err="1"/>
              <a:t>llows</a:t>
            </a:r>
            <a:r>
              <a:rPr lang="en-US" sz="3200" dirty="0"/>
              <a:t> to clean up resources when object is destroyed.</a:t>
            </a:r>
          </a:p>
          <a:p>
            <a:r>
              <a:rPr lang="en-PK" dirty="0"/>
              <a:t>A</a:t>
            </a:r>
            <a:r>
              <a:rPr lang="en-GB" dirty="0"/>
              <a:t> destructor cannot accept any argument</a:t>
            </a:r>
            <a:r>
              <a:rPr lang="en-PK" dirty="0"/>
              <a:t>.</a:t>
            </a:r>
            <a:endParaRPr lang="en-PK" sz="3200" dirty="0"/>
          </a:p>
          <a:p>
            <a:r>
              <a:rPr lang="en-GB" sz="3200" dirty="0"/>
              <a:t>Example 5-15. Creating a destructor method</a:t>
            </a:r>
            <a:endParaRPr lang="en-PK" sz="3200" dirty="0"/>
          </a:p>
          <a:p>
            <a:pPr marL="457200" lvl="1" indent="0">
              <a:spcBef>
                <a:spcPts val="0"/>
              </a:spcBef>
              <a:buClr>
                <a:srgbClr val="5B9BD5">
                  <a:lumMod val="75000"/>
                </a:srgbClr>
              </a:buClr>
              <a:buNone/>
            </a:pPr>
            <a:r>
              <a:rPr lang="en-US" sz="3000" dirty="0">
                <a:solidFill>
                  <a:prstClr val="black"/>
                </a:solidFill>
              </a:rPr>
              <a:t>&lt;?php</a:t>
            </a:r>
          </a:p>
          <a:p>
            <a:pPr marL="457200" lvl="1" indent="0">
              <a:spcBef>
                <a:spcPts val="0"/>
              </a:spcBef>
              <a:buClr>
                <a:srgbClr val="5B9BD5">
                  <a:lumMod val="75000"/>
                </a:srgbClr>
              </a:buClr>
              <a:buNone/>
            </a:pPr>
            <a:r>
              <a:rPr lang="en-US" sz="3000" dirty="0">
                <a:solidFill>
                  <a:prstClr val="black"/>
                </a:solidFill>
              </a:rPr>
              <a:t>	class User</a:t>
            </a:r>
          </a:p>
          <a:p>
            <a:pPr marL="457200" lvl="1" indent="0">
              <a:spcBef>
                <a:spcPts val="0"/>
              </a:spcBef>
              <a:buClr>
                <a:srgbClr val="5B9BD5">
                  <a:lumMod val="75000"/>
                </a:srgbClr>
              </a:buClr>
              <a:buNone/>
            </a:pPr>
            <a:r>
              <a:rPr lang="en-US" sz="3000" dirty="0">
                <a:solidFill>
                  <a:prstClr val="black"/>
                </a:solidFill>
              </a:rPr>
              <a:t>	{	function __destruct()</a:t>
            </a:r>
          </a:p>
          <a:p>
            <a:pPr marL="457200" lvl="1" indent="0">
              <a:spcBef>
                <a:spcPts val="0"/>
              </a:spcBef>
              <a:buClr>
                <a:srgbClr val="5B9BD5">
                  <a:lumMod val="75000"/>
                </a:srgbClr>
              </a:buClr>
              <a:buNone/>
            </a:pPr>
            <a:r>
              <a:rPr lang="en-US" sz="3000" dirty="0">
                <a:solidFill>
                  <a:prstClr val="black"/>
                </a:solidFill>
              </a:rPr>
              <a:t>		{		</a:t>
            </a:r>
            <a:endParaRPr lang="en-PK" sz="3000" dirty="0">
              <a:solidFill>
                <a:prstClr val="black"/>
              </a:solidFill>
            </a:endParaRPr>
          </a:p>
          <a:p>
            <a:pPr marL="457200" lvl="1" indent="0">
              <a:spcBef>
                <a:spcPts val="0"/>
              </a:spcBef>
              <a:buClr>
                <a:srgbClr val="5B9BD5">
                  <a:lumMod val="75000"/>
                </a:srgbClr>
              </a:buClr>
              <a:buNone/>
            </a:pPr>
            <a:r>
              <a:rPr lang="en-PK" sz="3000" dirty="0">
                <a:solidFill>
                  <a:prstClr val="black"/>
                </a:solidFill>
              </a:rPr>
              <a:t>			</a:t>
            </a:r>
            <a:r>
              <a:rPr lang="en-US" sz="3000" dirty="0">
                <a:solidFill>
                  <a:prstClr val="black"/>
                </a:solidFill>
              </a:rPr>
              <a:t>// Destructor statements go here</a:t>
            </a:r>
          </a:p>
          <a:p>
            <a:pPr marL="457200" lvl="1" indent="0">
              <a:spcBef>
                <a:spcPts val="0"/>
              </a:spcBef>
              <a:buClr>
                <a:srgbClr val="5B9BD5">
                  <a:lumMod val="75000"/>
                </a:srgbClr>
              </a:buClr>
              <a:buNone/>
            </a:pPr>
            <a:r>
              <a:rPr lang="en-US" sz="3000" dirty="0">
                <a:solidFill>
                  <a:prstClr val="black"/>
                </a:solidFill>
              </a:rPr>
              <a:t>		}</a:t>
            </a:r>
          </a:p>
          <a:p>
            <a:pPr marL="457200" lvl="1" indent="0">
              <a:spcBef>
                <a:spcPts val="0"/>
              </a:spcBef>
              <a:buClr>
                <a:srgbClr val="5B9BD5">
                  <a:lumMod val="75000"/>
                </a:srgbClr>
              </a:buClr>
              <a:buNone/>
            </a:pPr>
            <a:r>
              <a:rPr lang="en-US" sz="3000" dirty="0">
                <a:solidFill>
                  <a:prstClr val="black"/>
                </a:solidFill>
              </a:rPr>
              <a:t>	}</a:t>
            </a:r>
          </a:p>
          <a:p>
            <a:pPr marL="457200" lvl="1" indent="0">
              <a:spcBef>
                <a:spcPts val="0"/>
              </a:spcBef>
              <a:buClr>
                <a:srgbClr val="5B9BD5">
                  <a:lumMod val="75000"/>
                </a:srgbClr>
              </a:buClr>
              <a:buNone/>
            </a:pPr>
            <a:r>
              <a:rPr lang="en-US" sz="3000" dirty="0">
                <a:solidFill>
                  <a:prstClr val="black"/>
                </a:solidFill>
              </a:rPr>
              <a:t>?&gt;</a:t>
            </a:r>
          </a:p>
        </p:txBody>
      </p:sp>
      <p:sp>
        <p:nvSpPr>
          <p:cNvPr id="4" name="Slide Number Placeholder 3"/>
          <p:cNvSpPr>
            <a:spLocks noGrp="1"/>
          </p:cNvSpPr>
          <p:nvPr>
            <p:ph type="sldNum" sz="quarter" idx="12"/>
          </p:nvPr>
        </p:nvSpPr>
        <p:spPr/>
        <p:txBody>
          <a:bodyPr/>
          <a:lstStyle/>
          <a:p>
            <a:fld id="{FA6D1DC9-C721-4D5F-A7A1-DF55DAF8C7D9}" type="slidenum">
              <a:rPr lang="en-US" smtClean="0"/>
              <a:t>19</a:t>
            </a:fld>
            <a:endParaRPr lang="en-US"/>
          </a:p>
        </p:txBody>
      </p:sp>
    </p:spTree>
    <p:extLst>
      <p:ext uri="{BB962C8B-B14F-4D97-AF65-F5344CB8AC3E}">
        <p14:creationId xmlns:p14="http://schemas.microsoft.com/office/powerpoint/2010/main" val="307662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B400B-54E2-4F8E-9B38-DE6CC8F7C032}"/>
              </a:ext>
            </a:extLst>
          </p:cNvPr>
          <p:cNvSpPr>
            <a:spLocks noGrp="1"/>
          </p:cNvSpPr>
          <p:nvPr>
            <p:ph type="title"/>
          </p:nvPr>
        </p:nvSpPr>
        <p:spPr/>
        <p:txBody>
          <a:bodyPr/>
          <a:lstStyle/>
          <a:p>
            <a:r>
              <a:rPr lang="en-GB" dirty="0"/>
              <a:t>PHP Functions</a:t>
            </a:r>
            <a:endParaRPr lang="en-PK" dirty="0"/>
          </a:p>
        </p:txBody>
      </p:sp>
      <p:sp>
        <p:nvSpPr>
          <p:cNvPr id="3" name="Content Placeholder 2">
            <a:extLst>
              <a:ext uri="{FF2B5EF4-FFF2-40B4-BE49-F238E27FC236}">
                <a16:creationId xmlns:a16="http://schemas.microsoft.com/office/drawing/2014/main" id="{81CA3DA0-9182-42EE-B62A-E9D674DF3AAA}"/>
              </a:ext>
            </a:extLst>
          </p:cNvPr>
          <p:cNvSpPr>
            <a:spLocks noGrp="1"/>
          </p:cNvSpPr>
          <p:nvPr>
            <p:ph idx="1"/>
          </p:nvPr>
        </p:nvSpPr>
        <p:spPr/>
        <p:txBody>
          <a:bodyPr>
            <a:normAutofit/>
          </a:bodyPr>
          <a:lstStyle/>
          <a:p>
            <a:r>
              <a:rPr lang="en-PK" dirty="0"/>
              <a:t>A</a:t>
            </a:r>
            <a:r>
              <a:rPr lang="en-GB" dirty="0"/>
              <a:t> function is a set of</a:t>
            </a:r>
            <a:r>
              <a:rPr lang="en-PK" dirty="0"/>
              <a:t> </a:t>
            </a:r>
            <a:r>
              <a:rPr lang="en-GB" dirty="0"/>
              <a:t>statements that</a:t>
            </a:r>
            <a:r>
              <a:rPr lang="en-PK" dirty="0"/>
              <a:t> </a:t>
            </a:r>
            <a:r>
              <a:rPr lang="en-GB" dirty="0"/>
              <a:t>c</a:t>
            </a:r>
            <a:r>
              <a:rPr lang="en-PK" dirty="0"/>
              <a:t>a</a:t>
            </a:r>
            <a:r>
              <a:rPr lang="en-GB" dirty="0"/>
              <a:t>n</a:t>
            </a:r>
            <a:r>
              <a:rPr lang="en-PK" dirty="0"/>
              <a:t> </a:t>
            </a:r>
            <a:r>
              <a:rPr lang="en-GB" dirty="0"/>
              <a:t>b</a:t>
            </a:r>
            <a:r>
              <a:rPr lang="en-PK" dirty="0"/>
              <a:t>e </a:t>
            </a:r>
            <a:r>
              <a:rPr lang="en-GB" dirty="0"/>
              <a:t>c</a:t>
            </a:r>
            <a:r>
              <a:rPr lang="en-PK" dirty="0"/>
              <a:t>a</a:t>
            </a:r>
            <a:r>
              <a:rPr lang="en-GB" dirty="0"/>
              <a:t>l</a:t>
            </a:r>
            <a:r>
              <a:rPr lang="en-PK" dirty="0"/>
              <a:t>l</a:t>
            </a:r>
            <a:r>
              <a:rPr lang="en-GB" dirty="0"/>
              <a:t>e</a:t>
            </a:r>
            <a:r>
              <a:rPr lang="en-PK" dirty="0"/>
              <a:t>d </a:t>
            </a:r>
            <a:r>
              <a:rPr lang="en-GB" dirty="0"/>
              <a:t>b</a:t>
            </a:r>
            <a:r>
              <a:rPr lang="en-PK" dirty="0"/>
              <a:t>y name.</a:t>
            </a:r>
          </a:p>
          <a:p>
            <a:pPr lvl="1"/>
            <a:r>
              <a:rPr lang="en-GB" dirty="0"/>
              <a:t>M</a:t>
            </a:r>
            <a:r>
              <a:rPr lang="en-PK" dirty="0"/>
              <a:t>ay take arguments a</a:t>
            </a:r>
            <a:r>
              <a:rPr lang="en-GB" dirty="0"/>
              <a:t>n</a:t>
            </a:r>
            <a:r>
              <a:rPr lang="en-PK" dirty="0"/>
              <a:t>d </a:t>
            </a:r>
            <a:r>
              <a:rPr lang="en-GB" dirty="0"/>
              <a:t>return</a:t>
            </a:r>
            <a:r>
              <a:rPr lang="en-PK" dirty="0"/>
              <a:t> </a:t>
            </a:r>
            <a:r>
              <a:rPr lang="en-GB" dirty="0"/>
              <a:t>a value.</a:t>
            </a:r>
            <a:endParaRPr lang="en-PK" dirty="0"/>
          </a:p>
          <a:p>
            <a:pPr lvl="1"/>
            <a:r>
              <a:rPr lang="en-PK" dirty="0"/>
              <a:t>Built-</a:t>
            </a:r>
            <a:r>
              <a:rPr lang="en-GB" dirty="0" err="1"/>
              <a:t>i</a:t>
            </a:r>
            <a:r>
              <a:rPr lang="en-PK" dirty="0"/>
              <a:t>n </a:t>
            </a:r>
            <a:r>
              <a:rPr lang="en-GB" dirty="0"/>
              <a:t>a</a:t>
            </a:r>
            <a:r>
              <a:rPr lang="en-PK" dirty="0"/>
              <a:t>n</a:t>
            </a:r>
            <a:r>
              <a:rPr lang="en-GB" dirty="0"/>
              <a:t>d</a:t>
            </a:r>
            <a:r>
              <a:rPr lang="en-PK" dirty="0"/>
              <a:t> </a:t>
            </a:r>
            <a:r>
              <a:rPr lang="en-GB" dirty="0"/>
              <a:t>u</a:t>
            </a:r>
            <a:r>
              <a:rPr lang="en-PK" dirty="0"/>
              <a:t>s</a:t>
            </a:r>
            <a:r>
              <a:rPr lang="en-GB" dirty="0"/>
              <a:t>e</a:t>
            </a:r>
            <a:r>
              <a:rPr lang="en-PK" dirty="0"/>
              <a:t>r </a:t>
            </a:r>
            <a:r>
              <a:rPr lang="en-GB" dirty="0"/>
              <a:t>d</a:t>
            </a:r>
            <a:r>
              <a:rPr lang="en-PK" dirty="0"/>
              <a:t>e</a:t>
            </a:r>
            <a:r>
              <a:rPr lang="en-GB" dirty="0"/>
              <a:t>f</a:t>
            </a:r>
            <a:r>
              <a:rPr lang="en-PK" dirty="0" err="1"/>
              <a:t>i</a:t>
            </a:r>
            <a:r>
              <a:rPr lang="en-GB" dirty="0"/>
              <a:t>n</a:t>
            </a:r>
            <a:r>
              <a:rPr lang="en-PK" dirty="0"/>
              <a:t>e</a:t>
            </a:r>
            <a:r>
              <a:rPr lang="en-GB" dirty="0"/>
              <a:t>d</a:t>
            </a:r>
            <a:r>
              <a:rPr lang="en-PK" dirty="0"/>
              <a:t>.</a:t>
            </a:r>
          </a:p>
          <a:p>
            <a:r>
              <a:rPr lang="en-GB" dirty="0"/>
              <a:t>Example 5-1. Three string functions</a:t>
            </a:r>
          </a:p>
          <a:p>
            <a:pPr marL="457200" lvl="1" indent="0">
              <a:buNone/>
            </a:pPr>
            <a:r>
              <a:rPr lang="en-GB" dirty="0"/>
              <a:t>&lt;?php</a:t>
            </a:r>
          </a:p>
          <a:p>
            <a:pPr marL="457200" lvl="1" indent="0">
              <a:buNone/>
            </a:pPr>
            <a:r>
              <a:rPr lang="en-GB" dirty="0"/>
              <a:t>echo </a:t>
            </a:r>
            <a:r>
              <a:rPr lang="en-GB" dirty="0" err="1"/>
              <a:t>strrev</a:t>
            </a:r>
            <a:r>
              <a:rPr lang="en-GB" dirty="0"/>
              <a:t>(" .</a:t>
            </a:r>
            <a:r>
              <a:rPr lang="en-GB" dirty="0" err="1"/>
              <a:t>dlrow</a:t>
            </a:r>
            <a:r>
              <a:rPr lang="en-GB" dirty="0"/>
              <a:t> </a:t>
            </a:r>
            <a:r>
              <a:rPr lang="en-GB" dirty="0" err="1"/>
              <a:t>olleH</a:t>
            </a:r>
            <a:r>
              <a:rPr lang="en-GB" dirty="0"/>
              <a:t>"); // Reverse string</a:t>
            </a:r>
          </a:p>
          <a:p>
            <a:pPr marL="457200" lvl="1" indent="0">
              <a:buNone/>
            </a:pPr>
            <a:r>
              <a:rPr lang="en-GB" dirty="0"/>
              <a:t>echo </a:t>
            </a:r>
            <a:r>
              <a:rPr lang="en-GB" dirty="0" err="1"/>
              <a:t>str_repeat</a:t>
            </a:r>
            <a:r>
              <a:rPr lang="en-GB" dirty="0"/>
              <a:t>("Hip ", 2); // Repeat string</a:t>
            </a:r>
          </a:p>
          <a:p>
            <a:pPr marL="457200" lvl="1" indent="0">
              <a:buNone/>
            </a:pPr>
            <a:r>
              <a:rPr lang="en-GB" dirty="0"/>
              <a:t>echo </a:t>
            </a:r>
            <a:r>
              <a:rPr lang="en-GB" dirty="0" err="1"/>
              <a:t>strtoupper</a:t>
            </a:r>
            <a:r>
              <a:rPr lang="en-GB" dirty="0"/>
              <a:t>("hooray!"); // String to uppercase</a:t>
            </a:r>
          </a:p>
          <a:p>
            <a:pPr marL="457200" lvl="1" indent="0">
              <a:buNone/>
            </a:pPr>
            <a:r>
              <a:rPr lang="en-GB" dirty="0"/>
              <a:t>?&gt;</a:t>
            </a:r>
            <a:r>
              <a:rPr lang="en-PK" dirty="0"/>
              <a:t> //</a:t>
            </a:r>
            <a:r>
              <a:rPr lang="en-GB" b="1" dirty="0"/>
              <a:t> Hello world. Hip </a:t>
            </a:r>
            <a:r>
              <a:rPr lang="en-GB" b="1" dirty="0" err="1"/>
              <a:t>Hip</a:t>
            </a:r>
            <a:r>
              <a:rPr lang="en-GB" b="1" dirty="0"/>
              <a:t> HOORAY!</a:t>
            </a:r>
            <a:endParaRPr lang="en-PK" dirty="0"/>
          </a:p>
        </p:txBody>
      </p:sp>
      <p:sp>
        <p:nvSpPr>
          <p:cNvPr id="4" name="Slide Number Placeholder 3">
            <a:extLst>
              <a:ext uri="{FF2B5EF4-FFF2-40B4-BE49-F238E27FC236}">
                <a16:creationId xmlns:a16="http://schemas.microsoft.com/office/drawing/2014/main" id="{240C0320-584B-4039-843B-1802028C23C2}"/>
              </a:ext>
            </a:extLst>
          </p:cNvPr>
          <p:cNvSpPr>
            <a:spLocks noGrp="1"/>
          </p:cNvSpPr>
          <p:nvPr>
            <p:ph type="sldNum" sz="quarter" idx="12"/>
          </p:nvPr>
        </p:nvSpPr>
        <p:spPr/>
        <p:txBody>
          <a:bodyPr/>
          <a:lstStyle/>
          <a:p>
            <a:fld id="{FA6D1DC9-C721-4D5F-A7A1-DF55DAF8C7D9}" type="slidenum">
              <a:rPr lang="en-US" smtClean="0"/>
              <a:t>2</a:t>
            </a:fld>
            <a:endParaRPr lang="en-US"/>
          </a:p>
        </p:txBody>
      </p:sp>
    </p:spTree>
    <p:extLst>
      <p:ext uri="{BB962C8B-B14F-4D97-AF65-F5344CB8AC3E}">
        <p14:creationId xmlns:p14="http://schemas.microsoft.com/office/powerpoint/2010/main" val="2255239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456045" y="1501254"/>
            <a:ext cx="11279909" cy="5220221"/>
          </a:xfrm>
        </p:spPr>
        <p:txBody>
          <a:bodyPr>
            <a:normAutofit fontScale="92500" lnSpcReduction="20000"/>
          </a:bodyPr>
          <a:lstStyle/>
          <a:p>
            <a:pPr marL="0" indent="0">
              <a:spcBef>
                <a:spcPts val="600"/>
              </a:spcBef>
              <a:buNone/>
            </a:pPr>
            <a:r>
              <a:rPr lang="en-US" dirty="0"/>
              <a:t>&lt;?</a:t>
            </a:r>
            <a:r>
              <a:rPr lang="en-US" dirty="0" err="1"/>
              <a:t>php</a:t>
            </a:r>
            <a:endParaRPr lang="en-US" dirty="0"/>
          </a:p>
          <a:p>
            <a:pPr marL="0" indent="0">
              <a:spcBef>
                <a:spcPts val="600"/>
              </a:spcBef>
              <a:buNone/>
            </a:pPr>
            <a:r>
              <a:rPr lang="en-US" dirty="0"/>
              <a:t>	class </a:t>
            </a:r>
            <a:r>
              <a:rPr lang="en-US" dirty="0" err="1"/>
              <a:t>MyDestructableClass</a:t>
            </a:r>
            <a:r>
              <a:rPr lang="en-US" dirty="0"/>
              <a:t> {</a:t>
            </a:r>
          </a:p>
          <a:p>
            <a:pPr marL="0" indent="0">
              <a:spcBef>
                <a:spcPts val="600"/>
              </a:spcBef>
              <a:buNone/>
            </a:pPr>
            <a:r>
              <a:rPr lang="en-US" dirty="0"/>
              <a:t>  		function __construct($name) {</a:t>
            </a:r>
          </a:p>
          <a:p>
            <a:pPr marL="0" indent="0">
              <a:spcBef>
                <a:spcPts val="600"/>
              </a:spcBef>
              <a:buNone/>
            </a:pPr>
            <a:r>
              <a:rPr lang="en-US" dirty="0"/>
              <a:t>       			echo "In constructor";</a:t>
            </a:r>
          </a:p>
          <a:p>
            <a:pPr marL="0" indent="0">
              <a:spcBef>
                <a:spcPts val="600"/>
              </a:spcBef>
              <a:buNone/>
            </a:pPr>
            <a:r>
              <a:rPr lang="en-US" dirty="0"/>
              <a:t>       			$this-&gt;name = $name;</a:t>
            </a:r>
          </a:p>
          <a:p>
            <a:pPr marL="0" indent="0">
              <a:spcBef>
                <a:spcPts val="600"/>
              </a:spcBef>
              <a:buNone/>
            </a:pPr>
            <a:r>
              <a:rPr lang="en-US" dirty="0"/>
              <a:t>   		}</a:t>
            </a:r>
          </a:p>
          <a:p>
            <a:pPr marL="0" indent="0">
              <a:spcBef>
                <a:spcPts val="600"/>
              </a:spcBef>
              <a:buNone/>
            </a:pPr>
            <a:r>
              <a:rPr lang="en-US" dirty="0"/>
              <a:t>   		function __destruct() {</a:t>
            </a:r>
          </a:p>
          <a:p>
            <a:pPr marL="0" indent="0">
              <a:spcBef>
                <a:spcPts val="600"/>
              </a:spcBef>
              <a:buNone/>
            </a:pPr>
            <a:r>
              <a:rPr lang="en-US" dirty="0"/>
              <a:t>       			echo "Destroying " . $this-&gt;name;</a:t>
            </a:r>
          </a:p>
          <a:p>
            <a:pPr marL="0" indent="0">
              <a:spcBef>
                <a:spcPts val="600"/>
              </a:spcBef>
              <a:buNone/>
            </a:pPr>
            <a:r>
              <a:rPr lang="en-US" dirty="0"/>
              <a:t>  		}</a:t>
            </a:r>
          </a:p>
          <a:p>
            <a:pPr marL="0" indent="0">
              <a:spcBef>
                <a:spcPts val="600"/>
              </a:spcBef>
              <a:buNone/>
            </a:pPr>
            <a:r>
              <a:rPr lang="en-US" dirty="0"/>
              <a:t>	}</a:t>
            </a:r>
          </a:p>
          <a:p>
            <a:pPr marL="0" indent="0">
              <a:spcBef>
                <a:spcPts val="600"/>
              </a:spcBef>
              <a:buNone/>
            </a:pPr>
            <a:r>
              <a:rPr lang="en-US" dirty="0"/>
              <a:t>$</a:t>
            </a:r>
            <a:r>
              <a:rPr lang="en-US" dirty="0" err="1"/>
              <a:t>obj</a:t>
            </a:r>
            <a:r>
              <a:rPr lang="en-US" dirty="0"/>
              <a:t> = new </a:t>
            </a:r>
            <a:r>
              <a:rPr lang="en-US" dirty="0" err="1"/>
              <a:t>MyDestructableClass</a:t>
            </a:r>
            <a:r>
              <a:rPr lang="en-US" dirty="0"/>
              <a:t>(“Bubble”);</a:t>
            </a:r>
          </a:p>
          <a:p>
            <a:pPr marL="0" indent="0">
              <a:spcBef>
                <a:spcPts val="600"/>
              </a:spcBef>
              <a:buNone/>
            </a:pPr>
            <a:r>
              <a:rPr lang="en-US" dirty="0"/>
              <a:t>$</a:t>
            </a:r>
            <a:r>
              <a:rPr lang="en-US" dirty="0" err="1"/>
              <a:t>obj</a:t>
            </a:r>
            <a:r>
              <a:rPr lang="en-US" dirty="0"/>
              <a:t>=NULL;</a:t>
            </a:r>
          </a:p>
          <a:p>
            <a:pPr marL="0" indent="0">
              <a:spcBef>
                <a:spcPts val="600"/>
              </a:spcBef>
              <a:buNone/>
            </a:pPr>
            <a:r>
              <a:rPr lang="en-US"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20</a:t>
            </a:fld>
            <a:endParaRPr lang="en-US"/>
          </a:p>
        </p:txBody>
      </p:sp>
    </p:spTree>
    <p:extLst>
      <p:ext uri="{BB962C8B-B14F-4D97-AF65-F5344CB8AC3E}">
        <p14:creationId xmlns:p14="http://schemas.microsoft.com/office/powerpoint/2010/main" val="3354173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Methods</a:t>
            </a:r>
          </a:p>
        </p:txBody>
      </p:sp>
      <p:sp>
        <p:nvSpPr>
          <p:cNvPr id="3" name="Content Placeholder 2"/>
          <p:cNvSpPr>
            <a:spLocks noGrp="1"/>
          </p:cNvSpPr>
          <p:nvPr>
            <p:ph idx="1"/>
          </p:nvPr>
        </p:nvSpPr>
        <p:spPr/>
        <p:txBody>
          <a:bodyPr>
            <a:normAutofit/>
          </a:bodyPr>
          <a:lstStyle/>
          <a:p>
            <a:r>
              <a:rPr lang="en-US" dirty="0"/>
              <a:t>Declaring a method is similar to declaring a function.</a:t>
            </a:r>
          </a:p>
          <a:p>
            <a:r>
              <a:rPr lang="en-US" dirty="0"/>
              <a:t>Method names beginning with a double underscore (__) are reserved.</a:t>
            </a:r>
          </a:p>
          <a:p>
            <a:r>
              <a:rPr lang="en-US" dirty="0"/>
              <a:t>A special variable called $this is used to access the current object’s properties.</a:t>
            </a:r>
          </a:p>
        </p:txBody>
      </p:sp>
      <p:sp>
        <p:nvSpPr>
          <p:cNvPr id="4" name="Slide Number Placeholder 3"/>
          <p:cNvSpPr>
            <a:spLocks noGrp="1"/>
          </p:cNvSpPr>
          <p:nvPr>
            <p:ph type="sldNum" sz="quarter" idx="12"/>
          </p:nvPr>
        </p:nvSpPr>
        <p:spPr/>
        <p:txBody>
          <a:bodyPr/>
          <a:lstStyle/>
          <a:p>
            <a:fld id="{FA6D1DC9-C721-4D5F-A7A1-DF55DAF8C7D9}" type="slidenum">
              <a:rPr lang="en-US" smtClean="0"/>
              <a:t>21</a:t>
            </a:fld>
            <a:endParaRPr lang="en-US"/>
          </a:p>
        </p:txBody>
      </p:sp>
    </p:spTree>
    <p:extLst>
      <p:ext uri="{BB962C8B-B14F-4D97-AF65-F5344CB8AC3E}">
        <p14:creationId xmlns:p14="http://schemas.microsoft.com/office/powerpoint/2010/main" val="1244389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the variable $this in a method</a:t>
            </a:r>
          </a:p>
        </p:txBody>
      </p:sp>
      <p:sp>
        <p:nvSpPr>
          <p:cNvPr id="3" name="Content Placeholder 2"/>
          <p:cNvSpPr>
            <a:spLocks noGrp="1"/>
          </p:cNvSpPr>
          <p:nvPr>
            <p:ph idx="1"/>
          </p:nvPr>
        </p:nvSpPr>
        <p:spPr>
          <a:xfrm>
            <a:off x="456044" y="1386736"/>
            <a:ext cx="11279909" cy="4969613"/>
          </a:xfrm>
        </p:spPr>
        <p:txBody>
          <a:bodyPr>
            <a:noAutofit/>
          </a:bodyPr>
          <a:lstStyle/>
          <a:p>
            <a:pPr marL="0" indent="0">
              <a:lnSpc>
                <a:spcPct val="100000"/>
              </a:lnSpc>
              <a:spcBef>
                <a:spcPts val="0"/>
              </a:spcBef>
              <a:buNone/>
            </a:pPr>
            <a:r>
              <a:rPr lang="en-US" sz="2800" dirty="0"/>
              <a:t>&lt;?</a:t>
            </a:r>
            <a:r>
              <a:rPr lang="en-US" sz="2800" dirty="0" err="1"/>
              <a:t>php</a:t>
            </a:r>
            <a:endParaRPr lang="en-US" sz="2800" dirty="0"/>
          </a:p>
          <a:p>
            <a:pPr marL="0" indent="0">
              <a:lnSpc>
                <a:spcPct val="100000"/>
              </a:lnSpc>
              <a:spcBef>
                <a:spcPts val="0"/>
              </a:spcBef>
              <a:buNone/>
            </a:pPr>
            <a:r>
              <a:rPr lang="en-US" sz="2800" dirty="0"/>
              <a:t>	class User</a:t>
            </a:r>
          </a:p>
          <a:p>
            <a:pPr marL="0" indent="0">
              <a:lnSpc>
                <a:spcPct val="100000"/>
              </a:lnSpc>
              <a:spcBef>
                <a:spcPts val="0"/>
              </a:spcBef>
              <a:buNone/>
            </a:pPr>
            <a:r>
              <a:rPr lang="en-US" sz="2800" dirty="0"/>
              <a:t>	{</a:t>
            </a:r>
          </a:p>
          <a:p>
            <a:pPr marL="0" indent="0">
              <a:lnSpc>
                <a:spcPct val="100000"/>
              </a:lnSpc>
              <a:spcBef>
                <a:spcPts val="0"/>
              </a:spcBef>
              <a:buNone/>
            </a:pPr>
            <a:r>
              <a:rPr lang="en-US" sz="2800" dirty="0"/>
              <a:t>		public $name, $password;</a:t>
            </a:r>
          </a:p>
          <a:p>
            <a:pPr marL="0" indent="0">
              <a:lnSpc>
                <a:spcPct val="100000"/>
              </a:lnSpc>
              <a:spcBef>
                <a:spcPts val="0"/>
              </a:spcBef>
              <a:buNone/>
            </a:pPr>
            <a:r>
              <a:rPr lang="en-US" sz="2800" dirty="0"/>
              <a:t>		function </a:t>
            </a:r>
            <a:r>
              <a:rPr lang="en-US" sz="2800" dirty="0" err="1"/>
              <a:t>get_password</a:t>
            </a:r>
            <a:r>
              <a:rPr lang="en-US" sz="2800" dirty="0"/>
              <a:t>(){</a:t>
            </a:r>
          </a:p>
          <a:p>
            <a:pPr marL="0" indent="0">
              <a:lnSpc>
                <a:spcPct val="100000"/>
              </a:lnSpc>
              <a:spcBef>
                <a:spcPts val="0"/>
              </a:spcBef>
              <a:buNone/>
            </a:pPr>
            <a:r>
              <a:rPr lang="en-US" sz="2800" dirty="0"/>
              <a:t>			return $this-&gt;password;</a:t>
            </a:r>
          </a:p>
          <a:p>
            <a:pPr marL="0" indent="0">
              <a:lnSpc>
                <a:spcPct val="100000"/>
              </a:lnSpc>
              <a:spcBef>
                <a:spcPts val="0"/>
              </a:spcBef>
              <a:buNone/>
            </a:pPr>
            <a:r>
              <a:rPr lang="en-US" sz="2800" dirty="0"/>
              <a:t>		}</a:t>
            </a:r>
          </a:p>
          <a:p>
            <a:pPr marL="0" indent="0">
              <a:lnSpc>
                <a:spcPct val="100000"/>
              </a:lnSpc>
              <a:spcBef>
                <a:spcPts val="0"/>
              </a:spcBef>
              <a:buNone/>
            </a:pPr>
            <a:r>
              <a:rPr lang="en-US" sz="2800" dirty="0"/>
              <a:t>	}</a:t>
            </a:r>
          </a:p>
          <a:p>
            <a:pPr marL="0" indent="0">
              <a:lnSpc>
                <a:spcPct val="100000"/>
              </a:lnSpc>
              <a:spcBef>
                <a:spcPts val="0"/>
              </a:spcBef>
              <a:buNone/>
            </a:pPr>
            <a:r>
              <a:rPr lang="en-US" sz="2800" dirty="0"/>
              <a:t>	$object = new User;</a:t>
            </a:r>
          </a:p>
          <a:p>
            <a:pPr marL="0" indent="0">
              <a:lnSpc>
                <a:spcPct val="100000"/>
              </a:lnSpc>
              <a:spcBef>
                <a:spcPts val="0"/>
              </a:spcBef>
              <a:buNone/>
            </a:pPr>
            <a:r>
              <a:rPr lang="en-US" sz="2800" dirty="0"/>
              <a:t>	$object-&gt;password = "secret";</a:t>
            </a:r>
          </a:p>
          <a:p>
            <a:pPr marL="0" indent="0">
              <a:lnSpc>
                <a:spcPct val="100000"/>
              </a:lnSpc>
              <a:spcBef>
                <a:spcPts val="0"/>
              </a:spcBef>
              <a:buNone/>
            </a:pPr>
            <a:r>
              <a:rPr lang="en-US" sz="2800" dirty="0"/>
              <a:t>	echo $object-&gt;</a:t>
            </a:r>
            <a:r>
              <a:rPr lang="en-US" sz="2800" dirty="0" err="1"/>
              <a:t>get_password</a:t>
            </a:r>
            <a:r>
              <a:rPr lang="en-US" sz="2800" dirty="0"/>
              <a:t>();</a:t>
            </a:r>
          </a:p>
          <a:p>
            <a:pPr marL="0" indent="0">
              <a:lnSpc>
                <a:spcPct val="100000"/>
              </a:lnSpc>
              <a:spcBef>
                <a:spcPts val="0"/>
              </a:spcBef>
              <a:buNone/>
            </a:pPr>
            <a:r>
              <a:rPr lang="en-US" sz="2800"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22</a:t>
            </a:fld>
            <a:endParaRPr lang="en-US"/>
          </a:p>
        </p:txBody>
      </p:sp>
    </p:spTree>
    <p:extLst>
      <p:ext uri="{BB962C8B-B14F-4D97-AF65-F5344CB8AC3E}">
        <p14:creationId xmlns:p14="http://schemas.microsoft.com/office/powerpoint/2010/main" val="2272210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Methods</a:t>
            </a:r>
          </a:p>
        </p:txBody>
      </p:sp>
      <p:sp>
        <p:nvSpPr>
          <p:cNvPr id="3" name="Content Placeholder 2"/>
          <p:cNvSpPr>
            <a:spLocks noGrp="1"/>
          </p:cNvSpPr>
          <p:nvPr>
            <p:ph idx="1"/>
          </p:nvPr>
        </p:nvSpPr>
        <p:spPr>
          <a:xfrm>
            <a:off x="456045" y="1539078"/>
            <a:ext cx="11279909" cy="4650242"/>
          </a:xfrm>
        </p:spPr>
        <p:txBody>
          <a:bodyPr>
            <a:normAutofit/>
          </a:bodyPr>
          <a:lstStyle/>
          <a:p>
            <a:r>
              <a:rPr lang="en-US" dirty="0"/>
              <a:t>A </a:t>
            </a:r>
            <a:r>
              <a:rPr lang="en-US" i="1" dirty="0"/>
              <a:t>static method</a:t>
            </a:r>
            <a:r>
              <a:rPr lang="en-US" dirty="0"/>
              <a:t> is called on a class itself, not on an object.</a:t>
            </a:r>
          </a:p>
          <a:p>
            <a:r>
              <a:rPr lang="en-US" dirty="0"/>
              <a:t>A static method has no access to any object properties.</a:t>
            </a:r>
          </a:p>
          <a:p>
            <a:r>
              <a:rPr lang="en-US" dirty="0"/>
              <a:t>Call the class, along with the static method, using a double colon (:: </a:t>
            </a:r>
            <a:r>
              <a:rPr lang="en-US" i="1" dirty="0"/>
              <a:t>scope resolution </a:t>
            </a:r>
            <a:r>
              <a:rPr lang="en-US" dirty="0"/>
              <a:t>operator), not -&gt;.</a:t>
            </a:r>
          </a:p>
          <a:p>
            <a:r>
              <a:rPr lang="en-US" dirty="0"/>
              <a:t>Static functions are useful for performing actions relating to the class itself, but not to specific instances of the class.</a:t>
            </a:r>
          </a:p>
        </p:txBody>
      </p:sp>
      <p:sp>
        <p:nvSpPr>
          <p:cNvPr id="4" name="Slide Number Placeholder 3"/>
          <p:cNvSpPr>
            <a:spLocks noGrp="1"/>
          </p:cNvSpPr>
          <p:nvPr>
            <p:ph type="sldNum" sz="quarter" idx="12"/>
          </p:nvPr>
        </p:nvSpPr>
        <p:spPr/>
        <p:txBody>
          <a:bodyPr/>
          <a:lstStyle/>
          <a:p>
            <a:fld id="{FA6D1DC9-C721-4D5F-A7A1-DF55DAF8C7D9}" type="slidenum">
              <a:rPr lang="en-US" smtClean="0"/>
              <a:t>23</a:t>
            </a:fld>
            <a:endParaRPr lang="en-US"/>
          </a:p>
        </p:txBody>
      </p:sp>
    </p:spTree>
    <p:extLst>
      <p:ext uri="{BB962C8B-B14F-4D97-AF65-F5344CB8AC3E}">
        <p14:creationId xmlns:p14="http://schemas.microsoft.com/office/powerpoint/2010/main" val="3444107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and accessing a static method</a:t>
            </a:r>
          </a:p>
        </p:txBody>
      </p:sp>
      <p:sp>
        <p:nvSpPr>
          <p:cNvPr id="3" name="Content Placeholder 2"/>
          <p:cNvSpPr>
            <a:spLocks noGrp="1"/>
          </p:cNvSpPr>
          <p:nvPr>
            <p:ph idx="1"/>
          </p:nvPr>
        </p:nvSpPr>
        <p:spPr/>
        <p:txBody>
          <a:bodyPr>
            <a:normAutofit/>
          </a:bodyPr>
          <a:lstStyle/>
          <a:p>
            <a:pPr marL="0" indent="0">
              <a:spcBef>
                <a:spcPts val="0"/>
              </a:spcBef>
              <a:buNone/>
            </a:pPr>
            <a:r>
              <a:rPr lang="en-US" dirty="0"/>
              <a:t>&lt;?</a:t>
            </a:r>
            <a:r>
              <a:rPr lang="en-US" dirty="0" err="1"/>
              <a:t>php</a:t>
            </a:r>
            <a:endParaRPr lang="en-US" dirty="0"/>
          </a:p>
          <a:p>
            <a:pPr marL="0" indent="0">
              <a:spcBef>
                <a:spcPts val="0"/>
              </a:spcBef>
              <a:buNone/>
            </a:pPr>
            <a:r>
              <a:rPr lang="en-US" dirty="0"/>
              <a:t>	User::</a:t>
            </a:r>
            <a:r>
              <a:rPr lang="en-US" dirty="0" err="1"/>
              <a:t>pwd_string</a:t>
            </a:r>
            <a:r>
              <a:rPr lang="en-US" dirty="0"/>
              <a:t>();</a:t>
            </a:r>
          </a:p>
          <a:p>
            <a:pPr marL="0" indent="0">
              <a:spcBef>
                <a:spcPts val="0"/>
              </a:spcBef>
              <a:buNone/>
            </a:pPr>
            <a:r>
              <a:rPr lang="en-US" dirty="0"/>
              <a:t>	class User</a:t>
            </a:r>
          </a:p>
          <a:p>
            <a:pPr marL="0" indent="0">
              <a:spcBef>
                <a:spcPts val="0"/>
              </a:spcBef>
              <a:buNone/>
            </a:pPr>
            <a:r>
              <a:rPr lang="en-US" dirty="0"/>
              <a:t>	{</a:t>
            </a:r>
          </a:p>
          <a:p>
            <a:pPr marL="0" indent="0">
              <a:spcBef>
                <a:spcPts val="0"/>
              </a:spcBef>
              <a:buNone/>
            </a:pPr>
            <a:r>
              <a:rPr lang="en-US" dirty="0"/>
              <a:t>		static function </a:t>
            </a:r>
            <a:r>
              <a:rPr lang="en-US" dirty="0" err="1"/>
              <a:t>pwd_string</a:t>
            </a:r>
            <a:r>
              <a:rPr lang="en-US" dirty="0"/>
              <a:t>()</a:t>
            </a:r>
          </a:p>
          <a:p>
            <a:pPr marL="0" indent="0">
              <a:spcBef>
                <a:spcPts val="0"/>
              </a:spcBef>
              <a:buNone/>
            </a:pPr>
            <a:r>
              <a:rPr lang="en-US" dirty="0"/>
              <a:t>		{</a:t>
            </a:r>
          </a:p>
          <a:p>
            <a:pPr marL="0" indent="0">
              <a:spcBef>
                <a:spcPts val="0"/>
              </a:spcBef>
              <a:buNone/>
            </a:pPr>
            <a:r>
              <a:rPr lang="en-US" dirty="0"/>
              <a:t>			echo "Please enter your password";</a:t>
            </a:r>
          </a:p>
          <a:p>
            <a:pPr marL="0" indent="0">
              <a:spcBef>
                <a:spcPts val="0"/>
              </a:spcBef>
              <a:buNone/>
            </a:pPr>
            <a:r>
              <a:rPr lang="en-US" dirty="0"/>
              <a:t>		} </a:t>
            </a:r>
          </a:p>
          <a:p>
            <a:pPr marL="0" indent="0">
              <a:spcBef>
                <a:spcPts val="0"/>
              </a:spcBef>
              <a:buNone/>
            </a:pPr>
            <a:r>
              <a:rPr lang="en-US" dirty="0"/>
              <a:t>	}</a:t>
            </a:r>
          </a:p>
          <a:p>
            <a:pPr marL="0" indent="0">
              <a:spcBef>
                <a:spcPts val="0"/>
              </a:spcBef>
              <a:buNone/>
            </a:pPr>
            <a:r>
              <a:rPr lang="en-US"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24</a:t>
            </a:fld>
            <a:endParaRPr lang="en-US"/>
          </a:p>
        </p:txBody>
      </p:sp>
    </p:spTree>
    <p:extLst>
      <p:ext uri="{BB962C8B-B14F-4D97-AF65-F5344CB8AC3E}">
        <p14:creationId xmlns:p14="http://schemas.microsoft.com/office/powerpoint/2010/main" val="4115621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Declaring Properties</a:t>
            </a:r>
          </a:p>
        </p:txBody>
      </p:sp>
      <p:sp>
        <p:nvSpPr>
          <p:cNvPr id="3" name="Content Placeholder 2"/>
          <p:cNvSpPr>
            <a:spLocks noGrp="1"/>
          </p:cNvSpPr>
          <p:nvPr>
            <p:ph idx="1"/>
          </p:nvPr>
        </p:nvSpPr>
        <p:spPr/>
        <p:txBody>
          <a:bodyPr>
            <a:normAutofit/>
          </a:bodyPr>
          <a:lstStyle/>
          <a:p>
            <a:r>
              <a:rPr lang="en-US" dirty="0"/>
              <a:t>Properties within classes can be implicitly defined when first used.</a:t>
            </a:r>
          </a:p>
          <a:p>
            <a:pPr lvl="1"/>
            <a:r>
              <a:rPr lang="en-US" dirty="0"/>
              <a:t>PHP implicitly declares the variables for you.</a:t>
            </a:r>
          </a:p>
          <a:p>
            <a:r>
              <a:rPr lang="en-US" dirty="0"/>
              <a:t>Implicit declarations can lead to bugs that are difficult to discover, because name was declared from outside the class.</a:t>
            </a:r>
          </a:p>
          <a:p>
            <a:r>
              <a:rPr lang="en-US" dirty="0"/>
              <a:t>Always declare properties explicitly within classes. </a:t>
            </a:r>
          </a:p>
          <a:p>
            <a:r>
              <a:rPr lang="en-US" dirty="0"/>
              <a:t>A property within a class can be assigned a default value to it.</a:t>
            </a:r>
          </a:p>
          <a:p>
            <a:r>
              <a:rPr lang="en-US" dirty="0"/>
              <a:t>The value must be a constant and not the result of a function or expression.</a:t>
            </a:r>
          </a:p>
        </p:txBody>
      </p:sp>
      <p:sp>
        <p:nvSpPr>
          <p:cNvPr id="4" name="Slide Number Placeholder 3"/>
          <p:cNvSpPr>
            <a:spLocks noGrp="1"/>
          </p:cNvSpPr>
          <p:nvPr>
            <p:ph type="sldNum" sz="quarter" idx="12"/>
          </p:nvPr>
        </p:nvSpPr>
        <p:spPr/>
        <p:txBody>
          <a:bodyPr/>
          <a:lstStyle/>
          <a:p>
            <a:fld id="{FA6D1DC9-C721-4D5F-A7A1-DF55DAF8C7D9}" type="slidenum">
              <a:rPr lang="en-US" smtClean="0"/>
              <a:t>25</a:t>
            </a:fld>
            <a:endParaRPr lang="en-US"/>
          </a:p>
        </p:txBody>
      </p:sp>
    </p:spTree>
    <p:extLst>
      <p:ext uri="{BB962C8B-B14F-4D97-AF65-F5344CB8AC3E}">
        <p14:creationId xmlns:p14="http://schemas.microsoft.com/office/powerpoint/2010/main" val="20866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a property implicitly</a:t>
            </a:r>
          </a:p>
        </p:txBody>
      </p:sp>
      <p:sp>
        <p:nvSpPr>
          <p:cNvPr id="3" name="Content Placeholder 2"/>
          <p:cNvSpPr>
            <a:spLocks noGrp="1"/>
          </p:cNvSpPr>
          <p:nvPr>
            <p:ph idx="1"/>
          </p:nvPr>
        </p:nvSpPr>
        <p:spPr/>
        <p:txBody>
          <a:bodyPr/>
          <a:lstStyle/>
          <a:p>
            <a:pPr marL="0" indent="0">
              <a:buNone/>
            </a:pPr>
            <a:r>
              <a:rPr lang="en-US" dirty="0"/>
              <a:t>&lt;?</a:t>
            </a:r>
            <a:r>
              <a:rPr lang="en-US" dirty="0" err="1"/>
              <a:t>php</a:t>
            </a:r>
            <a:endParaRPr lang="en-US" dirty="0"/>
          </a:p>
          <a:p>
            <a:pPr marL="0" indent="0">
              <a:buNone/>
            </a:pPr>
            <a:r>
              <a:rPr lang="en-US" dirty="0"/>
              <a:t>	$object1 = new User();</a:t>
            </a:r>
          </a:p>
          <a:p>
            <a:pPr marL="0" indent="0">
              <a:buNone/>
            </a:pPr>
            <a:r>
              <a:rPr lang="en-US" dirty="0"/>
              <a:t>	$object1-&gt;name = "Alice";</a:t>
            </a:r>
          </a:p>
          <a:p>
            <a:pPr marL="0" indent="0">
              <a:buNone/>
            </a:pPr>
            <a:r>
              <a:rPr lang="en-US" dirty="0"/>
              <a:t>	echo $object1-&gt;name;</a:t>
            </a:r>
          </a:p>
          <a:p>
            <a:pPr marL="0" indent="0">
              <a:buNone/>
            </a:pPr>
            <a:r>
              <a:rPr lang="en-US" dirty="0"/>
              <a:t>	</a:t>
            </a:r>
          </a:p>
          <a:p>
            <a:pPr marL="0" indent="0">
              <a:buNone/>
            </a:pPr>
            <a:r>
              <a:rPr lang="en-US" dirty="0"/>
              <a:t>	class User {}</a:t>
            </a:r>
          </a:p>
          <a:p>
            <a:pPr marL="0" indent="0">
              <a:buNone/>
            </a:pPr>
            <a:r>
              <a:rPr lang="en-US"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26</a:t>
            </a:fld>
            <a:endParaRPr lang="en-US"/>
          </a:p>
        </p:txBody>
      </p:sp>
    </p:spTree>
    <p:extLst>
      <p:ext uri="{BB962C8B-B14F-4D97-AF65-F5344CB8AC3E}">
        <p14:creationId xmlns:p14="http://schemas.microsoft.com/office/powerpoint/2010/main" val="18940400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and invalid property declarations</a:t>
            </a:r>
          </a:p>
        </p:txBody>
      </p:sp>
      <p:sp>
        <p:nvSpPr>
          <p:cNvPr id="3" name="Content Placeholder 2"/>
          <p:cNvSpPr>
            <a:spLocks noGrp="1"/>
          </p:cNvSpPr>
          <p:nvPr>
            <p:ph idx="1"/>
          </p:nvPr>
        </p:nvSpPr>
        <p:spPr>
          <a:xfrm>
            <a:off x="456045" y="1526720"/>
            <a:ext cx="11279909" cy="5092443"/>
          </a:xfrm>
        </p:spPr>
        <p:txBody>
          <a:bodyPr>
            <a:normAutofit/>
          </a:bodyPr>
          <a:lstStyle/>
          <a:p>
            <a:pPr marL="0" indent="0">
              <a:buNone/>
            </a:pPr>
            <a:r>
              <a:rPr lang="en-US" dirty="0"/>
              <a:t>&lt;?</a:t>
            </a:r>
            <a:r>
              <a:rPr lang="en-US" dirty="0" err="1"/>
              <a:t>php</a:t>
            </a:r>
            <a:endParaRPr lang="en-US" dirty="0"/>
          </a:p>
          <a:p>
            <a:pPr marL="0" indent="0">
              <a:buNone/>
            </a:pPr>
            <a:r>
              <a:rPr lang="en-US" dirty="0"/>
              <a:t>class Test</a:t>
            </a:r>
          </a:p>
          <a:p>
            <a:pPr marL="0" indent="0">
              <a:buNone/>
            </a:pPr>
            <a:r>
              <a:rPr lang="en-US" dirty="0"/>
              <a:t>{</a:t>
            </a:r>
          </a:p>
          <a:p>
            <a:pPr marL="0" indent="0">
              <a:buNone/>
            </a:pPr>
            <a:r>
              <a:rPr lang="en-US" dirty="0"/>
              <a:t>	public $name = "Paul Smith";   // Valid</a:t>
            </a:r>
          </a:p>
          <a:p>
            <a:pPr marL="0" indent="0">
              <a:buNone/>
            </a:pPr>
            <a:r>
              <a:rPr lang="en-US" dirty="0"/>
              <a:t>	public $age = 42;   // Valid</a:t>
            </a:r>
          </a:p>
          <a:p>
            <a:pPr marL="0" indent="0">
              <a:buNone/>
            </a:pPr>
            <a:r>
              <a:rPr lang="en-US" dirty="0"/>
              <a:t>	public $time = time();    // Invalid - calls a function</a:t>
            </a:r>
          </a:p>
          <a:p>
            <a:pPr marL="0" indent="0">
              <a:buNone/>
            </a:pPr>
            <a:r>
              <a:rPr lang="en-US" dirty="0"/>
              <a:t>	public $score = $level * 2;   // Invalid - uses an expression</a:t>
            </a:r>
          </a:p>
          <a:p>
            <a:pPr marL="0" indent="0">
              <a:buNone/>
            </a:pPr>
            <a:r>
              <a:rPr lang="en-US" dirty="0"/>
              <a:t>}</a:t>
            </a:r>
          </a:p>
          <a:p>
            <a:pPr marL="0" indent="0">
              <a:buNone/>
            </a:pPr>
            <a:r>
              <a:rPr lang="en-US"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27</a:t>
            </a:fld>
            <a:endParaRPr lang="en-US"/>
          </a:p>
        </p:txBody>
      </p:sp>
    </p:spTree>
    <p:extLst>
      <p:ext uri="{BB962C8B-B14F-4D97-AF65-F5344CB8AC3E}">
        <p14:creationId xmlns:p14="http://schemas.microsoft.com/office/powerpoint/2010/main" val="3495367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Declaring Constants</a:t>
            </a:r>
          </a:p>
        </p:txBody>
      </p:sp>
      <p:sp>
        <p:nvSpPr>
          <p:cNvPr id="3" name="Content Placeholder 2"/>
          <p:cNvSpPr>
            <a:spLocks noGrp="1"/>
          </p:cNvSpPr>
          <p:nvPr>
            <p:ph idx="1"/>
          </p:nvPr>
        </p:nvSpPr>
        <p:spPr/>
        <p:txBody>
          <a:bodyPr>
            <a:normAutofit/>
          </a:bodyPr>
          <a:lstStyle/>
          <a:p>
            <a:r>
              <a:rPr lang="en-PK" sz="3200" dirty="0"/>
              <a:t>O</a:t>
            </a:r>
            <a:r>
              <a:rPr lang="en-US" sz="3200" dirty="0" err="1"/>
              <a:t>nce</a:t>
            </a:r>
            <a:r>
              <a:rPr lang="en-US" sz="3200" dirty="0"/>
              <a:t> define</a:t>
            </a:r>
            <a:r>
              <a:rPr lang="en-PK" sz="3200" dirty="0"/>
              <a:t>d</a:t>
            </a:r>
            <a:r>
              <a:rPr lang="en-US" sz="3200" dirty="0"/>
              <a:t> constant</a:t>
            </a:r>
            <a:r>
              <a:rPr lang="en-PK" sz="3200" dirty="0"/>
              <a:t> </a:t>
            </a:r>
            <a:r>
              <a:rPr lang="en-US" sz="3200" dirty="0"/>
              <a:t>cannot</a:t>
            </a:r>
            <a:r>
              <a:rPr lang="en-PK" sz="3200" dirty="0"/>
              <a:t> </a:t>
            </a:r>
            <a:r>
              <a:rPr lang="en-GB" sz="3200" dirty="0"/>
              <a:t>b</a:t>
            </a:r>
            <a:r>
              <a:rPr lang="en-PK" sz="3200" dirty="0"/>
              <a:t>e</a:t>
            </a:r>
            <a:r>
              <a:rPr lang="en-US" sz="3200" dirty="0"/>
              <a:t> change</a:t>
            </a:r>
            <a:r>
              <a:rPr lang="en-PK" sz="3200" dirty="0"/>
              <a:t>d</a:t>
            </a:r>
            <a:r>
              <a:rPr lang="en-US" sz="3200" dirty="0"/>
              <a:t>.</a:t>
            </a:r>
          </a:p>
          <a:p>
            <a:r>
              <a:rPr lang="en-US" sz="3200" dirty="0"/>
              <a:t>Constants inside classes can be defined</a:t>
            </a:r>
            <a:r>
              <a:rPr lang="en-PK" sz="3200" dirty="0"/>
              <a:t> </a:t>
            </a:r>
            <a:r>
              <a:rPr lang="en-GB" sz="3200" dirty="0"/>
              <a:t>u</a:t>
            </a:r>
            <a:r>
              <a:rPr lang="en-PK" sz="3200" dirty="0"/>
              <a:t>s</a:t>
            </a:r>
            <a:r>
              <a:rPr lang="en-GB" sz="3200" dirty="0" err="1"/>
              <a:t>i</a:t>
            </a:r>
            <a:r>
              <a:rPr lang="en-PK" sz="3200" dirty="0"/>
              <a:t>n</a:t>
            </a:r>
            <a:r>
              <a:rPr lang="en-GB" sz="3200" dirty="0"/>
              <a:t>g</a:t>
            </a:r>
            <a:r>
              <a:rPr lang="en-PK" sz="3200" dirty="0"/>
              <a:t> </a:t>
            </a:r>
            <a:r>
              <a:rPr lang="en-GB" sz="3200" b="1" dirty="0"/>
              <a:t>c</a:t>
            </a:r>
            <a:r>
              <a:rPr lang="en-PK" sz="3200" b="1" dirty="0"/>
              <a:t>o</a:t>
            </a:r>
            <a:r>
              <a:rPr lang="en-GB" sz="3200" b="1" dirty="0"/>
              <a:t>n</a:t>
            </a:r>
            <a:r>
              <a:rPr lang="en-PK" sz="3200" b="1" dirty="0"/>
              <a:t>s</a:t>
            </a:r>
            <a:r>
              <a:rPr lang="en-GB" sz="3200" b="1" dirty="0"/>
              <a:t>t</a:t>
            </a:r>
            <a:r>
              <a:rPr lang="en-PK" sz="3200" dirty="0"/>
              <a:t> </a:t>
            </a:r>
            <a:r>
              <a:rPr lang="en-GB" sz="3200" dirty="0"/>
              <a:t>k</a:t>
            </a:r>
            <a:r>
              <a:rPr lang="en-PK" sz="3200" dirty="0"/>
              <a:t>e</a:t>
            </a:r>
            <a:r>
              <a:rPr lang="en-GB" sz="3200" dirty="0"/>
              <a:t>y</a:t>
            </a:r>
            <a:r>
              <a:rPr lang="en-PK" sz="3200" dirty="0"/>
              <a:t>w</a:t>
            </a:r>
            <a:r>
              <a:rPr lang="en-GB" sz="3200" dirty="0"/>
              <a:t>o</a:t>
            </a:r>
            <a:r>
              <a:rPr lang="en-PK" sz="3200" dirty="0"/>
              <a:t>r</a:t>
            </a:r>
            <a:r>
              <a:rPr lang="en-GB" sz="3200" dirty="0"/>
              <a:t>d</a:t>
            </a:r>
            <a:r>
              <a:rPr lang="en-US" sz="3200" dirty="0"/>
              <a:t>.</a:t>
            </a:r>
          </a:p>
          <a:p>
            <a:r>
              <a:rPr lang="en-PK" sz="3200" dirty="0"/>
              <a:t>G</a:t>
            </a:r>
            <a:r>
              <a:rPr lang="en-US" sz="3200" dirty="0" err="1"/>
              <a:t>eneral</a:t>
            </a:r>
            <a:r>
              <a:rPr lang="en-PK" sz="3200" dirty="0"/>
              <a:t> </a:t>
            </a:r>
            <a:r>
              <a:rPr lang="en-US" sz="3200" dirty="0"/>
              <a:t>practice is to use uppercase letters</a:t>
            </a:r>
            <a:r>
              <a:rPr lang="en-PK" sz="3200" dirty="0"/>
              <a:t>.</a:t>
            </a:r>
          </a:p>
          <a:p>
            <a:r>
              <a:rPr lang="en-PK" sz="3200" dirty="0"/>
              <a:t>C</a:t>
            </a:r>
            <a:r>
              <a:rPr lang="en-US" sz="3200" dirty="0" err="1"/>
              <a:t>onstants</a:t>
            </a:r>
            <a:r>
              <a:rPr lang="en-US" sz="3200" dirty="0"/>
              <a:t> </a:t>
            </a:r>
            <a:r>
              <a:rPr lang="en-PK" sz="3200" dirty="0"/>
              <a:t>c</a:t>
            </a:r>
            <a:r>
              <a:rPr lang="en-GB" sz="3200" dirty="0"/>
              <a:t>a</a:t>
            </a:r>
            <a:r>
              <a:rPr lang="en-PK" sz="3200" dirty="0"/>
              <a:t>n </a:t>
            </a:r>
            <a:r>
              <a:rPr lang="en-GB" sz="3200" dirty="0"/>
              <a:t>b</a:t>
            </a:r>
            <a:r>
              <a:rPr lang="en-PK" sz="3200" dirty="0"/>
              <a:t>e </a:t>
            </a:r>
            <a:r>
              <a:rPr lang="en-US" sz="3200" dirty="0"/>
              <a:t>directly</a:t>
            </a:r>
            <a:r>
              <a:rPr lang="en-PK" sz="3200" dirty="0"/>
              <a:t> </a:t>
            </a:r>
            <a:r>
              <a:rPr lang="en-GB" sz="3200" dirty="0"/>
              <a:t>r</a:t>
            </a:r>
            <a:r>
              <a:rPr lang="en-PK" sz="3200" dirty="0"/>
              <a:t>e</a:t>
            </a:r>
            <a:r>
              <a:rPr lang="en-GB" sz="3200" dirty="0"/>
              <a:t>f</a:t>
            </a:r>
            <a:r>
              <a:rPr lang="en-PK" sz="3200" dirty="0"/>
              <a:t>e</a:t>
            </a:r>
            <a:r>
              <a:rPr lang="en-GB" sz="3200" dirty="0"/>
              <a:t>r</a:t>
            </a:r>
            <a:r>
              <a:rPr lang="en-PK" sz="3200" dirty="0"/>
              <a:t>e</a:t>
            </a:r>
            <a:r>
              <a:rPr lang="en-GB" sz="3200" dirty="0"/>
              <a:t>n</a:t>
            </a:r>
            <a:r>
              <a:rPr lang="en-PK" sz="3200" dirty="0"/>
              <a:t>c</a:t>
            </a:r>
            <a:r>
              <a:rPr lang="en-GB" sz="3200" dirty="0"/>
              <a:t>e</a:t>
            </a:r>
            <a:r>
              <a:rPr lang="en-PK" sz="3200" dirty="0"/>
              <a:t>d</a:t>
            </a:r>
            <a:r>
              <a:rPr lang="en-US" sz="3200" dirty="0"/>
              <a:t> using the </a:t>
            </a:r>
            <a:r>
              <a:rPr lang="en-US" sz="3200" b="1" dirty="0"/>
              <a:t>self</a:t>
            </a:r>
            <a:r>
              <a:rPr lang="en-US" sz="3200" dirty="0"/>
              <a:t> keyword and </a:t>
            </a:r>
            <a:r>
              <a:rPr lang="en-PK" sz="3200" dirty="0"/>
              <a:t>s</a:t>
            </a:r>
            <a:r>
              <a:rPr lang="en-GB" sz="3200" dirty="0"/>
              <a:t>c</a:t>
            </a:r>
            <a:r>
              <a:rPr lang="en-PK" sz="3200" dirty="0"/>
              <a:t>o</a:t>
            </a:r>
            <a:r>
              <a:rPr lang="en-GB" sz="3200" dirty="0"/>
              <a:t>p</a:t>
            </a:r>
            <a:r>
              <a:rPr lang="en-PK" sz="3200" dirty="0"/>
              <a:t>e </a:t>
            </a:r>
            <a:r>
              <a:rPr lang="en-GB" sz="3200" dirty="0"/>
              <a:t>r</a:t>
            </a:r>
            <a:r>
              <a:rPr lang="en-PK" sz="3200" dirty="0"/>
              <a:t>e</a:t>
            </a:r>
            <a:r>
              <a:rPr lang="en-GB" sz="3200" dirty="0"/>
              <a:t>s</a:t>
            </a:r>
            <a:r>
              <a:rPr lang="en-PK" sz="3200" dirty="0"/>
              <a:t>o</a:t>
            </a:r>
            <a:r>
              <a:rPr lang="en-GB" sz="3200" dirty="0"/>
              <a:t>l</a:t>
            </a:r>
            <a:r>
              <a:rPr lang="en-PK" sz="3200" dirty="0"/>
              <a:t>u</a:t>
            </a:r>
            <a:r>
              <a:rPr lang="en-GB" sz="3200" dirty="0"/>
              <a:t>t</a:t>
            </a:r>
            <a:r>
              <a:rPr lang="en-PK" sz="3200" dirty="0" err="1"/>
              <a:t>i</a:t>
            </a:r>
            <a:r>
              <a:rPr lang="en-GB" sz="3200" dirty="0"/>
              <a:t>o</a:t>
            </a:r>
            <a:r>
              <a:rPr lang="en-PK" sz="3200" dirty="0"/>
              <a:t>n </a:t>
            </a:r>
            <a:r>
              <a:rPr lang="en-US" sz="3200" dirty="0"/>
              <a:t>operator</a:t>
            </a:r>
            <a:r>
              <a:rPr lang="en-PK" sz="3200" dirty="0"/>
              <a:t> (</a:t>
            </a:r>
            <a:r>
              <a:rPr lang="en-PK" sz="3200" b="1" dirty="0"/>
              <a:t>::</a:t>
            </a:r>
            <a:r>
              <a:rPr lang="en-PK" sz="3200" dirty="0"/>
              <a:t>)</a:t>
            </a:r>
            <a:r>
              <a:rPr lang="en-US" sz="3200" dirty="0"/>
              <a:t>.</a:t>
            </a:r>
          </a:p>
        </p:txBody>
      </p:sp>
      <p:sp>
        <p:nvSpPr>
          <p:cNvPr id="4" name="Slide Number Placeholder 3"/>
          <p:cNvSpPr>
            <a:spLocks noGrp="1"/>
          </p:cNvSpPr>
          <p:nvPr>
            <p:ph type="sldNum" sz="quarter" idx="12"/>
          </p:nvPr>
        </p:nvSpPr>
        <p:spPr/>
        <p:txBody>
          <a:bodyPr/>
          <a:lstStyle/>
          <a:p>
            <a:fld id="{FA6D1DC9-C721-4D5F-A7A1-DF55DAF8C7D9}" type="slidenum">
              <a:rPr lang="en-US" smtClean="0"/>
              <a:t>28</a:t>
            </a:fld>
            <a:endParaRPr lang="en-US"/>
          </a:p>
        </p:txBody>
      </p:sp>
    </p:spTree>
    <p:extLst>
      <p:ext uri="{BB962C8B-B14F-4D97-AF65-F5344CB8AC3E}">
        <p14:creationId xmlns:p14="http://schemas.microsoft.com/office/powerpoint/2010/main" val="3034039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constants within a class</a:t>
            </a:r>
          </a:p>
        </p:txBody>
      </p:sp>
      <p:sp>
        <p:nvSpPr>
          <p:cNvPr id="3" name="Content Placeholder 2"/>
          <p:cNvSpPr>
            <a:spLocks noGrp="1"/>
          </p:cNvSpPr>
          <p:nvPr>
            <p:ph idx="1"/>
          </p:nvPr>
        </p:nvSpPr>
        <p:spPr>
          <a:xfrm>
            <a:off x="456045" y="1526720"/>
            <a:ext cx="11279909" cy="5194753"/>
          </a:xfrm>
        </p:spPr>
        <p:txBody>
          <a:bodyPr numCol="2">
            <a:normAutofit/>
          </a:bodyPr>
          <a:lstStyle/>
          <a:p>
            <a:pPr marL="0" indent="0">
              <a:buNone/>
            </a:pPr>
            <a:r>
              <a:rPr lang="en-US" dirty="0"/>
              <a:t>&lt;?</a:t>
            </a:r>
            <a:r>
              <a:rPr lang="en-US" dirty="0" err="1"/>
              <a:t>php</a:t>
            </a:r>
            <a:endParaRPr lang="en-US" dirty="0"/>
          </a:p>
          <a:p>
            <a:pPr marL="0" indent="0">
              <a:buNone/>
            </a:pPr>
            <a:r>
              <a:rPr lang="en-US" dirty="0"/>
              <a:t>Translate::lookup();</a:t>
            </a:r>
          </a:p>
          <a:p>
            <a:pPr marL="0" indent="0">
              <a:buNone/>
            </a:pPr>
            <a:r>
              <a:rPr lang="en-US" dirty="0"/>
              <a:t>class Translate</a:t>
            </a:r>
          </a:p>
          <a:p>
            <a:pPr marL="0" indent="0">
              <a:buNone/>
            </a:pPr>
            <a:r>
              <a:rPr lang="en-US" dirty="0"/>
              <a:t>{</a:t>
            </a:r>
          </a:p>
          <a:p>
            <a:pPr marL="0" indent="0">
              <a:buNone/>
            </a:pPr>
            <a:r>
              <a:rPr lang="en-US" dirty="0"/>
              <a:t>	</a:t>
            </a:r>
            <a:r>
              <a:rPr lang="en-US" dirty="0" err="1"/>
              <a:t>const</a:t>
            </a:r>
            <a:r>
              <a:rPr lang="en-US" dirty="0"/>
              <a:t> ENGLISH = 0;</a:t>
            </a:r>
          </a:p>
          <a:p>
            <a:pPr marL="0" indent="0">
              <a:buNone/>
            </a:pPr>
            <a:r>
              <a:rPr lang="en-US" dirty="0"/>
              <a:t>	</a:t>
            </a:r>
            <a:r>
              <a:rPr lang="en-US" dirty="0" err="1"/>
              <a:t>const</a:t>
            </a:r>
            <a:r>
              <a:rPr lang="en-US" dirty="0"/>
              <a:t> SPANISH = 1;</a:t>
            </a:r>
          </a:p>
          <a:p>
            <a:pPr marL="0" indent="0">
              <a:buNone/>
            </a:pPr>
            <a:r>
              <a:rPr lang="en-US" dirty="0"/>
              <a:t>	</a:t>
            </a:r>
            <a:r>
              <a:rPr lang="en-US" dirty="0" err="1"/>
              <a:t>const</a:t>
            </a:r>
            <a:r>
              <a:rPr lang="en-US" dirty="0"/>
              <a:t> FRENCH = 2;</a:t>
            </a:r>
          </a:p>
          <a:p>
            <a:pPr marL="0" indent="0">
              <a:buNone/>
            </a:pPr>
            <a:r>
              <a:rPr lang="en-US" dirty="0"/>
              <a:t>	</a:t>
            </a:r>
            <a:r>
              <a:rPr lang="en-US" dirty="0" err="1"/>
              <a:t>const</a:t>
            </a:r>
            <a:r>
              <a:rPr lang="en-US" dirty="0"/>
              <a:t> GERMAN = 3;</a:t>
            </a:r>
          </a:p>
          <a:p>
            <a:pPr marL="0" indent="0">
              <a:buNone/>
            </a:pPr>
            <a:r>
              <a:rPr lang="en-US" dirty="0"/>
              <a:t>	// ...</a:t>
            </a:r>
          </a:p>
          <a:p>
            <a:pPr marL="0" indent="0">
              <a:buNone/>
            </a:pPr>
            <a:r>
              <a:rPr lang="en-US" dirty="0"/>
              <a:t>	static function lookup()</a:t>
            </a:r>
          </a:p>
          <a:p>
            <a:pPr marL="0" indent="0">
              <a:buNone/>
            </a:pPr>
            <a:r>
              <a:rPr lang="en-US" dirty="0"/>
              <a:t>	{</a:t>
            </a:r>
          </a:p>
          <a:p>
            <a:pPr marL="0" indent="0">
              <a:buNone/>
            </a:pPr>
            <a:r>
              <a:rPr lang="en-US" dirty="0"/>
              <a:t>		echo self::SPANISH;</a:t>
            </a:r>
          </a:p>
          <a:p>
            <a:pPr marL="0" indent="0">
              <a:buNone/>
            </a:pPr>
            <a:r>
              <a:rPr lang="en-US" dirty="0"/>
              <a:t>	}	</a:t>
            </a:r>
          </a:p>
          <a:p>
            <a:pPr marL="0" indent="0">
              <a:buNone/>
            </a:pPr>
            <a:r>
              <a:rPr lang="en-US" dirty="0"/>
              <a:t>}</a:t>
            </a:r>
          </a:p>
          <a:p>
            <a:pPr marL="0" indent="0">
              <a:buNone/>
            </a:pPr>
            <a:r>
              <a:rPr lang="en-US"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29</a:t>
            </a:fld>
            <a:endParaRPr lang="en-US"/>
          </a:p>
        </p:txBody>
      </p:sp>
    </p:spTree>
    <p:extLst>
      <p:ext uri="{BB962C8B-B14F-4D97-AF65-F5344CB8AC3E}">
        <p14:creationId xmlns:p14="http://schemas.microsoft.com/office/powerpoint/2010/main" val="98254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16811-E67E-4B4E-8ECF-BFF3F9FE44EB}"/>
              </a:ext>
            </a:extLst>
          </p:cNvPr>
          <p:cNvSpPr>
            <a:spLocks noGrp="1"/>
          </p:cNvSpPr>
          <p:nvPr>
            <p:ph type="title"/>
          </p:nvPr>
        </p:nvSpPr>
        <p:spPr/>
        <p:txBody>
          <a:bodyPr/>
          <a:lstStyle/>
          <a:p>
            <a:r>
              <a:rPr lang="en-GB" dirty="0"/>
              <a:t>Defining a Function</a:t>
            </a:r>
            <a:endParaRPr lang="en-PK" dirty="0"/>
          </a:p>
        </p:txBody>
      </p:sp>
      <p:sp>
        <p:nvSpPr>
          <p:cNvPr id="3" name="Content Placeholder 2">
            <a:extLst>
              <a:ext uri="{FF2B5EF4-FFF2-40B4-BE49-F238E27FC236}">
                <a16:creationId xmlns:a16="http://schemas.microsoft.com/office/drawing/2014/main" id="{B87AA7EC-402A-44E7-9F8D-62332A0F15AE}"/>
              </a:ext>
            </a:extLst>
          </p:cNvPr>
          <p:cNvSpPr>
            <a:spLocks noGrp="1"/>
          </p:cNvSpPr>
          <p:nvPr>
            <p:ph idx="1"/>
          </p:nvPr>
        </p:nvSpPr>
        <p:spPr>
          <a:xfrm>
            <a:off x="456045" y="1464803"/>
            <a:ext cx="11571004" cy="5194753"/>
          </a:xfrm>
        </p:spPr>
        <p:txBody>
          <a:bodyPr>
            <a:noAutofit/>
          </a:bodyPr>
          <a:lstStyle/>
          <a:p>
            <a:r>
              <a:rPr lang="en-GB" sz="2600" dirty="0"/>
              <a:t>A definition starts with the word </a:t>
            </a:r>
            <a:r>
              <a:rPr lang="en-GB" sz="2600" b="1" i="1" dirty="0"/>
              <a:t>function</a:t>
            </a:r>
            <a:r>
              <a:rPr lang="en-PK" sz="2600" dirty="0"/>
              <a:t> </a:t>
            </a:r>
            <a:r>
              <a:rPr lang="en-GB" sz="2600" dirty="0"/>
              <a:t>f</a:t>
            </a:r>
            <a:r>
              <a:rPr lang="en-PK" sz="2600" dirty="0"/>
              <a:t>o</a:t>
            </a:r>
            <a:r>
              <a:rPr lang="en-GB" sz="2600" dirty="0"/>
              <a:t>l</a:t>
            </a:r>
            <a:r>
              <a:rPr lang="en-PK" sz="2600" dirty="0"/>
              <a:t>l</a:t>
            </a:r>
            <a:r>
              <a:rPr lang="en-GB" sz="2600" dirty="0"/>
              <a:t>o</a:t>
            </a:r>
            <a:r>
              <a:rPr lang="en-PK" sz="2600" dirty="0"/>
              <a:t>w</a:t>
            </a:r>
            <a:r>
              <a:rPr lang="en-GB" sz="2600" dirty="0"/>
              <a:t>e</a:t>
            </a:r>
            <a:r>
              <a:rPr lang="en-PK" sz="2600" dirty="0"/>
              <a:t>d </a:t>
            </a:r>
            <a:r>
              <a:rPr lang="en-GB" sz="2600" dirty="0"/>
              <a:t>b</a:t>
            </a:r>
            <a:r>
              <a:rPr lang="en-PK" sz="2600" dirty="0"/>
              <a:t>y </a:t>
            </a:r>
            <a:r>
              <a:rPr lang="en-GB" sz="2600" dirty="0"/>
              <a:t>n</a:t>
            </a:r>
            <a:r>
              <a:rPr lang="en-PK" sz="2600" dirty="0"/>
              <a:t>a</a:t>
            </a:r>
            <a:r>
              <a:rPr lang="en-GB" sz="2600" dirty="0"/>
              <a:t>m</a:t>
            </a:r>
            <a:r>
              <a:rPr lang="en-PK" sz="2600" dirty="0"/>
              <a:t>e (</a:t>
            </a:r>
            <a:r>
              <a:rPr lang="en-GB" sz="2600" dirty="0"/>
              <a:t>case-insensitive</a:t>
            </a:r>
            <a:r>
              <a:rPr lang="en-PK" sz="2600" dirty="0"/>
              <a:t>) </a:t>
            </a:r>
            <a:r>
              <a:rPr lang="en-GB" sz="2600" dirty="0"/>
              <a:t>a</a:t>
            </a:r>
            <a:r>
              <a:rPr lang="en-PK" sz="2600" dirty="0"/>
              <a:t>n</a:t>
            </a:r>
            <a:r>
              <a:rPr lang="en-GB" sz="2600" dirty="0"/>
              <a:t>d</a:t>
            </a:r>
            <a:r>
              <a:rPr lang="en-PK" sz="2600" dirty="0"/>
              <a:t> </a:t>
            </a:r>
            <a:r>
              <a:rPr lang="en-GB" sz="2600" dirty="0"/>
              <a:t>parentheses</a:t>
            </a:r>
            <a:r>
              <a:rPr lang="en-PK" sz="2600" dirty="0"/>
              <a:t> (</a:t>
            </a:r>
            <a:r>
              <a:rPr lang="en-GB" sz="2600" dirty="0"/>
              <a:t>r</a:t>
            </a:r>
            <a:r>
              <a:rPr lang="en-PK" sz="2600" dirty="0"/>
              <a:t>e</a:t>
            </a:r>
            <a:r>
              <a:rPr lang="en-GB" sz="2600" dirty="0"/>
              <a:t>q</a:t>
            </a:r>
            <a:r>
              <a:rPr lang="en-PK" sz="2600" dirty="0"/>
              <a:t>u</a:t>
            </a:r>
            <a:r>
              <a:rPr lang="en-GB" sz="2600" dirty="0" err="1"/>
              <a:t>i</a:t>
            </a:r>
            <a:r>
              <a:rPr lang="en-PK" sz="2600" dirty="0"/>
              <a:t>r</a:t>
            </a:r>
            <a:r>
              <a:rPr lang="en-GB" sz="2600" dirty="0"/>
              <a:t>e</a:t>
            </a:r>
            <a:r>
              <a:rPr lang="en-PK" sz="2600" dirty="0"/>
              <a:t>d)</a:t>
            </a:r>
            <a:r>
              <a:rPr lang="en-GB" sz="2600" dirty="0"/>
              <a:t>. </a:t>
            </a:r>
            <a:endParaRPr lang="en-PK" sz="2600" dirty="0"/>
          </a:p>
          <a:p>
            <a:r>
              <a:rPr lang="en-PK" sz="2600" dirty="0"/>
              <a:t>N</a:t>
            </a:r>
            <a:r>
              <a:rPr lang="en-GB" sz="2600" dirty="0" err="1"/>
              <a:t>ame</a:t>
            </a:r>
            <a:r>
              <a:rPr lang="en-GB" sz="2600" dirty="0"/>
              <a:t> must start with a letter or underscore, followed by any</a:t>
            </a:r>
            <a:r>
              <a:rPr lang="en-PK" sz="2600" dirty="0"/>
              <a:t> </a:t>
            </a:r>
            <a:r>
              <a:rPr lang="en-GB" sz="2600" dirty="0"/>
              <a:t>number of letters, numbers, or underscores.</a:t>
            </a:r>
          </a:p>
          <a:p>
            <a:r>
              <a:rPr lang="en-GB" sz="2600" dirty="0"/>
              <a:t>One or more optional comma</a:t>
            </a:r>
            <a:r>
              <a:rPr lang="en-PK" sz="2600" dirty="0"/>
              <a:t> </a:t>
            </a:r>
            <a:r>
              <a:rPr lang="en-GB" sz="2600" dirty="0"/>
              <a:t>separated</a:t>
            </a:r>
            <a:r>
              <a:rPr lang="en-PK" sz="2600" dirty="0"/>
              <a:t> </a:t>
            </a:r>
            <a:r>
              <a:rPr lang="en-GB" sz="2600" dirty="0"/>
              <a:t>parameters</a:t>
            </a:r>
            <a:r>
              <a:rPr lang="en-PK" sz="2600" dirty="0"/>
              <a:t> </a:t>
            </a:r>
            <a:r>
              <a:rPr lang="en-GB" sz="2600" dirty="0"/>
              <a:t>l</a:t>
            </a:r>
            <a:r>
              <a:rPr lang="en-PK" sz="2600" dirty="0" err="1"/>
              <a:t>i</a:t>
            </a:r>
            <a:r>
              <a:rPr lang="en-GB" sz="2600" dirty="0"/>
              <a:t>s</a:t>
            </a:r>
            <a:r>
              <a:rPr lang="en-PK" sz="2600" dirty="0"/>
              <a:t>t</a:t>
            </a:r>
            <a:r>
              <a:rPr lang="en-GB" sz="2600" dirty="0"/>
              <a:t>e</a:t>
            </a:r>
            <a:r>
              <a:rPr lang="en-PK" sz="2600" dirty="0"/>
              <a:t>d </a:t>
            </a:r>
            <a:r>
              <a:rPr lang="en-GB" sz="2600" dirty="0"/>
              <a:t>w</a:t>
            </a:r>
            <a:r>
              <a:rPr lang="en-PK" sz="2600" dirty="0" err="1"/>
              <a:t>i</a:t>
            </a:r>
            <a:r>
              <a:rPr lang="en-GB" sz="2600" dirty="0"/>
              <a:t>t</a:t>
            </a:r>
            <a:r>
              <a:rPr lang="en-PK" sz="2600" dirty="0"/>
              <a:t>h</a:t>
            </a:r>
            <a:r>
              <a:rPr lang="en-GB" sz="2600" dirty="0" err="1"/>
              <a:t>i</a:t>
            </a:r>
            <a:r>
              <a:rPr lang="en-PK" sz="2600" dirty="0"/>
              <a:t>n </a:t>
            </a:r>
            <a:r>
              <a:rPr lang="en-GB" sz="2600" dirty="0"/>
              <a:t>parentheses</a:t>
            </a:r>
            <a:r>
              <a:rPr lang="en-PK" sz="2600" dirty="0"/>
              <a:t>.</a:t>
            </a:r>
          </a:p>
          <a:p>
            <a:r>
              <a:rPr lang="en-PK" sz="2600" dirty="0"/>
              <a:t>S</a:t>
            </a:r>
            <a:r>
              <a:rPr lang="en-GB" sz="2600" dirty="0" err="1"/>
              <a:t>tatements</a:t>
            </a:r>
            <a:r>
              <a:rPr lang="en-GB" sz="2600" dirty="0"/>
              <a:t> may include one or</a:t>
            </a:r>
            <a:r>
              <a:rPr lang="en-PK" sz="2600" dirty="0"/>
              <a:t> </a:t>
            </a:r>
            <a:r>
              <a:rPr lang="en-GB" sz="2600" dirty="0"/>
              <a:t>more return statements, which force the function to cease execution and return to</a:t>
            </a:r>
            <a:r>
              <a:rPr lang="en-PK" sz="2600" dirty="0"/>
              <a:t> </a:t>
            </a:r>
            <a:r>
              <a:rPr lang="en-GB" sz="2600" dirty="0"/>
              <a:t>the calling code.</a:t>
            </a:r>
            <a:endParaRPr lang="en-PK" sz="2600" dirty="0"/>
          </a:p>
          <a:p>
            <a:r>
              <a:rPr lang="en-PK" sz="2600" dirty="0"/>
              <a:t>G</a:t>
            </a:r>
            <a:r>
              <a:rPr lang="en-GB" sz="2600" dirty="0" err="1"/>
              <a:t>eneral</a:t>
            </a:r>
            <a:r>
              <a:rPr lang="en-GB" sz="2600" dirty="0"/>
              <a:t> syntax:</a:t>
            </a:r>
          </a:p>
          <a:p>
            <a:pPr marL="457200" lvl="1" indent="0">
              <a:buNone/>
            </a:pPr>
            <a:r>
              <a:rPr lang="en-GB" sz="2600" dirty="0"/>
              <a:t>function </a:t>
            </a:r>
            <a:r>
              <a:rPr lang="en-GB" sz="2600" dirty="0" err="1"/>
              <a:t>function_name</a:t>
            </a:r>
            <a:r>
              <a:rPr lang="en-GB" sz="2600" dirty="0"/>
              <a:t>([parameter [, ...]])</a:t>
            </a:r>
          </a:p>
          <a:p>
            <a:pPr marL="457200" lvl="1" indent="0">
              <a:buNone/>
            </a:pPr>
            <a:r>
              <a:rPr lang="en-GB" sz="2600" dirty="0"/>
              <a:t>{</a:t>
            </a:r>
          </a:p>
          <a:p>
            <a:pPr marL="457200" lvl="1" indent="0">
              <a:buNone/>
            </a:pPr>
            <a:r>
              <a:rPr lang="en-PK" sz="2600" dirty="0"/>
              <a:t>	</a:t>
            </a:r>
            <a:r>
              <a:rPr lang="en-GB" sz="2600" dirty="0"/>
              <a:t>// Statements</a:t>
            </a:r>
          </a:p>
          <a:p>
            <a:pPr marL="457200" lvl="1" indent="0">
              <a:buNone/>
            </a:pPr>
            <a:r>
              <a:rPr lang="en-GB" sz="2600" dirty="0"/>
              <a:t>}</a:t>
            </a:r>
            <a:endParaRPr lang="en-PK" sz="2600" dirty="0"/>
          </a:p>
        </p:txBody>
      </p:sp>
      <p:sp>
        <p:nvSpPr>
          <p:cNvPr id="4" name="Slide Number Placeholder 3">
            <a:extLst>
              <a:ext uri="{FF2B5EF4-FFF2-40B4-BE49-F238E27FC236}">
                <a16:creationId xmlns:a16="http://schemas.microsoft.com/office/drawing/2014/main" id="{0ECA4C11-19E0-4B9A-9436-08AD20692D24}"/>
              </a:ext>
            </a:extLst>
          </p:cNvPr>
          <p:cNvSpPr>
            <a:spLocks noGrp="1"/>
          </p:cNvSpPr>
          <p:nvPr>
            <p:ph type="sldNum" sz="quarter" idx="12"/>
          </p:nvPr>
        </p:nvSpPr>
        <p:spPr/>
        <p:txBody>
          <a:bodyPr/>
          <a:lstStyle/>
          <a:p>
            <a:fld id="{FA6D1DC9-C721-4D5F-A7A1-DF55DAF8C7D9}" type="slidenum">
              <a:rPr lang="en-US" smtClean="0"/>
              <a:t>3</a:t>
            </a:fld>
            <a:endParaRPr lang="en-US"/>
          </a:p>
        </p:txBody>
      </p:sp>
    </p:spTree>
    <p:extLst>
      <p:ext uri="{BB962C8B-B14F-4D97-AF65-F5344CB8AC3E}">
        <p14:creationId xmlns:p14="http://schemas.microsoft.com/office/powerpoint/2010/main" val="1137503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and Method Scope</a:t>
            </a:r>
          </a:p>
        </p:txBody>
      </p:sp>
      <p:sp>
        <p:nvSpPr>
          <p:cNvPr id="3" name="Content Placeholder 2"/>
          <p:cNvSpPr>
            <a:spLocks noGrp="1"/>
          </p:cNvSpPr>
          <p:nvPr>
            <p:ph idx="1"/>
          </p:nvPr>
        </p:nvSpPr>
        <p:spPr/>
        <p:txBody>
          <a:bodyPr>
            <a:normAutofit/>
          </a:bodyPr>
          <a:lstStyle/>
          <a:p>
            <a:r>
              <a:rPr lang="en-US" b="1" dirty="0"/>
              <a:t>public</a:t>
            </a:r>
          </a:p>
          <a:p>
            <a:pPr lvl="1"/>
            <a:r>
              <a:rPr lang="en-US" dirty="0"/>
              <a:t>These properties are the default when you are declaring a variable or when a variable is implicitly declared the first time it is used.</a:t>
            </a:r>
          </a:p>
          <a:p>
            <a:pPr lvl="1"/>
            <a:r>
              <a:rPr lang="en-US" dirty="0"/>
              <a:t>Methods are assumed to be public by default.</a:t>
            </a:r>
          </a:p>
          <a:p>
            <a:r>
              <a:rPr lang="en-US" b="1" dirty="0"/>
              <a:t>protected</a:t>
            </a:r>
          </a:p>
          <a:p>
            <a:pPr lvl="1"/>
            <a:r>
              <a:rPr lang="en-US" dirty="0"/>
              <a:t>These properties and methods (</a:t>
            </a:r>
            <a:r>
              <a:rPr lang="en-US" i="1" dirty="0"/>
              <a:t>members</a:t>
            </a:r>
            <a:r>
              <a:rPr lang="en-US" dirty="0"/>
              <a:t>) can be referenced only by the object’s class methods and those of any subclasses.</a:t>
            </a:r>
          </a:p>
          <a:p>
            <a:r>
              <a:rPr lang="en-US" b="1" dirty="0"/>
              <a:t>private</a:t>
            </a:r>
          </a:p>
          <a:p>
            <a:pPr lvl="1"/>
            <a:r>
              <a:rPr lang="en-US" dirty="0"/>
              <a:t>These members can be referenced only by methods within the same class—not by subclasses.</a:t>
            </a:r>
          </a:p>
        </p:txBody>
      </p:sp>
      <p:sp>
        <p:nvSpPr>
          <p:cNvPr id="4" name="Slide Number Placeholder 3"/>
          <p:cNvSpPr>
            <a:spLocks noGrp="1"/>
          </p:cNvSpPr>
          <p:nvPr>
            <p:ph type="sldNum" sz="quarter" idx="12"/>
          </p:nvPr>
        </p:nvSpPr>
        <p:spPr/>
        <p:txBody>
          <a:bodyPr/>
          <a:lstStyle/>
          <a:p>
            <a:fld id="{FA6D1DC9-C721-4D5F-A7A1-DF55DAF8C7D9}" type="slidenum">
              <a:rPr lang="en-US" smtClean="0"/>
              <a:t>30</a:t>
            </a:fld>
            <a:endParaRPr lang="en-US"/>
          </a:p>
        </p:txBody>
      </p:sp>
    </p:spTree>
    <p:extLst>
      <p:ext uri="{BB962C8B-B14F-4D97-AF65-F5344CB8AC3E}">
        <p14:creationId xmlns:p14="http://schemas.microsoft.com/office/powerpoint/2010/main" val="4261835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and Method Scope</a:t>
            </a:r>
          </a:p>
        </p:txBody>
      </p:sp>
      <p:sp>
        <p:nvSpPr>
          <p:cNvPr id="3" name="Content Placeholder 2"/>
          <p:cNvSpPr>
            <a:spLocks noGrp="1"/>
          </p:cNvSpPr>
          <p:nvPr>
            <p:ph idx="1"/>
          </p:nvPr>
        </p:nvSpPr>
        <p:spPr/>
        <p:txBody>
          <a:bodyPr>
            <a:normAutofit/>
          </a:bodyPr>
          <a:lstStyle/>
          <a:p>
            <a:r>
              <a:rPr lang="en-US" sz="3200" dirty="0"/>
              <a:t>How to decide which to use:</a:t>
            </a:r>
          </a:p>
          <a:p>
            <a:pPr lvl="1"/>
            <a:r>
              <a:rPr lang="en-US" sz="3200" dirty="0"/>
              <a:t>Use public when outside code </a:t>
            </a:r>
            <a:r>
              <a:rPr lang="en-US" sz="3200" b="1" i="1" dirty="0"/>
              <a:t>should</a:t>
            </a:r>
            <a:r>
              <a:rPr lang="en-US" sz="3200" i="1" dirty="0"/>
              <a:t> </a:t>
            </a:r>
            <a:r>
              <a:rPr lang="en-US" sz="3200" dirty="0"/>
              <a:t>access this member and extending classes </a:t>
            </a:r>
            <a:r>
              <a:rPr lang="en-US" sz="3200" b="1" i="1" dirty="0"/>
              <a:t>should</a:t>
            </a:r>
            <a:r>
              <a:rPr lang="en-US" sz="3200" i="1" dirty="0"/>
              <a:t> </a:t>
            </a:r>
            <a:r>
              <a:rPr lang="en-US" sz="3200" dirty="0"/>
              <a:t>also inherit it.</a:t>
            </a:r>
          </a:p>
          <a:p>
            <a:pPr lvl="1"/>
            <a:r>
              <a:rPr lang="en-US" sz="3200" dirty="0"/>
              <a:t>Use protected when outside code </a:t>
            </a:r>
            <a:r>
              <a:rPr lang="en-US" sz="3200" b="1" i="1" dirty="0"/>
              <a:t>should not</a:t>
            </a:r>
            <a:r>
              <a:rPr lang="en-US" sz="3200" i="1" dirty="0"/>
              <a:t> </a:t>
            </a:r>
            <a:r>
              <a:rPr lang="en-US" sz="3200" dirty="0"/>
              <a:t>access this member but extending classes </a:t>
            </a:r>
            <a:r>
              <a:rPr lang="en-US" sz="3200" b="1" i="1" dirty="0"/>
              <a:t>should</a:t>
            </a:r>
            <a:r>
              <a:rPr lang="en-US" sz="3200" i="1" dirty="0"/>
              <a:t> </a:t>
            </a:r>
            <a:r>
              <a:rPr lang="en-US" sz="3200" dirty="0"/>
              <a:t>inherit it.</a:t>
            </a:r>
          </a:p>
          <a:p>
            <a:pPr lvl="1"/>
            <a:r>
              <a:rPr lang="en-US" sz="3200" dirty="0"/>
              <a:t>Use private when outside code </a:t>
            </a:r>
            <a:r>
              <a:rPr lang="en-US" sz="3200" b="1" i="1" dirty="0"/>
              <a:t>should</a:t>
            </a:r>
            <a:r>
              <a:rPr lang="en-US" sz="3200" i="1" dirty="0"/>
              <a:t> not </a:t>
            </a:r>
            <a:r>
              <a:rPr lang="en-US" sz="3200" dirty="0"/>
              <a:t>access this member and extending classes also </a:t>
            </a:r>
            <a:r>
              <a:rPr lang="en-US" sz="3200" b="1" i="1" dirty="0"/>
              <a:t>should not</a:t>
            </a:r>
            <a:r>
              <a:rPr lang="en-US" sz="3200" i="1" dirty="0"/>
              <a:t> </a:t>
            </a:r>
            <a:r>
              <a:rPr lang="en-US" sz="3200" dirty="0"/>
              <a:t>inherit it.</a:t>
            </a:r>
          </a:p>
        </p:txBody>
      </p:sp>
      <p:sp>
        <p:nvSpPr>
          <p:cNvPr id="4" name="Slide Number Placeholder 3"/>
          <p:cNvSpPr>
            <a:spLocks noGrp="1"/>
          </p:cNvSpPr>
          <p:nvPr>
            <p:ph type="sldNum" sz="quarter" idx="12"/>
          </p:nvPr>
        </p:nvSpPr>
        <p:spPr/>
        <p:txBody>
          <a:bodyPr/>
          <a:lstStyle/>
          <a:p>
            <a:fld id="{FA6D1DC9-C721-4D5F-A7A1-DF55DAF8C7D9}" type="slidenum">
              <a:rPr lang="en-US" smtClean="0"/>
              <a:t>31</a:t>
            </a:fld>
            <a:endParaRPr lang="en-US"/>
          </a:p>
        </p:txBody>
      </p:sp>
    </p:spTree>
    <p:extLst>
      <p:ext uri="{BB962C8B-B14F-4D97-AF65-F5344CB8AC3E}">
        <p14:creationId xmlns:p14="http://schemas.microsoft.com/office/powerpoint/2010/main" val="2797101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property and method scope</a:t>
            </a:r>
          </a:p>
        </p:txBody>
      </p:sp>
      <p:sp>
        <p:nvSpPr>
          <p:cNvPr id="3" name="Content Placeholder 2"/>
          <p:cNvSpPr>
            <a:spLocks noGrp="1"/>
          </p:cNvSpPr>
          <p:nvPr>
            <p:ph idx="1"/>
          </p:nvPr>
        </p:nvSpPr>
        <p:spPr>
          <a:xfrm>
            <a:off x="456045" y="1514363"/>
            <a:ext cx="11279909" cy="5467204"/>
          </a:xfrm>
        </p:spPr>
        <p:txBody>
          <a:bodyPr>
            <a:noAutofit/>
          </a:bodyPr>
          <a:lstStyle/>
          <a:p>
            <a:pPr marL="0" indent="0">
              <a:spcBef>
                <a:spcPts val="0"/>
              </a:spcBef>
              <a:buNone/>
            </a:pPr>
            <a:r>
              <a:rPr lang="en-US" sz="3200" dirty="0"/>
              <a:t>&lt;?</a:t>
            </a:r>
            <a:r>
              <a:rPr lang="en-US" sz="3200" dirty="0" err="1"/>
              <a:t>php</a:t>
            </a:r>
            <a:endParaRPr lang="en-US" sz="3200" dirty="0"/>
          </a:p>
          <a:p>
            <a:pPr marL="0" indent="0">
              <a:spcBef>
                <a:spcPts val="0"/>
              </a:spcBef>
              <a:buNone/>
            </a:pPr>
            <a:r>
              <a:rPr lang="en-US" sz="3200" dirty="0"/>
              <a:t>class Example</a:t>
            </a:r>
          </a:p>
          <a:p>
            <a:pPr marL="0" indent="0">
              <a:spcBef>
                <a:spcPts val="0"/>
              </a:spcBef>
              <a:buNone/>
            </a:pPr>
            <a:r>
              <a:rPr lang="en-US" sz="3200" dirty="0"/>
              <a:t>{</a:t>
            </a:r>
          </a:p>
          <a:p>
            <a:pPr marL="0" indent="0">
              <a:spcBef>
                <a:spcPts val="0"/>
              </a:spcBef>
              <a:buNone/>
            </a:pPr>
            <a:r>
              <a:rPr lang="en-US" sz="3200" dirty="0"/>
              <a:t>	</a:t>
            </a:r>
            <a:r>
              <a:rPr lang="en-US" sz="3200" dirty="0" err="1"/>
              <a:t>var</a:t>
            </a:r>
            <a:r>
              <a:rPr lang="en-US" sz="3200" dirty="0"/>
              <a:t> $name = "Michael";   // Same as public but deprecated</a:t>
            </a:r>
          </a:p>
          <a:p>
            <a:pPr marL="0" indent="0">
              <a:spcBef>
                <a:spcPts val="0"/>
              </a:spcBef>
              <a:buNone/>
            </a:pPr>
            <a:r>
              <a:rPr lang="en-US" sz="3200" dirty="0"/>
              <a:t>	public $age = 23;   // Public property</a:t>
            </a:r>
          </a:p>
          <a:p>
            <a:pPr marL="0" indent="0">
              <a:spcBef>
                <a:spcPts val="0"/>
              </a:spcBef>
              <a:buNone/>
            </a:pPr>
            <a:r>
              <a:rPr lang="en-US" sz="3200" dirty="0"/>
              <a:t>	protected $</a:t>
            </a:r>
            <a:r>
              <a:rPr lang="en-US" sz="3200" dirty="0" err="1"/>
              <a:t>usercount</a:t>
            </a:r>
            <a:r>
              <a:rPr lang="en-US" sz="3200" dirty="0"/>
              <a:t>;   // Protected property</a:t>
            </a:r>
          </a:p>
          <a:p>
            <a:pPr marL="0" indent="0">
              <a:spcBef>
                <a:spcPts val="0"/>
              </a:spcBef>
              <a:buNone/>
            </a:pPr>
            <a:r>
              <a:rPr lang="en-US" sz="3200" dirty="0"/>
              <a:t>	private function admin()   // Private method</a:t>
            </a:r>
          </a:p>
          <a:p>
            <a:pPr marL="0" indent="0">
              <a:spcBef>
                <a:spcPts val="0"/>
              </a:spcBef>
              <a:buNone/>
            </a:pPr>
            <a:r>
              <a:rPr lang="en-US" sz="3200" dirty="0"/>
              <a:t>	{</a:t>
            </a:r>
          </a:p>
          <a:p>
            <a:pPr marL="0" indent="0">
              <a:spcBef>
                <a:spcPts val="0"/>
              </a:spcBef>
              <a:buNone/>
            </a:pPr>
            <a:r>
              <a:rPr lang="en-US" sz="3200" dirty="0"/>
              <a:t>		// Admin code goes here</a:t>
            </a:r>
          </a:p>
          <a:p>
            <a:pPr marL="0" indent="0">
              <a:spcBef>
                <a:spcPts val="0"/>
              </a:spcBef>
              <a:buNone/>
            </a:pPr>
            <a:r>
              <a:rPr lang="en-US" sz="3200" dirty="0"/>
              <a:t>	}</a:t>
            </a:r>
          </a:p>
          <a:p>
            <a:pPr marL="0" indent="0">
              <a:spcBef>
                <a:spcPts val="0"/>
              </a:spcBef>
              <a:buNone/>
            </a:pPr>
            <a:r>
              <a:rPr lang="en-US" sz="3200" dirty="0"/>
              <a:t>}</a:t>
            </a:r>
          </a:p>
          <a:p>
            <a:pPr marL="0" indent="0">
              <a:spcBef>
                <a:spcPts val="0"/>
              </a:spcBef>
              <a:buNone/>
            </a:pPr>
            <a:r>
              <a:rPr lang="en-US" sz="3200"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32</a:t>
            </a:fld>
            <a:endParaRPr lang="en-US"/>
          </a:p>
        </p:txBody>
      </p:sp>
    </p:spTree>
    <p:extLst>
      <p:ext uri="{BB962C8B-B14F-4D97-AF65-F5344CB8AC3E}">
        <p14:creationId xmlns:p14="http://schemas.microsoft.com/office/powerpoint/2010/main" val="12920111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Properties and Methods</a:t>
            </a:r>
          </a:p>
        </p:txBody>
      </p:sp>
      <p:sp>
        <p:nvSpPr>
          <p:cNvPr id="3" name="Content Placeholder 2"/>
          <p:cNvSpPr>
            <a:spLocks noGrp="1"/>
          </p:cNvSpPr>
          <p:nvPr>
            <p:ph idx="1"/>
          </p:nvPr>
        </p:nvSpPr>
        <p:spPr/>
        <p:txBody>
          <a:bodyPr>
            <a:normAutofit/>
          </a:bodyPr>
          <a:lstStyle/>
          <a:p>
            <a:r>
              <a:rPr lang="en-US" dirty="0"/>
              <a:t>Most data and methods apply to instances of a class.</a:t>
            </a:r>
          </a:p>
          <a:p>
            <a:r>
              <a:rPr lang="en-US" dirty="0"/>
              <a:t>But occasionally you’ll want to maintain data about a whole class.</a:t>
            </a:r>
          </a:p>
          <a:p>
            <a:pPr lvl="1"/>
            <a:r>
              <a:rPr lang="en-US" dirty="0"/>
              <a:t>For instance, to report how many users are registered, you will store a variable that applies to the whole User class. </a:t>
            </a:r>
          </a:p>
          <a:p>
            <a:r>
              <a:rPr lang="en-US" dirty="0"/>
              <a:t>Declaring members of a class static makes them accessible without an instantiation of the class.</a:t>
            </a:r>
          </a:p>
          <a:p>
            <a:r>
              <a:rPr lang="en-US" dirty="0"/>
              <a:t>A property declared static cannot be directly accessed within an instance of a class, but a static method can.</a:t>
            </a:r>
          </a:p>
        </p:txBody>
      </p:sp>
      <p:sp>
        <p:nvSpPr>
          <p:cNvPr id="4" name="Slide Number Placeholder 3"/>
          <p:cNvSpPr>
            <a:spLocks noGrp="1"/>
          </p:cNvSpPr>
          <p:nvPr>
            <p:ph type="sldNum" sz="quarter" idx="12"/>
          </p:nvPr>
        </p:nvSpPr>
        <p:spPr/>
        <p:txBody>
          <a:bodyPr/>
          <a:lstStyle/>
          <a:p>
            <a:fld id="{FA6D1DC9-C721-4D5F-A7A1-DF55DAF8C7D9}" type="slidenum">
              <a:rPr lang="en-US" smtClean="0"/>
              <a:t>33</a:t>
            </a:fld>
            <a:endParaRPr lang="en-US"/>
          </a:p>
        </p:txBody>
      </p:sp>
    </p:spTree>
    <p:extLst>
      <p:ext uri="{BB962C8B-B14F-4D97-AF65-F5344CB8AC3E}">
        <p14:creationId xmlns:p14="http://schemas.microsoft.com/office/powerpoint/2010/main" val="52688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a class with a static property</a:t>
            </a:r>
          </a:p>
        </p:txBody>
      </p:sp>
      <p:sp>
        <p:nvSpPr>
          <p:cNvPr id="3" name="Content Placeholder 2"/>
          <p:cNvSpPr>
            <a:spLocks noGrp="1"/>
          </p:cNvSpPr>
          <p:nvPr>
            <p:ph idx="1"/>
          </p:nvPr>
        </p:nvSpPr>
        <p:spPr>
          <a:xfrm>
            <a:off x="456045" y="1526720"/>
            <a:ext cx="11279909" cy="5479561"/>
          </a:xfrm>
        </p:spPr>
        <p:txBody>
          <a:bodyPr>
            <a:normAutofit fontScale="92500" lnSpcReduction="10000"/>
          </a:bodyPr>
          <a:lstStyle/>
          <a:p>
            <a:pPr marL="0" indent="0">
              <a:spcBef>
                <a:spcPts val="600"/>
              </a:spcBef>
              <a:buNone/>
            </a:pPr>
            <a:r>
              <a:rPr lang="en-US" sz="3200" dirty="0"/>
              <a:t>&lt;?</a:t>
            </a:r>
            <a:r>
              <a:rPr lang="en-US" sz="3200" dirty="0" err="1"/>
              <a:t>php</a:t>
            </a:r>
            <a:endParaRPr lang="en-US" sz="3200" dirty="0"/>
          </a:p>
          <a:p>
            <a:pPr marL="0" indent="0">
              <a:spcBef>
                <a:spcPts val="600"/>
              </a:spcBef>
              <a:buNone/>
            </a:pPr>
            <a:r>
              <a:rPr lang="en-US" sz="3200" dirty="0"/>
              <a:t>$temp = new Test();</a:t>
            </a:r>
          </a:p>
          <a:p>
            <a:pPr marL="0" indent="0">
              <a:spcBef>
                <a:spcPts val="600"/>
              </a:spcBef>
              <a:buNone/>
            </a:pPr>
            <a:r>
              <a:rPr lang="en-US" sz="3200" dirty="0"/>
              <a:t>echo "Test A: " . Test::$</a:t>
            </a:r>
            <a:r>
              <a:rPr lang="en-US" sz="3200" dirty="0" err="1"/>
              <a:t>static_property</a:t>
            </a:r>
            <a:r>
              <a:rPr lang="en-US" sz="3200" dirty="0"/>
              <a:t> . "&lt;</a:t>
            </a:r>
            <a:r>
              <a:rPr lang="en-US" sz="3200" dirty="0" err="1"/>
              <a:t>br</a:t>
            </a:r>
            <a:r>
              <a:rPr lang="en-US" sz="3200" dirty="0"/>
              <a:t>&gt;";</a:t>
            </a:r>
          </a:p>
          <a:p>
            <a:pPr marL="0" indent="0">
              <a:spcBef>
                <a:spcPts val="600"/>
              </a:spcBef>
              <a:buNone/>
            </a:pPr>
            <a:r>
              <a:rPr lang="en-US" sz="3200" dirty="0"/>
              <a:t>echo "Test B: " . $temp-&gt;</a:t>
            </a:r>
            <a:r>
              <a:rPr lang="en-US" sz="3200" dirty="0" err="1"/>
              <a:t>get_sp</a:t>
            </a:r>
            <a:r>
              <a:rPr lang="en-US" sz="3200" dirty="0"/>
              <a:t>() . "&lt;</a:t>
            </a:r>
            <a:r>
              <a:rPr lang="en-US" sz="3200" dirty="0" err="1"/>
              <a:t>br</a:t>
            </a:r>
            <a:r>
              <a:rPr lang="en-US" sz="3200" dirty="0"/>
              <a:t>&gt;";</a:t>
            </a:r>
          </a:p>
          <a:p>
            <a:pPr marL="0" indent="0">
              <a:spcBef>
                <a:spcPts val="600"/>
              </a:spcBef>
              <a:buNone/>
            </a:pPr>
            <a:r>
              <a:rPr lang="en-US" sz="3200" dirty="0"/>
              <a:t>echo "Test C: " . $temp-&gt;</a:t>
            </a:r>
            <a:r>
              <a:rPr lang="en-US" sz="3200" dirty="0" err="1"/>
              <a:t>static_property</a:t>
            </a:r>
            <a:r>
              <a:rPr lang="en-US" sz="3200" dirty="0"/>
              <a:t> . "&lt;</a:t>
            </a:r>
            <a:r>
              <a:rPr lang="en-US" sz="3200" dirty="0" err="1"/>
              <a:t>br</a:t>
            </a:r>
            <a:r>
              <a:rPr lang="en-US" sz="3200" dirty="0"/>
              <a:t>&gt;";</a:t>
            </a:r>
          </a:p>
          <a:p>
            <a:pPr marL="0" indent="0">
              <a:spcBef>
                <a:spcPts val="600"/>
              </a:spcBef>
              <a:buNone/>
            </a:pPr>
            <a:r>
              <a:rPr lang="en-US" sz="3200" dirty="0"/>
              <a:t>class Test {</a:t>
            </a:r>
          </a:p>
          <a:p>
            <a:pPr marL="0" indent="0">
              <a:spcBef>
                <a:spcPts val="600"/>
              </a:spcBef>
              <a:buNone/>
            </a:pPr>
            <a:r>
              <a:rPr lang="en-US" sz="3200" dirty="0"/>
              <a:t>	static $</a:t>
            </a:r>
            <a:r>
              <a:rPr lang="en-US" sz="3200" dirty="0" err="1"/>
              <a:t>static_property</a:t>
            </a:r>
            <a:r>
              <a:rPr lang="en-US" sz="3200" dirty="0"/>
              <a:t> = "I'm static";</a:t>
            </a:r>
          </a:p>
          <a:p>
            <a:pPr marL="0" indent="0">
              <a:spcBef>
                <a:spcPts val="600"/>
              </a:spcBef>
              <a:buNone/>
            </a:pPr>
            <a:r>
              <a:rPr lang="en-US" sz="3200" dirty="0"/>
              <a:t>	function </a:t>
            </a:r>
            <a:r>
              <a:rPr lang="en-US" sz="3200" dirty="0" err="1"/>
              <a:t>get_sp</a:t>
            </a:r>
            <a:r>
              <a:rPr lang="en-US" sz="3200" dirty="0"/>
              <a:t>(){</a:t>
            </a:r>
          </a:p>
          <a:p>
            <a:pPr marL="0" indent="0">
              <a:spcBef>
                <a:spcPts val="600"/>
              </a:spcBef>
              <a:buNone/>
            </a:pPr>
            <a:r>
              <a:rPr lang="en-US" sz="3200" dirty="0"/>
              <a:t>		return self::$</a:t>
            </a:r>
            <a:r>
              <a:rPr lang="en-US" sz="3200" dirty="0" err="1"/>
              <a:t>static_property</a:t>
            </a:r>
            <a:r>
              <a:rPr lang="en-US" sz="3200" dirty="0"/>
              <a:t>;</a:t>
            </a:r>
          </a:p>
          <a:p>
            <a:pPr marL="0" indent="0">
              <a:spcBef>
                <a:spcPts val="600"/>
              </a:spcBef>
              <a:buNone/>
            </a:pPr>
            <a:r>
              <a:rPr lang="en-US" sz="3200" dirty="0"/>
              <a:t>	}</a:t>
            </a:r>
          </a:p>
          <a:p>
            <a:pPr marL="0" indent="0">
              <a:spcBef>
                <a:spcPts val="600"/>
              </a:spcBef>
              <a:buNone/>
            </a:pPr>
            <a:r>
              <a:rPr lang="en-US" sz="3200" dirty="0"/>
              <a:t>}</a:t>
            </a:r>
          </a:p>
          <a:p>
            <a:pPr marL="0" indent="0">
              <a:spcBef>
                <a:spcPts val="600"/>
              </a:spcBef>
              <a:buNone/>
            </a:pPr>
            <a:r>
              <a:rPr lang="en-US" sz="3200"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34</a:t>
            </a:fld>
            <a:endParaRPr lang="en-US"/>
          </a:p>
        </p:txBody>
      </p:sp>
    </p:spTree>
    <p:extLst>
      <p:ext uri="{BB962C8B-B14F-4D97-AF65-F5344CB8AC3E}">
        <p14:creationId xmlns:p14="http://schemas.microsoft.com/office/powerpoint/2010/main" val="6113535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a class with a static property</a:t>
            </a:r>
          </a:p>
        </p:txBody>
      </p:sp>
      <p:sp>
        <p:nvSpPr>
          <p:cNvPr id="3" name="Content Placeholder 2"/>
          <p:cNvSpPr>
            <a:spLocks noGrp="1"/>
          </p:cNvSpPr>
          <p:nvPr>
            <p:ph idx="1"/>
          </p:nvPr>
        </p:nvSpPr>
        <p:spPr>
          <a:xfrm>
            <a:off x="456045" y="1526721"/>
            <a:ext cx="11279909" cy="5059694"/>
          </a:xfrm>
        </p:spPr>
        <p:txBody>
          <a:bodyPr>
            <a:normAutofit lnSpcReduction="10000"/>
          </a:bodyPr>
          <a:lstStyle/>
          <a:p>
            <a:r>
              <a:rPr lang="en-US" dirty="0"/>
              <a:t>Output:</a:t>
            </a:r>
          </a:p>
          <a:p>
            <a:pPr marL="457200" lvl="1" indent="0">
              <a:buNone/>
            </a:pPr>
            <a:r>
              <a:rPr lang="en-US" sz="3000" b="1" dirty="0"/>
              <a:t>Test A: I'm static</a:t>
            </a:r>
          </a:p>
          <a:p>
            <a:pPr marL="457200" lvl="1" indent="0">
              <a:buNone/>
            </a:pPr>
            <a:r>
              <a:rPr lang="en-US" sz="3000" b="1" dirty="0"/>
              <a:t>Test B: I'm static</a:t>
            </a:r>
          </a:p>
          <a:p>
            <a:pPr marL="457200" lvl="1" indent="0">
              <a:buNone/>
            </a:pPr>
            <a:r>
              <a:rPr lang="en-US" sz="3000" b="1" dirty="0"/>
              <a:t>Notice: Undefined property: Test::$</a:t>
            </a:r>
            <a:r>
              <a:rPr lang="en-US" sz="3000" b="1" dirty="0" err="1"/>
              <a:t>static_property</a:t>
            </a:r>
            <a:endParaRPr lang="en-US" sz="3000" b="1" dirty="0"/>
          </a:p>
          <a:p>
            <a:pPr marL="457200" lvl="1" indent="0">
              <a:buNone/>
            </a:pPr>
            <a:r>
              <a:rPr lang="en-US" sz="3000" b="1" dirty="0"/>
              <a:t>Test C:</a:t>
            </a:r>
          </a:p>
          <a:p>
            <a:r>
              <a:rPr lang="en-US" dirty="0"/>
              <a:t>The property $</a:t>
            </a:r>
            <a:r>
              <a:rPr lang="en-US" dirty="0" err="1"/>
              <a:t>static_property</a:t>
            </a:r>
            <a:r>
              <a:rPr lang="en-US" dirty="0"/>
              <a:t> could be directly referenced from the class itself via the double colon operator in Test A.</a:t>
            </a:r>
          </a:p>
          <a:p>
            <a:r>
              <a:rPr lang="en-US" dirty="0"/>
              <a:t>Test B could obtain its value by calling the </a:t>
            </a:r>
            <a:r>
              <a:rPr lang="en-US" dirty="0" err="1"/>
              <a:t>get_sp</a:t>
            </a:r>
            <a:r>
              <a:rPr lang="en-US" dirty="0"/>
              <a:t> method of the object $temp, created from class Test.</a:t>
            </a:r>
          </a:p>
          <a:p>
            <a:r>
              <a:rPr lang="en-US" dirty="0"/>
              <a:t>Test C failed, because the static property $</a:t>
            </a:r>
            <a:r>
              <a:rPr lang="en-US" dirty="0" err="1"/>
              <a:t>static_property</a:t>
            </a:r>
            <a:r>
              <a:rPr lang="en-US" dirty="0"/>
              <a:t> was not accessible to the object $temp.</a:t>
            </a:r>
          </a:p>
          <a:p>
            <a:endParaRPr lang="en-US" dirty="0"/>
          </a:p>
        </p:txBody>
      </p:sp>
      <p:sp>
        <p:nvSpPr>
          <p:cNvPr id="4" name="Slide Number Placeholder 3"/>
          <p:cNvSpPr>
            <a:spLocks noGrp="1"/>
          </p:cNvSpPr>
          <p:nvPr>
            <p:ph type="sldNum" sz="quarter" idx="12"/>
          </p:nvPr>
        </p:nvSpPr>
        <p:spPr/>
        <p:txBody>
          <a:bodyPr/>
          <a:lstStyle/>
          <a:p>
            <a:fld id="{FA6D1DC9-C721-4D5F-A7A1-DF55DAF8C7D9}" type="slidenum">
              <a:rPr lang="en-US" smtClean="0"/>
              <a:t>35</a:t>
            </a:fld>
            <a:endParaRPr lang="en-US"/>
          </a:p>
        </p:txBody>
      </p:sp>
    </p:spTree>
    <p:extLst>
      <p:ext uri="{BB962C8B-B14F-4D97-AF65-F5344CB8AC3E}">
        <p14:creationId xmlns:p14="http://schemas.microsoft.com/office/powerpoint/2010/main" val="18415745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Inheritance</a:t>
            </a:r>
          </a:p>
        </p:txBody>
      </p:sp>
      <p:sp>
        <p:nvSpPr>
          <p:cNvPr id="3" name="Content Placeholder 2"/>
          <p:cNvSpPr>
            <a:spLocks noGrp="1"/>
          </p:cNvSpPr>
          <p:nvPr>
            <p:ph idx="1"/>
          </p:nvPr>
        </p:nvSpPr>
        <p:spPr/>
        <p:txBody>
          <a:bodyPr/>
          <a:lstStyle/>
          <a:p>
            <a:r>
              <a:rPr lang="en-US" dirty="0"/>
              <a:t>Once you have written a class, you can derive subclasses from it. </a:t>
            </a:r>
          </a:p>
          <a:p>
            <a:r>
              <a:rPr lang="en-US" dirty="0"/>
              <a:t>You can take a class similar to the one you need to write, extend it to a subclass, and just modify the parts that are different. You achieve this using the </a:t>
            </a:r>
            <a:r>
              <a:rPr lang="en-US" b="1" dirty="0"/>
              <a:t>extends</a:t>
            </a:r>
            <a:r>
              <a:rPr lang="en-US" dirty="0"/>
              <a:t> operator.</a:t>
            </a:r>
            <a:endParaRPr lang="en-PK" dirty="0"/>
          </a:p>
          <a:p>
            <a:r>
              <a:rPr lang="en-GB" dirty="0"/>
              <a:t>The </a:t>
            </a:r>
            <a:r>
              <a:rPr lang="en-GB" b="1" dirty="0"/>
              <a:t>final</a:t>
            </a:r>
            <a:r>
              <a:rPr lang="en-GB" dirty="0"/>
              <a:t> keyword can be used to prevent class inheritance</a:t>
            </a:r>
            <a:r>
              <a:rPr lang="en-PK" dirty="0"/>
              <a:t>.</a:t>
            </a:r>
            <a:endParaRPr lang="en-US" dirty="0"/>
          </a:p>
        </p:txBody>
      </p:sp>
      <p:sp>
        <p:nvSpPr>
          <p:cNvPr id="4" name="Slide Number Placeholder 3"/>
          <p:cNvSpPr>
            <a:spLocks noGrp="1"/>
          </p:cNvSpPr>
          <p:nvPr>
            <p:ph type="sldNum" sz="quarter" idx="12"/>
          </p:nvPr>
        </p:nvSpPr>
        <p:spPr/>
        <p:txBody>
          <a:bodyPr/>
          <a:lstStyle/>
          <a:p>
            <a:fld id="{FA6D1DC9-C721-4D5F-A7A1-DF55DAF8C7D9}" type="slidenum">
              <a:rPr lang="en-US" smtClean="0"/>
              <a:t>36</a:t>
            </a:fld>
            <a:endParaRPr lang="en-US"/>
          </a:p>
        </p:txBody>
      </p:sp>
    </p:spTree>
    <p:extLst>
      <p:ext uri="{BB962C8B-B14F-4D97-AF65-F5344CB8AC3E}">
        <p14:creationId xmlns:p14="http://schemas.microsoft.com/office/powerpoint/2010/main" val="3612603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Inheriting and extending a class</a:t>
            </a:r>
          </a:p>
        </p:txBody>
      </p:sp>
      <p:sp>
        <p:nvSpPr>
          <p:cNvPr id="3" name="Content Placeholder 2"/>
          <p:cNvSpPr>
            <a:spLocks noGrp="1"/>
          </p:cNvSpPr>
          <p:nvPr>
            <p:ph idx="1"/>
          </p:nvPr>
        </p:nvSpPr>
        <p:spPr>
          <a:xfrm>
            <a:off x="456045" y="1433830"/>
            <a:ext cx="11735954" cy="5510665"/>
          </a:xfrm>
        </p:spPr>
        <p:txBody>
          <a:bodyPr numCol="2">
            <a:normAutofit/>
          </a:bodyPr>
          <a:lstStyle/>
          <a:p>
            <a:pPr marL="0" indent="0">
              <a:spcBef>
                <a:spcPts val="600"/>
              </a:spcBef>
              <a:buNone/>
            </a:pPr>
            <a:r>
              <a:rPr lang="en-US" sz="2400" dirty="0"/>
              <a:t>&lt;?</a:t>
            </a:r>
            <a:r>
              <a:rPr lang="en-US" sz="2400" dirty="0" err="1"/>
              <a:t>php</a:t>
            </a:r>
            <a:endParaRPr lang="en-US" sz="2400" dirty="0"/>
          </a:p>
          <a:p>
            <a:pPr marL="0" indent="0">
              <a:spcBef>
                <a:spcPts val="600"/>
              </a:spcBef>
              <a:buNone/>
            </a:pPr>
            <a:r>
              <a:rPr lang="en-US" sz="2400" dirty="0"/>
              <a:t>$object = new Subscriber;</a:t>
            </a:r>
          </a:p>
          <a:p>
            <a:pPr marL="0" indent="0">
              <a:spcBef>
                <a:spcPts val="600"/>
              </a:spcBef>
              <a:buNone/>
            </a:pPr>
            <a:r>
              <a:rPr lang="en-US" sz="2400" dirty="0"/>
              <a:t>$object-&gt;name = "Fred";</a:t>
            </a:r>
          </a:p>
          <a:p>
            <a:pPr marL="0" indent="0">
              <a:spcBef>
                <a:spcPts val="600"/>
              </a:spcBef>
              <a:buNone/>
            </a:pPr>
            <a:r>
              <a:rPr lang="en-US" sz="2400" dirty="0"/>
              <a:t>$object-&gt; </a:t>
            </a:r>
            <a:r>
              <a:rPr lang="en-US" sz="2400" dirty="0" err="1"/>
              <a:t>pswd</a:t>
            </a:r>
            <a:r>
              <a:rPr lang="en-US" sz="2400" dirty="0"/>
              <a:t> = "</a:t>
            </a:r>
            <a:r>
              <a:rPr lang="en-US" sz="2400" dirty="0" err="1"/>
              <a:t>pword</a:t>
            </a:r>
            <a:r>
              <a:rPr lang="en-US" sz="2400" dirty="0"/>
              <a:t>";</a:t>
            </a:r>
          </a:p>
          <a:p>
            <a:pPr marL="0" indent="0">
              <a:spcBef>
                <a:spcPts val="600"/>
              </a:spcBef>
              <a:buNone/>
            </a:pPr>
            <a:r>
              <a:rPr lang="en-US" sz="2400" dirty="0"/>
              <a:t>$object-&gt;phone = "012 345 6789";</a:t>
            </a:r>
          </a:p>
          <a:p>
            <a:pPr marL="0" indent="0">
              <a:spcBef>
                <a:spcPts val="600"/>
              </a:spcBef>
              <a:buNone/>
            </a:pPr>
            <a:r>
              <a:rPr lang="en-US" sz="2400" dirty="0"/>
              <a:t>$object-&gt;email = "fred@bloggs.com";</a:t>
            </a:r>
          </a:p>
          <a:p>
            <a:pPr marL="0" indent="0">
              <a:spcBef>
                <a:spcPts val="600"/>
              </a:spcBef>
              <a:buNone/>
            </a:pPr>
            <a:r>
              <a:rPr lang="en-US" sz="2400" dirty="0"/>
              <a:t>$object-&gt;display();</a:t>
            </a:r>
          </a:p>
          <a:p>
            <a:pPr marL="0" indent="0">
              <a:spcBef>
                <a:spcPts val="600"/>
              </a:spcBef>
              <a:buNone/>
            </a:pPr>
            <a:r>
              <a:rPr lang="en-US" sz="2400" dirty="0"/>
              <a:t>class User</a:t>
            </a:r>
          </a:p>
          <a:p>
            <a:pPr marL="0" indent="0">
              <a:spcBef>
                <a:spcPts val="600"/>
              </a:spcBef>
              <a:buNone/>
            </a:pPr>
            <a:r>
              <a:rPr lang="en-US" sz="2400" dirty="0"/>
              <a:t>{</a:t>
            </a:r>
          </a:p>
          <a:p>
            <a:pPr marL="0" indent="0">
              <a:spcBef>
                <a:spcPts val="600"/>
              </a:spcBef>
              <a:buNone/>
            </a:pPr>
            <a:r>
              <a:rPr lang="en-US" sz="2400" dirty="0"/>
              <a:t>  public $name, $</a:t>
            </a:r>
            <a:r>
              <a:rPr lang="en-US" sz="2400" dirty="0" err="1"/>
              <a:t>pswd</a:t>
            </a:r>
            <a:r>
              <a:rPr lang="en-US" sz="2400" dirty="0"/>
              <a:t>;</a:t>
            </a:r>
          </a:p>
          <a:p>
            <a:pPr marL="0" indent="0">
              <a:spcBef>
                <a:spcPts val="600"/>
              </a:spcBef>
              <a:buNone/>
            </a:pPr>
            <a:r>
              <a:rPr lang="en-US" sz="2400" dirty="0"/>
              <a:t>    function </a:t>
            </a:r>
            <a:r>
              <a:rPr lang="en-US" sz="2400" dirty="0" err="1"/>
              <a:t>save_user</a:t>
            </a:r>
            <a:r>
              <a:rPr lang="en-US" sz="2400" dirty="0"/>
              <a:t>()</a:t>
            </a:r>
          </a:p>
          <a:p>
            <a:pPr marL="0" indent="0">
              <a:spcBef>
                <a:spcPts val="600"/>
              </a:spcBef>
              <a:buNone/>
            </a:pPr>
            <a:r>
              <a:rPr lang="en-US" sz="2400" dirty="0"/>
              <a:t>       {echo "Save User code goes here";}</a:t>
            </a:r>
          </a:p>
          <a:p>
            <a:pPr marL="0" indent="0">
              <a:spcBef>
                <a:spcPts val="600"/>
              </a:spcBef>
              <a:buNone/>
            </a:pPr>
            <a:r>
              <a:rPr lang="en-US" sz="2400" dirty="0"/>
              <a:t>}</a:t>
            </a:r>
          </a:p>
          <a:p>
            <a:pPr marL="0" indent="0">
              <a:spcBef>
                <a:spcPts val="600"/>
              </a:spcBef>
              <a:buNone/>
            </a:pPr>
            <a:endParaRPr lang="en-US" sz="2400" dirty="0"/>
          </a:p>
          <a:p>
            <a:pPr marL="0" indent="0">
              <a:spcBef>
                <a:spcPts val="600"/>
              </a:spcBef>
              <a:buNone/>
            </a:pPr>
            <a:r>
              <a:rPr lang="en-US" sz="2400" dirty="0"/>
              <a:t>class Subscriber extends User</a:t>
            </a:r>
          </a:p>
          <a:p>
            <a:pPr marL="0" indent="0">
              <a:spcBef>
                <a:spcPts val="600"/>
              </a:spcBef>
              <a:buNone/>
            </a:pPr>
            <a:r>
              <a:rPr lang="en-US" sz="2400" dirty="0"/>
              <a:t>{</a:t>
            </a:r>
          </a:p>
          <a:p>
            <a:pPr marL="0" indent="0">
              <a:spcBef>
                <a:spcPts val="600"/>
              </a:spcBef>
              <a:buNone/>
            </a:pPr>
            <a:r>
              <a:rPr lang="en-US" sz="2400" dirty="0"/>
              <a:t>    public $phone, $email;</a:t>
            </a:r>
          </a:p>
          <a:p>
            <a:pPr marL="0" indent="0">
              <a:spcBef>
                <a:spcPts val="600"/>
              </a:spcBef>
              <a:buNone/>
            </a:pPr>
            <a:r>
              <a:rPr lang="en-US" sz="2400" dirty="0"/>
              <a:t>    function display()</a:t>
            </a:r>
          </a:p>
          <a:p>
            <a:pPr marL="0" indent="0">
              <a:spcBef>
                <a:spcPts val="600"/>
              </a:spcBef>
              <a:buNone/>
            </a:pPr>
            <a:r>
              <a:rPr lang="en-US" sz="2400" dirty="0"/>
              <a:t>    {</a:t>
            </a:r>
          </a:p>
          <a:p>
            <a:pPr marL="0" indent="0">
              <a:spcBef>
                <a:spcPts val="600"/>
              </a:spcBef>
              <a:buNone/>
            </a:pPr>
            <a:r>
              <a:rPr lang="en-US" sz="2400" dirty="0"/>
              <a:t>        echo "Name: " . $this-&gt;name . "&lt;</a:t>
            </a:r>
            <a:r>
              <a:rPr lang="en-US" sz="2400" dirty="0" err="1"/>
              <a:t>br</a:t>
            </a:r>
            <a:r>
              <a:rPr lang="en-US" sz="2400" dirty="0"/>
              <a:t>&gt;";</a:t>
            </a:r>
          </a:p>
          <a:p>
            <a:pPr marL="0" indent="0">
              <a:spcBef>
                <a:spcPts val="600"/>
              </a:spcBef>
              <a:buNone/>
            </a:pPr>
            <a:r>
              <a:rPr lang="en-US" sz="2400" dirty="0"/>
              <a:t>        echo "Pass: " . $this-&gt;</a:t>
            </a:r>
            <a:r>
              <a:rPr lang="en-US" sz="2400" dirty="0" err="1"/>
              <a:t>pswd</a:t>
            </a:r>
            <a:r>
              <a:rPr lang="en-US" sz="2400" dirty="0"/>
              <a:t> . "&lt;</a:t>
            </a:r>
            <a:r>
              <a:rPr lang="en-US" sz="2400" dirty="0" err="1"/>
              <a:t>br</a:t>
            </a:r>
            <a:r>
              <a:rPr lang="en-US" sz="2400" dirty="0"/>
              <a:t>&gt;";</a:t>
            </a:r>
          </a:p>
          <a:p>
            <a:pPr marL="0" indent="0">
              <a:spcBef>
                <a:spcPts val="600"/>
              </a:spcBef>
              <a:buNone/>
            </a:pPr>
            <a:r>
              <a:rPr lang="en-US" sz="2400" dirty="0"/>
              <a:t>        echo "Phone: " . $this-&gt;phone . "&lt;</a:t>
            </a:r>
            <a:r>
              <a:rPr lang="en-US" sz="2400" dirty="0" err="1"/>
              <a:t>br</a:t>
            </a:r>
            <a:r>
              <a:rPr lang="en-US" sz="2400" dirty="0"/>
              <a:t>&gt;";</a:t>
            </a:r>
          </a:p>
          <a:p>
            <a:pPr marL="0" indent="0">
              <a:spcBef>
                <a:spcPts val="600"/>
              </a:spcBef>
              <a:buNone/>
            </a:pPr>
            <a:r>
              <a:rPr lang="en-US" sz="2400" dirty="0"/>
              <a:t>        echo "Email: " . $this-&gt;email;</a:t>
            </a:r>
          </a:p>
          <a:p>
            <a:pPr marL="0" indent="0">
              <a:spcBef>
                <a:spcPts val="600"/>
              </a:spcBef>
              <a:buNone/>
            </a:pPr>
            <a:r>
              <a:rPr lang="en-US" sz="2400" dirty="0"/>
              <a:t>    }</a:t>
            </a:r>
          </a:p>
          <a:p>
            <a:pPr marL="0" indent="0">
              <a:spcBef>
                <a:spcPts val="600"/>
              </a:spcBef>
              <a:buNone/>
            </a:pPr>
            <a:r>
              <a:rPr lang="en-US" sz="2400" dirty="0"/>
              <a:t>}</a:t>
            </a:r>
          </a:p>
          <a:p>
            <a:pPr marL="0" indent="0">
              <a:spcBef>
                <a:spcPts val="600"/>
              </a:spcBef>
              <a:buNone/>
            </a:pPr>
            <a:r>
              <a:rPr lang="en-US" sz="2400"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37</a:t>
            </a:fld>
            <a:endParaRPr lang="en-US"/>
          </a:p>
        </p:txBody>
      </p:sp>
    </p:spTree>
    <p:extLst>
      <p:ext uri="{BB962C8B-B14F-4D97-AF65-F5344CB8AC3E}">
        <p14:creationId xmlns:p14="http://schemas.microsoft.com/office/powerpoint/2010/main" val="7341689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Inheriting and extending a class</a:t>
            </a:r>
          </a:p>
        </p:txBody>
      </p:sp>
      <p:sp>
        <p:nvSpPr>
          <p:cNvPr id="3" name="Content Placeholder 2"/>
          <p:cNvSpPr>
            <a:spLocks noGrp="1"/>
          </p:cNvSpPr>
          <p:nvPr>
            <p:ph idx="1"/>
          </p:nvPr>
        </p:nvSpPr>
        <p:spPr>
          <a:xfrm>
            <a:off x="456045" y="1526720"/>
            <a:ext cx="11279909" cy="5194753"/>
          </a:xfrm>
        </p:spPr>
        <p:txBody>
          <a:bodyPr>
            <a:normAutofit/>
          </a:bodyPr>
          <a:lstStyle/>
          <a:p>
            <a:r>
              <a:rPr lang="en-US" dirty="0"/>
              <a:t>The original User class has two properties, $name and $password, and a method to save the current user to the database.</a:t>
            </a:r>
          </a:p>
          <a:p>
            <a:r>
              <a:rPr lang="en-US" dirty="0"/>
              <a:t>Subscriber extends this class by adding an additional two properties, $phone and $email, and includes a method of displaying the properties of the current object.</a:t>
            </a:r>
          </a:p>
          <a:p>
            <a:r>
              <a:rPr lang="en-US" dirty="0"/>
              <a:t>The output from this code is as follows:</a:t>
            </a:r>
          </a:p>
          <a:p>
            <a:pPr marL="0" indent="0">
              <a:buNone/>
            </a:pPr>
            <a:r>
              <a:rPr lang="en-US" b="1" dirty="0"/>
              <a:t>	Name: Fred</a:t>
            </a:r>
          </a:p>
          <a:p>
            <a:pPr marL="0" indent="0">
              <a:buNone/>
            </a:pPr>
            <a:r>
              <a:rPr lang="en-US" b="1" dirty="0"/>
              <a:t>	Pass: </a:t>
            </a:r>
            <a:r>
              <a:rPr lang="en-US" b="1" dirty="0" err="1"/>
              <a:t>pword</a:t>
            </a:r>
            <a:endParaRPr lang="en-US" b="1" dirty="0"/>
          </a:p>
          <a:p>
            <a:pPr marL="0" indent="0">
              <a:buNone/>
            </a:pPr>
            <a:r>
              <a:rPr lang="en-US" b="1" dirty="0"/>
              <a:t>	Phone: 012 345 6789</a:t>
            </a:r>
          </a:p>
          <a:p>
            <a:pPr marL="0" indent="0">
              <a:buNone/>
            </a:pPr>
            <a:r>
              <a:rPr lang="en-US" b="1" dirty="0"/>
              <a:t>	Email: fred@bloggs.com</a:t>
            </a:r>
            <a:endParaRPr lang="en-US" dirty="0"/>
          </a:p>
          <a:p>
            <a:endParaRPr lang="en-US" dirty="0"/>
          </a:p>
        </p:txBody>
      </p:sp>
      <p:sp>
        <p:nvSpPr>
          <p:cNvPr id="4" name="Slide Number Placeholder 3"/>
          <p:cNvSpPr>
            <a:spLocks noGrp="1"/>
          </p:cNvSpPr>
          <p:nvPr>
            <p:ph type="sldNum" sz="quarter" idx="12"/>
          </p:nvPr>
        </p:nvSpPr>
        <p:spPr/>
        <p:txBody>
          <a:bodyPr/>
          <a:lstStyle/>
          <a:p>
            <a:fld id="{FA6D1DC9-C721-4D5F-A7A1-DF55DAF8C7D9}" type="slidenum">
              <a:rPr lang="en-US" smtClean="0"/>
              <a:t>38</a:t>
            </a:fld>
            <a:endParaRPr lang="en-US"/>
          </a:p>
        </p:txBody>
      </p:sp>
    </p:spTree>
    <p:extLst>
      <p:ext uri="{BB962C8B-B14F-4D97-AF65-F5344CB8AC3E}">
        <p14:creationId xmlns:p14="http://schemas.microsoft.com/office/powerpoint/2010/main" val="4208373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parent operator</a:t>
            </a:r>
          </a:p>
        </p:txBody>
      </p:sp>
      <p:sp>
        <p:nvSpPr>
          <p:cNvPr id="3" name="Content Placeholder 2"/>
          <p:cNvSpPr>
            <a:spLocks noGrp="1"/>
          </p:cNvSpPr>
          <p:nvPr>
            <p:ph idx="1"/>
          </p:nvPr>
        </p:nvSpPr>
        <p:spPr/>
        <p:txBody>
          <a:bodyPr/>
          <a:lstStyle/>
          <a:p>
            <a:r>
              <a:rPr lang="en-US" dirty="0"/>
              <a:t>If you write a method in a subclass with the same name as one in its parent class, its statements will override those of the parent class. </a:t>
            </a:r>
          </a:p>
          <a:p>
            <a:r>
              <a:rPr lang="en-US" dirty="0"/>
              <a:t>Use the </a:t>
            </a:r>
            <a:r>
              <a:rPr lang="en-US" b="1" dirty="0"/>
              <a:t>parent</a:t>
            </a:r>
            <a:r>
              <a:rPr lang="en-US" dirty="0"/>
              <a:t> operator when you need to access the parent class method.</a:t>
            </a:r>
          </a:p>
        </p:txBody>
      </p:sp>
      <p:sp>
        <p:nvSpPr>
          <p:cNvPr id="4" name="Slide Number Placeholder 3"/>
          <p:cNvSpPr>
            <a:spLocks noGrp="1"/>
          </p:cNvSpPr>
          <p:nvPr>
            <p:ph type="sldNum" sz="quarter" idx="12"/>
          </p:nvPr>
        </p:nvSpPr>
        <p:spPr/>
        <p:txBody>
          <a:bodyPr/>
          <a:lstStyle/>
          <a:p>
            <a:fld id="{FA6D1DC9-C721-4D5F-A7A1-DF55DAF8C7D9}" type="slidenum">
              <a:rPr lang="en-US" smtClean="0"/>
              <a:t>39</a:t>
            </a:fld>
            <a:endParaRPr lang="en-US"/>
          </a:p>
        </p:txBody>
      </p:sp>
    </p:spTree>
    <p:extLst>
      <p:ext uri="{BB962C8B-B14F-4D97-AF65-F5344CB8AC3E}">
        <p14:creationId xmlns:p14="http://schemas.microsoft.com/office/powerpoint/2010/main" val="2216315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6CB07-FC11-46A1-BDA4-AFC7DD8C98EA}"/>
              </a:ext>
            </a:extLst>
          </p:cNvPr>
          <p:cNvSpPr>
            <a:spLocks noGrp="1"/>
          </p:cNvSpPr>
          <p:nvPr>
            <p:ph type="title"/>
          </p:nvPr>
        </p:nvSpPr>
        <p:spPr/>
        <p:txBody>
          <a:bodyPr/>
          <a:lstStyle/>
          <a:p>
            <a:r>
              <a:rPr lang="en-GB" dirty="0"/>
              <a:t>Returning a Value</a:t>
            </a:r>
            <a:endParaRPr lang="en-PK" dirty="0"/>
          </a:p>
        </p:txBody>
      </p:sp>
      <p:sp>
        <p:nvSpPr>
          <p:cNvPr id="3" name="Content Placeholder 2">
            <a:extLst>
              <a:ext uri="{FF2B5EF4-FFF2-40B4-BE49-F238E27FC236}">
                <a16:creationId xmlns:a16="http://schemas.microsoft.com/office/drawing/2014/main" id="{16AD84CB-6BE0-4CD7-B729-3519C11B324C}"/>
              </a:ext>
            </a:extLst>
          </p:cNvPr>
          <p:cNvSpPr>
            <a:spLocks noGrp="1"/>
          </p:cNvSpPr>
          <p:nvPr>
            <p:ph idx="1"/>
          </p:nvPr>
        </p:nvSpPr>
        <p:spPr>
          <a:xfrm>
            <a:off x="456045" y="1526720"/>
            <a:ext cx="11279909" cy="5194753"/>
          </a:xfrm>
        </p:spPr>
        <p:txBody>
          <a:bodyPr>
            <a:normAutofit fontScale="92500" lnSpcReduction="10000"/>
          </a:bodyPr>
          <a:lstStyle/>
          <a:p>
            <a:r>
              <a:rPr lang="en-GB" dirty="0"/>
              <a:t>Example 5-2. Cleaning up a full name</a:t>
            </a:r>
            <a:r>
              <a:rPr lang="en-PK" dirty="0"/>
              <a:t> </a:t>
            </a:r>
            <a:r>
              <a:rPr lang="en-GB" dirty="0"/>
              <a:t>b</a:t>
            </a:r>
            <a:r>
              <a:rPr lang="en-PK" dirty="0"/>
              <a:t>y </a:t>
            </a:r>
            <a:r>
              <a:rPr lang="en-GB" dirty="0"/>
              <a:t>convert</a:t>
            </a:r>
            <a:r>
              <a:rPr lang="en-PK" dirty="0" err="1"/>
              <a:t>i</a:t>
            </a:r>
            <a:r>
              <a:rPr lang="en-GB" dirty="0"/>
              <a:t>n</a:t>
            </a:r>
            <a:r>
              <a:rPr lang="en-PK" dirty="0"/>
              <a:t>g</a:t>
            </a:r>
            <a:r>
              <a:rPr lang="en-GB" dirty="0"/>
              <a:t> a person’s full name to lowercase and</a:t>
            </a:r>
            <a:r>
              <a:rPr lang="en-PK" dirty="0"/>
              <a:t> </a:t>
            </a:r>
            <a:r>
              <a:rPr lang="en-GB" dirty="0"/>
              <a:t>then </a:t>
            </a:r>
            <a:r>
              <a:rPr lang="en-GB" dirty="0" err="1"/>
              <a:t>capitaliz</a:t>
            </a:r>
            <a:r>
              <a:rPr lang="en-PK" dirty="0" err="1"/>
              <a:t>i</a:t>
            </a:r>
            <a:r>
              <a:rPr lang="en-GB" dirty="0"/>
              <a:t>n</a:t>
            </a:r>
            <a:r>
              <a:rPr lang="en-PK" dirty="0"/>
              <a:t>g</a:t>
            </a:r>
            <a:r>
              <a:rPr lang="en-GB" dirty="0"/>
              <a:t> the first letter of each part of the name</a:t>
            </a:r>
            <a:r>
              <a:rPr lang="en-PK" dirty="0"/>
              <a:t>.</a:t>
            </a:r>
            <a:endParaRPr lang="en-GB" dirty="0"/>
          </a:p>
          <a:p>
            <a:pPr marL="0" indent="0">
              <a:buNone/>
            </a:pPr>
            <a:r>
              <a:rPr lang="en-GB" dirty="0"/>
              <a:t>&lt;?php</a:t>
            </a:r>
          </a:p>
          <a:p>
            <a:pPr marL="0" indent="0">
              <a:buNone/>
            </a:pPr>
            <a:r>
              <a:rPr lang="en-GB" dirty="0"/>
              <a:t>echo </a:t>
            </a:r>
            <a:r>
              <a:rPr lang="en-GB" dirty="0" err="1"/>
              <a:t>fix_names</a:t>
            </a:r>
            <a:r>
              <a:rPr lang="en-GB" dirty="0"/>
              <a:t>("WILLIAM", "</a:t>
            </a:r>
            <a:r>
              <a:rPr lang="en-GB" dirty="0" err="1"/>
              <a:t>gatES</a:t>
            </a:r>
            <a:r>
              <a:rPr lang="en-GB" dirty="0"/>
              <a:t>");</a:t>
            </a:r>
            <a:endParaRPr lang="en-PK" dirty="0"/>
          </a:p>
          <a:p>
            <a:pPr marL="0" indent="0">
              <a:buNone/>
            </a:pPr>
            <a:r>
              <a:rPr lang="en-GB" dirty="0"/>
              <a:t>function </a:t>
            </a:r>
            <a:r>
              <a:rPr lang="en-GB" dirty="0" err="1"/>
              <a:t>fix_names</a:t>
            </a:r>
            <a:r>
              <a:rPr lang="en-GB" dirty="0"/>
              <a:t>($n1, $n2)</a:t>
            </a:r>
          </a:p>
          <a:p>
            <a:pPr marL="0" indent="0">
              <a:buNone/>
            </a:pPr>
            <a:r>
              <a:rPr lang="en-GB" dirty="0"/>
              <a:t>{</a:t>
            </a:r>
          </a:p>
          <a:p>
            <a:pPr marL="457200" lvl="1" indent="0">
              <a:buNone/>
            </a:pPr>
            <a:r>
              <a:rPr lang="en-GB" sz="3000" dirty="0"/>
              <a:t>$n1 = </a:t>
            </a:r>
            <a:r>
              <a:rPr lang="en-GB" sz="3000" dirty="0" err="1"/>
              <a:t>ucfirst</a:t>
            </a:r>
            <a:r>
              <a:rPr lang="en-GB" sz="3000" dirty="0"/>
              <a:t>(</a:t>
            </a:r>
            <a:r>
              <a:rPr lang="en-GB" sz="3000" dirty="0" err="1"/>
              <a:t>strtolower</a:t>
            </a:r>
            <a:r>
              <a:rPr lang="en-GB" sz="3000" dirty="0"/>
              <a:t>($n1));</a:t>
            </a:r>
          </a:p>
          <a:p>
            <a:pPr marL="457200" lvl="1" indent="0">
              <a:buNone/>
            </a:pPr>
            <a:r>
              <a:rPr lang="en-GB" sz="3000" dirty="0"/>
              <a:t>$n2 = </a:t>
            </a:r>
            <a:r>
              <a:rPr lang="en-GB" sz="3000" dirty="0" err="1"/>
              <a:t>ucfirst</a:t>
            </a:r>
            <a:r>
              <a:rPr lang="en-GB" sz="3000" dirty="0"/>
              <a:t>(</a:t>
            </a:r>
            <a:r>
              <a:rPr lang="en-GB" sz="3000" dirty="0" err="1"/>
              <a:t>strtolower</a:t>
            </a:r>
            <a:r>
              <a:rPr lang="en-GB" sz="3000" dirty="0"/>
              <a:t>($n2));</a:t>
            </a:r>
            <a:r>
              <a:rPr lang="en-PK" sz="3000" dirty="0"/>
              <a:t> //</a:t>
            </a:r>
            <a:endParaRPr lang="en-GB" sz="3000" dirty="0"/>
          </a:p>
          <a:p>
            <a:pPr marL="457200" lvl="1" indent="0">
              <a:buNone/>
            </a:pPr>
            <a:r>
              <a:rPr lang="en-GB" sz="3000" dirty="0"/>
              <a:t>return $n1 . " " . $n2 ;</a:t>
            </a:r>
          </a:p>
          <a:p>
            <a:pPr marL="0" indent="0">
              <a:buNone/>
            </a:pPr>
            <a:r>
              <a:rPr lang="en-GB" dirty="0"/>
              <a:t>}</a:t>
            </a:r>
          </a:p>
          <a:p>
            <a:pPr marL="0" indent="0">
              <a:buNone/>
            </a:pPr>
            <a:r>
              <a:rPr lang="en-GB" dirty="0"/>
              <a:t>?&gt;</a:t>
            </a:r>
            <a:endParaRPr lang="en-PK" dirty="0"/>
          </a:p>
        </p:txBody>
      </p:sp>
      <p:sp>
        <p:nvSpPr>
          <p:cNvPr id="4" name="Slide Number Placeholder 3">
            <a:extLst>
              <a:ext uri="{FF2B5EF4-FFF2-40B4-BE49-F238E27FC236}">
                <a16:creationId xmlns:a16="http://schemas.microsoft.com/office/drawing/2014/main" id="{167BB4A4-434D-4632-B07A-12554CE6E87A}"/>
              </a:ext>
            </a:extLst>
          </p:cNvPr>
          <p:cNvSpPr>
            <a:spLocks noGrp="1"/>
          </p:cNvSpPr>
          <p:nvPr>
            <p:ph type="sldNum" sz="quarter" idx="12"/>
          </p:nvPr>
        </p:nvSpPr>
        <p:spPr/>
        <p:txBody>
          <a:bodyPr/>
          <a:lstStyle/>
          <a:p>
            <a:fld id="{FA6D1DC9-C721-4D5F-A7A1-DF55DAF8C7D9}" type="slidenum">
              <a:rPr lang="en-US" smtClean="0"/>
              <a:t>4</a:t>
            </a:fld>
            <a:endParaRPr lang="en-US"/>
          </a:p>
        </p:txBody>
      </p:sp>
    </p:spTree>
    <p:extLst>
      <p:ext uri="{BB962C8B-B14F-4D97-AF65-F5344CB8AC3E}">
        <p14:creationId xmlns:p14="http://schemas.microsoft.com/office/powerpoint/2010/main" val="26899719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Overriding a method and using the parent operator</a:t>
            </a:r>
          </a:p>
        </p:txBody>
      </p:sp>
      <p:sp>
        <p:nvSpPr>
          <p:cNvPr id="3" name="Content Placeholder 2"/>
          <p:cNvSpPr>
            <a:spLocks noGrp="1"/>
          </p:cNvSpPr>
          <p:nvPr>
            <p:ph idx="1"/>
          </p:nvPr>
        </p:nvSpPr>
        <p:spPr>
          <a:xfrm>
            <a:off x="456045" y="1526721"/>
            <a:ext cx="11735955" cy="4923506"/>
          </a:xfrm>
        </p:spPr>
        <p:txBody>
          <a:bodyPr numCol="2">
            <a:normAutofit fontScale="92500" lnSpcReduction="10000"/>
          </a:bodyPr>
          <a:lstStyle/>
          <a:p>
            <a:pPr marL="0" indent="0">
              <a:buNone/>
            </a:pPr>
            <a:r>
              <a:rPr lang="en-US" dirty="0"/>
              <a:t>&lt;?</a:t>
            </a:r>
            <a:r>
              <a:rPr lang="en-US" dirty="0" err="1"/>
              <a:t>php</a:t>
            </a:r>
            <a:endParaRPr lang="en-US" dirty="0"/>
          </a:p>
          <a:p>
            <a:pPr marL="0" indent="0">
              <a:buNone/>
            </a:pPr>
            <a:r>
              <a:rPr lang="en-US" dirty="0"/>
              <a:t>$object = new Son;</a:t>
            </a:r>
          </a:p>
          <a:p>
            <a:pPr marL="0" indent="0">
              <a:buNone/>
            </a:pPr>
            <a:r>
              <a:rPr lang="en-US" dirty="0"/>
              <a:t>$object-&gt;test();</a:t>
            </a:r>
          </a:p>
          <a:p>
            <a:pPr marL="0" indent="0">
              <a:buNone/>
            </a:pPr>
            <a:r>
              <a:rPr lang="en-US" dirty="0"/>
              <a:t>$object-&gt;test2();</a:t>
            </a:r>
          </a:p>
          <a:p>
            <a:pPr marL="0" indent="0">
              <a:buNone/>
            </a:pPr>
            <a:r>
              <a:rPr lang="en-US" dirty="0"/>
              <a:t>class Dad {</a:t>
            </a:r>
          </a:p>
          <a:p>
            <a:pPr marL="0" indent="0">
              <a:buNone/>
            </a:pPr>
            <a:r>
              <a:rPr lang="en-US" dirty="0"/>
              <a:t>  function test() {</a:t>
            </a:r>
          </a:p>
          <a:p>
            <a:pPr marL="0" indent="0">
              <a:buNone/>
            </a:pPr>
            <a:r>
              <a:rPr lang="en-US" dirty="0"/>
              <a:t>    echo "[Parent Class] &lt;</a:t>
            </a:r>
            <a:r>
              <a:rPr lang="en-US" dirty="0" err="1"/>
              <a:t>br</a:t>
            </a:r>
            <a:r>
              <a:rPr lang="en-US" dirty="0"/>
              <a:t>&gt;";</a:t>
            </a:r>
          </a:p>
          <a:p>
            <a:pPr marL="0" indent="0">
              <a:buNone/>
            </a:pPr>
            <a:r>
              <a:rPr lang="en-US" dirty="0"/>
              <a:t>  }</a:t>
            </a:r>
          </a:p>
          <a:p>
            <a:pPr marL="0" indent="0">
              <a:buNone/>
            </a:pPr>
            <a:r>
              <a:rPr lang="en-US" dirty="0"/>
              <a:t>}</a:t>
            </a:r>
          </a:p>
          <a:p>
            <a:pPr marL="0" indent="0">
              <a:buNone/>
            </a:pPr>
            <a:endParaRPr lang="en-US" dirty="0"/>
          </a:p>
          <a:p>
            <a:pPr marL="0" indent="0">
              <a:buNone/>
            </a:pPr>
            <a:endParaRPr lang="en-US" dirty="0"/>
          </a:p>
          <a:p>
            <a:pPr marL="0" indent="0">
              <a:buNone/>
            </a:pPr>
            <a:r>
              <a:rPr lang="en-US" dirty="0"/>
              <a:t>class Son extends Dad{</a:t>
            </a:r>
          </a:p>
          <a:p>
            <a:pPr marL="0" indent="0">
              <a:buNone/>
            </a:pPr>
            <a:r>
              <a:rPr lang="en-US" dirty="0"/>
              <a:t>   function test() {</a:t>
            </a:r>
          </a:p>
          <a:p>
            <a:pPr marL="0" indent="0">
              <a:buNone/>
            </a:pPr>
            <a:r>
              <a:rPr lang="en-US" dirty="0"/>
              <a:t>     echo "[Child Class]&lt;</a:t>
            </a:r>
            <a:r>
              <a:rPr lang="en-US" dirty="0" err="1"/>
              <a:t>br</a:t>
            </a:r>
            <a:r>
              <a:rPr lang="en-US" dirty="0"/>
              <a:t>&gt;";</a:t>
            </a:r>
          </a:p>
          <a:p>
            <a:pPr marL="0" indent="0">
              <a:buNone/>
            </a:pPr>
            <a:r>
              <a:rPr lang="en-US" dirty="0"/>
              <a:t>   }</a:t>
            </a:r>
          </a:p>
          <a:p>
            <a:pPr marL="0" indent="0">
              <a:buNone/>
            </a:pPr>
            <a:r>
              <a:rPr lang="en-US" dirty="0"/>
              <a:t>   function test2() {</a:t>
            </a:r>
          </a:p>
          <a:p>
            <a:pPr marL="0" indent="0">
              <a:buNone/>
            </a:pPr>
            <a:r>
              <a:rPr lang="en-US" dirty="0"/>
              <a:t>      parent::test();</a:t>
            </a:r>
          </a:p>
          <a:p>
            <a:pPr marL="0" indent="0">
              <a:buNone/>
            </a:pPr>
            <a:r>
              <a:rPr lang="en-US" dirty="0"/>
              <a:t>   }</a:t>
            </a:r>
          </a:p>
          <a:p>
            <a:pPr marL="0" indent="0">
              <a:buNone/>
            </a:pPr>
            <a:r>
              <a:rPr lang="en-US" dirty="0"/>
              <a:t>}</a:t>
            </a:r>
          </a:p>
          <a:p>
            <a:pPr marL="0" indent="0">
              <a:buNone/>
            </a:pPr>
            <a:r>
              <a:rPr lang="en-US"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40</a:t>
            </a:fld>
            <a:endParaRPr lang="en-US"/>
          </a:p>
        </p:txBody>
      </p:sp>
    </p:spTree>
    <p:extLst>
      <p:ext uri="{BB962C8B-B14F-4D97-AF65-F5344CB8AC3E}">
        <p14:creationId xmlns:p14="http://schemas.microsoft.com/office/powerpoint/2010/main" val="3573503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Overriding a method and using the parent operator</a:t>
            </a:r>
          </a:p>
        </p:txBody>
      </p:sp>
      <p:sp>
        <p:nvSpPr>
          <p:cNvPr id="3" name="Content Placeholder 2"/>
          <p:cNvSpPr>
            <a:spLocks noGrp="1"/>
          </p:cNvSpPr>
          <p:nvPr>
            <p:ph idx="1"/>
          </p:nvPr>
        </p:nvSpPr>
        <p:spPr/>
        <p:txBody>
          <a:bodyPr>
            <a:normAutofit/>
          </a:bodyPr>
          <a:lstStyle/>
          <a:p>
            <a:r>
              <a:rPr lang="en-US" dirty="0"/>
              <a:t>Create a class called Dad and its subclass called Son that inherits its properties and methods.</a:t>
            </a:r>
          </a:p>
          <a:p>
            <a:r>
              <a:rPr lang="en-US" dirty="0"/>
              <a:t>Then override the method test. </a:t>
            </a:r>
          </a:p>
          <a:p>
            <a:r>
              <a:rPr lang="en-US" dirty="0"/>
              <a:t>The only way to execute the overridden test method in the Dad class is to use the parent operator.</a:t>
            </a:r>
          </a:p>
          <a:p>
            <a:r>
              <a:rPr lang="en-US" dirty="0"/>
              <a:t>The code outputs the following:</a:t>
            </a:r>
          </a:p>
          <a:p>
            <a:pPr marL="0" indent="0">
              <a:buNone/>
            </a:pPr>
            <a:r>
              <a:rPr lang="en-US" b="1" dirty="0"/>
              <a:t>	[Child Class]</a:t>
            </a:r>
          </a:p>
          <a:p>
            <a:pPr marL="0" indent="0">
              <a:buNone/>
            </a:pPr>
            <a:r>
              <a:rPr lang="en-US" b="1" dirty="0"/>
              <a:t>	[Parent Class]</a:t>
            </a:r>
          </a:p>
          <a:p>
            <a:endParaRPr lang="en-US" dirty="0"/>
          </a:p>
        </p:txBody>
      </p:sp>
      <p:sp>
        <p:nvSpPr>
          <p:cNvPr id="4" name="Slide Number Placeholder 3"/>
          <p:cNvSpPr>
            <a:spLocks noGrp="1"/>
          </p:cNvSpPr>
          <p:nvPr>
            <p:ph type="sldNum" sz="quarter" idx="12"/>
          </p:nvPr>
        </p:nvSpPr>
        <p:spPr/>
        <p:txBody>
          <a:bodyPr/>
          <a:lstStyle/>
          <a:p>
            <a:fld id="{FA6D1DC9-C721-4D5F-A7A1-DF55DAF8C7D9}" type="slidenum">
              <a:rPr lang="en-US" smtClean="0"/>
              <a:t>41</a:t>
            </a:fld>
            <a:endParaRPr lang="en-US"/>
          </a:p>
        </p:txBody>
      </p:sp>
    </p:spTree>
    <p:extLst>
      <p:ext uri="{BB962C8B-B14F-4D97-AF65-F5344CB8AC3E}">
        <p14:creationId xmlns:p14="http://schemas.microsoft.com/office/powerpoint/2010/main" val="4756508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Subclass constructors</a:t>
            </a:r>
          </a:p>
        </p:txBody>
      </p:sp>
      <p:sp>
        <p:nvSpPr>
          <p:cNvPr id="3" name="Content Placeholder 2"/>
          <p:cNvSpPr>
            <a:spLocks noGrp="1"/>
          </p:cNvSpPr>
          <p:nvPr>
            <p:ph idx="1"/>
          </p:nvPr>
        </p:nvSpPr>
        <p:spPr/>
        <p:txBody>
          <a:bodyPr/>
          <a:lstStyle/>
          <a:p>
            <a:r>
              <a:rPr lang="en-US" dirty="0"/>
              <a:t>PHP will not automatically call the constructor method of the parent class.</a:t>
            </a:r>
          </a:p>
          <a:p>
            <a:r>
              <a:rPr lang="en-US" dirty="0"/>
              <a:t>Subclasses should always call the parent constructors to execute all the initialization code.</a:t>
            </a:r>
          </a:p>
        </p:txBody>
      </p:sp>
      <p:sp>
        <p:nvSpPr>
          <p:cNvPr id="4" name="Slide Number Placeholder 3"/>
          <p:cNvSpPr>
            <a:spLocks noGrp="1"/>
          </p:cNvSpPr>
          <p:nvPr>
            <p:ph type="sldNum" sz="quarter" idx="12"/>
          </p:nvPr>
        </p:nvSpPr>
        <p:spPr/>
        <p:txBody>
          <a:bodyPr/>
          <a:lstStyle/>
          <a:p>
            <a:fld id="{FA6D1DC9-C721-4D5F-A7A1-DF55DAF8C7D9}" type="slidenum">
              <a:rPr lang="en-US" smtClean="0"/>
              <a:t>42</a:t>
            </a:fld>
            <a:endParaRPr lang="en-US"/>
          </a:p>
        </p:txBody>
      </p:sp>
    </p:spTree>
    <p:extLst>
      <p:ext uri="{BB962C8B-B14F-4D97-AF65-F5344CB8AC3E}">
        <p14:creationId xmlns:p14="http://schemas.microsoft.com/office/powerpoint/2010/main" val="438512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Calling the parent class constructor</a:t>
            </a:r>
          </a:p>
        </p:txBody>
      </p:sp>
      <p:sp>
        <p:nvSpPr>
          <p:cNvPr id="3" name="Content Placeholder 2"/>
          <p:cNvSpPr>
            <a:spLocks noGrp="1"/>
          </p:cNvSpPr>
          <p:nvPr>
            <p:ph idx="1"/>
          </p:nvPr>
        </p:nvSpPr>
        <p:spPr>
          <a:xfrm>
            <a:off x="394260" y="1526720"/>
            <a:ext cx="11797740" cy="5194753"/>
          </a:xfrm>
        </p:spPr>
        <p:txBody>
          <a:bodyPr numCol="2">
            <a:normAutofit fontScale="92500" lnSpcReduction="20000"/>
          </a:bodyPr>
          <a:lstStyle/>
          <a:p>
            <a:pPr marL="0" indent="0">
              <a:buNone/>
            </a:pPr>
            <a:r>
              <a:rPr lang="en-US" sz="2800" dirty="0"/>
              <a:t>&lt;?</a:t>
            </a:r>
            <a:r>
              <a:rPr lang="en-US" sz="2800" dirty="0" err="1"/>
              <a:t>php</a:t>
            </a:r>
            <a:endParaRPr lang="en-US" sz="2800" dirty="0"/>
          </a:p>
          <a:p>
            <a:pPr marL="0" indent="0">
              <a:buNone/>
            </a:pPr>
            <a:r>
              <a:rPr lang="en-US" sz="2800" dirty="0"/>
              <a:t>$object = new Tiger();</a:t>
            </a:r>
          </a:p>
          <a:p>
            <a:pPr marL="0" indent="0">
              <a:buNone/>
            </a:pPr>
            <a:r>
              <a:rPr lang="en-US" sz="2800" dirty="0"/>
              <a:t>echo "Tigers have...&lt;</a:t>
            </a:r>
            <a:r>
              <a:rPr lang="en-US" sz="2800" dirty="0" err="1"/>
              <a:t>br</a:t>
            </a:r>
            <a:r>
              <a:rPr lang="en-US" sz="2800" dirty="0"/>
              <a:t>&gt;";</a:t>
            </a:r>
          </a:p>
          <a:p>
            <a:pPr marL="0" indent="0">
              <a:buNone/>
            </a:pPr>
            <a:r>
              <a:rPr lang="en-US" sz="2800" dirty="0"/>
              <a:t>echo "Fur: " . $object-&gt;fur . "&lt;</a:t>
            </a:r>
            <a:r>
              <a:rPr lang="en-US" sz="2800" dirty="0" err="1"/>
              <a:t>br</a:t>
            </a:r>
            <a:r>
              <a:rPr lang="en-US" sz="2800" dirty="0"/>
              <a:t>&gt;";</a:t>
            </a:r>
          </a:p>
          <a:p>
            <a:pPr marL="0" indent="0">
              <a:buNone/>
            </a:pPr>
            <a:r>
              <a:rPr lang="en-US" sz="2800" dirty="0"/>
              <a:t>echo "Stripes: " . $object-&gt;stripes;</a:t>
            </a:r>
          </a:p>
          <a:p>
            <a:pPr marL="0" indent="0">
              <a:buNone/>
            </a:pPr>
            <a:r>
              <a:rPr lang="en-US" sz="2800" dirty="0"/>
              <a:t>class Wildcat </a:t>
            </a:r>
          </a:p>
          <a:p>
            <a:pPr marL="0" indent="0">
              <a:buNone/>
            </a:pPr>
            <a:r>
              <a:rPr lang="en-US" sz="2800" dirty="0"/>
              <a:t>{</a:t>
            </a:r>
          </a:p>
          <a:p>
            <a:pPr marL="0" indent="0">
              <a:buNone/>
            </a:pPr>
            <a:r>
              <a:rPr lang="en-US" sz="2800" dirty="0"/>
              <a:t>  public $fur; // Wildcats have fur</a:t>
            </a:r>
          </a:p>
          <a:p>
            <a:pPr marL="0" indent="0">
              <a:buNone/>
            </a:pPr>
            <a:r>
              <a:rPr lang="en-US" sz="2800" dirty="0"/>
              <a:t>  function __construct() {</a:t>
            </a:r>
          </a:p>
          <a:p>
            <a:pPr marL="0" indent="0">
              <a:buNone/>
            </a:pPr>
            <a:r>
              <a:rPr lang="en-US" sz="2800" dirty="0"/>
              <a:t>      $this-&gt;fur = "TRUE";</a:t>
            </a:r>
          </a:p>
          <a:p>
            <a:pPr marL="0" indent="0">
              <a:buNone/>
            </a:pPr>
            <a:r>
              <a:rPr lang="en-US" sz="2800" dirty="0"/>
              <a:t>  }</a:t>
            </a:r>
          </a:p>
          <a:p>
            <a:pPr marL="0" indent="0">
              <a:buNone/>
            </a:pPr>
            <a:r>
              <a:rPr lang="en-US" sz="2800" dirty="0"/>
              <a:t>}</a:t>
            </a:r>
          </a:p>
          <a:p>
            <a:pPr marL="0" indent="0">
              <a:buNone/>
            </a:pPr>
            <a:r>
              <a:rPr lang="en-US" sz="2800" dirty="0"/>
              <a:t>class Tiger extends Wildcat</a:t>
            </a:r>
          </a:p>
          <a:p>
            <a:pPr marL="0" indent="0">
              <a:buNone/>
            </a:pPr>
            <a:r>
              <a:rPr lang="en-US" sz="2800" dirty="0"/>
              <a:t>{</a:t>
            </a:r>
          </a:p>
          <a:p>
            <a:pPr marL="0" indent="0">
              <a:buNone/>
            </a:pPr>
            <a:r>
              <a:rPr lang="en-US" sz="2800" dirty="0"/>
              <a:t>  public $stripes; // Tigers have stripes</a:t>
            </a:r>
          </a:p>
          <a:p>
            <a:pPr marL="0" indent="0">
              <a:buNone/>
            </a:pPr>
            <a:r>
              <a:rPr lang="en-US" sz="2800" dirty="0"/>
              <a:t>  function __construct()</a:t>
            </a:r>
          </a:p>
          <a:p>
            <a:pPr marL="0" indent="0">
              <a:buNone/>
            </a:pPr>
            <a:r>
              <a:rPr lang="en-US" sz="2800" dirty="0"/>
              <a:t>  {</a:t>
            </a:r>
          </a:p>
          <a:p>
            <a:pPr marL="0" indent="0">
              <a:buNone/>
            </a:pPr>
            <a:r>
              <a:rPr lang="en-US" sz="2800" dirty="0"/>
              <a:t>    // Call parent constructor first</a:t>
            </a:r>
          </a:p>
          <a:p>
            <a:pPr marL="0" indent="0">
              <a:buNone/>
            </a:pPr>
            <a:r>
              <a:rPr lang="en-US" sz="2800" dirty="0"/>
              <a:t>     parent::__construct();</a:t>
            </a:r>
          </a:p>
          <a:p>
            <a:pPr marL="0" indent="0">
              <a:buNone/>
            </a:pPr>
            <a:r>
              <a:rPr lang="en-US" sz="2800" dirty="0"/>
              <a:t>     $this-&gt;stripes = "TRUE";</a:t>
            </a:r>
          </a:p>
          <a:p>
            <a:pPr marL="0" indent="0">
              <a:buNone/>
            </a:pPr>
            <a:r>
              <a:rPr lang="en-US" sz="2800" dirty="0"/>
              <a:t>   }</a:t>
            </a:r>
          </a:p>
          <a:p>
            <a:pPr marL="0" indent="0">
              <a:buNone/>
            </a:pPr>
            <a:r>
              <a:rPr lang="en-US" sz="2800" dirty="0"/>
              <a:t>}</a:t>
            </a:r>
          </a:p>
          <a:p>
            <a:pPr marL="0" indent="0">
              <a:buNone/>
            </a:pPr>
            <a:r>
              <a:rPr lang="en-US" sz="2800" dirty="0"/>
              <a:t>?&gt;</a:t>
            </a:r>
          </a:p>
        </p:txBody>
      </p:sp>
      <p:sp>
        <p:nvSpPr>
          <p:cNvPr id="4" name="Slide Number Placeholder 3"/>
          <p:cNvSpPr>
            <a:spLocks noGrp="1"/>
          </p:cNvSpPr>
          <p:nvPr>
            <p:ph type="sldNum" sz="quarter" idx="12"/>
          </p:nvPr>
        </p:nvSpPr>
        <p:spPr/>
        <p:txBody>
          <a:bodyPr/>
          <a:lstStyle/>
          <a:p>
            <a:fld id="{FA6D1DC9-C721-4D5F-A7A1-DF55DAF8C7D9}" type="slidenum">
              <a:rPr lang="en-US" smtClean="0"/>
              <a:t>43</a:t>
            </a:fld>
            <a:endParaRPr lang="en-US"/>
          </a:p>
        </p:txBody>
      </p:sp>
    </p:spTree>
    <p:extLst>
      <p:ext uri="{BB962C8B-B14F-4D97-AF65-F5344CB8AC3E}">
        <p14:creationId xmlns:p14="http://schemas.microsoft.com/office/powerpoint/2010/main" val="27703182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Calling the parent class constructor</a:t>
            </a:r>
          </a:p>
        </p:txBody>
      </p:sp>
      <p:sp>
        <p:nvSpPr>
          <p:cNvPr id="3" name="Content Placeholder 2"/>
          <p:cNvSpPr>
            <a:spLocks noGrp="1"/>
          </p:cNvSpPr>
          <p:nvPr>
            <p:ph idx="1"/>
          </p:nvPr>
        </p:nvSpPr>
        <p:spPr/>
        <p:txBody>
          <a:bodyPr>
            <a:normAutofit/>
          </a:bodyPr>
          <a:lstStyle/>
          <a:p>
            <a:r>
              <a:rPr lang="en-US"/>
              <a:t>The </a:t>
            </a:r>
            <a:r>
              <a:rPr lang="en-US" dirty="0"/>
              <a:t>Wildcat class has created the property $fur, which we’d like to reuse, so we create the Tiger class to inherit $fur and additionally create another property, $stripes. </a:t>
            </a:r>
          </a:p>
          <a:p>
            <a:r>
              <a:rPr lang="en-US" dirty="0"/>
              <a:t>To verify that both constructors have been called, the program outputs the following: </a:t>
            </a:r>
          </a:p>
          <a:p>
            <a:pPr marL="457200" lvl="1" indent="0">
              <a:buNone/>
            </a:pPr>
            <a:r>
              <a:rPr lang="en-US" b="1" dirty="0"/>
              <a:t>Tigers have...</a:t>
            </a:r>
          </a:p>
          <a:p>
            <a:pPr marL="457200" lvl="1" indent="0">
              <a:buNone/>
            </a:pPr>
            <a:r>
              <a:rPr lang="en-US" b="1" dirty="0"/>
              <a:t>Fur: TRUE</a:t>
            </a:r>
          </a:p>
          <a:p>
            <a:pPr marL="457200" lvl="1" indent="0">
              <a:buNone/>
            </a:pPr>
            <a:r>
              <a:rPr lang="en-US" b="1" dirty="0"/>
              <a:t>Stripes: TRUE</a:t>
            </a:r>
            <a:endParaRPr lang="en-US" dirty="0"/>
          </a:p>
        </p:txBody>
      </p:sp>
      <p:sp>
        <p:nvSpPr>
          <p:cNvPr id="4" name="Slide Number Placeholder 3"/>
          <p:cNvSpPr>
            <a:spLocks noGrp="1"/>
          </p:cNvSpPr>
          <p:nvPr>
            <p:ph type="sldNum" sz="quarter" idx="12"/>
          </p:nvPr>
        </p:nvSpPr>
        <p:spPr/>
        <p:txBody>
          <a:bodyPr/>
          <a:lstStyle/>
          <a:p>
            <a:fld id="{FA6D1DC9-C721-4D5F-A7A1-DF55DAF8C7D9}" type="slidenum">
              <a:rPr lang="en-US" smtClean="0"/>
              <a:t>44</a:t>
            </a:fld>
            <a:endParaRPr lang="en-US"/>
          </a:p>
        </p:txBody>
      </p:sp>
    </p:spTree>
    <p:extLst>
      <p:ext uri="{BB962C8B-B14F-4D97-AF65-F5344CB8AC3E}">
        <p14:creationId xmlns:p14="http://schemas.microsoft.com/office/powerpoint/2010/main" val="9451242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methods</a:t>
            </a:r>
          </a:p>
        </p:txBody>
      </p:sp>
      <p:sp>
        <p:nvSpPr>
          <p:cNvPr id="3" name="Content Placeholder 2"/>
          <p:cNvSpPr>
            <a:spLocks noGrp="1"/>
          </p:cNvSpPr>
          <p:nvPr>
            <p:ph idx="1"/>
          </p:nvPr>
        </p:nvSpPr>
        <p:spPr>
          <a:xfrm>
            <a:off x="456045" y="1526720"/>
            <a:ext cx="11279909" cy="5331279"/>
          </a:xfrm>
        </p:spPr>
        <p:txBody>
          <a:bodyPr>
            <a:normAutofit lnSpcReduction="10000"/>
          </a:bodyPr>
          <a:lstStyle/>
          <a:p>
            <a:r>
              <a:rPr lang="en-GB" dirty="0"/>
              <a:t>Us</a:t>
            </a:r>
            <a:r>
              <a:rPr lang="en-PK" dirty="0"/>
              <a:t>e </a:t>
            </a:r>
            <a:r>
              <a:rPr lang="en-PK" b="1" dirty="0"/>
              <a:t>f</a:t>
            </a:r>
            <a:r>
              <a:rPr lang="en-US" b="1" dirty="0" err="1"/>
              <a:t>inal</a:t>
            </a:r>
            <a:r>
              <a:rPr lang="en-US" dirty="0"/>
              <a:t> keyword</a:t>
            </a:r>
            <a:r>
              <a:rPr lang="en-PK" dirty="0"/>
              <a:t> </a:t>
            </a:r>
            <a:r>
              <a:rPr lang="en-GB" dirty="0"/>
              <a:t>b</a:t>
            </a:r>
            <a:r>
              <a:rPr lang="en-PK" dirty="0"/>
              <a:t>e</a:t>
            </a:r>
            <a:r>
              <a:rPr lang="en-GB" dirty="0"/>
              <a:t>f</a:t>
            </a:r>
            <a:r>
              <a:rPr lang="en-PK" dirty="0"/>
              <a:t>o</a:t>
            </a:r>
            <a:r>
              <a:rPr lang="en-GB" dirty="0"/>
              <a:t>r</a:t>
            </a:r>
            <a:r>
              <a:rPr lang="en-PK" dirty="0"/>
              <a:t>e </a:t>
            </a:r>
            <a:r>
              <a:rPr lang="en-GB" dirty="0"/>
              <a:t>m</a:t>
            </a:r>
            <a:r>
              <a:rPr lang="en-PK" dirty="0"/>
              <a:t>e</a:t>
            </a:r>
            <a:r>
              <a:rPr lang="en-GB" dirty="0"/>
              <a:t>t</a:t>
            </a:r>
            <a:r>
              <a:rPr lang="en-PK" dirty="0"/>
              <a:t>h</a:t>
            </a:r>
            <a:r>
              <a:rPr lang="en-GB" dirty="0"/>
              <a:t>o</a:t>
            </a:r>
            <a:r>
              <a:rPr lang="en-PK" dirty="0"/>
              <a:t>d definition to</a:t>
            </a:r>
            <a:r>
              <a:rPr lang="en-US" dirty="0"/>
              <a:t> prevent a subclass from overriding a superclass method.</a:t>
            </a:r>
          </a:p>
          <a:p>
            <a:r>
              <a:rPr lang="en-US" dirty="0"/>
              <a:t>Example:</a:t>
            </a:r>
          </a:p>
          <a:p>
            <a:pPr marL="457200" lvl="1" indent="0">
              <a:spcBef>
                <a:spcPts val="200"/>
              </a:spcBef>
              <a:buNone/>
            </a:pPr>
            <a:r>
              <a:rPr lang="en-US" sz="3000" dirty="0"/>
              <a:t>&lt;?</a:t>
            </a:r>
            <a:r>
              <a:rPr lang="en-US" sz="3000" dirty="0" err="1"/>
              <a:t>php</a:t>
            </a:r>
            <a:endParaRPr lang="en-US" sz="3000" dirty="0"/>
          </a:p>
          <a:p>
            <a:pPr marL="457200" lvl="1" indent="0">
              <a:spcBef>
                <a:spcPts val="200"/>
              </a:spcBef>
              <a:buNone/>
            </a:pPr>
            <a:r>
              <a:rPr lang="en-US" sz="3000" dirty="0"/>
              <a:t>	class User</a:t>
            </a:r>
          </a:p>
          <a:p>
            <a:pPr marL="457200" lvl="1" indent="0">
              <a:spcBef>
                <a:spcPts val="200"/>
              </a:spcBef>
              <a:buNone/>
            </a:pPr>
            <a:r>
              <a:rPr lang="en-US" sz="3000" dirty="0"/>
              <a:t>	{</a:t>
            </a:r>
          </a:p>
          <a:p>
            <a:pPr marL="457200" lvl="1" indent="0">
              <a:spcBef>
                <a:spcPts val="200"/>
              </a:spcBef>
              <a:buNone/>
            </a:pPr>
            <a:r>
              <a:rPr lang="en-US" sz="3000" dirty="0"/>
              <a:t>		final function copyright()</a:t>
            </a:r>
          </a:p>
          <a:p>
            <a:pPr marL="457200" lvl="1" indent="0">
              <a:spcBef>
                <a:spcPts val="200"/>
              </a:spcBef>
              <a:buNone/>
            </a:pPr>
            <a:r>
              <a:rPr lang="en-US" sz="3000" dirty="0"/>
              <a:t>		{</a:t>
            </a:r>
          </a:p>
          <a:p>
            <a:pPr marL="457200" lvl="1" indent="0">
              <a:spcBef>
                <a:spcPts val="200"/>
              </a:spcBef>
              <a:buNone/>
            </a:pPr>
            <a:r>
              <a:rPr lang="en-US" sz="3000" dirty="0"/>
              <a:t>			echo "This class was written by Joe Smith";</a:t>
            </a:r>
          </a:p>
          <a:p>
            <a:pPr marL="457200" lvl="1" indent="0">
              <a:spcBef>
                <a:spcPts val="200"/>
              </a:spcBef>
              <a:buNone/>
            </a:pPr>
            <a:r>
              <a:rPr lang="en-US" sz="3000" dirty="0"/>
              <a:t>		}</a:t>
            </a:r>
          </a:p>
          <a:p>
            <a:pPr marL="457200" lvl="1" indent="0">
              <a:spcBef>
                <a:spcPts val="200"/>
              </a:spcBef>
              <a:buNone/>
            </a:pPr>
            <a:r>
              <a:rPr lang="en-US" sz="3000" dirty="0"/>
              <a:t>	}</a:t>
            </a:r>
          </a:p>
          <a:p>
            <a:pPr marL="457200" lvl="1" indent="0">
              <a:spcBef>
                <a:spcPts val="200"/>
              </a:spcBef>
              <a:buNone/>
            </a:pPr>
            <a:r>
              <a:rPr lang="en-US" sz="3000" dirty="0"/>
              <a:t>?&gt;</a:t>
            </a:r>
          </a:p>
          <a:p>
            <a:endParaRPr lang="en-US" dirty="0"/>
          </a:p>
        </p:txBody>
      </p:sp>
      <p:sp>
        <p:nvSpPr>
          <p:cNvPr id="4" name="Slide Number Placeholder 3"/>
          <p:cNvSpPr>
            <a:spLocks noGrp="1"/>
          </p:cNvSpPr>
          <p:nvPr>
            <p:ph type="sldNum" sz="quarter" idx="12"/>
          </p:nvPr>
        </p:nvSpPr>
        <p:spPr/>
        <p:txBody>
          <a:bodyPr/>
          <a:lstStyle/>
          <a:p>
            <a:fld id="{FA6D1DC9-C721-4D5F-A7A1-DF55DAF8C7D9}" type="slidenum">
              <a:rPr lang="en-US" smtClean="0"/>
              <a:t>45</a:t>
            </a:fld>
            <a:endParaRPr lang="en-US"/>
          </a:p>
        </p:txBody>
      </p:sp>
    </p:spTree>
    <p:extLst>
      <p:ext uri="{BB962C8B-B14F-4D97-AF65-F5344CB8AC3E}">
        <p14:creationId xmlns:p14="http://schemas.microsoft.com/office/powerpoint/2010/main" val="738346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72EBB-A583-40BE-9E74-3ACE60F8B914}"/>
              </a:ext>
            </a:extLst>
          </p:cNvPr>
          <p:cNvSpPr>
            <a:spLocks noGrp="1"/>
          </p:cNvSpPr>
          <p:nvPr>
            <p:ph type="title"/>
          </p:nvPr>
        </p:nvSpPr>
        <p:spPr/>
        <p:txBody>
          <a:bodyPr/>
          <a:lstStyle/>
          <a:p>
            <a:r>
              <a:rPr lang="en-GB" dirty="0"/>
              <a:t>Returning an Array</a:t>
            </a:r>
            <a:endParaRPr lang="en-PK" dirty="0"/>
          </a:p>
        </p:txBody>
      </p:sp>
      <p:sp>
        <p:nvSpPr>
          <p:cNvPr id="3" name="Content Placeholder 2">
            <a:extLst>
              <a:ext uri="{FF2B5EF4-FFF2-40B4-BE49-F238E27FC236}">
                <a16:creationId xmlns:a16="http://schemas.microsoft.com/office/drawing/2014/main" id="{9A765BCD-65A2-40E7-B7A9-8F8BEE4A35A4}"/>
              </a:ext>
            </a:extLst>
          </p:cNvPr>
          <p:cNvSpPr>
            <a:spLocks noGrp="1"/>
          </p:cNvSpPr>
          <p:nvPr>
            <p:ph idx="1"/>
          </p:nvPr>
        </p:nvSpPr>
        <p:spPr>
          <a:xfrm>
            <a:off x="456045" y="1526720"/>
            <a:ext cx="11279909" cy="5194753"/>
          </a:xfrm>
        </p:spPr>
        <p:txBody>
          <a:bodyPr>
            <a:normAutofit fontScale="92500" lnSpcReduction="10000"/>
          </a:bodyPr>
          <a:lstStyle/>
          <a:p>
            <a:r>
              <a:rPr lang="en-GB" dirty="0"/>
              <a:t>Example 5-3. Returning multiple values in an array</a:t>
            </a:r>
          </a:p>
          <a:p>
            <a:pPr marL="0" indent="0">
              <a:buNone/>
            </a:pPr>
            <a:r>
              <a:rPr lang="en-GB" dirty="0"/>
              <a:t>&lt;?php</a:t>
            </a:r>
          </a:p>
          <a:p>
            <a:pPr marL="0" indent="0">
              <a:buNone/>
            </a:pPr>
            <a:r>
              <a:rPr lang="en-GB" dirty="0"/>
              <a:t>$names = </a:t>
            </a:r>
            <a:r>
              <a:rPr lang="en-GB" dirty="0" err="1"/>
              <a:t>fix_names</a:t>
            </a:r>
            <a:r>
              <a:rPr lang="en-GB" dirty="0"/>
              <a:t>("WILLIAM", "</a:t>
            </a:r>
            <a:r>
              <a:rPr lang="en-GB" dirty="0" err="1"/>
              <a:t>gatES</a:t>
            </a:r>
            <a:r>
              <a:rPr lang="en-GB" dirty="0"/>
              <a:t>");</a:t>
            </a:r>
          </a:p>
          <a:p>
            <a:pPr marL="0" indent="0">
              <a:buNone/>
            </a:pPr>
            <a:r>
              <a:rPr lang="en-GB" dirty="0"/>
              <a:t>echo $names[0] . " " . $names[1] ;</a:t>
            </a:r>
          </a:p>
          <a:p>
            <a:pPr marL="0" indent="0">
              <a:buNone/>
            </a:pPr>
            <a:r>
              <a:rPr lang="en-GB" dirty="0"/>
              <a:t>function </a:t>
            </a:r>
            <a:r>
              <a:rPr lang="en-GB" dirty="0" err="1"/>
              <a:t>fix_names</a:t>
            </a:r>
            <a:r>
              <a:rPr lang="en-GB" dirty="0"/>
              <a:t>($n1, $n2)</a:t>
            </a:r>
          </a:p>
          <a:p>
            <a:pPr marL="0" indent="0">
              <a:buNone/>
            </a:pPr>
            <a:r>
              <a:rPr lang="en-GB" dirty="0"/>
              <a:t>{</a:t>
            </a:r>
          </a:p>
          <a:p>
            <a:pPr marL="0" indent="0">
              <a:buNone/>
            </a:pPr>
            <a:r>
              <a:rPr lang="en-GB" dirty="0"/>
              <a:t>$n1 = </a:t>
            </a:r>
            <a:r>
              <a:rPr lang="en-GB" dirty="0" err="1"/>
              <a:t>ucfirst</a:t>
            </a:r>
            <a:r>
              <a:rPr lang="en-GB" dirty="0"/>
              <a:t>(</a:t>
            </a:r>
            <a:r>
              <a:rPr lang="en-GB" dirty="0" err="1"/>
              <a:t>strtolower</a:t>
            </a:r>
            <a:r>
              <a:rPr lang="en-GB" dirty="0"/>
              <a:t>($n1));</a:t>
            </a:r>
          </a:p>
          <a:p>
            <a:pPr marL="0" indent="0">
              <a:buNone/>
            </a:pPr>
            <a:r>
              <a:rPr lang="en-GB" dirty="0"/>
              <a:t>$n2 = </a:t>
            </a:r>
            <a:r>
              <a:rPr lang="en-GB" dirty="0" err="1"/>
              <a:t>ucfirst</a:t>
            </a:r>
            <a:r>
              <a:rPr lang="en-GB" dirty="0"/>
              <a:t>(</a:t>
            </a:r>
            <a:r>
              <a:rPr lang="en-GB" dirty="0" err="1"/>
              <a:t>strtolower</a:t>
            </a:r>
            <a:r>
              <a:rPr lang="en-GB" dirty="0"/>
              <a:t>($n2));</a:t>
            </a:r>
          </a:p>
          <a:p>
            <a:pPr marL="0" indent="0">
              <a:buNone/>
            </a:pPr>
            <a:r>
              <a:rPr lang="en-GB" dirty="0"/>
              <a:t>return array($n1, $n2);</a:t>
            </a:r>
            <a:r>
              <a:rPr lang="en-PK" dirty="0"/>
              <a:t> // </a:t>
            </a:r>
            <a:r>
              <a:rPr lang="en-GB" dirty="0"/>
              <a:t>K</a:t>
            </a:r>
            <a:r>
              <a:rPr lang="en-PK" dirty="0"/>
              <a:t>e</a:t>
            </a:r>
            <a:r>
              <a:rPr lang="en-GB" dirty="0"/>
              <a:t>e</a:t>
            </a:r>
            <a:r>
              <a:rPr lang="en-PK" dirty="0"/>
              <a:t>p</a:t>
            </a:r>
            <a:r>
              <a:rPr lang="en-GB" dirty="0"/>
              <a:t>s</a:t>
            </a:r>
            <a:r>
              <a:rPr lang="en-PK" dirty="0"/>
              <a:t> </a:t>
            </a:r>
            <a:r>
              <a:rPr lang="en-GB" dirty="0"/>
              <a:t>f</a:t>
            </a:r>
            <a:r>
              <a:rPr lang="en-PK" dirty="0" err="1"/>
              <a:t>i</a:t>
            </a:r>
            <a:r>
              <a:rPr lang="en-GB" dirty="0"/>
              <a:t>r</a:t>
            </a:r>
            <a:r>
              <a:rPr lang="en-PK" dirty="0"/>
              <a:t>s</a:t>
            </a:r>
            <a:r>
              <a:rPr lang="en-GB" dirty="0"/>
              <a:t>t</a:t>
            </a:r>
            <a:r>
              <a:rPr lang="en-PK" dirty="0"/>
              <a:t> </a:t>
            </a:r>
            <a:r>
              <a:rPr lang="en-GB" dirty="0"/>
              <a:t>a</a:t>
            </a:r>
            <a:r>
              <a:rPr lang="en-PK" dirty="0"/>
              <a:t>n</a:t>
            </a:r>
            <a:r>
              <a:rPr lang="en-GB" dirty="0"/>
              <a:t>d</a:t>
            </a:r>
            <a:r>
              <a:rPr lang="en-PK" dirty="0"/>
              <a:t> </a:t>
            </a:r>
            <a:r>
              <a:rPr lang="en-GB" dirty="0"/>
              <a:t>l</a:t>
            </a:r>
            <a:r>
              <a:rPr lang="en-PK" dirty="0"/>
              <a:t>a</a:t>
            </a:r>
            <a:r>
              <a:rPr lang="en-GB" dirty="0"/>
              <a:t>s</a:t>
            </a:r>
            <a:r>
              <a:rPr lang="en-PK" dirty="0"/>
              <a:t>t </a:t>
            </a:r>
            <a:r>
              <a:rPr lang="en-GB" dirty="0"/>
              <a:t>n</a:t>
            </a:r>
            <a:r>
              <a:rPr lang="en-PK" dirty="0"/>
              <a:t>a</a:t>
            </a:r>
            <a:r>
              <a:rPr lang="en-GB" dirty="0"/>
              <a:t>m</a:t>
            </a:r>
            <a:r>
              <a:rPr lang="en-PK" dirty="0"/>
              <a:t>e </a:t>
            </a:r>
            <a:r>
              <a:rPr lang="en-GB" dirty="0"/>
              <a:t>s</a:t>
            </a:r>
            <a:r>
              <a:rPr lang="en-PK" dirty="0"/>
              <a:t>e</a:t>
            </a:r>
            <a:r>
              <a:rPr lang="en-GB" dirty="0"/>
              <a:t>pa</a:t>
            </a:r>
            <a:r>
              <a:rPr lang="en-PK" dirty="0"/>
              <a:t>rate </a:t>
            </a:r>
            <a:endParaRPr lang="en-GB" dirty="0"/>
          </a:p>
          <a:p>
            <a:pPr marL="0" indent="0">
              <a:buNone/>
            </a:pPr>
            <a:r>
              <a:rPr lang="en-GB" dirty="0"/>
              <a:t>}</a:t>
            </a:r>
          </a:p>
          <a:p>
            <a:pPr marL="0" indent="0">
              <a:buNone/>
            </a:pPr>
            <a:r>
              <a:rPr lang="en-GB" dirty="0"/>
              <a:t>?&gt;</a:t>
            </a:r>
            <a:endParaRPr lang="en-PK" dirty="0"/>
          </a:p>
        </p:txBody>
      </p:sp>
      <p:sp>
        <p:nvSpPr>
          <p:cNvPr id="4" name="Slide Number Placeholder 3">
            <a:extLst>
              <a:ext uri="{FF2B5EF4-FFF2-40B4-BE49-F238E27FC236}">
                <a16:creationId xmlns:a16="http://schemas.microsoft.com/office/drawing/2014/main" id="{D68E7AA5-3566-4CE4-95A3-769972F7155D}"/>
              </a:ext>
            </a:extLst>
          </p:cNvPr>
          <p:cNvSpPr>
            <a:spLocks noGrp="1"/>
          </p:cNvSpPr>
          <p:nvPr>
            <p:ph type="sldNum" sz="quarter" idx="12"/>
          </p:nvPr>
        </p:nvSpPr>
        <p:spPr/>
        <p:txBody>
          <a:bodyPr/>
          <a:lstStyle/>
          <a:p>
            <a:fld id="{FA6D1DC9-C721-4D5F-A7A1-DF55DAF8C7D9}" type="slidenum">
              <a:rPr lang="en-US" smtClean="0"/>
              <a:t>5</a:t>
            </a:fld>
            <a:endParaRPr lang="en-US"/>
          </a:p>
        </p:txBody>
      </p:sp>
    </p:spTree>
    <p:extLst>
      <p:ext uri="{BB962C8B-B14F-4D97-AF65-F5344CB8AC3E}">
        <p14:creationId xmlns:p14="http://schemas.microsoft.com/office/powerpoint/2010/main" val="4292682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89566-D7BB-426A-B618-59C919B49359}"/>
              </a:ext>
            </a:extLst>
          </p:cNvPr>
          <p:cNvSpPr>
            <a:spLocks noGrp="1"/>
          </p:cNvSpPr>
          <p:nvPr>
            <p:ph type="title"/>
          </p:nvPr>
        </p:nvSpPr>
        <p:spPr/>
        <p:txBody>
          <a:bodyPr/>
          <a:lstStyle/>
          <a:p>
            <a:r>
              <a:rPr lang="en-GB" dirty="0"/>
              <a:t>Passing Arguments by Reference</a:t>
            </a:r>
            <a:endParaRPr lang="en-PK" dirty="0"/>
          </a:p>
        </p:txBody>
      </p:sp>
      <p:sp>
        <p:nvSpPr>
          <p:cNvPr id="3" name="Content Placeholder 2">
            <a:extLst>
              <a:ext uri="{FF2B5EF4-FFF2-40B4-BE49-F238E27FC236}">
                <a16:creationId xmlns:a16="http://schemas.microsoft.com/office/drawing/2014/main" id="{8BDCC0C6-5979-4F4F-B22E-25502AE0EBA7}"/>
              </a:ext>
            </a:extLst>
          </p:cNvPr>
          <p:cNvSpPr>
            <a:spLocks noGrp="1"/>
          </p:cNvSpPr>
          <p:nvPr>
            <p:ph idx="1"/>
          </p:nvPr>
        </p:nvSpPr>
        <p:spPr>
          <a:xfrm>
            <a:off x="456045" y="1526721"/>
            <a:ext cx="11735955" cy="4970898"/>
          </a:xfrm>
        </p:spPr>
        <p:txBody>
          <a:bodyPr numCol="2">
            <a:normAutofit/>
          </a:bodyPr>
          <a:lstStyle/>
          <a:p>
            <a:r>
              <a:rPr lang="en-PK" dirty="0"/>
              <a:t>P</a:t>
            </a:r>
            <a:r>
              <a:rPr lang="en-GB" dirty="0"/>
              <a:t>lace </a:t>
            </a:r>
            <a:r>
              <a:rPr lang="en-GB" b="1" i="1" dirty="0"/>
              <a:t>&amp;</a:t>
            </a:r>
            <a:r>
              <a:rPr lang="en-GB" dirty="0"/>
              <a:t> symbol in front of each parameter</a:t>
            </a:r>
            <a:r>
              <a:rPr lang="en-PK" dirty="0"/>
              <a:t> </a:t>
            </a:r>
            <a:r>
              <a:rPr lang="en-GB" dirty="0"/>
              <a:t>within the function definition to</a:t>
            </a:r>
            <a:r>
              <a:rPr lang="en-PK" dirty="0"/>
              <a:t> </a:t>
            </a:r>
            <a:r>
              <a:rPr lang="en-GB" dirty="0"/>
              <a:t> pas</a:t>
            </a:r>
            <a:r>
              <a:rPr lang="en-PK" dirty="0"/>
              <a:t>s</a:t>
            </a:r>
            <a:r>
              <a:rPr lang="en-GB" dirty="0"/>
              <a:t> by reference</a:t>
            </a:r>
            <a:r>
              <a:rPr lang="en-PK" dirty="0"/>
              <a:t>.</a:t>
            </a:r>
          </a:p>
          <a:p>
            <a:r>
              <a:rPr lang="en-GB" dirty="0"/>
              <a:t>Example 5-4. Passing values to a function by reference</a:t>
            </a:r>
            <a:endParaRPr lang="en-PK" dirty="0"/>
          </a:p>
          <a:p>
            <a:endParaRPr lang="en-GB" dirty="0"/>
          </a:p>
          <a:p>
            <a:pPr marL="0" indent="0">
              <a:buNone/>
            </a:pPr>
            <a:r>
              <a:rPr lang="en-GB" sz="2800" dirty="0"/>
              <a:t>&lt;?php</a:t>
            </a:r>
          </a:p>
          <a:p>
            <a:pPr marL="0" indent="0">
              <a:buNone/>
            </a:pPr>
            <a:r>
              <a:rPr lang="en-GB" sz="2800" dirty="0"/>
              <a:t>$a1 = "WILLIAM";</a:t>
            </a:r>
          </a:p>
          <a:p>
            <a:pPr marL="0" indent="0">
              <a:buNone/>
            </a:pPr>
            <a:r>
              <a:rPr lang="en-GB" sz="2800" dirty="0"/>
              <a:t>$a</a:t>
            </a:r>
            <a:r>
              <a:rPr lang="en-PK" sz="2800" dirty="0"/>
              <a:t>2</a:t>
            </a:r>
            <a:r>
              <a:rPr lang="en-GB" sz="2800" dirty="0"/>
              <a:t> = "</a:t>
            </a:r>
            <a:r>
              <a:rPr lang="en-GB" sz="2800" dirty="0" err="1"/>
              <a:t>gatES</a:t>
            </a:r>
            <a:r>
              <a:rPr lang="en-GB" sz="2800" dirty="0"/>
              <a:t>";</a:t>
            </a:r>
          </a:p>
          <a:p>
            <a:pPr marL="0" indent="0">
              <a:buNone/>
            </a:pPr>
            <a:r>
              <a:rPr lang="en-GB" sz="2800" dirty="0"/>
              <a:t>echo $a1 . " " . $a2 . "&lt;</a:t>
            </a:r>
            <a:r>
              <a:rPr lang="en-GB" sz="2800" dirty="0" err="1"/>
              <a:t>br</a:t>
            </a:r>
            <a:r>
              <a:rPr lang="en-GB" sz="2800" dirty="0"/>
              <a:t>&gt;";</a:t>
            </a:r>
          </a:p>
          <a:p>
            <a:pPr marL="0" indent="0">
              <a:buNone/>
            </a:pPr>
            <a:r>
              <a:rPr lang="en-GB" sz="2800" dirty="0" err="1"/>
              <a:t>fix_names</a:t>
            </a:r>
            <a:r>
              <a:rPr lang="en-GB" sz="2800" dirty="0"/>
              <a:t>($a1, $a2);</a:t>
            </a:r>
          </a:p>
          <a:p>
            <a:pPr marL="0" indent="0">
              <a:buNone/>
            </a:pPr>
            <a:r>
              <a:rPr lang="en-GB" sz="2800" dirty="0"/>
              <a:t>echo $a1 . " " . $a2 ;</a:t>
            </a:r>
            <a:endParaRPr lang="en-PK" sz="2800" dirty="0"/>
          </a:p>
          <a:p>
            <a:pPr marL="0" indent="0">
              <a:buNone/>
            </a:pPr>
            <a:endParaRPr lang="en-GB" sz="2800" dirty="0"/>
          </a:p>
          <a:p>
            <a:pPr marL="0" indent="0">
              <a:buNone/>
            </a:pPr>
            <a:r>
              <a:rPr lang="en-GB" sz="2800" dirty="0"/>
              <a:t>function </a:t>
            </a:r>
            <a:r>
              <a:rPr lang="en-GB" sz="2800" dirty="0" err="1"/>
              <a:t>fix_names</a:t>
            </a:r>
            <a:r>
              <a:rPr lang="en-GB" sz="2800" dirty="0"/>
              <a:t>(&amp;$n1, &amp;$n2)</a:t>
            </a:r>
          </a:p>
          <a:p>
            <a:pPr marL="0" indent="0">
              <a:buNone/>
            </a:pPr>
            <a:r>
              <a:rPr lang="en-GB" sz="2800" dirty="0"/>
              <a:t>{</a:t>
            </a:r>
          </a:p>
          <a:p>
            <a:pPr marL="457200" lvl="1" indent="0">
              <a:buNone/>
            </a:pPr>
            <a:r>
              <a:rPr lang="en-GB" dirty="0"/>
              <a:t>$n1 = </a:t>
            </a:r>
            <a:r>
              <a:rPr lang="en-GB" dirty="0" err="1"/>
              <a:t>ucfirst</a:t>
            </a:r>
            <a:r>
              <a:rPr lang="en-GB" dirty="0"/>
              <a:t>(</a:t>
            </a:r>
            <a:r>
              <a:rPr lang="en-GB" dirty="0" err="1"/>
              <a:t>strtolower</a:t>
            </a:r>
            <a:r>
              <a:rPr lang="en-GB" dirty="0"/>
              <a:t>($n1));</a:t>
            </a:r>
          </a:p>
          <a:p>
            <a:pPr marL="457200" lvl="1" indent="0">
              <a:buNone/>
            </a:pPr>
            <a:r>
              <a:rPr lang="en-GB" dirty="0"/>
              <a:t>$n2 = </a:t>
            </a:r>
            <a:r>
              <a:rPr lang="en-GB" dirty="0" err="1"/>
              <a:t>ucfirst</a:t>
            </a:r>
            <a:r>
              <a:rPr lang="en-GB" dirty="0"/>
              <a:t>(</a:t>
            </a:r>
            <a:r>
              <a:rPr lang="en-GB" dirty="0" err="1"/>
              <a:t>strtolower</a:t>
            </a:r>
            <a:r>
              <a:rPr lang="en-GB" dirty="0"/>
              <a:t>($n2));</a:t>
            </a:r>
          </a:p>
          <a:p>
            <a:pPr marL="0" indent="0">
              <a:buNone/>
            </a:pPr>
            <a:r>
              <a:rPr lang="en-GB" sz="2800" dirty="0"/>
              <a:t>}</a:t>
            </a:r>
          </a:p>
          <a:p>
            <a:pPr marL="0" indent="0">
              <a:buNone/>
            </a:pPr>
            <a:r>
              <a:rPr lang="en-GB" sz="2800" dirty="0"/>
              <a:t>?&gt;</a:t>
            </a:r>
            <a:endParaRPr lang="en-PK" sz="2800" dirty="0"/>
          </a:p>
        </p:txBody>
      </p:sp>
      <p:sp>
        <p:nvSpPr>
          <p:cNvPr id="4" name="Slide Number Placeholder 3">
            <a:extLst>
              <a:ext uri="{FF2B5EF4-FFF2-40B4-BE49-F238E27FC236}">
                <a16:creationId xmlns:a16="http://schemas.microsoft.com/office/drawing/2014/main" id="{BAEB6F34-8EDC-460F-A534-1F90A02B1EB3}"/>
              </a:ext>
            </a:extLst>
          </p:cNvPr>
          <p:cNvSpPr>
            <a:spLocks noGrp="1"/>
          </p:cNvSpPr>
          <p:nvPr>
            <p:ph type="sldNum" sz="quarter" idx="12"/>
          </p:nvPr>
        </p:nvSpPr>
        <p:spPr/>
        <p:txBody>
          <a:bodyPr/>
          <a:lstStyle/>
          <a:p>
            <a:fld id="{FA6D1DC9-C721-4D5F-A7A1-DF55DAF8C7D9}" type="slidenum">
              <a:rPr lang="en-US" smtClean="0"/>
              <a:t>6</a:t>
            </a:fld>
            <a:endParaRPr lang="en-US"/>
          </a:p>
        </p:txBody>
      </p:sp>
    </p:spTree>
    <p:extLst>
      <p:ext uri="{BB962C8B-B14F-4D97-AF65-F5344CB8AC3E}">
        <p14:creationId xmlns:p14="http://schemas.microsoft.com/office/powerpoint/2010/main" val="258909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A5247-69E9-4FE3-A203-1ED4BF58F533}"/>
              </a:ext>
            </a:extLst>
          </p:cNvPr>
          <p:cNvSpPr>
            <a:spLocks noGrp="1"/>
          </p:cNvSpPr>
          <p:nvPr>
            <p:ph type="title"/>
          </p:nvPr>
        </p:nvSpPr>
        <p:spPr/>
        <p:txBody>
          <a:bodyPr/>
          <a:lstStyle/>
          <a:p>
            <a:r>
              <a:rPr lang="en-GB" dirty="0"/>
              <a:t>Returning Global Variables</a:t>
            </a:r>
            <a:endParaRPr lang="en-PK" dirty="0"/>
          </a:p>
        </p:txBody>
      </p:sp>
      <p:sp>
        <p:nvSpPr>
          <p:cNvPr id="3" name="Content Placeholder 2">
            <a:extLst>
              <a:ext uri="{FF2B5EF4-FFF2-40B4-BE49-F238E27FC236}">
                <a16:creationId xmlns:a16="http://schemas.microsoft.com/office/drawing/2014/main" id="{6F0665D0-218D-42D6-8FCE-227A993447ED}"/>
              </a:ext>
            </a:extLst>
          </p:cNvPr>
          <p:cNvSpPr>
            <a:spLocks noGrp="1"/>
          </p:cNvSpPr>
          <p:nvPr>
            <p:ph idx="1"/>
          </p:nvPr>
        </p:nvSpPr>
        <p:spPr>
          <a:xfrm>
            <a:off x="456045" y="1526720"/>
            <a:ext cx="11635550" cy="4981655"/>
          </a:xfrm>
        </p:spPr>
        <p:txBody>
          <a:bodyPr numCol="2">
            <a:normAutofit/>
          </a:bodyPr>
          <a:lstStyle/>
          <a:p>
            <a:r>
              <a:rPr lang="en-GB" sz="2800" i="1" dirty="0"/>
              <a:t>Example 5-5. Returning values in global variables</a:t>
            </a:r>
            <a:endParaRPr lang="en-PK" sz="2800" i="1" dirty="0"/>
          </a:p>
          <a:p>
            <a:endParaRPr lang="en-GB" sz="2800" i="1" dirty="0"/>
          </a:p>
          <a:p>
            <a:pPr marL="0" indent="0">
              <a:buNone/>
            </a:pPr>
            <a:r>
              <a:rPr lang="en-GB" sz="2800" dirty="0"/>
              <a:t>&lt;?php</a:t>
            </a:r>
          </a:p>
          <a:p>
            <a:pPr marL="0" indent="0">
              <a:buNone/>
            </a:pPr>
            <a:r>
              <a:rPr lang="en-GB" sz="2800" dirty="0"/>
              <a:t>$a1 = "WILLIAM";</a:t>
            </a:r>
            <a:r>
              <a:rPr lang="en-PK" sz="2800" dirty="0"/>
              <a:t>	</a:t>
            </a:r>
            <a:endParaRPr lang="en-GB" sz="2800" dirty="0"/>
          </a:p>
          <a:p>
            <a:pPr marL="0" indent="0">
              <a:buNone/>
            </a:pPr>
            <a:r>
              <a:rPr lang="en-GB" sz="2800" dirty="0"/>
              <a:t>$a</a:t>
            </a:r>
            <a:r>
              <a:rPr lang="en-PK" sz="2800" dirty="0"/>
              <a:t>2</a:t>
            </a:r>
            <a:r>
              <a:rPr lang="en-GB" sz="2800" dirty="0"/>
              <a:t> = "</a:t>
            </a:r>
            <a:r>
              <a:rPr lang="en-GB" sz="2800" dirty="0" err="1"/>
              <a:t>gatES</a:t>
            </a:r>
            <a:r>
              <a:rPr lang="en-GB" sz="2800" dirty="0"/>
              <a:t>";</a:t>
            </a:r>
          </a:p>
          <a:p>
            <a:pPr marL="0" indent="0">
              <a:buNone/>
            </a:pPr>
            <a:r>
              <a:rPr lang="en-GB" sz="2800" dirty="0"/>
              <a:t>echo $a1 . " " . $a2 . "&lt;</a:t>
            </a:r>
            <a:r>
              <a:rPr lang="en-GB" sz="2800" dirty="0" err="1"/>
              <a:t>br</a:t>
            </a:r>
            <a:r>
              <a:rPr lang="en-GB" sz="2800" dirty="0"/>
              <a:t>&gt;";</a:t>
            </a:r>
          </a:p>
          <a:p>
            <a:pPr marL="0" indent="0">
              <a:buNone/>
            </a:pPr>
            <a:r>
              <a:rPr lang="en-GB" sz="2800" dirty="0" err="1"/>
              <a:t>fix_names</a:t>
            </a:r>
            <a:r>
              <a:rPr lang="en-GB" sz="2800" dirty="0"/>
              <a:t>();</a:t>
            </a:r>
          </a:p>
          <a:p>
            <a:pPr marL="0" indent="0">
              <a:buNone/>
            </a:pPr>
            <a:r>
              <a:rPr lang="en-GB" sz="2800" dirty="0"/>
              <a:t>echo $a1 . " " . $a2 ;</a:t>
            </a:r>
            <a:endParaRPr lang="en-PK" sz="2800" dirty="0"/>
          </a:p>
          <a:p>
            <a:pPr marL="0" indent="0">
              <a:buNone/>
            </a:pPr>
            <a:endParaRPr lang="en-GB" sz="2800" dirty="0"/>
          </a:p>
          <a:p>
            <a:pPr marL="0" indent="0">
              <a:buNone/>
            </a:pPr>
            <a:r>
              <a:rPr lang="en-GB" sz="2800" dirty="0"/>
              <a:t>function </a:t>
            </a:r>
            <a:r>
              <a:rPr lang="en-GB" sz="2800" dirty="0" err="1"/>
              <a:t>fix_names</a:t>
            </a:r>
            <a:r>
              <a:rPr lang="en-GB" sz="2800" dirty="0"/>
              <a:t>()</a:t>
            </a:r>
          </a:p>
          <a:p>
            <a:pPr marL="0" indent="0">
              <a:buNone/>
            </a:pPr>
            <a:r>
              <a:rPr lang="en-PK" sz="2800" dirty="0"/>
              <a:t>{</a:t>
            </a:r>
          </a:p>
          <a:p>
            <a:pPr marL="0" indent="0">
              <a:buNone/>
            </a:pPr>
            <a:r>
              <a:rPr lang="en-PK" sz="2800" dirty="0"/>
              <a:t>	</a:t>
            </a:r>
            <a:r>
              <a:rPr lang="en-GB" sz="2800" dirty="0"/>
              <a:t>global $a1; $a1 = </a:t>
            </a:r>
            <a:r>
              <a:rPr lang="en-PK" sz="2800" dirty="0"/>
              <a:t>	</a:t>
            </a:r>
            <a:r>
              <a:rPr lang="en-GB" sz="2800" dirty="0" err="1"/>
              <a:t>ucfirst</a:t>
            </a:r>
            <a:r>
              <a:rPr lang="en-GB" sz="2800" dirty="0"/>
              <a:t>(</a:t>
            </a:r>
            <a:r>
              <a:rPr lang="en-GB" sz="2800" dirty="0" err="1"/>
              <a:t>strtolower</a:t>
            </a:r>
            <a:r>
              <a:rPr lang="en-GB" sz="2800" dirty="0"/>
              <a:t>($a1));</a:t>
            </a:r>
          </a:p>
          <a:p>
            <a:pPr marL="0" indent="0">
              <a:buNone/>
            </a:pPr>
            <a:r>
              <a:rPr lang="en-PK" sz="2800" dirty="0"/>
              <a:t>	</a:t>
            </a:r>
            <a:r>
              <a:rPr lang="en-GB" sz="2800" dirty="0"/>
              <a:t>global $a2; $a2 = </a:t>
            </a:r>
            <a:r>
              <a:rPr lang="en-PK" sz="2800" dirty="0"/>
              <a:t>	</a:t>
            </a:r>
            <a:r>
              <a:rPr lang="en-GB" sz="2800" dirty="0" err="1"/>
              <a:t>ucfirst</a:t>
            </a:r>
            <a:r>
              <a:rPr lang="en-GB" sz="2800" dirty="0"/>
              <a:t>(</a:t>
            </a:r>
            <a:r>
              <a:rPr lang="en-GB" sz="2800" dirty="0" err="1"/>
              <a:t>strtolower</a:t>
            </a:r>
            <a:r>
              <a:rPr lang="en-GB" sz="2800" dirty="0"/>
              <a:t>($a2));</a:t>
            </a:r>
            <a:endParaRPr lang="en-PK" sz="2800" dirty="0"/>
          </a:p>
          <a:p>
            <a:pPr marL="0" indent="0">
              <a:buNone/>
            </a:pPr>
            <a:r>
              <a:rPr lang="en-PK" sz="2400" dirty="0"/>
              <a:t>//</a:t>
            </a:r>
            <a:r>
              <a:rPr lang="en-GB" sz="2400" dirty="0"/>
              <a:t> Once declared</a:t>
            </a:r>
            <a:r>
              <a:rPr lang="en-PK" sz="2400" dirty="0"/>
              <a:t> </a:t>
            </a:r>
            <a:r>
              <a:rPr lang="en-GB" sz="2400" dirty="0"/>
              <a:t>g</a:t>
            </a:r>
            <a:r>
              <a:rPr lang="en-PK" sz="2400" dirty="0"/>
              <a:t>lobal</a:t>
            </a:r>
            <a:r>
              <a:rPr lang="en-GB" sz="2400" dirty="0"/>
              <a:t>, these variables retain global access and are available to the rest</a:t>
            </a:r>
            <a:r>
              <a:rPr lang="en-PK" sz="2400" dirty="0"/>
              <a:t> </a:t>
            </a:r>
            <a:r>
              <a:rPr lang="en-GB" sz="2400" dirty="0"/>
              <a:t>of </a:t>
            </a:r>
            <a:r>
              <a:rPr lang="en-PK" sz="2400" dirty="0"/>
              <a:t>t</a:t>
            </a:r>
            <a:r>
              <a:rPr lang="en-GB" sz="2400" dirty="0"/>
              <a:t>h</a:t>
            </a:r>
            <a:r>
              <a:rPr lang="en-PK" sz="2400" dirty="0"/>
              <a:t>e</a:t>
            </a:r>
            <a:r>
              <a:rPr lang="en-GB" sz="2400" dirty="0"/>
              <a:t> program</a:t>
            </a:r>
          </a:p>
          <a:p>
            <a:pPr marL="0" indent="0">
              <a:buNone/>
            </a:pPr>
            <a:r>
              <a:rPr lang="en-PK" sz="2800" dirty="0"/>
              <a:t>}</a:t>
            </a:r>
          </a:p>
          <a:p>
            <a:pPr marL="0" indent="0">
              <a:buNone/>
            </a:pPr>
            <a:r>
              <a:rPr lang="en-PK" sz="2800" dirty="0"/>
              <a:t>?&gt;</a:t>
            </a:r>
          </a:p>
        </p:txBody>
      </p:sp>
      <p:sp>
        <p:nvSpPr>
          <p:cNvPr id="4" name="Slide Number Placeholder 3">
            <a:extLst>
              <a:ext uri="{FF2B5EF4-FFF2-40B4-BE49-F238E27FC236}">
                <a16:creationId xmlns:a16="http://schemas.microsoft.com/office/drawing/2014/main" id="{1BFC7937-5FDB-4BF0-ACF2-23837FF678AF}"/>
              </a:ext>
            </a:extLst>
          </p:cNvPr>
          <p:cNvSpPr>
            <a:spLocks noGrp="1"/>
          </p:cNvSpPr>
          <p:nvPr>
            <p:ph type="sldNum" sz="quarter" idx="12"/>
          </p:nvPr>
        </p:nvSpPr>
        <p:spPr/>
        <p:txBody>
          <a:bodyPr/>
          <a:lstStyle/>
          <a:p>
            <a:fld id="{FA6D1DC9-C721-4D5F-A7A1-DF55DAF8C7D9}" type="slidenum">
              <a:rPr lang="en-US" smtClean="0"/>
              <a:t>7</a:t>
            </a:fld>
            <a:endParaRPr lang="en-US"/>
          </a:p>
        </p:txBody>
      </p:sp>
    </p:spTree>
    <p:extLst>
      <p:ext uri="{BB962C8B-B14F-4D97-AF65-F5344CB8AC3E}">
        <p14:creationId xmlns:p14="http://schemas.microsoft.com/office/powerpoint/2010/main" val="1881393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A648-73FA-4DEF-BC3B-F4E95B790664}"/>
              </a:ext>
            </a:extLst>
          </p:cNvPr>
          <p:cNvSpPr>
            <a:spLocks noGrp="1"/>
          </p:cNvSpPr>
          <p:nvPr>
            <p:ph type="title"/>
          </p:nvPr>
        </p:nvSpPr>
        <p:spPr/>
        <p:txBody>
          <a:bodyPr/>
          <a:lstStyle/>
          <a:p>
            <a:r>
              <a:rPr lang="en-GB" dirty="0"/>
              <a:t>Recap of Variable Scope</a:t>
            </a:r>
            <a:endParaRPr lang="en-PK" dirty="0"/>
          </a:p>
        </p:txBody>
      </p:sp>
      <p:sp>
        <p:nvSpPr>
          <p:cNvPr id="3" name="Content Placeholder 2">
            <a:extLst>
              <a:ext uri="{FF2B5EF4-FFF2-40B4-BE49-F238E27FC236}">
                <a16:creationId xmlns:a16="http://schemas.microsoft.com/office/drawing/2014/main" id="{5FB97ECC-4B86-4DAA-8E63-A576B8EDD738}"/>
              </a:ext>
            </a:extLst>
          </p:cNvPr>
          <p:cNvSpPr>
            <a:spLocks noGrp="1"/>
          </p:cNvSpPr>
          <p:nvPr>
            <p:ph idx="1"/>
          </p:nvPr>
        </p:nvSpPr>
        <p:spPr/>
        <p:txBody>
          <a:bodyPr/>
          <a:lstStyle/>
          <a:p>
            <a:r>
              <a:rPr lang="en-GB" dirty="0"/>
              <a:t>Local variables are accessible just from the part of your code where you define</a:t>
            </a:r>
            <a:r>
              <a:rPr lang="en-PK" dirty="0"/>
              <a:t> </a:t>
            </a:r>
            <a:r>
              <a:rPr lang="en-GB" dirty="0"/>
              <a:t>them. </a:t>
            </a:r>
            <a:endParaRPr lang="en-PK" dirty="0"/>
          </a:p>
          <a:p>
            <a:r>
              <a:rPr lang="en-GB" dirty="0"/>
              <a:t>Global variables are accessible from all parts of your code.</a:t>
            </a:r>
          </a:p>
          <a:p>
            <a:r>
              <a:rPr lang="en-GB" dirty="0"/>
              <a:t>Static variables are accessible only within the function that declared them but</a:t>
            </a:r>
            <a:r>
              <a:rPr lang="en-PK" dirty="0"/>
              <a:t> </a:t>
            </a:r>
            <a:r>
              <a:rPr lang="en-GB" dirty="0"/>
              <a:t>retain their value over multiple calls.</a:t>
            </a:r>
            <a:endParaRPr lang="en-PK" dirty="0"/>
          </a:p>
        </p:txBody>
      </p:sp>
      <p:sp>
        <p:nvSpPr>
          <p:cNvPr id="4" name="Slide Number Placeholder 3">
            <a:extLst>
              <a:ext uri="{FF2B5EF4-FFF2-40B4-BE49-F238E27FC236}">
                <a16:creationId xmlns:a16="http://schemas.microsoft.com/office/drawing/2014/main" id="{81A5A26A-94DB-4D25-84CD-8A3A40DB6960}"/>
              </a:ext>
            </a:extLst>
          </p:cNvPr>
          <p:cNvSpPr>
            <a:spLocks noGrp="1"/>
          </p:cNvSpPr>
          <p:nvPr>
            <p:ph type="sldNum" sz="quarter" idx="12"/>
          </p:nvPr>
        </p:nvSpPr>
        <p:spPr/>
        <p:txBody>
          <a:bodyPr/>
          <a:lstStyle/>
          <a:p>
            <a:fld id="{FA6D1DC9-C721-4D5F-A7A1-DF55DAF8C7D9}" type="slidenum">
              <a:rPr lang="en-US" smtClean="0"/>
              <a:t>8</a:t>
            </a:fld>
            <a:endParaRPr lang="en-US"/>
          </a:p>
        </p:txBody>
      </p:sp>
    </p:spTree>
    <p:extLst>
      <p:ext uri="{BB962C8B-B14F-4D97-AF65-F5344CB8AC3E}">
        <p14:creationId xmlns:p14="http://schemas.microsoft.com/office/powerpoint/2010/main" val="3796843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6BBC-FF5C-4055-B089-D1A5DDFEE6F3}"/>
              </a:ext>
            </a:extLst>
          </p:cNvPr>
          <p:cNvSpPr>
            <a:spLocks noGrp="1"/>
          </p:cNvSpPr>
          <p:nvPr>
            <p:ph type="title"/>
          </p:nvPr>
        </p:nvSpPr>
        <p:spPr/>
        <p:txBody>
          <a:bodyPr/>
          <a:lstStyle/>
          <a:p>
            <a:r>
              <a:rPr lang="en-GB" dirty="0"/>
              <a:t>Including and Requiring Files</a:t>
            </a:r>
            <a:endParaRPr lang="en-PK" dirty="0"/>
          </a:p>
        </p:txBody>
      </p:sp>
      <p:sp>
        <p:nvSpPr>
          <p:cNvPr id="3" name="Content Placeholder 2">
            <a:extLst>
              <a:ext uri="{FF2B5EF4-FFF2-40B4-BE49-F238E27FC236}">
                <a16:creationId xmlns:a16="http://schemas.microsoft.com/office/drawing/2014/main" id="{4D7AE8EE-40E4-4CCC-83DF-FCC61212E253}"/>
              </a:ext>
            </a:extLst>
          </p:cNvPr>
          <p:cNvSpPr>
            <a:spLocks noGrp="1"/>
          </p:cNvSpPr>
          <p:nvPr>
            <p:ph idx="1"/>
          </p:nvPr>
        </p:nvSpPr>
        <p:spPr/>
        <p:txBody>
          <a:bodyPr>
            <a:normAutofit/>
          </a:bodyPr>
          <a:lstStyle/>
          <a:p>
            <a:r>
              <a:rPr lang="en-GB" dirty="0"/>
              <a:t>The include Statement</a:t>
            </a:r>
            <a:endParaRPr lang="en-PK" dirty="0"/>
          </a:p>
          <a:p>
            <a:pPr lvl="1"/>
            <a:r>
              <a:rPr lang="en-PK" sz="3000" dirty="0"/>
              <a:t>T</a:t>
            </a:r>
            <a:r>
              <a:rPr lang="en-GB" sz="3000" dirty="0"/>
              <a:t>ell</a:t>
            </a:r>
            <a:r>
              <a:rPr lang="en-PK" sz="3000" dirty="0"/>
              <a:t>s</a:t>
            </a:r>
            <a:r>
              <a:rPr lang="en-GB" sz="3000" dirty="0"/>
              <a:t> PHP to fetch a particular file and load all its contents. </a:t>
            </a:r>
            <a:endParaRPr lang="en-PK" sz="3000" dirty="0"/>
          </a:p>
          <a:p>
            <a:pPr lvl="1"/>
            <a:r>
              <a:rPr lang="en-GB" sz="3000" dirty="0"/>
              <a:t>Example 5-6. Including a PHP file</a:t>
            </a:r>
          </a:p>
          <a:p>
            <a:pPr marL="914400" lvl="2" indent="0">
              <a:buNone/>
            </a:pPr>
            <a:r>
              <a:rPr lang="en-GB" sz="2800" dirty="0"/>
              <a:t>&lt;?php</a:t>
            </a:r>
          </a:p>
          <a:p>
            <a:pPr marL="914400" lvl="2" indent="0">
              <a:buNone/>
            </a:pPr>
            <a:r>
              <a:rPr lang="en-GB" sz="2800" dirty="0"/>
              <a:t>include "</a:t>
            </a:r>
            <a:r>
              <a:rPr lang="en-GB" sz="2800" dirty="0" err="1"/>
              <a:t>library.php</a:t>
            </a:r>
            <a:r>
              <a:rPr lang="en-GB" sz="2800" dirty="0"/>
              <a:t>";</a:t>
            </a:r>
          </a:p>
          <a:p>
            <a:pPr marL="914400" lvl="2" indent="0">
              <a:buNone/>
            </a:pPr>
            <a:r>
              <a:rPr lang="en-GB" sz="2800" dirty="0"/>
              <a:t>// Your code goes here</a:t>
            </a:r>
          </a:p>
          <a:p>
            <a:pPr marL="914400" lvl="2" indent="0">
              <a:buNone/>
            </a:pPr>
            <a:r>
              <a:rPr lang="en-GB" sz="2800" dirty="0"/>
              <a:t>?&gt;</a:t>
            </a:r>
            <a:endParaRPr lang="en-PK" sz="2800" dirty="0"/>
          </a:p>
          <a:p>
            <a:endParaRPr lang="en-PK" dirty="0"/>
          </a:p>
        </p:txBody>
      </p:sp>
      <p:sp>
        <p:nvSpPr>
          <p:cNvPr id="4" name="Slide Number Placeholder 3">
            <a:extLst>
              <a:ext uri="{FF2B5EF4-FFF2-40B4-BE49-F238E27FC236}">
                <a16:creationId xmlns:a16="http://schemas.microsoft.com/office/drawing/2014/main" id="{B82981A0-8A32-46E7-BA87-37F3E6737C04}"/>
              </a:ext>
            </a:extLst>
          </p:cNvPr>
          <p:cNvSpPr>
            <a:spLocks noGrp="1"/>
          </p:cNvSpPr>
          <p:nvPr>
            <p:ph type="sldNum" sz="quarter" idx="12"/>
          </p:nvPr>
        </p:nvSpPr>
        <p:spPr/>
        <p:txBody>
          <a:bodyPr/>
          <a:lstStyle/>
          <a:p>
            <a:fld id="{FA6D1DC9-C721-4D5F-A7A1-DF55DAF8C7D9}" type="slidenum">
              <a:rPr lang="en-US" smtClean="0"/>
              <a:t>9</a:t>
            </a:fld>
            <a:endParaRPr lang="en-US"/>
          </a:p>
        </p:txBody>
      </p:sp>
    </p:spTree>
    <p:extLst>
      <p:ext uri="{BB962C8B-B14F-4D97-AF65-F5344CB8AC3E}">
        <p14:creationId xmlns:p14="http://schemas.microsoft.com/office/powerpoint/2010/main" val="699485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4853</TotalTime>
  <Words>3761</Words>
  <Application>Microsoft Office PowerPoint</Application>
  <PresentationFormat>Widescreen</PresentationFormat>
  <Paragraphs>524</Paragraphs>
  <Slides>45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Gotham Narrow Book</vt:lpstr>
      <vt:lpstr>Gotham Narrow Medium</vt:lpstr>
      <vt:lpstr>Wingdings</vt:lpstr>
      <vt:lpstr>Office Theme</vt:lpstr>
      <vt:lpstr>Web Systems &amp; Technologies</vt:lpstr>
      <vt:lpstr>PHP Functions</vt:lpstr>
      <vt:lpstr>Defining a Function</vt:lpstr>
      <vt:lpstr>Returning a Value</vt:lpstr>
      <vt:lpstr>Returning an Array</vt:lpstr>
      <vt:lpstr>Passing Arguments by Reference</vt:lpstr>
      <vt:lpstr>Returning Global Variables</vt:lpstr>
      <vt:lpstr>Recap of Variable Scope</vt:lpstr>
      <vt:lpstr>Including and Requiring Files</vt:lpstr>
      <vt:lpstr>Including and Requiring Files</vt:lpstr>
      <vt:lpstr>Including and Requiring Files</vt:lpstr>
      <vt:lpstr>PHP Objects</vt:lpstr>
      <vt:lpstr>Declaring a Class</vt:lpstr>
      <vt:lpstr>Creating an Object</vt:lpstr>
      <vt:lpstr>Accessing Objects</vt:lpstr>
      <vt:lpstr>Cloning Objects</vt:lpstr>
      <vt:lpstr>Cloning Objects</vt:lpstr>
      <vt:lpstr>Constructors</vt:lpstr>
      <vt:lpstr>Destructors</vt:lpstr>
      <vt:lpstr>Example</vt:lpstr>
      <vt:lpstr>Writing Methods</vt:lpstr>
      <vt:lpstr>Using the variable $this in a method</vt:lpstr>
      <vt:lpstr>Static Methods</vt:lpstr>
      <vt:lpstr>Creating and accessing a static method</vt:lpstr>
      <vt:lpstr>Declaring Properties</vt:lpstr>
      <vt:lpstr>Defining a property implicitly</vt:lpstr>
      <vt:lpstr>Valid and invalid property declarations</vt:lpstr>
      <vt:lpstr>Declaring Constants</vt:lpstr>
      <vt:lpstr>Defining constants within a class</vt:lpstr>
      <vt:lpstr>Property and Method Scope</vt:lpstr>
      <vt:lpstr>Property and Method Scope</vt:lpstr>
      <vt:lpstr>Changing property and method scope</vt:lpstr>
      <vt:lpstr>Static Properties and Methods</vt:lpstr>
      <vt:lpstr>Defining a class with a static property</vt:lpstr>
      <vt:lpstr>Defining a class with a static property</vt:lpstr>
      <vt:lpstr>Inheritance</vt:lpstr>
      <vt:lpstr>Inheriting and extending a class</vt:lpstr>
      <vt:lpstr>Inheriting and extending a class</vt:lpstr>
      <vt:lpstr>The parent operator</vt:lpstr>
      <vt:lpstr>Overriding a method and using the parent operator</vt:lpstr>
      <vt:lpstr>Overriding a method and using the parent operator</vt:lpstr>
      <vt:lpstr>Subclass constructors</vt:lpstr>
      <vt:lpstr>Calling the parent class constructor</vt:lpstr>
      <vt:lpstr>Calling the parent class constructor</vt:lpstr>
      <vt:lpstr>Final methods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PHP Functions and Objects</dc:title>
  <dc:subject>Web Systems and Technologies</dc:subject>
  <dc:creator>Muhammad Fahad</dc:creator>
  <cp:lastModifiedBy>Muhammad Fahad</cp:lastModifiedBy>
  <cp:revision>394</cp:revision>
  <cp:lastPrinted>2018-02-21T02:15:15Z</cp:lastPrinted>
  <dcterms:created xsi:type="dcterms:W3CDTF">2017-11-25T11:53:26Z</dcterms:created>
  <dcterms:modified xsi:type="dcterms:W3CDTF">2020-05-02T19:28:55Z</dcterms:modified>
</cp:coreProperties>
</file>