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92" r:id="rId2"/>
    <p:sldId id="293" r:id="rId3"/>
    <p:sldId id="294" r:id="rId4"/>
    <p:sldId id="295" r:id="rId5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816" y="-1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218E-249A-0B49-938E-0BCDCDB7B7EF}" type="datetimeFigureOut">
              <a:rPr lang="en-US" smtClean="0"/>
              <a:t>5/2/20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D86E7C-757C-2946-BFD5-A11046C3337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218E-249A-0B49-938E-0BCDCDB7B7EF}" type="datetimeFigureOut">
              <a:rPr lang="en-US" smtClean="0"/>
              <a:t>5/2/20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E7C-757C-2946-BFD5-A11046C333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218E-249A-0B49-938E-0BCDCDB7B7EF}" type="datetimeFigureOut">
              <a:rPr lang="en-US" smtClean="0"/>
              <a:t>5/2/20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E7C-757C-2946-BFD5-A11046C333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218E-249A-0B49-938E-0BCDCDB7B7EF}" type="datetimeFigureOut">
              <a:rPr lang="en-US" smtClean="0"/>
              <a:t>5/2/20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E7C-757C-2946-BFD5-A11046C333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218E-249A-0B49-938E-0BCDCDB7B7EF}" type="datetimeFigureOut">
              <a:rPr lang="en-US" smtClean="0"/>
              <a:t>5/2/20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E7C-757C-2946-BFD5-A11046C333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218E-249A-0B49-938E-0BCDCDB7B7EF}" type="datetimeFigureOut">
              <a:rPr lang="en-US" smtClean="0"/>
              <a:t>5/2/20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E7C-757C-2946-BFD5-A11046C3337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218E-249A-0B49-938E-0BCDCDB7B7EF}" type="datetimeFigureOut">
              <a:rPr lang="en-US" smtClean="0"/>
              <a:t>5/2/20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E7C-757C-2946-BFD5-A11046C3337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218E-249A-0B49-938E-0BCDCDB7B7EF}" type="datetimeFigureOut">
              <a:rPr lang="en-US" smtClean="0"/>
              <a:t>5/2/20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E7C-757C-2946-BFD5-A11046C333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218E-249A-0B49-938E-0BCDCDB7B7EF}" type="datetimeFigureOut">
              <a:rPr lang="en-US" smtClean="0"/>
              <a:t>5/2/20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E7C-757C-2946-BFD5-A11046C333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218E-249A-0B49-938E-0BCDCDB7B7EF}" type="datetimeFigureOut">
              <a:rPr lang="en-US" smtClean="0"/>
              <a:t>5/2/20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E7C-757C-2946-BFD5-A11046C333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B218E-249A-0B49-938E-0BCDCDB7B7EF}" type="datetimeFigureOut">
              <a:rPr lang="en-US" smtClean="0"/>
              <a:t>5/2/20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86E7C-757C-2946-BFD5-A11046C333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357B218E-249A-0B49-938E-0BCDCDB7B7EF}" type="datetimeFigureOut">
              <a:rPr lang="en-US" smtClean="0"/>
              <a:t>5/2/20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CD86E7C-757C-2946-BFD5-A11046C3337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547116" y="911019"/>
            <a:ext cx="5986024" cy="38168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b="1" spc="10" dirty="0">
                <a:solidFill>
                  <a:srgbClr val="FFFFFF"/>
                </a:solidFill>
                <a:latin typeface="Arial"/>
                <a:cs typeface="Arial"/>
              </a:rPr>
              <a:t>PRINCIPLES OF EVALUATION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547116" y="1442163"/>
            <a:ext cx="222997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890016" y="1442163"/>
            <a:ext cx="6309632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Determining and clarifying what is to be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890016" y="1868883"/>
            <a:ext cx="7358573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evaluated always has priority in the evaluation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890016" y="2295708"/>
            <a:ext cx="1347200" cy="333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process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547116" y="2808048"/>
            <a:ext cx="222997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890016" y="2808048"/>
            <a:ext cx="6647679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Evaluation techniques should be selected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890016" y="3234768"/>
            <a:ext cx="6251397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according to the purposes to be served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547116" y="3746811"/>
            <a:ext cx="223189" cy="333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890016" y="3746811"/>
            <a:ext cx="7539742" cy="333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Comprehensive evaluation requires a variety of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890016" y="4173806"/>
            <a:ext cx="3540978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evaluation techniques</a:t>
            </a:r>
            <a:endParaRPr sz="28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547116" y="4685871"/>
            <a:ext cx="222997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890016" y="4685871"/>
            <a:ext cx="7657561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Proper use of evaluation techniques requires an</a:t>
            </a:r>
            <a:endParaRPr sz="28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890016" y="5112591"/>
            <a:ext cx="7734261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awareness of both their limitations and strengths</a:t>
            </a:r>
            <a:endParaRPr sz="28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547116" y="5624985"/>
            <a:ext cx="222997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890016" y="5624985"/>
            <a:ext cx="7041476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Evaluation is a means to an end, not an end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890016" y="6051705"/>
            <a:ext cx="830560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itself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547116" y="423063"/>
            <a:ext cx="4566312" cy="49244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b="1" spc="10" dirty="0">
                <a:solidFill>
                  <a:srgbClr val="FFFFFF"/>
                </a:solidFill>
                <a:latin typeface="Arial"/>
                <a:cs typeface="Arial"/>
              </a:rPr>
              <a:t>NEED </a:t>
            </a:r>
            <a:r>
              <a:rPr sz="3200" b="1" spc="10" dirty="0" smtClean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lang="en-GB" sz="3200" b="1" spc="10" dirty="0" smtClean="0">
                <a:solidFill>
                  <a:srgbClr val="FFFFFF"/>
                </a:solidFill>
                <a:latin typeface="Arial"/>
                <a:cs typeface="Arial"/>
              </a:rPr>
              <a:t> EVALUATION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547116" y="1670763"/>
            <a:ext cx="222997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890016" y="1670763"/>
            <a:ext cx="4725920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a)  fulfill classroom objectives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547116" y="2182932"/>
            <a:ext cx="223189" cy="333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890016" y="2182932"/>
            <a:ext cx="7023350" cy="33336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b)  diagnose learning difficulties of  students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547116" y="2695272"/>
            <a:ext cx="222997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890016" y="2695272"/>
            <a:ext cx="6529077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C)  determine readiness for new learning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890016" y="3121992"/>
            <a:ext cx="2018698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experiences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547116" y="3634310"/>
            <a:ext cx="222997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890016" y="3634310"/>
            <a:ext cx="7464389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d) form students'  classroom groups for special</a:t>
            </a:r>
            <a:endParaRPr sz="2800">
              <a:latin typeface="Arial"/>
              <a:cs typeface="Aria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890016" y="4061030"/>
            <a:ext cx="1464044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activities</a:t>
            </a:r>
            <a:endParaRPr sz="2800">
              <a:latin typeface="Arial"/>
              <a:cs typeface="Aria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547116" y="4573095"/>
            <a:ext cx="222997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890016" y="4573095"/>
            <a:ext cx="6187833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e)  assist students in their problems of </a:t>
            </a:r>
            <a:endParaRPr sz="28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890016" y="4999815"/>
            <a:ext cx="1838666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adjustment</a:t>
            </a:r>
            <a:endParaRPr sz="2800">
              <a:latin typeface="Arial"/>
              <a:cs typeface="Aria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547116" y="5512209"/>
            <a:ext cx="6462557" cy="33307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800" spc="10" dirty="0">
                <a:solidFill>
                  <a:srgbClr val="FFFFFF"/>
                </a:solidFill>
                <a:latin typeface="Arial"/>
                <a:cs typeface="Arial"/>
              </a:rPr>
              <a:t>• f )   prepare reports of pupils' progress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547116" y="911019"/>
            <a:ext cx="7430140" cy="38168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b="1" spc="10" dirty="0">
                <a:solidFill>
                  <a:srgbClr val="FFFFFF"/>
                </a:solidFill>
                <a:latin typeface="Arial"/>
                <a:cs typeface="Arial"/>
              </a:rPr>
              <a:t>CHARACTERISTICS OF EVALUATION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547116" y="1672638"/>
            <a:ext cx="6705719" cy="38168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solidFill>
                  <a:srgbClr val="FFFFFF"/>
                </a:solidFill>
                <a:latin typeface="Arial"/>
                <a:cs typeface="Arial"/>
              </a:rPr>
              <a:t>• Evaluation is a continuous process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547116" y="2257959"/>
            <a:ext cx="7381166" cy="38196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solidFill>
                  <a:srgbClr val="FFFFFF"/>
                </a:solidFill>
                <a:latin typeface="Arial"/>
                <a:cs typeface="Arial"/>
              </a:rPr>
              <a:t>• Evaluation includes academic and non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890016" y="2745915"/>
            <a:ext cx="3453021" cy="38168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solidFill>
                  <a:srgbClr val="FFFFFF"/>
                </a:solidFill>
                <a:latin typeface="Arial"/>
                <a:cs typeface="Arial"/>
              </a:rPr>
              <a:t>academic subjects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547116" y="3331131"/>
            <a:ext cx="7491867" cy="38167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solidFill>
                  <a:srgbClr val="FFFFFF"/>
                </a:solidFill>
                <a:latin typeface="Arial"/>
                <a:cs typeface="Arial"/>
              </a:rPr>
              <a:t>• Evaluation is a procedure for improving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890016" y="3818789"/>
            <a:ext cx="2143161" cy="38196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solidFill>
                  <a:srgbClr val="FFFFFF"/>
                </a:solidFill>
                <a:latin typeface="Arial"/>
                <a:cs typeface="Arial"/>
              </a:rPr>
              <a:t>the product</a:t>
            </a:r>
            <a:endParaRPr sz="32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547116" y="4404281"/>
            <a:ext cx="8078222" cy="38168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solidFill>
                  <a:srgbClr val="FFFFFF"/>
                </a:solidFill>
                <a:latin typeface="Arial"/>
                <a:cs typeface="Arial"/>
              </a:rPr>
              <a:t>• Discovering the needs of an individual and</a:t>
            </a:r>
            <a:endParaRPr sz="32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890016" y="4891961"/>
            <a:ext cx="5503837" cy="38168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170" spc="10" dirty="0">
                <a:solidFill>
                  <a:srgbClr val="FFFFFF"/>
                </a:solidFill>
                <a:latin typeface="Arial"/>
                <a:cs typeface="Arial"/>
              </a:rPr>
              <a:t>designing learning experience</a:t>
            </a:r>
            <a:endParaRPr sz="31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547116" y="5477231"/>
            <a:ext cx="5915198" cy="38196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solidFill>
                  <a:srgbClr val="FFFFFF"/>
                </a:solidFill>
                <a:latin typeface="Arial"/>
                <a:cs typeface="Arial"/>
              </a:rPr>
              <a:t>• Evaluation is purpose oriented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547116" y="423063"/>
            <a:ext cx="7476923" cy="49244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b="1" spc="10" dirty="0">
                <a:solidFill>
                  <a:srgbClr val="FFFFFF"/>
                </a:solidFill>
                <a:latin typeface="Arial"/>
                <a:cs typeface="Arial"/>
              </a:rPr>
              <a:t>CHARACTERISTICS  </a:t>
            </a:r>
            <a:r>
              <a:rPr lang="en-GB" sz="3200" b="1" spc="10" dirty="0" smtClean="0">
                <a:solidFill>
                  <a:srgbClr val="FFFFFF"/>
                </a:solidFill>
                <a:latin typeface="Arial"/>
                <a:cs typeface="Arial"/>
              </a:rPr>
              <a:t>OF EVALUATION</a:t>
            </a:r>
            <a:r>
              <a:rPr sz="3200" b="1" spc="1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547116" y="1672638"/>
            <a:ext cx="1901764" cy="38168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solidFill>
                  <a:srgbClr val="FFFFFF"/>
                </a:solidFill>
                <a:latin typeface="Arial"/>
                <a:cs typeface="Arial"/>
              </a:rPr>
              <a:t>• </a:t>
            </a:r>
            <a:r>
              <a:rPr sz="3200" b="1" spc="10" dirty="0">
                <a:solidFill>
                  <a:srgbClr val="FFFFFF"/>
                </a:solidFill>
                <a:latin typeface="Arial"/>
                <a:cs typeface="Arial"/>
              </a:rPr>
              <a:t>Validity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547116" y="2257959"/>
            <a:ext cx="7472381" cy="38196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solidFill>
                  <a:srgbClr val="FFFFFF"/>
                </a:solidFill>
                <a:latin typeface="Arial"/>
                <a:cs typeface="Arial"/>
              </a:rPr>
              <a:t>• A valid evaluation is one which actually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890016" y="2745915"/>
            <a:ext cx="5098152" cy="38168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solidFill>
                  <a:srgbClr val="FFFFFF"/>
                </a:solidFill>
                <a:latin typeface="Arial"/>
                <a:cs typeface="Arial"/>
              </a:rPr>
              <a:t>tests what is sets out to test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547116" y="3331131"/>
            <a:ext cx="2375405" cy="38167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solidFill>
                  <a:srgbClr val="FFFFFF"/>
                </a:solidFill>
                <a:latin typeface="Arial"/>
                <a:cs typeface="Arial"/>
              </a:rPr>
              <a:t>• </a:t>
            </a:r>
            <a:r>
              <a:rPr sz="3200" b="1" spc="10" dirty="0">
                <a:solidFill>
                  <a:srgbClr val="FFFFFF"/>
                </a:solidFill>
                <a:latin typeface="Arial"/>
                <a:cs typeface="Arial"/>
              </a:rPr>
              <a:t>Reliability</a:t>
            </a:r>
            <a:endParaRPr sz="3200">
              <a:latin typeface="Arial"/>
              <a:cs typeface="Aria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547116" y="3916325"/>
            <a:ext cx="6408334" cy="38196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200" spc="10" dirty="0">
                <a:solidFill>
                  <a:srgbClr val="FFFFFF"/>
                </a:solidFill>
                <a:latin typeface="Arial"/>
                <a:cs typeface="Arial"/>
              </a:rPr>
              <a:t>• The reliability is a measure of the</a:t>
            </a:r>
            <a:endParaRPr sz="3200">
              <a:latin typeface="Arial"/>
              <a:cs typeface="Aria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890016" y="4404281"/>
            <a:ext cx="7422816" cy="38168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170" spc="10" dirty="0">
                <a:solidFill>
                  <a:srgbClr val="FFFFFF"/>
                </a:solidFill>
                <a:latin typeface="Arial"/>
                <a:cs typeface="Arial"/>
              </a:rPr>
              <a:t>consistency with which the question, test</a:t>
            </a:r>
            <a:endParaRPr sz="3100">
              <a:latin typeface="Arial"/>
              <a:cs typeface="Aria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890016" y="4891961"/>
            <a:ext cx="7440313" cy="38168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170" spc="10" dirty="0">
                <a:solidFill>
                  <a:srgbClr val="FFFFFF"/>
                </a:solidFill>
                <a:latin typeface="Arial"/>
                <a:cs typeface="Arial"/>
              </a:rPr>
              <a:t>or examination produces the same result</a:t>
            </a:r>
            <a:endParaRPr sz="3100">
              <a:latin typeface="Arial"/>
              <a:cs typeface="Aria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890016" y="5379695"/>
            <a:ext cx="7689399" cy="38196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3170" spc="10" dirty="0">
                <a:solidFill>
                  <a:srgbClr val="FFFFFF"/>
                </a:solidFill>
                <a:latin typeface="Arial"/>
                <a:cs typeface="Arial"/>
              </a:rPr>
              <a:t>under  different but comparable conditions</a:t>
            </a:r>
            <a:endParaRPr sz="3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Perspective.thmx</Template>
  <TotalTime>6</TotalTime>
  <Words>215</Words>
  <Application>Microsoft Macintosh PowerPoint</Application>
  <PresentationFormat>On-screen Show (4:3)</PresentationFormat>
  <Paragraphs>50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Perspective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Mohammed Yaseen</cp:lastModifiedBy>
  <cp:revision>3</cp:revision>
  <dcterms:created xsi:type="dcterms:W3CDTF">2020-05-02T01:35:41Z</dcterms:created>
  <dcterms:modified xsi:type="dcterms:W3CDTF">2020-05-02T08:11:39Z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2020-05-02T00:00:00Z</vt:filetime>
  </property>
  <property fmtid="{D5CDD505-2E9C-101B-9397-08002B2CF9AE}" pid="3" name="LastSaved">
    <vt:filetime>2020-05-02T00:00:00Z</vt:filetime>
  </property>
</Properties>
</file>