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65" r:id="rId5"/>
    <p:sldId id="266" r:id="rId6"/>
    <p:sldId id="267" r:id="rId7"/>
    <p:sldId id="259" r:id="rId8"/>
    <p:sldId id="264" r:id="rId9"/>
    <p:sldId id="260" r:id="rId10"/>
    <p:sldId id="261" r:id="rId11"/>
    <p:sldId id="26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0909" autoAdjust="0"/>
  </p:normalViewPr>
  <p:slideViewPr>
    <p:cSldViewPr snapToGrid="0">
      <p:cViewPr varScale="1">
        <p:scale>
          <a:sx n="62" d="100"/>
          <a:sy n="62" d="100"/>
        </p:scale>
        <p:origin x="10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6AB60F-CF4C-4882-8A74-E2960CFE84B5}" type="datetimeFigureOut">
              <a:rPr lang="en-US" smtClean="0"/>
              <a:t>4/23/2020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33DB7D-A7F0-4045-91CE-DC9399EA6BD3}" type="slidenum">
              <a:rPr lang="en-US" smtClean="0"/>
              <a:t>‹#›</a:t>
            </a:fld>
            <a:endParaRPr lang="en-US"/>
          </a:p>
        </p:txBody>
      </p:sp>
    </p:spTree>
    <p:extLst>
      <p:ext uri="{BB962C8B-B14F-4D97-AF65-F5344CB8AC3E}">
        <p14:creationId xmlns:p14="http://schemas.microsoft.com/office/powerpoint/2010/main" val="2780397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800" b="0" i="0" u="none" strike="noStrike" baseline="0" dirty="0">
                <a:latin typeface="Times-Roman"/>
              </a:rPr>
              <a:t>In particular, these more recent efforts began with the use of existing CASE tool technology and were attempting</a:t>
            </a:r>
          </a:p>
          <a:p>
            <a:pPr algn="l"/>
            <a:r>
              <a:rPr lang="en-GB" sz="1800" b="0" i="0" u="none" strike="noStrike" baseline="0" dirty="0">
                <a:latin typeface="Times-Roman"/>
              </a:rPr>
              <a:t>to incrementally expand or combine their capabilities. This was in the hope of building upon the significant existing investment the organizations had</a:t>
            </a:r>
          </a:p>
          <a:p>
            <a:pPr algn="l"/>
            <a:r>
              <a:rPr lang="en-GB" sz="1800" b="0" i="0" u="none" strike="noStrike" baseline="0" dirty="0">
                <a:latin typeface="Times-Roman"/>
              </a:rPr>
              <a:t>already made in CASE tools.</a:t>
            </a:r>
            <a:endParaRPr lang="en-US" dirty="0"/>
          </a:p>
        </p:txBody>
      </p:sp>
      <p:sp>
        <p:nvSpPr>
          <p:cNvPr id="4" name="Slide Number Placeholder 3"/>
          <p:cNvSpPr>
            <a:spLocks noGrp="1"/>
          </p:cNvSpPr>
          <p:nvPr>
            <p:ph type="sldNum" sz="quarter" idx="5"/>
          </p:nvPr>
        </p:nvSpPr>
        <p:spPr/>
        <p:txBody>
          <a:bodyPr/>
          <a:lstStyle/>
          <a:p>
            <a:fld id="{4C33DB7D-A7F0-4045-91CE-DC9399EA6BD3}" type="slidenum">
              <a:rPr lang="en-US" smtClean="0"/>
              <a:t>5</a:t>
            </a:fld>
            <a:endParaRPr lang="en-US"/>
          </a:p>
        </p:txBody>
      </p:sp>
    </p:spTree>
    <p:extLst>
      <p:ext uri="{BB962C8B-B14F-4D97-AF65-F5344CB8AC3E}">
        <p14:creationId xmlns:p14="http://schemas.microsoft.com/office/powerpoint/2010/main" val="3186838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These activities are discussed in book detail (pg. 231-244)</a:t>
            </a:r>
            <a:endParaRPr lang="en-US" sz="1200" dirty="0"/>
          </a:p>
          <a:p>
            <a:endParaRPr lang="en-US" dirty="0"/>
          </a:p>
        </p:txBody>
      </p:sp>
      <p:sp>
        <p:nvSpPr>
          <p:cNvPr id="4" name="Slide Number Placeholder 3"/>
          <p:cNvSpPr>
            <a:spLocks noGrp="1"/>
          </p:cNvSpPr>
          <p:nvPr>
            <p:ph type="sldNum" sz="quarter" idx="5"/>
          </p:nvPr>
        </p:nvSpPr>
        <p:spPr/>
        <p:txBody>
          <a:bodyPr/>
          <a:lstStyle/>
          <a:p>
            <a:fld id="{4C33DB7D-A7F0-4045-91CE-DC9399EA6BD3}" type="slidenum">
              <a:rPr lang="en-US" smtClean="0"/>
              <a:t>8</a:t>
            </a:fld>
            <a:endParaRPr lang="en-US"/>
          </a:p>
        </p:txBody>
      </p:sp>
    </p:spTree>
    <p:extLst>
      <p:ext uri="{BB962C8B-B14F-4D97-AF65-F5344CB8AC3E}">
        <p14:creationId xmlns:p14="http://schemas.microsoft.com/office/powerpoint/2010/main" val="533081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AB9FD-E8FD-48E7-929A-A98CF72B14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DEE52CE-0EB5-4C5F-B0DE-AA47F8535C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4B0161-513A-432F-B496-6EEB5F939106}"/>
              </a:ext>
            </a:extLst>
          </p:cNvPr>
          <p:cNvSpPr>
            <a:spLocks noGrp="1"/>
          </p:cNvSpPr>
          <p:nvPr>
            <p:ph type="dt" sz="half" idx="10"/>
          </p:nvPr>
        </p:nvSpPr>
        <p:spPr/>
        <p:txBody>
          <a:bodyPr/>
          <a:lstStyle/>
          <a:p>
            <a:fld id="{03786EB8-B9B4-4F3C-AA13-84A2C390B1CB}" type="datetimeFigureOut">
              <a:rPr lang="en-US" smtClean="0"/>
              <a:t>4/23/2020</a:t>
            </a:fld>
            <a:endParaRPr lang="en-US"/>
          </a:p>
        </p:txBody>
      </p:sp>
      <p:sp>
        <p:nvSpPr>
          <p:cNvPr id="5" name="Footer Placeholder 4">
            <a:extLst>
              <a:ext uri="{FF2B5EF4-FFF2-40B4-BE49-F238E27FC236}">
                <a16:creationId xmlns:a16="http://schemas.microsoft.com/office/drawing/2014/main" id="{3E6AEE79-DFDB-4023-B32F-30B3795F52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F40D6A-0999-4294-9CD7-B3D9986DB201}"/>
              </a:ext>
            </a:extLst>
          </p:cNvPr>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4133237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BAC0C-EDEC-4CDA-AEEE-D01F217931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F4E6F0E-AE71-4380-A131-3744D6DC0E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9DA606-20A4-4D7E-A236-567A68C4E139}"/>
              </a:ext>
            </a:extLst>
          </p:cNvPr>
          <p:cNvSpPr>
            <a:spLocks noGrp="1"/>
          </p:cNvSpPr>
          <p:nvPr>
            <p:ph type="dt" sz="half" idx="10"/>
          </p:nvPr>
        </p:nvSpPr>
        <p:spPr/>
        <p:txBody>
          <a:bodyPr/>
          <a:lstStyle/>
          <a:p>
            <a:fld id="{03786EB8-B9B4-4F3C-AA13-84A2C390B1CB}" type="datetimeFigureOut">
              <a:rPr lang="en-US" smtClean="0"/>
              <a:t>4/23/2020</a:t>
            </a:fld>
            <a:endParaRPr lang="en-US"/>
          </a:p>
        </p:txBody>
      </p:sp>
      <p:sp>
        <p:nvSpPr>
          <p:cNvPr id="5" name="Footer Placeholder 4">
            <a:extLst>
              <a:ext uri="{FF2B5EF4-FFF2-40B4-BE49-F238E27FC236}">
                <a16:creationId xmlns:a16="http://schemas.microsoft.com/office/drawing/2014/main" id="{5D582B54-7DFB-4478-A4BB-B03B09DC5A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4041E9-C64F-4507-8646-E54D6E99BA36}"/>
              </a:ext>
            </a:extLst>
          </p:cNvPr>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211031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8917A7-1595-4AA1-8CC5-58C28BF6EDF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97FAE97-6C81-4893-BEE2-CC8396468F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B4A80A-29F8-43B4-BB9C-954F6F389636}"/>
              </a:ext>
            </a:extLst>
          </p:cNvPr>
          <p:cNvSpPr>
            <a:spLocks noGrp="1"/>
          </p:cNvSpPr>
          <p:nvPr>
            <p:ph type="dt" sz="half" idx="10"/>
          </p:nvPr>
        </p:nvSpPr>
        <p:spPr/>
        <p:txBody>
          <a:bodyPr/>
          <a:lstStyle/>
          <a:p>
            <a:fld id="{03786EB8-B9B4-4F3C-AA13-84A2C390B1CB}" type="datetimeFigureOut">
              <a:rPr lang="en-US" smtClean="0"/>
              <a:t>4/23/2020</a:t>
            </a:fld>
            <a:endParaRPr lang="en-US"/>
          </a:p>
        </p:txBody>
      </p:sp>
      <p:sp>
        <p:nvSpPr>
          <p:cNvPr id="5" name="Footer Placeholder 4">
            <a:extLst>
              <a:ext uri="{FF2B5EF4-FFF2-40B4-BE49-F238E27FC236}">
                <a16:creationId xmlns:a16="http://schemas.microsoft.com/office/drawing/2014/main" id="{7A5E5096-2F28-40C4-A6D4-9177E3F044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65DD6E-550A-46D5-B55A-DAE41D01C84B}"/>
              </a:ext>
            </a:extLst>
          </p:cNvPr>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323070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96F2E-34AA-497C-B95E-C2A89D7AB2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DB7768-09CC-4505-91B9-BCB54E1409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60E23E-CC72-4EDE-ACAB-BFB3F23F30FD}"/>
              </a:ext>
            </a:extLst>
          </p:cNvPr>
          <p:cNvSpPr>
            <a:spLocks noGrp="1"/>
          </p:cNvSpPr>
          <p:nvPr>
            <p:ph type="dt" sz="half" idx="10"/>
          </p:nvPr>
        </p:nvSpPr>
        <p:spPr/>
        <p:txBody>
          <a:bodyPr/>
          <a:lstStyle/>
          <a:p>
            <a:fld id="{03786EB8-B9B4-4F3C-AA13-84A2C390B1CB}" type="datetimeFigureOut">
              <a:rPr lang="en-US" smtClean="0"/>
              <a:t>4/23/2020</a:t>
            </a:fld>
            <a:endParaRPr lang="en-US"/>
          </a:p>
        </p:txBody>
      </p:sp>
      <p:sp>
        <p:nvSpPr>
          <p:cNvPr id="5" name="Footer Placeholder 4">
            <a:extLst>
              <a:ext uri="{FF2B5EF4-FFF2-40B4-BE49-F238E27FC236}">
                <a16:creationId xmlns:a16="http://schemas.microsoft.com/office/drawing/2014/main" id="{F76B970E-3487-4318-9B1E-5DAC641CC2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B1E684-DF18-4A0A-9264-C31AAE7AC0F2}"/>
              </a:ext>
            </a:extLst>
          </p:cNvPr>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2568307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8904A-D793-42E8-B9B8-137D4FF4C0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5E61675-113C-44A0-B7D3-DA2B2704B0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DE0AB6-CA07-49C4-8B9D-0D57BB439102}"/>
              </a:ext>
            </a:extLst>
          </p:cNvPr>
          <p:cNvSpPr>
            <a:spLocks noGrp="1"/>
          </p:cNvSpPr>
          <p:nvPr>
            <p:ph type="dt" sz="half" idx="10"/>
          </p:nvPr>
        </p:nvSpPr>
        <p:spPr/>
        <p:txBody>
          <a:bodyPr/>
          <a:lstStyle/>
          <a:p>
            <a:fld id="{03786EB8-B9B4-4F3C-AA13-84A2C390B1CB}" type="datetimeFigureOut">
              <a:rPr lang="en-US" smtClean="0"/>
              <a:t>4/23/2020</a:t>
            </a:fld>
            <a:endParaRPr lang="en-US"/>
          </a:p>
        </p:txBody>
      </p:sp>
      <p:sp>
        <p:nvSpPr>
          <p:cNvPr id="5" name="Footer Placeholder 4">
            <a:extLst>
              <a:ext uri="{FF2B5EF4-FFF2-40B4-BE49-F238E27FC236}">
                <a16:creationId xmlns:a16="http://schemas.microsoft.com/office/drawing/2014/main" id="{D6889547-C373-4F73-82A8-2237CAE4E9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4DC66B-CADF-4645-9F68-83CB04263292}"/>
              </a:ext>
            </a:extLst>
          </p:cNvPr>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3759175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BFC1A-396E-4F7B-A194-BFA3D3A451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7828E4-DF60-4694-86AD-93B67EAE70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8DA2DC4-07DB-49A5-8BEB-3AE7E47A967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D9A242C-43C5-4C5D-9E9F-00E6CE7178DB}"/>
              </a:ext>
            </a:extLst>
          </p:cNvPr>
          <p:cNvSpPr>
            <a:spLocks noGrp="1"/>
          </p:cNvSpPr>
          <p:nvPr>
            <p:ph type="dt" sz="half" idx="10"/>
          </p:nvPr>
        </p:nvSpPr>
        <p:spPr/>
        <p:txBody>
          <a:bodyPr/>
          <a:lstStyle/>
          <a:p>
            <a:fld id="{03786EB8-B9B4-4F3C-AA13-84A2C390B1CB}" type="datetimeFigureOut">
              <a:rPr lang="en-US" smtClean="0"/>
              <a:t>4/23/2020</a:t>
            </a:fld>
            <a:endParaRPr lang="en-US"/>
          </a:p>
        </p:txBody>
      </p:sp>
      <p:sp>
        <p:nvSpPr>
          <p:cNvPr id="6" name="Footer Placeholder 5">
            <a:extLst>
              <a:ext uri="{FF2B5EF4-FFF2-40B4-BE49-F238E27FC236}">
                <a16:creationId xmlns:a16="http://schemas.microsoft.com/office/drawing/2014/main" id="{BD81289E-9B42-46D0-B2E9-FF6C2F1C9E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AA3A26-B05D-49FC-8FAA-8E08695EBC09}"/>
              </a:ext>
            </a:extLst>
          </p:cNvPr>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2366519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A643B-F48B-4F2F-8709-89239ADE8F9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FBEB8A1-858E-4FC9-9F08-4E375856A3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9F3C72-37F6-466C-911D-19E3F4F7294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CF96E3-9CCF-4BD3-BFEB-8AF5167C05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ADDFFD-080B-4C32-9A24-4BE8FEE085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A335D93-117E-4EBF-B2B3-74DB7A151E59}"/>
              </a:ext>
            </a:extLst>
          </p:cNvPr>
          <p:cNvSpPr>
            <a:spLocks noGrp="1"/>
          </p:cNvSpPr>
          <p:nvPr>
            <p:ph type="dt" sz="half" idx="10"/>
          </p:nvPr>
        </p:nvSpPr>
        <p:spPr/>
        <p:txBody>
          <a:bodyPr/>
          <a:lstStyle/>
          <a:p>
            <a:fld id="{03786EB8-B9B4-4F3C-AA13-84A2C390B1CB}" type="datetimeFigureOut">
              <a:rPr lang="en-US" smtClean="0"/>
              <a:t>4/23/2020</a:t>
            </a:fld>
            <a:endParaRPr lang="en-US"/>
          </a:p>
        </p:txBody>
      </p:sp>
      <p:sp>
        <p:nvSpPr>
          <p:cNvPr id="8" name="Footer Placeholder 7">
            <a:extLst>
              <a:ext uri="{FF2B5EF4-FFF2-40B4-BE49-F238E27FC236}">
                <a16:creationId xmlns:a16="http://schemas.microsoft.com/office/drawing/2014/main" id="{E78A4A20-C8B3-4DED-A3C7-8B2075F367C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B57C44E-312D-48DB-B709-3F1D742CEC06}"/>
              </a:ext>
            </a:extLst>
          </p:cNvPr>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1051511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7C051-A5F1-4188-B428-AA1F6C59A19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E6CD1A-D569-48C9-BFE6-B749A696A17E}"/>
              </a:ext>
            </a:extLst>
          </p:cNvPr>
          <p:cNvSpPr>
            <a:spLocks noGrp="1"/>
          </p:cNvSpPr>
          <p:nvPr>
            <p:ph type="dt" sz="half" idx="10"/>
          </p:nvPr>
        </p:nvSpPr>
        <p:spPr/>
        <p:txBody>
          <a:bodyPr/>
          <a:lstStyle/>
          <a:p>
            <a:fld id="{03786EB8-B9B4-4F3C-AA13-84A2C390B1CB}" type="datetimeFigureOut">
              <a:rPr lang="en-US" smtClean="0"/>
              <a:t>4/23/2020</a:t>
            </a:fld>
            <a:endParaRPr lang="en-US"/>
          </a:p>
        </p:txBody>
      </p:sp>
      <p:sp>
        <p:nvSpPr>
          <p:cNvPr id="4" name="Footer Placeholder 3">
            <a:extLst>
              <a:ext uri="{FF2B5EF4-FFF2-40B4-BE49-F238E27FC236}">
                <a16:creationId xmlns:a16="http://schemas.microsoft.com/office/drawing/2014/main" id="{438F9859-582A-44EE-AE60-9962BEB384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951E346-843E-444F-937C-8C92219E889B}"/>
              </a:ext>
            </a:extLst>
          </p:cNvPr>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217974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F11E76-4A38-4376-8481-C42A8F902B7E}"/>
              </a:ext>
            </a:extLst>
          </p:cNvPr>
          <p:cNvSpPr>
            <a:spLocks noGrp="1"/>
          </p:cNvSpPr>
          <p:nvPr>
            <p:ph type="dt" sz="half" idx="10"/>
          </p:nvPr>
        </p:nvSpPr>
        <p:spPr/>
        <p:txBody>
          <a:bodyPr/>
          <a:lstStyle/>
          <a:p>
            <a:fld id="{03786EB8-B9B4-4F3C-AA13-84A2C390B1CB}" type="datetimeFigureOut">
              <a:rPr lang="en-US" smtClean="0"/>
              <a:t>4/23/2020</a:t>
            </a:fld>
            <a:endParaRPr lang="en-US"/>
          </a:p>
        </p:txBody>
      </p:sp>
      <p:sp>
        <p:nvSpPr>
          <p:cNvPr id="3" name="Footer Placeholder 2">
            <a:extLst>
              <a:ext uri="{FF2B5EF4-FFF2-40B4-BE49-F238E27FC236}">
                <a16:creationId xmlns:a16="http://schemas.microsoft.com/office/drawing/2014/main" id="{DA94A64B-5134-4F1E-852B-899659ED0F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12C05CD-2E89-4784-A8B4-4EC296336E1F}"/>
              </a:ext>
            </a:extLst>
          </p:cNvPr>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1847941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DB342-B400-4020-89F0-1C4A42766A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246943-6225-4630-A08E-9AB93628C6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9B4342F-1E49-459D-8D56-F603D8A6C7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E40323-B3AA-48D5-9BEB-16F33CA69BE0}"/>
              </a:ext>
            </a:extLst>
          </p:cNvPr>
          <p:cNvSpPr>
            <a:spLocks noGrp="1"/>
          </p:cNvSpPr>
          <p:nvPr>
            <p:ph type="dt" sz="half" idx="10"/>
          </p:nvPr>
        </p:nvSpPr>
        <p:spPr/>
        <p:txBody>
          <a:bodyPr/>
          <a:lstStyle/>
          <a:p>
            <a:fld id="{03786EB8-B9B4-4F3C-AA13-84A2C390B1CB}" type="datetimeFigureOut">
              <a:rPr lang="en-US" smtClean="0"/>
              <a:t>4/23/2020</a:t>
            </a:fld>
            <a:endParaRPr lang="en-US"/>
          </a:p>
        </p:txBody>
      </p:sp>
      <p:sp>
        <p:nvSpPr>
          <p:cNvPr id="6" name="Footer Placeholder 5">
            <a:extLst>
              <a:ext uri="{FF2B5EF4-FFF2-40B4-BE49-F238E27FC236}">
                <a16:creationId xmlns:a16="http://schemas.microsoft.com/office/drawing/2014/main" id="{48B055E3-CB00-4FB7-A12E-066CBA2CEE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3C2C00-5572-46F0-9ED3-667CFFD22A51}"/>
              </a:ext>
            </a:extLst>
          </p:cNvPr>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1518448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1A266-2041-4583-AAB0-8CEDA29645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72DFF86-855A-4C26-8911-A74411323B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B64558-6D52-4EB4-AB99-2D6D2164E0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425A06-C4E7-4727-BB1C-139BC282096A}"/>
              </a:ext>
            </a:extLst>
          </p:cNvPr>
          <p:cNvSpPr>
            <a:spLocks noGrp="1"/>
          </p:cNvSpPr>
          <p:nvPr>
            <p:ph type="dt" sz="half" idx="10"/>
          </p:nvPr>
        </p:nvSpPr>
        <p:spPr/>
        <p:txBody>
          <a:bodyPr/>
          <a:lstStyle/>
          <a:p>
            <a:fld id="{03786EB8-B9B4-4F3C-AA13-84A2C390B1CB}" type="datetimeFigureOut">
              <a:rPr lang="en-US" smtClean="0"/>
              <a:t>4/23/2020</a:t>
            </a:fld>
            <a:endParaRPr lang="en-US"/>
          </a:p>
        </p:txBody>
      </p:sp>
      <p:sp>
        <p:nvSpPr>
          <p:cNvPr id="6" name="Footer Placeholder 5">
            <a:extLst>
              <a:ext uri="{FF2B5EF4-FFF2-40B4-BE49-F238E27FC236}">
                <a16:creationId xmlns:a16="http://schemas.microsoft.com/office/drawing/2014/main" id="{C347C803-28C4-4F33-8BF0-9923B9526B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67776C-64AF-4471-AC7D-65BA540EEB0A}"/>
              </a:ext>
            </a:extLst>
          </p:cNvPr>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1210283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57C2AF-0C89-4B2B-8A98-4993CAEC58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C41FA6-7D32-4531-8BE6-75DE02D3C2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3F5F35-63AE-4032-BE06-08D2A8005E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786EB8-B9B4-4F3C-AA13-84A2C390B1CB}" type="datetimeFigureOut">
              <a:rPr lang="en-US" smtClean="0"/>
              <a:t>4/23/2020</a:t>
            </a:fld>
            <a:endParaRPr lang="en-US"/>
          </a:p>
        </p:txBody>
      </p:sp>
      <p:sp>
        <p:nvSpPr>
          <p:cNvPr id="5" name="Footer Placeholder 4">
            <a:extLst>
              <a:ext uri="{FF2B5EF4-FFF2-40B4-BE49-F238E27FC236}">
                <a16:creationId xmlns:a16="http://schemas.microsoft.com/office/drawing/2014/main" id="{14E71183-9B23-4BE3-B827-F9A5905603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EB86F6C-B856-46EB-95C9-7F82DEAF0F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09391E-E554-4266-AA98-7C49107F4EF6}" type="slidenum">
              <a:rPr lang="en-US" smtClean="0"/>
              <a:t>‹#›</a:t>
            </a:fld>
            <a:endParaRPr lang="en-US"/>
          </a:p>
        </p:txBody>
      </p:sp>
    </p:spTree>
    <p:extLst>
      <p:ext uri="{BB962C8B-B14F-4D97-AF65-F5344CB8AC3E}">
        <p14:creationId xmlns:p14="http://schemas.microsoft.com/office/powerpoint/2010/main" val="3863556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81C1C-09E7-452D-BA12-0553216BC514}"/>
              </a:ext>
            </a:extLst>
          </p:cNvPr>
          <p:cNvSpPr>
            <a:spLocks noGrp="1"/>
          </p:cNvSpPr>
          <p:nvPr>
            <p:ph type="ctrTitle"/>
          </p:nvPr>
        </p:nvSpPr>
        <p:spPr/>
        <p:txBody>
          <a:bodyPr/>
          <a:lstStyle/>
          <a:p>
            <a:r>
              <a:rPr lang="en-US" b="1" dirty="0"/>
              <a:t>CASE Environments in Practice</a:t>
            </a:r>
            <a:endParaRPr lang="en-US" dirty="0"/>
          </a:p>
        </p:txBody>
      </p:sp>
      <p:sp>
        <p:nvSpPr>
          <p:cNvPr id="3" name="Subtitle 2">
            <a:extLst>
              <a:ext uri="{FF2B5EF4-FFF2-40B4-BE49-F238E27FC236}">
                <a16:creationId xmlns:a16="http://schemas.microsoft.com/office/drawing/2014/main" id="{7BB96444-FE14-46B1-A55F-7777DA50B781}"/>
              </a:ext>
            </a:extLst>
          </p:cNvPr>
          <p:cNvSpPr>
            <a:spLocks noGrp="1"/>
          </p:cNvSpPr>
          <p:nvPr>
            <p:ph type="subTitle" idx="1"/>
          </p:nvPr>
        </p:nvSpPr>
        <p:spPr/>
        <p:txBody>
          <a:bodyPr/>
          <a:lstStyle/>
          <a:p>
            <a:r>
              <a:rPr lang="en-US" b="1" dirty="0"/>
              <a:t>CHAPTER 12</a:t>
            </a:r>
            <a:endParaRPr lang="en-US" dirty="0"/>
          </a:p>
        </p:txBody>
      </p:sp>
    </p:spTree>
    <p:extLst>
      <p:ext uri="{BB962C8B-B14F-4D97-AF65-F5344CB8AC3E}">
        <p14:creationId xmlns:p14="http://schemas.microsoft.com/office/powerpoint/2010/main" val="150602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EBCC6-FAB2-4BDC-86E5-296FB8374CFF}"/>
              </a:ext>
            </a:extLst>
          </p:cNvPr>
          <p:cNvSpPr>
            <a:spLocks noGrp="1"/>
          </p:cNvSpPr>
          <p:nvPr>
            <p:ph type="title"/>
          </p:nvPr>
        </p:nvSpPr>
        <p:spPr/>
        <p:txBody>
          <a:bodyPr>
            <a:normAutofit/>
          </a:bodyPr>
          <a:lstStyle/>
          <a:p>
            <a:r>
              <a:rPr lang="en-GB" b="1" dirty="0"/>
              <a:t>CASE Environment Progress over the Past Decade</a:t>
            </a:r>
            <a:endParaRPr lang="en-US" dirty="0"/>
          </a:p>
        </p:txBody>
      </p:sp>
      <p:sp>
        <p:nvSpPr>
          <p:cNvPr id="3" name="Content Placeholder 2">
            <a:extLst>
              <a:ext uri="{FF2B5EF4-FFF2-40B4-BE49-F238E27FC236}">
                <a16:creationId xmlns:a16="http://schemas.microsoft.com/office/drawing/2014/main" id="{39BDFD6C-225C-4B9E-AD81-0426A2585A5C}"/>
              </a:ext>
            </a:extLst>
          </p:cNvPr>
          <p:cNvSpPr>
            <a:spLocks noGrp="1"/>
          </p:cNvSpPr>
          <p:nvPr>
            <p:ph idx="1"/>
          </p:nvPr>
        </p:nvSpPr>
        <p:spPr>
          <a:xfrm>
            <a:off x="838200" y="1825625"/>
            <a:ext cx="10515600" cy="4800258"/>
          </a:xfrm>
        </p:spPr>
        <p:txBody>
          <a:bodyPr>
            <a:normAutofit fontScale="92500" lnSpcReduction="20000"/>
          </a:bodyPr>
          <a:lstStyle/>
          <a:p>
            <a:pPr algn="just"/>
            <a:r>
              <a:rPr lang="en-GB" dirty="0"/>
              <a:t>The two studies we have conducted into the state of the practice in CASE environments present us with the opportunity to reflect on the progress that has been made over the past decade.</a:t>
            </a:r>
          </a:p>
          <a:p>
            <a:pPr algn="just"/>
            <a:r>
              <a:rPr lang="en-GB" dirty="0"/>
              <a:t> A large number of useful lessons have been learned, and the accomplishments of previous CASE environment efforts have been substantial.</a:t>
            </a:r>
          </a:p>
          <a:p>
            <a:pPr algn="just"/>
            <a:r>
              <a:rPr lang="en-GB" dirty="0"/>
              <a:t>Below we summarize a number of main areas of progress:</a:t>
            </a:r>
          </a:p>
          <a:p>
            <a:pPr lvl="1" algn="just"/>
            <a:r>
              <a:rPr lang="en-GB" dirty="0"/>
              <a:t>A commercial CASE tool and environment industry has been encouraged. The range and sophistication of CASE tools and environment technology have increased significantly over the past decade. Not only are there more tools available, but their quality has increased, and their purchase costs have </a:t>
            </a:r>
            <a:r>
              <a:rPr lang="en-US" dirty="0"/>
              <a:t>decreased.</a:t>
            </a:r>
          </a:p>
          <a:p>
            <a:pPr lvl="1" algn="just"/>
            <a:r>
              <a:rPr lang="en-GB" dirty="0"/>
              <a:t>Cooperation between CASE tool vendors has been encouraged. From the isolated, stand-alone CASE tools of a decade ago, CASE vendors are now much more inclined to ensure some measure of compatibility between their tools. This change in approach has been in part a consequence of the demands from users for more easily integrable CASE environment technology.</a:t>
            </a:r>
            <a:endParaRPr lang="en-US" dirty="0"/>
          </a:p>
        </p:txBody>
      </p:sp>
    </p:spTree>
    <p:extLst>
      <p:ext uri="{BB962C8B-B14F-4D97-AF65-F5344CB8AC3E}">
        <p14:creationId xmlns:p14="http://schemas.microsoft.com/office/powerpoint/2010/main" val="2849266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BAB3D-A3B1-4F8D-B914-5506C5A2848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7A5AC3D-FE2F-4C83-B073-C7EC3776D6F6}"/>
              </a:ext>
            </a:extLst>
          </p:cNvPr>
          <p:cNvSpPr>
            <a:spLocks noGrp="1"/>
          </p:cNvSpPr>
          <p:nvPr>
            <p:ph idx="1"/>
          </p:nvPr>
        </p:nvSpPr>
        <p:spPr/>
        <p:txBody>
          <a:bodyPr>
            <a:normAutofit lnSpcReduction="10000"/>
          </a:bodyPr>
          <a:lstStyle/>
          <a:p>
            <a:pPr lvl="1" algn="just"/>
            <a:r>
              <a:rPr lang="en-GB" dirty="0"/>
              <a:t>Progress in CASE environment standardization has been made. There are many standardization efforts currently underway that have learned from the successes and failures of earlier efforts.</a:t>
            </a:r>
          </a:p>
          <a:p>
            <a:pPr lvl="1" algn="just"/>
            <a:r>
              <a:rPr lang="en-GB" dirty="0"/>
              <a:t>Useful and interesting CASE environment prototypes were developed. In hindsight many of the initial efforts at developing CASE environments can be viewed as sophisticated prototypes that were used to elicit user requirements and to test out new technical solutions.</a:t>
            </a:r>
          </a:p>
          <a:p>
            <a:pPr lvl="1" algn="just"/>
            <a:r>
              <a:rPr lang="en-GB" dirty="0"/>
              <a:t>A critical mass of funding and personnel has led to advances in a number of technology areas. The scope of the CASE environments field has had the effect of </a:t>
            </a:r>
            <a:r>
              <a:rPr lang="en-GB" dirty="0" err="1"/>
              <a:t>catalyzing</a:t>
            </a:r>
            <a:r>
              <a:rPr lang="en-GB" dirty="0"/>
              <a:t> work in a number of areas. Most notably the fields of database systems and object-oriented systems have made great advances in the past decade, in part due to the support of the CASE environments community.</a:t>
            </a:r>
            <a:endParaRPr lang="en-US" dirty="0"/>
          </a:p>
        </p:txBody>
      </p:sp>
    </p:spTree>
    <p:extLst>
      <p:ext uri="{BB962C8B-B14F-4D97-AF65-F5344CB8AC3E}">
        <p14:creationId xmlns:p14="http://schemas.microsoft.com/office/powerpoint/2010/main" val="1542028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C6076-F443-47C8-96F4-E3D7FD981E1F}"/>
              </a:ext>
            </a:extLst>
          </p:cNvPr>
          <p:cNvSpPr>
            <a:spLocks noGrp="1"/>
          </p:cNvSpPr>
          <p:nvPr>
            <p:ph type="title"/>
          </p:nvPr>
        </p:nvSpPr>
        <p:spPr/>
        <p:txBody>
          <a:bodyPr/>
          <a:lstStyle/>
          <a:p>
            <a:r>
              <a:rPr lang="en-GB" b="1" dirty="0"/>
              <a:t>Current CASE environment</a:t>
            </a:r>
            <a:endParaRPr lang="en-US" b="1" dirty="0"/>
          </a:p>
        </p:txBody>
      </p:sp>
      <p:sp>
        <p:nvSpPr>
          <p:cNvPr id="3" name="Content Placeholder 2">
            <a:extLst>
              <a:ext uri="{FF2B5EF4-FFF2-40B4-BE49-F238E27FC236}">
                <a16:creationId xmlns:a16="http://schemas.microsoft.com/office/drawing/2014/main" id="{D25C7D3A-275A-4C2B-B440-94B7A4C28A96}"/>
              </a:ext>
            </a:extLst>
          </p:cNvPr>
          <p:cNvSpPr>
            <a:spLocks noGrp="1"/>
          </p:cNvSpPr>
          <p:nvPr>
            <p:ph idx="1"/>
          </p:nvPr>
        </p:nvSpPr>
        <p:spPr>
          <a:xfrm>
            <a:off x="838200" y="1825624"/>
            <a:ext cx="10515600" cy="5032375"/>
          </a:xfrm>
        </p:spPr>
        <p:txBody>
          <a:bodyPr>
            <a:normAutofit/>
          </a:bodyPr>
          <a:lstStyle/>
          <a:p>
            <a:pPr algn="just"/>
            <a:r>
              <a:rPr lang="en-GB" dirty="0"/>
              <a:t>Current CASE environment efforts are beginning to learn from these trends in the hope of providing better CASE environments in the future. However, two important barriers to the successful use of CASE environment technology </a:t>
            </a:r>
            <a:r>
              <a:rPr lang="en-US" dirty="0"/>
              <a:t>within an organization remain:</a:t>
            </a:r>
          </a:p>
          <a:p>
            <a:pPr lvl="1" algn="just"/>
            <a:r>
              <a:rPr lang="en-GB" dirty="0"/>
              <a:t>In spite of the improvements in the quality of many CASE tools and environment technology, the field as a whole is still very immature. The efficiency and performance of many CASE environment products are a substantial barrier to many organizations hoping to adopt the technology.</a:t>
            </a:r>
          </a:p>
          <a:p>
            <a:pPr lvl="1" algn="just"/>
            <a:r>
              <a:rPr lang="en-GB" dirty="0"/>
              <a:t>Many organizations are naive in the expectations of CASE tools and environments. While CASE has been an acronym in use for a number of years, substantial use of CASE technology has only recently taken place. Many organizations require more experience with the technology before major successes are likely to take place within those organizations.</a:t>
            </a:r>
            <a:endParaRPr lang="en-US" dirty="0"/>
          </a:p>
        </p:txBody>
      </p:sp>
    </p:spTree>
    <p:extLst>
      <p:ext uri="{BB962C8B-B14F-4D97-AF65-F5344CB8AC3E}">
        <p14:creationId xmlns:p14="http://schemas.microsoft.com/office/powerpoint/2010/main" val="3331699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E7289-4B5C-4C4E-B842-720447473939}"/>
              </a:ext>
            </a:extLst>
          </p:cNvPr>
          <p:cNvSpPr>
            <a:spLocks noGrp="1"/>
          </p:cNvSpPr>
          <p:nvPr>
            <p:ph type="title"/>
          </p:nvPr>
        </p:nvSpPr>
        <p:spPr/>
        <p:txBody>
          <a:bodyPr/>
          <a:lstStyle/>
          <a:p>
            <a:r>
              <a:rPr lang="en-US" b="1" dirty="0"/>
              <a:t>Contents </a:t>
            </a:r>
          </a:p>
        </p:txBody>
      </p:sp>
      <p:sp>
        <p:nvSpPr>
          <p:cNvPr id="3" name="Content Placeholder 2">
            <a:extLst>
              <a:ext uri="{FF2B5EF4-FFF2-40B4-BE49-F238E27FC236}">
                <a16:creationId xmlns:a16="http://schemas.microsoft.com/office/drawing/2014/main" id="{119DA3D4-CB94-4DCA-85D4-AE70BA460E75}"/>
              </a:ext>
            </a:extLst>
          </p:cNvPr>
          <p:cNvSpPr>
            <a:spLocks noGrp="1"/>
          </p:cNvSpPr>
          <p:nvPr>
            <p:ph idx="1"/>
          </p:nvPr>
        </p:nvSpPr>
        <p:spPr/>
        <p:txBody>
          <a:bodyPr/>
          <a:lstStyle/>
          <a:p>
            <a:r>
              <a:rPr lang="en-US" dirty="0"/>
              <a:t>Background of the Studies</a:t>
            </a:r>
          </a:p>
          <a:p>
            <a:r>
              <a:rPr lang="en-US" dirty="0"/>
              <a:t>Observations</a:t>
            </a:r>
            <a:endParaRPr lang="en-GB" dirty="0"/>
          </a:p>
          <a:p>
            <a:r>
              <a:rPr lang="en-GB" dirty="0"/>
              <a:t>An Example of a Transitional CASE Environment</a:t>
            </a:r>
          </a:p>
          <a:p>
            <a:r>
              <a:rPr lang="en-GB" dirty="0"/>
              <a:t>CASE Environment Progress over the Past Decade</a:t>
            </a:r>
            <a:endParaRPr lang="en-US" dirty="0"/>
          </a:p>
        </p:txBody>
      </p:sp>
    </p:spTree>
    <p:extLst>
      <p:ext uri="{BB962C8B-B14F-4D97-AF65-F5344CB8AC3E}">
        <p14:creationId xmlns:p14="http://schemas.microsoft.com/office/powerpoint/2010/main" val="1529521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FCB9D-B57E-4F08-AE6A-7561D4134C3D}"/>
              </a:ext>
            </a:extLst>
          </p:cNvPr>
          <p:cNvSpPr>
            <a:spLocks noGrp="1"/>
          </p:cNvSpPr>
          <p:nvPr>
            <p:ph type="title"/>
          </p:nvPr>
        </p:nvSpPr>
        <p:spPr/>
        <p:txBody>
          <a:bodyPr/>
          <a:lstStyle/>
          <a:p>
            <a:r>
              <a:rPr lang="en-US" b="1" dirty="0"/>
              <a:t>Background of the Studies</a:t>
            </a:r>
            <a:endParaRPr lang="en-US" dirty="0"/>
          </a:p>
        </p:txBody>
      </p:sp>
      <p:sp>
        <p:nvSpPr>
          <p:cNvPr id="3" name="Content Placeholder 2">
            <a:extLst>
              <a:ext uri="{FF2B5EF4-FFF2-40B4-BE49-F238E27FC236}">
                <a16:creationId xmlns:a16="http://schemas.microsoft.com/office/drawing/2014/main" id="{78661F3D-FAE8-48E8-A821-4A3F0600DAC0}"/>
              </a:ext>
            </a:extLst>
          </p:cNvPr>
          <p:cNvSpPr>
            <a:spLocks noGrp="1"/>
          </p:cNvSpPr>
          <p:nvPr>
            <p:ph idx="1"/>
          </p:nvPr>
        </p:nvSpPr>
        <p:spPr/>
        <p:txBody>
          <a:bodyPr>
            <a:normAutofit lnSpcReduction="10000"/>
          </a:bodyPr>
          <a:lstStyle/>
          <a:p>
            <a:pPr algn="just"/>
            <a:r>
              <a:rPr lang="en-US" dirty="0"/>
              <a:t>The questions we can ask are:</a:t>
            </a:r>
          </a:p>
          <a:p>
            <a:pPr lvl="1" algn="just"/>
            <a:r>
              <a:rPr lang="en-GB" dirty="0"/>
              <a:t>How much progress has been made since Stoneman?</a:t>
            </a:r>
          </a:p>
          <a:p>
            <a:pPr lvl="1" algn="just"/>
            <a:r>
              <a:rPr lang="en-GB" dirty="0"/>
              <a:t>What lessons have we learned about good and bad approaches to the development </a:t>
            </a:r>
            <a:r>
              <a:rPr lang="en-US" dirty="0"/>
              <a:t>of CASE environments?</a:t>
            </a:r>
          </a:p>
          <a:p>
            <a:pPr lvl="1" algn="just"/>
            <a:r>
              <a:rPr lang="en-GB" dirty="0"/>
              <a:t>What do we see as the key issues for the future?</a:t>
            </a:r>
          </a:p>
          <a:p>
            <a:pPr algn="just"/>
            <a:r>
              <a:rPr lang="en-GB" dirty="0"/>
              <a:t>Two important data points for answering these questions are the </a:t>
            </a:r>
            <a:r>
              <a:rPr lang="en-GB" b="1" dirty="0"/>
              <a:t>historical record</a:t>
            </a:r>
            <a:r>
              <a:rPr lang="en-GB" dirty="0"/>
              <a:t> and </a:t>
            </a:r>
            <a:r>
              <a:rPr lang="en-GB" b="1" dirty="0"/>
              <a:t>current state </a:t>
            </a:r>
            <a:r>
              <a:rPr lang="en-GB" dirty="0"/>
              <a:t>of previous CASE environment efforts. </a:t>
            </a:r>
          </a:p>
          <a:p>
            <a:pPr algn="just"/>
            <a:r>
              <a:rPr lang="en-GB" dirty="0"/>
              <a:t>To gather data, we completed two studies of experts involved in building and/or using such environments. The results of these studies are the basis for this chapter.</a:t>
            </a:r>
            <a:endParaRPr lang="en-US" dirty="0"/>
          </a:p>
        </p:txBody>
      </p:sp>
    </p:spTree>
    <p:extLst>
      <p:ext uri="{BB962C8B-B14F-4D97-AF65-F5344CB8AC3E}">
        <p14:creationId xmlns:p14="http://schemas.microsoft.com/office/powerpoint/2010/main" val="3539855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70537-9259-4BD0-9453-E696AC164E37}"/>
              </a:ext>
            </a:extLst>
          </p:cNvPr>
          <p:cNvSpPr>
            <a:spLocks noGrp="1"/>
          </p:cNvSpPr>
          <p:nvPr>
            <p:ph type="title"/>
          </p:nvPr>
        </p:nvSpPr>
        <p:spPr>
          <a:xfrm>
            <a:off x="838200" y="365126"/>
            <a:ext cx="10515600" cy="667261"/>
          </a:xfrm>
        </p:spPr>
        <p:txBody>
          <a:bodyPr>
            <a:normAutofit fontScale="90000"/>
          </a:bodyPr>
          <a:lstStyle/>
          <a:p>
            <a:r>
              <a:rPr lang="en-US" b="1" dirty="0"/>
              <a:t>First Study</a:t>
            </a:r>
          </a:p>
        </p:txBody>
      </p:sp>
      <p:sp>
        <p:nvSpPr>
          <p:cNvPr id="3" name="Content Placeholder 2">
            <a:extLst>
              <a:ext uri="{FF2B5EF4-FFF2-40B4-BE49-F238E27FC236}">
                <a16:creationId xmlns:a16="http://schemas.microsoft.com/office/drawing/2014/main" id="{F570449C-2568-4E76-8E96-2E862D7E8232}"/>
              </a:ext>
            </a:extLst>
          </p:cNvPr>
          <p:cNvSpPr>
            <a:spLocks noGrp="1"/>
          </p:cNvSpPr>
          <p:nvPr>
            <p:ph idx="1"/>
          </p:nvPr>
        </p:nvSpPr>
        <p:spPr>
          <a:xfrm>
            <a:off x="838200" y="1032387"/>
            <a:ext cx="10515600" cy="5144576"/>
          </a:xfrm>
        </p:spPr>
        <p:txBody>
          <a:bodyPr>
            <a:normAutofit fontScale="92500" lnSpcReduction="10000"/>
          </a:bodyPr>
          <a:lstStyle/>
          <a:p>
            <a:pPr algn="just"/>
            <a:r>
              <a:rPr lang="en-GB" dirty="0"/>
              <a:t>The first of these studies [49] involved discussions with experts from a small representative sample of the early commercial and government-sponsored efforts to develop large-scale CASE environments. </a:t>
            </a:r>
          </a:p>
          <a:p>
            <a:pPr algn="just"/>
            <a:r>
              <a:rPr lang="en-GB" dirty="0"/>
              <a:t>The main environments represented were the Ada Language System (ALS), Ada Integrated Environment (AIE), Software Life-Cycle Support Environment (SLCSE) [69], and the Boeing Automated Software Engineering (BASE) Environment. </a:t>
            </a:r>
          </a:p>
          <a:p>
            <a:pPr algn="just"/>
            <a:r>
              <a:rPr lang="en-GB" dirty="0"/>
              <a:t>Architecturally these environments shared a number of characteristics. </a:t>
            </a:r>
          </a:p>
          <a:p>
            <a:pPr algn="just"/>
            <a:r>
              <a:rPr lang="en-GB" dirty="0"/>
              <a:t>In particular, following the model of Stoneman, they were each organized around a central data repository that acted as the primary means of coordination between the individual tools. </a:t>
            </a:r>
          </a:p>
          <a:p>
            <a:pPr algn="just"/>
            <a:r>
              <a:rPr lang="en-GB" dirty="0"/>
              <a:t>In addition, they tended to concentrate their support on source code editing, compiling, linking, and debugging aspects of a project as opposed to managerial aspects of development.</a:t>
            </a:r>
            <a:endParaRPr lang="en-US" dirty="0"/>
          </a:p>
        </p:txBody>
      </p:sp>
    </p:spTree>
    <p:extLst>
      <p:ext uri="{BB962C8B-B14F-4D97-AF65-F5344CB8AC3E}">
        <p14:creationId xmlns:p14="http://schemas.microsoft.com/office/powerpoint/2010/main" val="1390902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732A1-DC3C-4B36-8576-FB225FFB2C31}"/>
              </a:ext>
            </a:extLst>
          </p:cNvPr>
          <p:cNvSpPr>
            <a:spLocks noGrp="1"/>
          </p:cNvSpPr>
          <p:nvPr>
            <p:ph type="title"/>
          </p:nvPr>
        </p:nvSpPr>
        <p:spPr>
          <a:xfrm>
            <a:off x="838200" y="365125"/>
            <a:ext cx="10515600" cy="534527"/>
          </a:xfrm>
        </p:spPr>
        <p:txBody>
          <a:bodyPr>
            <a:normAutofit fontScale="90000"/>
          </a:bodyPr>
          <a:lstStyle/>
          <a:p>
            <a:r>
              <a:rPr lang="en-US" b="1" dirty="0"/>
              <a:t>Second Study</a:t>
            </a:r>
          </a:p>
        </p:txBody>
      </p:sp>
      <p:sp>
        <p:nvSpPr>
          <p:cNvPr id="3" name="Content Placeholder 2">
            <a:extLst>
              <a:ext uri="{FF2B5EF4-FFF2-40B4-BE49-F238E27FC236}">
                <a16:creationId xmlns:a16="http://schemas.microsoft.com/office/drawing/2014/main" id="{3751C8C2-E92A-496A-B9E8-FE6ADEF1840C}"/>
              </a:ext>
            </a:extLst>
          </p:cNvPr>
          <p:cNvSpPr>
            <a:spLocks noGrp="1"/>
          </p:cNvSpPr>
          <p:nvPr>
            <p:ph idx="1"/>
          </p:nvPr>
        </p:nvSpPr>
        <p:spPr>
          <a:xfrm>
            <a:off x="838200" y="1194619"/>
            <a:ext cx="10515600" cy="4982344"/>
          </a:xfrm>
        </p:spPr>
        <p:txBody>
          <a:bodyPr>
            <a:normAutofit fontScale="92500" lnSpcReduction="20000"/>
          </a:bodyPr>
          <a:lstStyle/>
          <a:p>
            <a:pPr algn="just"/>
            <a:r>
              <a:rPr lang="en-GB" dirty="0"/>
              <a:t>The second, more recent study involved discussions with experts from a small representative sample of organizations currently involved in building CASE environments [60]. </a:t>
            </a:r>
          </a:p>
          <a:p>
            <a:pPr algn="just"/>
            <a:r>
              <a:rPr lang="en-GB" dirty="0"/>
              <a:t>In this study, in-depth discussions took place with six organizations, and less detailed discussions occurred with six more. </a:t>
            </a:r>
          </a:p>
          <a:p>
            <a:pPr algn="just"/>
            <a:r>
              <a:rPr lang="en-GB" dirty="0"/>
              <a:t>The people we worked with were part of large, high-technology corporations primarily involved in the aerospace or communications industries. </a:t>
            </a:r>
          </a:p>
          <a:p>
            <a:pPr algn="just"/>
            <a:r>
              <a:rPr lang="en-GB" dirty="0"/>
              <a:t>Most had made significant investment in CASE tool technology prior to beginning their integration activities. </a:t>
            </a:r>
          </a:p>
          <a:p>
            <a:pPr algn="just"/>
            <a:r>
              <a:rPr lang="en-GB" dirty="0"/>
              <a:t>They viewed their integration effort as a mechanism for enhancing CASE impact and acceptance within the organization.</a:t>
            </a:r>
          </a:p>
          <a:p>
            <a:pPr algn="just"/>
            <a:r>
              <a:rPr lang="en-GB" dirty="0"/>
              <a:t>It was anticipated that new tools and approaches would be added to an environment in an evolutionary manner, rather than the all-or-nothing approach of the CASE environments studied earlier.</a:t>
            </a:r>
            <a:endParaRPr lang="en-US" dirty="0"/>
          </a:p>
        </p:txBody>
      </p:sp>
    </p:spTree>
    <p:extLst>
      <p:ext uri="{BB962C8B-B14F-4D97-AF65-F5344CB8AC3E}">
        <p14:creationId xmlns:p14="http://schemas.microsoft.com/office/powerpoint/2010/main" val="120017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B3F0B-A894-47A7-BD32-AB2A05EEEB32}"/>
              </a:ext>
            </a:extLst>
          </p:cNvPr>
          <p:cNvSpPr>
            <a:spLocks noGrp="1"/>
          </p:cNvSpPr>
          <p:nvPr>
            <p:ph type="title"/>
          </p:nvPr>
        </p:nvSpPr>
        <p:spPr>
          <a:xfrm>
            <a:off x="838200" y="365125"/>
            <a:ext cx="10515600" cy="711507"/>
          </a:xfrm>
        </p:spPr>
        <p:txBody>
          <a:bodyPr/>
          <a:lstStyle/>
          <a:p>
            <a:endParaRPr lang="en-US" dirty="0"/>
          </a:p>
        </p:txBody>
      </p:sp>
      <p:sp>
        <p:nvSpPr>
          <p:cNvPr id="3" name="Content Placeholder 2">
            <a:extLst>
              <a:ext uri="{FF2B5EF4-FFF2-40B4-BE49-F238E27FC236}">
                <a16:creationId xmlns:a16="http://schemas.microsoft.com/office/drawing/2014/main" id="{B09E16B0-C7B1-42D7-BC86-DD3947521EEA}"/>
              </a:ext>
            </a:extLst>
          </p:cNvPr>
          <p:cNvSpPr>
            <a:spLocks noGrp="1"/>
          </p:cNvSpPr>
          <p:nvPr>
            <p:ph idx="1"/>
          </p:nvPr>
        </p:nvSpPr>
        <p:spPr>
          <a:xfrm>
            <a:off x="838200" y="1209368"/>
            <a:ext cx="10515600" cy="4967595"/>
          </a:xfrm>
        </p:spPr>
        <p:txBody>
          <a:bodyPr>
            <a:normAutofit fontScale="92500" lnSpcReduction="10000"/>
          </a:bodyPr>
          <a:lstStyle/>
          <a:p>
            <a:pPr algn="just"/>
            <a:r>
              <a:rPr lang="en-GB" dirty="0"/>
              <a:t>Both studies were conducted in an informal, open-ended manner.</a:t>
            </a:r>
          </a:p>
          <a:p>
            <a:pPr algn="just"/>
            <a:r>
              <a:rPr lang="en-GB" dirty="0"/>
              <a:t>Questions designed to elicit discussion of various aspects of CASE environment integration were asked. </a:t>
            </a:r>
          </a:p>
          <a:p>
            <a:pPr algn="just"/>
            <a:r>
              <a:rPr lang="en-GB" dirty="0"/>
              <a:t>Comments made by the questioned individual were followed up with additional questions (where appropriate) to probe and clarify interesting </a:t>
            </a:r>
            <a:r>
              <a:rPr lang="en-US" dirty="0"/>
              <a:t>points.</a:t>
            </a:r>
          </a:p>
          <a:p>
            <a:pPr algn="just"/>
            <a:r>
              <a:rPr lang="en-GB" dirty="0"/>
              <a:t>On the basis of our informal discussions, we developed a set of lessons learned.</a:t>
            </a:r>
          </a:p>
          <a:p>
            <a:pPr algn="just"/>
            <a:r>
              <a:rPr lang="en-GB" dirty="0"/>
              <a:t>While the lessons are clearly drawn from a small sample of the many CASE environment efforts that have taken place over the past decade or more, we believe that these lessons can reasonably be interpreted as an important illustration of how the software engineering community's understanding of CASE environment concepts has evolved over time.</a:t>
            </a:r>
            <a:endParaRPr lang="en-US" dirty="0"/>
          </a:p>
        </p:txBody>
      </p:sp>
    </p:spTree>
    <p:extLst>
      <p:ext uri="{BB962C8B-B14F-4D97-AF65-F5344CB8AC3E}">
        <p14:creationId xmlns:p14="http://schemas.microsoft.com/office/powerpoint/2010/main" val="2770853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7FD3F-8BA3-4EF3-A3E0-59704D4CBF89}"/>
              </a:ext>
            </a:extLst>
          </p:cNvPr>
          <p:cNvSpPr>
            <a:spLocks noGrp="1"/>
          </p:cNvSpPr>
          <p:nvPr>
            <p:ph type="title"/>
          </p:nvPr>
        </p:nvSpPr>
        <p:spPr/>
        <p:txBody>
          <a:bodyPr/>
          <a:lstStyle/>
          <a:p>
            <a:r>
              <a:rPr lang="en-US" b="1" dirty="0"/>
              <a:t>Observations</a:t>
            </a:r>
            <a:endParaRPr lang="en-US" dirty="0"/>
          </a:p>
        </p:txBody>
      </p:sp>
      <p:sp>
        <p:nvSpPr>
          <p:cNvPr id="3" name="Content Placeholder 2">
            <a:extLst>
              <a:ext uri="{FF2B5EF4-FFF2-40B4-BE49-F238E27FC236}">
                <a16:creationId xmlns:a16="http://schemas.microsoft.com/office/drawing/2014/main" id="{5EDF3AAA-9517-45AC-B732-34643B5B4EAF}"/>
              </a:ext>
            </a:extLst>
          </p:cNvPr>
          <p:cNvSpPr>
            <a:spLocks noGrp="1"/>
          </p:cNvSpPr>
          <p:nvPr>
            <p:ph idx="1"/>
          </p:nvPr>
        </p:nvSpPr>
        <p:spPr/>
        <p:txBody>
          <a:bodyPr>
            <a:normAutofit fontScale="92500"/>
          </a:bodyPr>
          <a:lstStyle/>
          <a:p>
            <a:pPr algn="just"/>
            <a:r>
              <a:rPr lang="en-GB" dirty="0"/>
              <a:t>The most striking observation from our studies is </a:t>
            </a:r>
          </a:p>
          <a:p>
            <a:pPr lvl="1" algn="just"/>
            <a:r>
              <a:rPr lang="en-GB" dirty="0"/>
              <a:t>the migration from a lifecycle- wide, </a:t>
            </a:r>
          </a:p>
          <a:p>
            <a:pPr lvl="1" algn="just"/>
            <a:r>
              <a:rPr lang="en-GB" dirty="0"/>
              <a:t>repository-based approach (which we refer to as an IPSE approach) to a CASE tool-based approach to environment integration. </a:t>
            </a:r>
          </a:p>
          <a:p>
            <a:pPr algn="just"/>
            <a:r>
              <a:rPr lang="en-GB" dirty="0"/>
              <a:t>Whereas in the IPSE approach tools were custom-built or significantly altered to conform to interfaces specified for a central data repository, in the CASE-based approach, efforts were made to use existing COTS tools and their provided interfaces.</a:t>
            </a:r>
          </a:p>
          <a:p>
            <a:pPr algn="just"/>
            <a:r>
              <a:rPr lang="en-GB" dirty="0"/>
              <a:t>However, beyond this most high-level and obvious transition, we abstracted five major activities that improve the chances of successfully developing and introducing an integrated CASE environment. </a:t>
            </a:r>
            <a:endParaRPr lang="en-US" dirty="0"/>
          </a:p>
        </p:txBody>
      </p:sp>
    </p:spTree>
    <p:extLst>
      <p:ext uri="{BB962C8B-B14F-4D97-AF65-F5344CB8AC3E}">
        <p14:creationId xmlns:p14="http://schemas.microsoft.com/office/powerpoint/2010/main" val="2958029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65141F-81BB-4E93-900A-B561800D56A9}"/>
              </a:ext>
            </a:extLst>
          </p:cNvPr>
          <p:cNvSpPr>
            <a:spLocks noGrp="1"/>
          </p:cNvSpPr>
          <p:nvPr>
            <p:ph idx="1"/>
          </p:nvPr>
        </p:nvSpPr>
        <p:spPr>
          <a:xfrm>
            <a:off x="838200" y="872197"/>
            <a:ext cx="10515600" cy="5304766"/>
          </a:xfrm>
        </p:spPr>
        <p:txBody>
          <a:bodyPr>
            <a:normAutofit/>
          </a:bodyPr>
          <a:lstStyle/>
          <a:p>
            <a:pPr algn="just"/>
            <a:r>
              <a:rPr lang="en-GB" sz="3200" dirty="0"/>
              <a:t>These activities are:</a:t>
            </a:r>
          </a:p>
          <a:p>
            <a:pPr lvl="1" algn="just"/>
            <a:r>
              <a:rPr lang="en-GB" sz="2800" dirty="0"/>
              <a:t>a concerted effort to understand and support end-user requirements for a </a:t>
            </a:r>
            <a:r>
              <a:rPr lang="en-US" sz="2800" dirty="0"/>
              <a:t>CASE environment,</a:t>
            </a:r>
          </a:p>
          <a:p>
            <a:pPr lvl="1" algn="just"/>
            <a:r>
              <a:rPr lang="en-GB" sz="2800" dirty="0"/>
              <a:t>recognition that CASE environment construction is a large-scale engineering activity in its own right,</a:t>
            </a:r>
          </a:p>
          <a:p>
            <a:pPr lvl="1" algn="just"/>
            <a:r>
              <a:rPr lang="en-GB" sz="2800" dirty="0"/>
              <a:t>measured, incremental use of CASE environment framework mechanisms as a primary means of coordinating tools,</a:t>
            </a:r>
          </a:p>
          <a:p>
            <a:pPr lvl="1" algn="just"/>
            <a:r>
              <a:rPr lang="en-GB" sz="2800" dirty="0"/>
              <a:t>a realistic approach to the automated support of software processes by the </a:t>
            </a:r>
            <a:r>
              <a:rPr lang="en-US" sz="2800" dirty="0"/>
              <a:t>CASE environment, and</a:t>
            </a:r>
          </a:p>
          <a:p>
            <a:pPr lvl="1" algn="just"/>
            <a:r>
              <a:rPr lang="en-GB" sz="2800" dirty="0"/>
              <a:t>substantial, planned investment in adoption activities to help ensure the successful introduction and continued use of the CASE environment.</a:t>
            </a:r>
          </a:p>
        </p:txBody>
      </p:sp>
    </p:spTree>
    <p:extLst>
      <p:ext uri="{BB962C8B-B14F-4D97-AF65-F5344CB8AC3E}">
        <p14:creationId xmlns:p14="http://schemas.microsoft.com/office/powerpoint/2010/main" val="1604483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588F0-AC5B-4C60-96BA-9689DA1B030F}"/>
              </a:ext>
            </a:extLst>
          </p:cNvPr>
          <p:cNvSpPr>
            <a:spLocks noGrp="1"/>
          </p:cNvSpPr>
          <p:nvPr>
            <p:ph type="title"/>
          </p:nvPr>
        </p:nvSpPr>
        <p:spPr/>
        <p:txBody>
          <a:bodyPr>
            <a:normAutofit/>
          </a:bodyPr>
          <a:lstStyle/>
          <a:p>
            <a:r>
              <a:rPr lang="en-GB" b="1" dirty="0"/>
              <a:t>An Example of a Transitional CASE Environment</a:t>
            </a:r>
            <a:endParaRPr lang="en-US" dirty="0"/>
          </a:p>
        </p:txBody>
      </p:sp>
      <p:sp>
        <p:nvSpPr>
          <p:cNvPr id="3" name="Content Placeholder 2">
            <a:extLst>
              <a:ext uri="{FF2B5EF4-FFF2-40B4-BE49-F238E27FC236}">
                <a16:creationId xmlns:a16="http://schemas.microsoft.com/office/drawing/2014/main" id="{8B53E94D-2315-4551-90C8-3925DD9829D9}"/>
              </a:ext>
            </a:extLst>
          </p:cNvPr>
          <p:cNvSpPr>
            <a:spLocks noGrp="1"/>
          </p:cNvSpPr>
          <p:nvPr>
            <p:ph idx="1"/>
          </p:nvPr>
        </p:nvSpPr>
        <p:spPr/>
        <p:txBody>
          <a:bodyPr/>
          <a:lstStyle/>
          <a:p>
            <a:pPr algn="just"/>
            <a:r>
              <a:rPr lang="en-GB" dirty="0"/>
              <a:t>In this section, we highlight one CASE environment, the SLCSE environment sponsored by Rome Air Force Labs, as an example of how the prevalent concept of a CASE environment was transitioned from the earlier monolithic IPSE view to a decentralized, CASE tool driven approach. </a:t>
            </a:r>
          </a:p>
          <a:p>
            <a:pPr algn="just"/>
            <a:r>
              <a:rPr lang="en-GB" dirty="0"/>
              <a:t>For details please visit page 233-234</a:t>
            </a:r>
            <a:endParaRPr lang="en-US" dirty="0"/>
          </a:p>
        </p:txBody>
      </p:sp>
    </p:spTree>
    <p:extLst>
      <p:ext uri="{BB962C8B-B14F-4D97-AF65-F5344CB8AC3E}">
        <p14:creationId xmlns:p14="http://schemas.microsoft.com/office/powerpoint/2010/main" val="17609417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TotalTime>
  <Words>1318</Words>
  <Application>Microsoft Office PowerPoint</Application>
  <PresentationFormat>Widescreen</PresentationFormat>
  <Paragraphs>66</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Times-Roman</vt:lpstr>
      <vt:lpstr>Office Theme</vt:lpstr>
      <vt:lpstr>CASE Environments in Practice</vt:lpstr>
      <vt:lpstr>Contents </vt:lpstr>
      <vt:lpstr>Background of the Studies</vt:lpstr>
      <vt:lpstr>First Study</vt:lpstr>
      <vt:lpstr>Second Study</vt:lpstr>
      <vt:lpstr>PowerPoint Presentation</vt:lpstr>
      <vt:lpstr>Observations</vt:lpstr>
      <vt:lpstr>PowerPoint Presentation</vt:lpstr>
      <vt:lpstr>An Example of a Transitional CASE Environment</vt:lpstr>
      <vt:lpstr>CASE Environment Progress over the Past Decade</vt:lpstr>
      <vt:lpstr>PowerPoint Presentation</vt:lpstr>
      <vt:lpstr>Current CASE environment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Environments in Practice</dc:title>
  <dc:creator>asma khan</dc:creator>
  <cp:lastModifiedBy>asma khan</cp:lastModifiedBy>
  <cp:revision>10</cp:revision>
  <dcterms:created xsi:type="dcterms:W3CDTF">2020-03-02T17:01:04Z</dcterms:created>
  <dcterms:modified xsi:type="dcterms:W3CDTF">2020-04-23T08:56:05Z</dcterms:modified>
</cp:coreProperties>
</file>