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57" r:id="rId4"/>
    <p:sldId id="272" r:id="rId5"/>
    <p:sldId id="273" r:id="rId6"/>
    <p:sldId id="259" r:id="rId7"/>
    <p:sldId id="260" r:id="rId8"/>
    <p:sldId id="261" r:id="rId9"/>
    <p:sldId id="274" r:id="rId10"/>
    <p:sldId id="275" r:id="rId11"/>
    <p:sldId id="263" r:id="rId12"/>
    <p:sldId id="276" r:id="rId13"/>
    <p:sldId id="277" r:id="rId14"/>
    <p:sldId id="266" r:id="rId15"/>
    <p:sldId id="278" r:id="rId16"/>
    <p:sldId id="279" r:id="rId17"/>
    <p:sldId id="269" r:id="rId18"/>
    <p:sldId id="280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4FF16-C6B7-4192-8260-39C011041359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3EAD6-778B-418A-84BF-222DD087B1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275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8C6C1-4FF8-4D86-BB25-EED4433AE3CC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2068F-79EB-491B-81CA-95F5459BF0C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19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897B5B-F476-421F-B57A-07251A893827}" type="datetimeFigureOut">
              <a:rPr lang="en-US" smtClean="0"/>
              <a:pPr/>
              <a:t>3/31/2020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42EB85-3619-4291-B477-7D0E1D7B580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in Software Projects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633538"/>
          <a:ext cx="82296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5543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 risks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Changes in requirement that require major design rework are proposed.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Customers</a:t>
                      </a:r>
                      <a:r>
                        <a:rPr lang="en-US" baseline="0" dirty="0" smtClean="0"/>
                        <a:t> fail to understand the impact of requirement changes.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time required to develop software is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underestimated.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The rate of defect repair is underestimated.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The size of software in underestimated.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Risk types</a:t>
            </a:r>
            <a:endParaRPr kumimoji="0" lang="en-IN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 probability and seriousness of each risk.</a:t>
            </a:r>
          </a:p>
          <a:p>
            <a:r>
              <a:rPr lang="en-GB" dirty="0"/>
              <a:t>Probability may be </a:t>
            </a:r>
            <a:r>
              <a:rPr lang="en-GB" b="1" dirty="0"/>
              <a:t>very low, low, moderate, high or very high.</a:t>
            </a:r>
          </a:p>
          <a:p>
            <a:r>
              <a:rPr lang="en-GB" dirty="0"/>
              <a:t>Risk effects might be </a:t>
            </a:r>
            <a:r>
              <a:rPr lang="en-GB" b="1" dirty="0"/>
              <a:t>catastrophic, serious, tolerable or insignificant.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Risk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056"/>
                <a:gridCol w="1428760"/>
                <a:gridCol w="18287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financial problems force reduction in the project budget.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Catastrophic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is impossible to recruit staff with skills required for the project.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Catastrophic 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staff are ill at critical times in the project.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Changes in requirement that require major design rework are proposed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organization is restructured so that different management  are responsible for the project.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analysis (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2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7742"/>
                <a:gridCol w="1857388"/>
                <a:gridCol w="1614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database used in the project cannot process as many transactions per second as expected.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time required to develop software is underestimated.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Customers fail to understand the impact of</a:t>
                      </a:r>
                      <a:r>
                        <a:rPr lang="en-US" baseline="0" dirty="0" smtClean="0"/>
                        <a:t> requirements change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Tolerable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Required Training for staff is not available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Tolerable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size of software is underestimated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Tolerable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 (ii)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Consider each risk and develop a strategy to manage that risk</a:t>
            </a:r>
            <a:r>
              <a:rPr lang="en-GB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GB" b="1" dirty="0" smtClean="0"/>
              <a:t>Three common strategies are used</a:t>
            </a:r>
            <a:endParaRPr lang="en-GB" b="1" dirty="0"/>
          </a:p>
          <a:p>
            <a:pPr>
              <a:lnSpc>
                <a:spcPct val="90000"/>
              </a:lnSpc>
            </a:pPr>
            <a:r>
              <a:rPr lang="en-GB" dirty="0"/>
              <a:t>Avoidance strategies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probability that the risk will arise is reduced;</a:t>
            </a:r>
          </a:p>
          <a:p>
            <a:pPr>
              <a:lnSpc>
                <a:spcPct val="90000"/>
              </a:lnSpc>
            </a:pPr>
            <a:r>
              <a:rPr lang="en-GB" dirty="0"/>
              <a:t>Minimisation strategies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impact of the risk on the project or product will be reduced;</a:t>
            </a:r>
          </a:p>
          <a:p>
            <a:pPr>
              <a:lnSpc>
                <a:spcPct val="90000"/>
              </a:lnSpc>
            </a:pPr>
            <a:r>
              <a:rPr lang="en-GB" dirty="0"/>
              <a:t>Contingency plans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the risk arises, contingency plans are plans to deal with that risk;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5257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</a:t>
                      </a:r>
                      <a:r>
                        <a:rPr lang="en-US" baseline="0" dirty="0" smtClean="0"/>
                        <a:t> Financial Problems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 a brief document for senior</a:t>
                      </a:r>
                      <a:r>
                        <a:rPr lang="en-US" baseline="0" dirty="0" smtClean="0"/>
                        <a:t> management showing how project is making a very important contribution to goals of the business.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Recruitment problems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 customer of potential difficulties and the possibility of delays, investigate buying-in components.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 illness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Reorganize team so that there is more overlap of work  and people therefore understand each others jobs.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Defective components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potentially defective components with bought in components of known reliability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management strategies (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2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5257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Changes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</a:t>
                      </a:r>
                      <a:r>
                        <a:rPr lang="en-US" baseline="0" dirty="0" smtClean="0"/>
                        <a:t> information on requirements change impact, maximize information hiding in the design.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restructuring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 a brief document for senior management showing how the project is making a very important contribution</a:t>
                      </a:r>
                      <a:r>
                        <a:rPr lang="en-US" baseline="0" dirty="0" smtClean="0"/>
                        <a:t> to goals of the business.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Database performance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 the possibility</a:t>
                      </a:r>
                      <a:r>
                        <a:rPr lang="en-US" baseline="0" dirty="0" smtClean="0"/>
                        <a:t> of higher-performance database.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Underestimated development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 buying in components, investigate use of program generator.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Risk management strategies (ii)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 each identified risks regularly to decide whether or not it is becoming less or more probable.</a:t>
            </a:r>
          </a:p>
          <a:p>
            <a:r>
              <a:rPr lang="en-GB" dirty="0"/>
              <a:t>Also </a:t>
            </a:r>
            <a:r>
              <a:rPr lang="en-GB" dirty="0" smtClean="0"/>
              <a:t>access </a:t>
            </a:r>
            <a:r>
              <a:rPr lang="en-GB" dirty="0"/>
              <a:t>whether the effects of the risk have changed.</a:t>
            </a:r>
          </a:p>
          <a:p>
            <a:r>
              <a:rPr lang="en-GB" dirty="0"/>
              <a:t>Each key risk should be discussed at management progress meetings.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Risk monitoring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/>
                <a:gridCol w="60436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indicators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 delivery of hardware or support software, may be reported technology problems.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 staff morale, poor</a:t>
                      </a:r>
                      <a:r>
                        <a:rPr lang="en-US" baseline="0" dirty="0" smtClean="0"/>
                        <a:t> relationship amongst team member, job availability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Gossip,lack of attention by senior management.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Reluctance by team members to use tools, Complaint about CASE tools, demands for higher- powered workstations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Many requirement change request, customer complaints.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to meet agreed schedule,</a:t>
                      </a:r>
                      <a:r>
                        <a:rPr lang="en-US" baseline="0" dirty="0" smtClean="0"/>
                        <a:t> failure to clear reported defects.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indicators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</a:t>
            </a:r>
          </a:p>
          <a:p>
            <a:r>
              <a:rPr lang="en-US" dirty="0" smtClean="0"/>
              <a:t>Types of risks and their examples</a:t>
            </a:r>
          </a:p>
          <a:p>
            <a:r>
              <a:rPr lang="en-US" dirty="0" smtClean="0"/>
              <a:t>The risk management process.</a:t>
            </a:r>
          </a:p>
          <a:p>
            <a:r>
              <a:rPr lang="en-US" dirty="0" smtClean="0"/>
              <a:t>Flow of processes in risk management.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cover today	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Risk management is concerned with identifying risks and drawing up plans to minimise their effect on a project.</a:t>
            </a:r>
          </a:p>
          <a:p>
            <a:pPr>
              <a:lnSpc>
                <a:spcPct val="90000"/>
              </a:lnSpc>
            </a:pPr>
            <a:r>
              <a:rPr lang="en-GB" dirty="0"/>
              <a:t>A risk is a probability that some adverse circumstance will occur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Project risks affect schedule or resources;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Product risks affect the quality or performance of the software being developed;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Business risks affect the organisation developing or procuring the software.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Risk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1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1643074"/>
                <a:gridCol w="41862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 Turnover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Experienced staff will leave the project during development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Change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is a change of</a:t>
                      </a:r>
                      <a:r>
                        <a:rPr lang="en-US" baseline="0" dirty="0" smtClean="0"/>
                        <a:t> Organizational management with different priorities.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Unavailability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that is essential for the project will not be delivered in schedule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change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and product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will be large number of changes to the requirements than anticipated.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Specification delays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and product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Specification of essential interfaces are not available on schedule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Risks……</a:t>
            </a:r>
            <a:endParaRPr lang="en-IN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457200" y="1481138"/>
          <a:ext cx="8229601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1643074"/>
                <a:gridCol w="41862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 change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underlying technology in which the system is built is superseded by new technology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Competition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competitive product is marketed before  the system is completed.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/>
              <a:t>Risk identification</a:t>
            </a:r>
          </a:p>
          <a:p>
            <a:pPr lvl="1">
              <a:lnSpc>
                <a:spcPct val="90000"/>
              </a:lnSpc>
            </a:pPr>
            <a:r>
              <a:rPr lang="en-GB"/>
              <a:t>Identify project, product and business risks;</a:t>
            </a:r>
          </a:p>
          <a:p>
            <a:pPr>
              <a:lnSpc>
                <a:spcPct val="90000"/>
              </a:lnSpc>
            </a:pPr>
            <a:r>
              <a:rPr lang="en-GB"/>
              <a:t>Risk analysis</a:t>
            </a:r>
          </a:p>
          <a:p>
            <a:pPr lvl="1">
              <a:lnSpc>
                <a:spcPct val="90000"/>
              </a:lnSpc>
            </a:pPr>
            <a:r>
              <a:rPr lang="en-GB"/>
              <a:t>Assess the likelihood and consequences of these risks;</a:t>
            </a:r>
          </a:p>
          <a:p>
            <a:pPr>
              <a:lnSpc>
                <a:spcPct val="90000"/>
              </a:lnSpc>
            </a:pPr>
            <a:r>
              <a:rPr lang="en-GB"/>
              <a:t>Risk planning</a:t>
            </a:r>
          </a:p>
          <a:p>
            <a:pPr lvl="1">
              <a:lnSpc>
                <a:spcPct val="90000"/>
              </a:lnSpc>
            </a:pPr>
            <a:r>
              <a:rPr lang="en-GB"/>
              <a:t>Draw up plans to avoid or minimise the effects of the risk;</a:t>
            </a:r>
          </a:p>
          <a:p>
            <a:pPr>
              <a:lnSpc>
                <a:spcPct val="90000"/>
              </a:lnSpc>
            </a:pPr>
            <a:r>
              <a:rPr lang="en-GB"/>
              <a:t>Risk monitoring</a:t>
            </a:r>
          </a:p>
          <a:p>
            <a:pPr lvl="1">
              <a:lnSpc>
                <a:spcPct val="90000"/>
              </a:lnSpc>
            </a:pPr>
            <a:r>
              <a:rPr lang="en-GB"/>
              <a:t>Monitor the risks throughout the project;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risk management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9556" y="2218015"/>
            <a:ext cx="8570109" cy="3135814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1797" tIns="45898" rIns="91797" bIns="45898" anchor="ctr"/>
          <a:lstStyle/>
          <a:p>
            <a:endParaRPr lang="en-IN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risk management process</a:t>
            </a:r>
          </a:p>
        </p:txBody>
      </p:sp>
      <p:pic>
        <p:nvPicPr>
          <p:cNvPr id="54277" name="Picture 5" descr="5.10 Risk-man-process.eps                                      000FF90EMacintosh HD                   B8AA5F2E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151" y="2523949"/>
            <a:ext cx="7881439" cy="2323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Some types of risks are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Technology </a:t>
            </a:r>
            <a:r>
              <a:rPr lang="en-GB" dirty="0"/>
              <a:t>risks.</a:t>
            </a:r>
          </a:p>
          <a:p>
            <a:r>
              <a:rPr lang="en-GB" dirty="0"/>
              <a:t>People risks.</a:t>
            </a:r>
          </a:p>
          <a:p>
            <a:r>
              <a:rPr lang="en-GB" dirty="0"/>
              <a:t>Organisational risks.</a:t>
            </a:r>
          </a:p>
          <a:p>
            <a:r>
              <a:rPr lang="en-GB" dirty="0"/>
              <a:t>Requirements risks.</a:t>
            </a:r>
          </a:p>
          <a:p>
            <a:r>
              <a:rPr lang="en-GB" dirty="0"/>
              <a:t>Estimation risks.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 identification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5543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 risks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databases used in the system cannot process as many transactions as expected.</a:t>
                      </a:r>
                      <a:br>
                        <a:rPr lang="en-US" dirty="0" smtClean="0"/>
                      </a:b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Irctc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website suffers this risk…..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 It is impossible to recruit staff with skills required.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 Key staff is ill and</a:t>
                      </a:r>
                      <a:r>
                        <a:rPr lang="en-US" baseline="0" dirty="0" smtClean="0"/>
                        <a:t> is unavailable at critical times.</a:t>
                      </a:r>
                    </a:p>
                    <a:p>
                      <a:r>
                        <a:rPr lang="en-US" baseline="0" dirty="0" err="1" smtClean="0">
                          <a:solidFill>
                            <a:srgbClr val="C00000"/>
                          </a:solidFill>
                        </a:rPr>
                        <a:t>E.g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if some very innovative project is taken by the company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Organization is restructured so</a:t>
                      </a:r>
                      <a:r>
                        <a:rPr lang="en-US" baseline="0" dirty="0" smtClean="0"/>
                        <a:t> that different management is responsible for the project.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Organizational financial problems force reduction in the budget.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types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936</Words>
  <Application>Microsoft Office PowerPoint</Application>
  <PresentationFormat>On-screen Show (4:3)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Lucida Sans Unicode</vt:lpstr>
      <vt:lpstr>Verdana</vt:lpstr>
      <vt:lpstr>Wingdings 2</vt:lpstr>
      <vt:lpstr>Wingdings 3</vt:lpstr>
      <vt:lpstr>Concourse</vt:lpstr>
      <vt:lpstr>Risk Management in Software Projects</vt:lpstr>
      <vt:lpstr>What We will cover today </vt:lpstr>
      <vt:lpstr>Risk management</vt:lpstr>
      <vt:lpstr>Software risks</vt:lpstr>
      <vt:lpstr>Software Risks……</vt:lpstr>
      <vt:lpstr>The risk management process</vt:lpstr>
      <vt:lpstr>The risk management process</vt:lpstr>
      <vt:lpstr>Risk identification</vt:lpstr>
      <vt:lpstr>Risk types</vt:lpstr>
      <vt:lpstr>PowerPoint Presentation</vt:lpstr>
      <vt:lpstr>Risk analysis</vt:lpstr>
      <vt:lpstr>Risk analysis (i)</vt:lpstr>
      <vt:lpstr>Risk analysis (ii)</vt:lpstr>
      <vt:lpstr>Risk planning</vt:lpstr>
      <vt:lpstr>Risk management strategies (i)</vt:lpstr>
      <vt:lpstr>Risk management strategies (ii)</vt:lpstr>
      <vt:lpstr>Risk monitoring</vt:lpstr>
      <vt:lpstr>Risk indicators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in Software Projects</dc:title>
  <dc:creator>toshiba</dc:creator>
  <cp:lastModifiedBy>suleman shahzad</cp:lastModifiedBy>
  <cp:revision>20</cp:revision>
  <dcterms:created xsi:type="dcterms:W3CDTF">2014-01-06T06:59:03Z</dcterms:created>
  <dcterms:modified xsi:type="dcterms:W3CDTF">2020-03-31T06:08:16Z</dcterms:modified>
</cp:coreProperties>
</file>