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194BC-2130-473F-A62D-E924E72E70C8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71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1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2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BE9E-EA74-419E-8D63-36FF97EC7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2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06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04860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BE9E-EA74-419E-8D63-36FF97EC70F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3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BE9E-EA74-419E-8D63-36FF97EC70F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57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04865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BE9E-EA74-419E-8D63-36FF97EC70F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6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04866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BE9E-EA74-419E-8D63-36FF97EC70F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0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6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6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0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7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8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6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8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6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0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7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6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66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7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67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6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7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95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96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69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Leukopoiesis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48591" name="TextBox 2"/>
          <p:cNvSpPr txBox="1"/>
          <p:nvPr/>
        </p:nvSpPr>
        <p:spPr>
          <a:xfrm>
            <a:off x="457200" y="1752600"/>
            <a:ext cx="873559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94055" indent="-694055">
              <a:buFont typeface="Wingdings" panose="05000000000000000000" pitchFamily="2" charset="2"/>
              <a:buChar char="v"/>
            </a:pPr>
            <a:r>
              <a:rPr lang="en-US" b="1" dirty="0" err="1" smtClean="0"/>
              <a:t>Leukopoiesis</a:t>
            </a:r>
            <a:r>
              <a:rPr lang="en-US" dirty="0" smtClean="0"/>
              <a:t>- </a:t>
            </a:r>
            <a:r>
              <a:rPr lang="en-US" dirty="0"/>
              <a:t>form of </a:t>
            </a:r>
            <a:r>
              <a:rPr lang="en-US" dirty="0" err="1"/>
              <a:t>haematopoiesis</a:t>
            </a:r>
            <a:r>
              <a:rPr lang="en-US" dirty="0"/>
              <a:t>  in which WBC, or leukocytes are formed </a:t>
            </a:r>
          </a:p>
          <a:p>
            <a:pPr marL="694055" indent="-694055"/>
            <a:r>
              <a:rPr lang="en-US" dirty="0"/>
              <a:t>	in bone marrow in bones in adults/ hematopoietic organs in  fetus. </a:t>
            </a:r>
          </a:p>
          <a:p>
            <a:pPr marL="694055" indent="-694055">
              <a:buFont typeface="Wingdings" panose="05000000000000000000" pitchFamily="2" charset="2"/>
              <a:buChar char="v"/>
            </a:pPr>
            <a:r>
              <a:rPr lang="en-US" dirty="0"/>
              <a:t>White blood cells,  formed from the differentiation of  </a:t>
            </a:r>
            <a:r>
              <a:rPr lang="en-US" dirty="0" err="1"/>
              <a:t>pluripotent</a:t>
            </a:r>
            <a:r>
              <a:rPr lang="en-US" dirty="0"/>
              <a:t> hematopoietic </a:t>
            </a:r>
          </a:p>
          <a:p>
            <a:pPr marL="694055" indent="-694055"/>
            <a:r>
              <a:rPr lang="en-US" dirty="0"/>
              <a:t>	stem cells which give rise to several cell lines with unlimited  differentiation  </a:t>
            </a:r>
          </a:p>
          <a:p>
            <a:pPr marL="694055" indent="-694055"/>
            <a:r>
              <a:rPr lang="en-US" dirty="0"/>
              <a:t>	potential.  </a:t>
            </a:r>
          </a:p>
          <a:p>
            <a:pPr marL="694055" indent="-694055">
              <a:buFont typeface="Wingdings" panose="05000000000000000000" pitchFamily="2" charset="2"/>
              <a:buChar char="v"/>
            </a:pPr>
            <a:r>
              <a:rPr lang="en-US" dirty="0"/>
              <a:t>These immediate cell lines, or colonies, are progenitors of red  blood cells , platelets</a:t>
            </a:r>
          </a:p>
          <a:p>
            <a:pPr marL="694055" indent="-694055"/>
            <a:r>
              <a:rPr lang="en-US" dirty="0"/>
              <a:t>	and the two main groups of  WBCs, </a:t>
            </a:r>
            <a:r>
              <a:rPr lang="en-US" dirty="0" err="1"/>
              <a:t>myelocytes</a:t>
            </a:r>
            <a:r>
              <a:rPr lang="en-US" dirty="0"/>
              <a:t>  and lymphocytes</a:t>
            </a:r>
          </a:p>
          <a:p>
            <a:pPr marL="694055" indent="-694055">
              <a:buFont typeface="Wingdings" panose="05000000000000000000" pitchFamily="2" charset="2"/>
              <a:buChar char="v"/>
            </a:pPr>
            <a:r>
              <a:rPr lang="en-US" dirty="0" err="1"/>
              <a:t>Myelocytes</a:t>
            </a:r>
            <a:r>
              <a:rPr lang="en-US" dirty="0"/>
              <a:t> leads to </a:t>
            </a:r>
            <a:r>
              <a:rPr lang="en-US" dirty="0" err="1"/>
              <a:t>myelogenesis</a:t>
            </a:r>
            <a:r>
              <a:rPr lang="en-US" dirty="0"/>
              <a:t> (generation of granulocytes and </a:t>
            </a:r>
            <a:r>
              <a:rPr lang="en-US" dirty="0" err="1"/>
              <a:t>Monocytes</a:t>
            </a:r>
            <a:r>
              <a:rPr lang="en-US" dirty="0"/>
              <a:t>)</a:t>
            </a:r>
          </a:p>
          <a:p>
            <a:pPr marL="694055" indent="-694055">
              <a:buFont typeface="Wingdings" panose="05000000000000000000" pitchFamily="2" charset="2"/>
              <a:buChar char="v"/>
            </a:pPr>
            <a:r>
              <a:rPr lang="en-US" dirty="0" err="1"/>
              <a:t>Lymonhocytes</a:t>
            </a:r>
            <a:r>
              <a:rPr lang="en-US" dirty="0"/>
              <a:t>  leads to generation of B and T lymphocytes</a:t>
            </a:r>
          </a:p>
          <a:p>
            <a:pPr marL="694055" indent="-694055"/>
            <a:endParaRPr lang="en-US" dirty="0"/>
          </a:p>
          <a:p>
            <a:pPr marL="694055" indent="-694055"/>
            <a:endParaRPr lang="en-US" u="sng" dirty="0"/>
          </a:p>
          <a:p>
            <a:pPr marL="694055" indent="-694055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Development of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Eosinophils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48660" name="TextBox 2"/>
          <p:cNvSpPr txBox="1"/>
          <p:nvPr/>
        </p:nvSpPr>
        <p:spPr>
          <a:xfrm>
            <a:off x="457201" y="1752600"/>
            <a:ext cx="8458200" cy="4968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sz="2000" dirty="0"/>
              <a:t>Under the stimulation of GM-CSF, IL-3 and IL-5 the CFU-GEMM differentiates into the CFU-</a:t>
            </a:r>
            <a:r>
              <a:rPr lang="en-US" sz="2000" dirty="0" err="1"/>
              <a:t>Eo</a:t>
            </a:r>
            <a:endParaRPr lang="en-US" sz="2000" dirty="0"/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b="1" dirty="0" err="1"/>
              <a:t>Myeloblast</a:t>
            </a:r>
            <a:r>
              <a:rPr lang="en-US" b="1" dirty="0"/>
              <a:t> &amp; </a:t>
            </a:r>
            <a:r>
              <a:rPr lang="en-US" b="1" dirty="0" err="1"/>
              <a:t>Promyelocyte</a:t>
            </a:r>
            <a:endParaRPr lang="en-US" b="1" dirty="0"/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Common to all granulocytes and no distinction can be made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b="1" dirty="0" err="1"/>
              <a:t>Eosinnophilic</a:t>
            </a:r>
            <a:r>
              <a:rPr lang="en-US" b="1" dirty="0"/>
              <a:t> </a:t>
            </a:r>
            <a:r>
              <a:rPr lang="en-US" b="1" dirty="0" err="1"/>
              <a:t>myelocyte</a:t>
            </a:r>
            <a:r>
              <a:rPr lang="en-US" b="1" dirty="0"/>
              <a:t> &amp; </a:t>
            </a:r>
            <a:r>
              <a:rPr lang="en-US" b="1" dirty="0" err="1"/>
              <a:t>metamyelocyte</a:t>
            </a:r>
            <a:endParaRPr lang="en-US" b="1" dirty="0"/>
          </a:p>
          <a:p>
            <a:pPr marL="630555" indent="-630555"/>
            <a:endParaRPr lang="en-US" b="1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Specific granules start to appear in the </a:t>
            </a:r>
            <a:r>
              <a:rPr lang="en-US" dirty="0" err="1"/>
              <a:t>myelocyte</a:t>
            </a:r>
            <a:r>
              <a:rPr lang="en-US" dirty="0"/>
              <a:t> stage,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As the cell develops into the </a:t>
            </a:r>
            <a:r>
              <a:rPr lang="en-US" dirty="0" err="1"/>
              <a:t>metamyelocyte</a:t>
            </a:r>
            <a:r>
              <a:rPr lang="en-US" dirty="0"/>
              <a:t> stage, mitosis ceases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b="1" dirty="0" err="1"/>
              <a:t>Eosinophil</a:t>
            </a:r>
            <a:endParaRPr lang="en-US" b="1" dirty="0"/>
          </a:p>
          <a:p>
            <a:pPr marL="630555" indent="-630555"/>
            <a:endParaRPr lang="en-US" b="1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Mature cell has a </a:t>
            </a:r>
            <a:r>
              <a:rPr lang="en-US" dirty="0" err="1"/>
              <a:t>bilobed</a:t>
            </a:r>
            <a:r>
              <a:rPr lang="en-US" dirty="0"/>
              <a:t> or </a:t>
            </a:r>
            <a:r>
              <a:rPr lang="en-US" dirty="0" err="1"/>
              <a:t>trilobed</a:t>
            </a:r>
            <a:r>
              <a:rPr lang="en-US" dirty="0"/>
              <a:t> nucleus. Species specific variations in granule size once stained</a:t>
            </a:r>
            <a:endParaRPr lang="en-US" b="1" i="1" dirty="0"/>
          </a:p>
          <a:p>
            <a:pPr marL="630555" indent="-630555"/>
            <a:endParaRPr lang="en-US" dirty="0"/>
          </a:p>
          <a:p>
            <a:pPr marL="630555" indent="-630555"/>
            <a:endParaRPr lang="en-US" dirty="0"/>
          </a:p>
        </p:txBody>
      </p:sp>
      <p:sp>
        <p:nvSpPr>
          <p:cNvPr id="1048661" name="Oval 5"/>
          <p:cNvSpPr/>
          <p:nvPr/>
        </p:nvSpPr>
        <p:spPr>
          <a:xfrm>
            <a:off x="6781800" y="2286000"/>
            <a:ext cx="3048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8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8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8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8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8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486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486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Leukopoiesis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48595" name="TextBox 2"/>
          <p:cNvSpPr txBox="1"/>
          <p:nvPr/>
        </p:nvSpPr>
        <p:spPr>
          <a:xfrm>
            <a:off x="457200" y="1752600"/>
            <a:ext cx="8437880" cy="30251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94055" indent="-694055">
              <a:buFont typeface="Wingdings" panose="05000000000000000000" pitchFamily="2" charset="2"/>
              <a:buChar char="v"/>
            </a:pPr>
            <a:r>
              <a:rPr lang="en-US" dirty="0"/>
              <a:t>The </a:t>
            </a:r>
            <a:r>
              <a:rPr lang="en-US" dirty="0" err="1"/>
              <a:t>progineter</a:t>
            </a:r>
            <a:r>
              <a:rPr lang="en-US" dirty="0"/>
              <a:t> cell  for all blood elements is CFU-GEMM (Myeloid stem cell)</a:t>
            </a:r>
          </a:p>
          <a:p>
            <a:pPr marL="694055" indent="-694055">
              <a:buFont typeface="Wingdings" panose="05000000000000000000" pitchFamily="2" charset="2"/>
              <a:buChar char="v"/>
            </a:pPr>
            <a:endParaRPr lang="en-US" dirty="0"/>
          </a:p>
          <a:p>
            <a:pPr marL="694055" indent="-694055">
              <a:buFont typeface="Wingdings" panose="05000000000000000000" pitchFamily="2" charset="2"/>
              <a:buChar char="v"/>
            </a:pPr>
            <a:r>
              <a:rPr lang="en-US" dirty="0"/>
              <a:t>This stem Cell give rise to :</a:t>
            </a:r>
          </a:p>
          <a:p>
            <a:pPr marL="1260475">
              <a:buFont typeface="+mj-lt"/>
              <a:buAutoNum type="arabicPeriod"/>
            </a:pPr>
            <a:r>
              <a:rPr lang="en-US" dirty="0"/>
              <a:t> Granulocytes </a:t>
            </a:r>
          </a:p>
          <a:p>
            <a:pPr marL="1260475">
              <a:buFont typeface="+mj-lt"/>
              <a:buAutoNum type="arabicPeriod"/>
            </a:pPr>
            <a:r>
              <a:rPr lang="en-US" dirty="0"/>
              <a:t>Erythroblast </a:t>
            </a:r>
          </a:p>
          <a:p>
            <a:pPr marL="1260475">
              <a:buFont typeface="+mj-lt"/>
              <a:buAutoNum type="arabicPeriod"/>
            </a:pPr>
            <a:r>
              <a:rPr lang="en-US" dirty="0"/>
              <a:t>Macrophage</a:t>
            </a:r>
          </a:p>
          <a:p>
            <a:pPr marL="1260475">
              <a:buFont typeface="+mj-lt"/>
              <a:buAutoNum type="arabicPeriod"/>
            </a:pPr>
            <a:r>
              <a:rPr lang="en-US" dirty="0"/>
              <a:t> Megakaryoblast</a:t>
            </a:r>
          </a:p>
          <a:p>
            <a:pPr marL="694055" indent="-694055"/>
            <a:endParaRPr lang="en-US" dirty="0"/>
          </a:p>
          <a:p>
            <a:pPr marL="694055" indent="-694055"/>
            <a:r>
              <a:rPr lang="en-US" dirty="0"/>
              <a:t>	</a:t>
            </a:r>
          </a:p>
          <a:p>
            <a:pPr marL="694055" indent="-694055"/>
            <a:endParaRPr lang="en-US" u="sng" dirty="0"/>
          </a:p>
          <a:p>
            <a:pPr marL="694055" indent="-694055"/>
            <a:endParaRPr lang="en-US" dirty="0"/>
          </a:p>
        </p:txBody>
      </p:sp>
      <p:cxnSp>
        <p:nvCxnSpPr>
          <p:cNvPr id="3145728" name="Straight Arrow Connector 4"/>
          <p:cNvCxnSpPr/>
          <p:nvPr/>
        </p:nvCxnSpPr>
        <p:spPr>
          <a:xfrm flipH="1">
            <a:off x="1143000" y="4659868"/>
            <a:ext cx="1981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6" name="TextBox 5"/>
          <p:cNvSpPr txBox="1"/>
          <p:nvPr/>
        </p:nvSpPr>
        <p:spPr>
          <a:xfrm>
            <a:off x="609600" y="5498068"/>
            <a:ext cx="881380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CFU-M</a:t>
            </a:r>
          </a:p>
        </p:txBody>
      </p:sp>
      <p:cxnSp>
        <p:nvCxnSpPr>
          <p:cNvPr id="3145729" name="Straight Arrow Connector 6"/>
          <p:cNvCxnSpPr/>
          <p:nvPr/>
        </p:nvCxnSpPr>
        <p:spPr>
          <a:xfrm flipH="1">
            <a:off x="2133600" y="4648200"/>
            <a:ext cx="990600" cy="750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7" name="TextBox 10"/>
          <p:cNvSpPr txBox="1"/>
          <p:nvPr/>
        </p:nvSpPr>
        <p:spPr>
          <a:xfrm>
            <a:off x="1533127" y="5574268"/>
            <a:ext cx="830580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CFU-G</a:t>
            </a:r>
          </a:p>
        </p:txBody>
      </p:sp>
      <p:cxnSp>
        <p:nvCxnSpPr>
          <p:cNvPr id="3145730" name="Straight Arrow Connector 11"/>
          <p:cNvCxnSpPr/>
          <p:nvPr/>
        </p:nvCxnSpPr>
        <p:spPr>
          <a:xfrm>
            <a:off x="3124200" y="45720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8" name="TextBox 14"/>
          <p:cNvSpPr txBox="1"/>
          <p:nvPr/>
        </p:nvSpPr>
        <p:spPr>
          <a:xfrm>
            <a:off x="2590800" y="5650468"/>
            <a:ext cx="944879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CFU-</a:t>
            </a:r>
            <a:r>
              <a:rPr lang="en-US" dirty="0" err="1"/>
              <a:t>Ba</a:t>
            </a:r>
            <a:endParaRPr lang="en-US" dirty="0"/>
          </a:p>
        </p:txBody>
      </p:sp>
      <p:cxnSp>
        <p:nvCxnSpPr>
          <p:cNvPr id="3145731" name="Straight Arrow Connector 15"/>
          <p:cNvCxnSpPr/>
          <p:nvPr/>
        </p:nvCxnSpPr>
        <p:spPr>
          <a:xfrm>
            <a:off x="3124200" y="46482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9" name="TextBox 18"/>
          <p:cNvSpPr txBox="1"/>
          <p:nvPr/>
        </p:nvSpPr>
        <p:spPr>
          <a:xfrm>
            <a:off x="3628255" y="5650468"/>
            <a:ext cx="932179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CFU-</a:t>
            </a:r>
            <a:r>
              <a:rPr lang="en-US" dirty="0" err="1"/>
              <a:t>Eo</a:t>
            </a:r>
            <a:endParaRPr lang="en-US" dirty="0"/>
          </a:p>
        </p:txBody>
      </p:sp>
      <p:sp>
        <p:nvSpPr>
          <p:cNvPr id="1048600" name="TextBox 19"/>
          <p:cNvSpPr txBox="1"/>
          <p:nvPr/>
        </p:nvSpPr>
        <p:spPr>
          <a:xfrm>
            <a:off x="3668674" y="3505200"/>
            <a:ext cx="1284326" cy="6248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CFU-GEMM</a:t>
            </a:r>
          </a:p>
        </p:txBody>
      </p:sp>
      <p:cxnSp>
        <p:nvCxnSpPr>
          <p:cNvPr id="3145732" name="Straight Arrow Connector 21"/>
          <p:cNvCxnSpPr/>
          <p:nvPr/>
        </p:nvCxnSpPr>
        <p:spPr>
          <a:xfrm flipH="1">
            <a:off x="3276600" y="38862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3" name="Straight Arrow Connector 23"/>
          <p:cNvCxnSpPr/>
          <p:nvPr/>
        </p:nvCxnSpPr>
        <p:spPr>
          <a:xfrm>
            <a:off x="3962400" y="3886200"/>
            <a:ext cx="762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1" name="TextBox 24"/>
          <p:cNvSpPr txBox="1"/>
          <p:nvPr/>
        </p:nvSpPr>
        <p:spPr>
          <a:xfrm>
            <a:off x="2133600" y="4267200"/>
            <a:ext cx="13716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Myeloblast</a:t>
            </a:r>
            <a:endParaRPr lang="en-US" dirty="0"/>
          </a:p>
        </p:txBody>
      </p:sp>
      <p:sp>
        <p:nvSpPr>
          <p:cNvPr id="1048602" name="TextBox 27"/>
          <p:cNvSpPr txBox="1"/>
          <p:nvPr/>
        </p:nvSpPr>
        <p:spPr>
          <a:xfrm>
            <a:off x="4419600" y="4267200"/>
            <a:ext cx="1371600" cy="6248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Lymphoblast</a:t>
            </a:r>
          </a:p>
        </p:txBody>
      </p:sp>
      <p:cxnSp>
        <p:nvCxnSpPr>
          <p:cNvPr id="3145734" name="Straight Arrow Connector 28"/>
          <p:cNvCxnSpPr/>
          <p:nvPr/>
        </p:nvCxnSpPr>
        <p:spPr>
          <a:xfrm>
            <a:off x="5187371" y="4659868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29"/>
          <p:cNvSpPr txBox="1"/>
          <p:nvPr/>
        </p:nvSpPr>
        <p:spPr>
          <a:xfrm>
            <a:off x="4790594" y="5650468"/>
            <a:ext cx="1541779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T-lymphocyte</a:t>
            </a:r>
          </a:p>
        </p:txBody>
      </p:sp>
      <p:cxnSp>
        <p:nvCxnSpPr>
          <p:cNvPr id="3145735" name="Straight Arrow Connector 30"/>
          <p:cNvCxnSpPr/>
          <p:nvPr/>
        </p:nvCxnSpPr>
        <p:spPr>
          <a:xfrm>
            <a:off x="5187371" y="4648200"/>
            <a:ext cx="136582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4" name="TextBox 31"/>
          <p:cNvSpPr txBox="1"/>
          <p:nvPr/>
        </p:nvSpPr>
        <p:spPr>
          <a:xfrm>
            <a:off x="6368451" y="5650468"/>
            <a:ext cx="1567179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B-lymphocyte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4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4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4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14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04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4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14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04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6" grpId="0" animBg="1"/>
      <p:bldP spid="1048597" grpId="0" animBg="1"/>
      <p:bldP spid="1048598" grpId="0" animBg="1"/>
      <p:bldP spid="1048599" grpId="0" animBg="1"/>
      <p:bldP spid="1048600" grpId="0" animBg="1"/>
      <p:bldP spid="1048601" grpId="0" animBg="1"/>
      <p:bldP spid="1048602" grpId="0" animBg="1"/>
      <p:bldP spid="1048603" grpId="0" animBg="1"/>
      <p:bldP spid="10486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Leukopoiesis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048627" name="TextBox 10"/>
          <p:cNvSpPr txBox="1"/>
          <p:nvPr/>
        </p:nvSpPr>
        <p:spPr>
          <a:xfrm>
            <a:off x="762000" y="5650468"/>
            <a:ext cx="830580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CFU-G</a:t>
            </a:r>
          </a:p>
        </p:txBody>
      </p:sp>
      <p:cxnSp>
        <p:nvCxnSpPr>
          <p:cNvPr id="3145736" name="Straight Arrow Connector 11"/>
          <p:cNvCxnSpPr/>
          <p:nvPr/>
        </p:nvCxnSpPr>
        <p:spPr>
          <a:xfrm>
            <a:off x="1676400" y="4495800"/>
            <a:ext cx="914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8" name="TextBox 14"/>
          <p:cNvSpPr txBox="1"/>
          <p:nvPr/>
        </p:nvSpPr>
        <p:spPr>
          <a:xfrm>
            <a:off x="4161655" y="3657600"/>
            <a:ext cx="101994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CFU-</a:t>
            </a:r>
            <a:r>
              <a:rPr lang="en-US" dirty="0" err="1"/>
              <a:t>Ba</a:t>
            </a:r>
            <a:endParaRPr lang="en-US" dirty="0"/>
          </a:p>
        </p:txBody>
      </p:sp>
      <p:sp>
        <p:nvSpPr>
          <p:cNvPr id="1048629" name="TextBox 18"/>
          <p:cNvSpPr txBox="1"/>
          <p:nvPr/>
        </p:nvSpPr>
        <p:spPr>
          <a:xfrm>
            <a:off x="6834426" y="3581400"/>
            <a:ext cx="932180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CFU-</a:t>
            </a:r>
            <a:r>
              <a:rPr lang="en-US" dirty="0" err="1"/>
              <a:t>Eo</a:t>
            </a:r>
            <a:endParaRPr lang="en-US" dirty="0"/>
          </a:p>
        </p:txBody>
      </p:sp>
      <p:sp>
        <p:nvSpPr>
          <p:cNvPr id="1048630" name="TextBox 19"/>
          <p:cNvSpPr txBox="1"/>
          <p:nvPr/>
        </p:nvSpPr>
        <p:spPr>
          <a:xfrm>
            <a:off x="3897274" y="1676400"/>
            <a:ext cx="1284326" cy="624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CFU-GEMM</a:t>
            </a:r>
          </a:p>
        </p:txBody>
      </p:sp>
      <p:cxnSp>
        <p:nvCxnSpPr>
          <p:cNvPr id="3145737" name="Straight Connector 34"/>
          <p:cNvCxnSpPr/>
          <p:nvPr/>
        </p:nvCxnSpPr>
        <p:spPr>
          <a:xfrm>
            <a:off x="1828800" y="2514600"/>
            <a:ext cx="548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8" name="Straight Arrow Connector 42"/>
          <p:cNvCxnSpPr/>
          <p:nvPr/>
        </p:nvCxnSpPr>
        <p:spPr>
          <a:xfrm>
            <a:off x="4572000" y="2133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9" name="Straight Arrow Connector 44"/>
          <p:cNvCxnSpPr/>
          <p:nvPr/>
        </p:nvCxnSpPr>
        <p:spPr>
          <a:xfrm>
            <a:off x="1828800" y="25146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31" name="TextBox 46"/>
          <p:cNvSpPr txBox="1"/>
          <p:nvPr/>
        </p:nvSpPr>
        <p:spPr>
          <a:xfrm>
            <a:off x="76200" y="3581400"/>
            <a:ext cx="3276600" cy="8915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CFU-GM </a:t>
            </a:r>
          </a:p>
          <a:p>
            <a:pPr algn="ctr"/>
            <a:r>
              <a:rPr lang="en-US" dirty="0"/>
              <a:t>(Common Precursor) (</a:t>
            </a:r>
            <a:r>
              <a:rPr lang="en-US" dirty="0" err="1"/>
              <a:t>Neut.+Mono</a:t>
            </a:r>
            <a:r>
              <a:rPr lang="en-US" dirty="0"/>
              <a:t>.)</a:t>
            </a:r>
          </a:p>
        </p:txBody>
      </p:sp>
      <p:sp>
        <p:nvSpPr>
          <p:cNvPr id="1048632" name="TextBox 47"/>
          <p:cNvSpPr txBox="1"/>
          <p:nvPr/>
        </p:nvSpPr>
        <p:spPr>
          <a:xfrm>
            <a:off x="202528" y="2667000"/>
            <a:ext cx="1389379" cy="7010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GM-CSF, G-CSF,</a:t>
            </a:r>
          </a:p>
          <a:p>
            <a:pPr algn="ctr"/>
            <a:r>
              <a:rPr lang="en-US" sz="1400" b="1" dirty="0"/>
              <a:t> M-CSF</a:t>
            </a:r>
          </a:p>
          <a:p>
            <a:pPr algn="ctr"/>
            <a:r>
              <a:rPr lang="en-US" sz="1400" b="1" dirty="0"/>
              <a:t>and IL-3</a:t>
            </a:r>
            <a:endParaRPr lang="en-US" sz="1600" b="1" dirty="0"/>
          </a:p>
        </p:txBody>
      </p:sp>
      <p:cxnSp>
        <p:nvCxnSpPr>
          <p:cNvPr id="3145740" name="Straight Arrow Connector 49"/>
          <p:cNvCxnSpPr/>
          <p:nvPr/>
        </p:nvCxnSpPr>
        <p:spPr>
          <a:xfrm>
            <a:off x="1524000" y="28956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1" name="Straight Arrow Connector 50"/>
          <p:cNvCxnSpPr/>
          <p:nvPr/>
        </p:nvCxnSpPr>
        <p:spPr>
          <a:xfrm>
            <a:off x="4572000" y="25908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33" name="TextBox 51"/>
          <p:cNvSpPr txBox="1"/>
          <p:nvPr/>
        </p:nvSpPr>
        <p:spPr>
          <a:xfrm>
            <a:off x="3199535" y="2743200"/>
            <a:ext cx="83362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GM-CSF </a:t>
            </a:r>
          </a:p>
          <a:p>
            <a:pPr algn="ctr"/>
            <a:r>
              <a:rPr lang="en-US" sz="1400" b="1" dirty="0"/>
              <a:t>and IL-3</a:t>
            </a:r>
            <a:endParaRPr lang="en-US" sz="1600" b="1" dirty="0"/>
          </a:p>
        </p:txBody>
      </p:sp>
      <p:cxnSp>
        <p:nvCxnSpPr>
          <p:cNvPr id="3145742" name="Straight Arrow Connector 52"/>
          <p:cNvCxnSpPr/>
          <p:nvPr/>
        </p:nvCxnSpPr>
        <p:spPr>
          <a:xfrm>
            <a:off x="4191000" y="29718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34" name="TextBox 53"/>
          <p:cNvSpPr txBox="1"/>
          <p:nvPr/>
        </p:nvSpPr>
        <p:spPr>
          <a:xfrm>
            <a:off x="6024375" y="2743200"/>
            <a:ext cx="868679" cy="497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GM-CSF </a:t>
            </a:r>
          </a:p>
          <a:p>
            <a:pPr algn="ctr"/>
            <a:r>
              <a:rPr lang="en-US" sz="1400" b="1" dirty="0"/>
              <a:t>IL-3, IL-5</a:t>
            </a:r>
            <a:endParaRPr lang="en-US" sz="1600" b="1" dirty="0"/>
          </a:p>
        </p:txBody>
      </p:sp>
      <p:cxnSp>
        <p:nvCxnSpPr>
          <p:cNvPr id="3145743" name="Straight Arrow Connector 54"/>
          <p:cNvCxnSpPr/>
          <p:nvPr/>
        </p:nvCxnSpPr>
        <p:spPr>
          <a:xfrm>
            <a:off x="6934200" y="29718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4" name="Straight Arrow Connector 55"/>
          <p:cNvCxnSpPr/>
          <p:nvPr/>
        </p:nvCxnSpPr>
        <p:spPr>
          <a:xfrm>
            <a:off x="7315200" y="2514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5" name="Straight Arrow Connector 56"/>
          <p:cNvCxnSpPr/>
          <p:nvPr/>
        </p:nvCxnSpPr>
        <p:spPr>
          <a:xfrm flipH="1">
            <a:off x="1066800" y="4495800"/>
            <a:ext cx="6096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35" name="TextBox 60"/>
          <p:cNvSpPr txBox="1"/>
          <p:nvPr/>
        </p:nvSpPr>
        <p:spPr>
          <a:xfrm>
            <a:off x="2194023" y="5638800"/>
            <a:ext cx="881380" cy="3581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CFU-M</a:t>
            </a:r>
          </a:p>
        </p:txBody>
      </p:sp>
      <p:sp>
        <p:nvSpPr>
          <p:cNvPr id="1048636" name="TextBox 61"/>
          <p:cNvSpPr txBox="1"/>
          <p:nvPr/>
        </p:nvSpPr>
        <p:spPr>
          <a:xfrm>
            <a:off x="-11350" y="4671536"/>
            <a:ext cx="1389379" cy="497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GM-CSF, G-CSF,</a:t>
            </a:r>
          </a:p>
          <a:p>
            <a:pPr algn="ctr"/>
            <a:r>
              <a:rPr lang="en-US" sz="1400" b="1" dirty="0"/>
              <a:t> and IL-3</a:t>
            </a:r>
            <a:endParaRPr lang="en-US" sz="1600" b="1" dirty="0"/>
          </a:p>
        </p:txBody>
      </p:sp>
      <p:sp>
        <p:nvSpPr>
          <p:cNvPr id="1048637" name="TextBox 62"/>
          <p:cNvSpPr txBox="1"/>
          <p:nvPr/>
        </p:nvSpPr>
        <p:spPr>
          <a:xfrm>
            <a:off x="2748876" y="4595336"/>
            <a:ext cx="908724" cy="7010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GM-CSF, </a:t>
            </a:r>
          </a:p>
          <a:p>
            <a:pPr algn="ctr"/>
            <a:r>
              <a:rPr lang="en-US" sz="1400" b="1" dirty="0"/>
              <a:t>M-CSF</a:t>
            </a:r>
          </a:p>
          <a:p>
            <a:pPr algn="ctr"/>
            <a:r>
              <a:rPr lang="en-US" sz="1400" b="1" dirty="0"/>
              <a:t>IL-3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4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4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4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4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14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14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14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14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14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4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7" grpId="0" animBg="1"/>
      <p:bldP spid="1048628" grpId="0" animBg="1"/>
      <p:bldP spid="1048629" grpId="0" animBg="1"/>
      <p:bldP spid="1048630" grpId="0" animBg="1"/>
      <p:bldP spid="1048631" grpId="0" animBg="1"/>
      <p:bldP spid="1048632" grpId="0" animBg="1"/>
      <p:bldP spid="1048633" grpId="0" animBg="1"/>
      <p:bldP spid="1048634" grpId="0" animBg="1"/>
      <p:bldP spid="1048635" grpId="0" animBg="1"/>
      <p:bldP spid="1048636" grpId="0" animBg="1"/>
      <p:bldP spid="10486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Stages of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Granulopoeisis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48642" name="TextBox 2"/>
          <p:cNvSpPr txBox="1"/>
          <p:nvPr/>
        </p:nvSpPr>
        <p:spPr>
          <a:xfrm>
            <a:off x="0" y="1623059"/>
            <a:ext cx="8458200" cy="52349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568325" indent="-568325">
              <a:buFont typeface="Wingdings" panose="05000000000000000000" pitchFamily="2" charset="2"/>
              <a:buChar char="v"/>
            </a:pPr>
            <a:r>
              <a:rPr lang="en-US" dirty="0"/>
              <a:t>Some stages for development of all granulocytes are common-No  distinction can be made  among different  cell lines.  Stages are:</a:t>
            </a:r>
          </a:p>
          <a:p>
            <a:pPr marL="568325" indent="-568325">
              <a:buFont typeface="Wingdings" panose="05000000000000000000" pitchFamily="2" charset="2"/>
              <a:buChar char="v"/>
            </a:pPr>
            <a:r>
              <a:rPr lang="en-US" dirty="0" err="1"/>
              <a:t>Myeloblast</a:t>
            </a:r>
            <a:r>
              <a:rPr lang="en-US" dirty="0"/>
              <a:t>-- </a:t>
            </a:r>
            <a:r>
              <a:rPr lang="en-US" dirty="0" err="1"/>
              <a:t>promyelocyte</a:t>
            </a:r>
            <a:r>
              <a:rPr lang="en-US" dirty="0"/>
              <a:t>-- </a:t>
            </a:r>
            <a:r>
              <a:rPr lang="en-US" dirty="0" err="1"/>
              <a:t>myelocyte</a:t>
            </a:r>
            <a:r>
              <a:rPr lang="en-US" dirty="0"/>
              <a:t>– </a:t>
            </a:r>
            <a:r>
              <a:rPr lang="en-US" dirty="0" err="1"/>
              <a:t>metamyelocyte</a:t>
            </a:r>
            <a:r>
              <a:rPr lang="en-US" dirty="0"/>
              <a:t>--band cell, and segmented granulocyte</a:t>
            </a:r>
          </a:p>
          <a:p>
            <a:pPr marL="694055" indent="-694055" algn="ctr"/>
            <a:r>
              <a:rPr lang="en-US" sz="2000" b="1" i="1" dirty="0">
                <a:solidFill>
                  <a:srgbClr val="00B050"/>
                </a:solidFill>
              </a:rPr>
              <a:t>Development of Neutrophils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sz="2000" b="1" dirty="0" err="1"/>
              <a:t>Myeloblast</a:t>
            </a:r>
            <a:endParaRPr lang="en-US" sz="2000" b="1" dirty="0"/>
          </a:p>
          <a:p>
            <a:pPr marL="630555" indent="-630555"/>
            <a:endParaRPr lang="en-US" b="1" i="1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Earliest recognizable cell in the granulocytic maturation process. 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About 15 to 20 </a:t>
            </a:r>
            <a:r>
              <a:rPr lang="en-US" dirty="0" err="1"/>
              <a:t>μm</a:t>
            </a:r>
            <a:r>
              <a:rPr lang="en-US" dirty="0"/>
              <a:t> in diameter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Large round to oval nucleus,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Small amount of basophilic cytoplasm.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Nucleus contains 2 to 5 nucleoli, nuclear chromatin is fine and reticular 	in bone marrow in bones in adults/ hematopoietic organs in  fetus.</a:t>
            </a:r>
          </a:p>
          <a:p>
            <a:pPr marL="694055" indent="-694055"/>
            <a:endParaRPr lang="en-US" u="sng" dirty="0"/>
          </a:p>
          <a:p>
            <a:pPr marL="694055" indent="-694055"/>
            <a:endParaRPr lang="en-US" dirty="0"/>
          </a:p>
        </p:txBody>
      </p:sp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9828" y="2819400"/>
            <a:ext cx="184177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9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48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48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48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486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486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sz="4400" b="1" dirty="0">
                <a:solidFill>
                  <a:srgbClr val="7030A0"/>
                </a:solidFill>
              </a:rPr>
              <a:t>Development of Neutrophils</a:t>
            </a:r>
          </a:p>
        </p:txBody>
      </p:sp>
      <p:sp>
        <p:nvSpPr>
          <p:cNvPr id="1048644" name="TextBox 2"/>
          <p:cNvSpPr txBox="1"/>
          <p:nvPr/>
        </p:nvSpPr>
        <p:spPr>
          <a:xfrm>
            <a:off x="457201" y="1752600"/>
            <a:ext cx="8458200" cy="413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sz="2000" b="1" dirty="0" err="1"/>
              <a:t>Promyelocyte</a:t>
            </a:r>
            <a:r>
              <a:rPr lang="en-US" b="1" i="1" dirty="0"/>
              <a:t> 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b="1" i="1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dirty="0"/>
              <a:t>Next stage in the maturation .</a:t>
            </a:r>
          </a:p>
          <a:p>
            <a:pPr marL="568325" indent="-568325"/>
            <a:endParaRPr lang="en-US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dirty="0"/>
              <a:t>Cell become slightly larger in size than </a:t>
            </a:r>
            <a:r>
              <a:rPr lang="en-US" dirty="0" err="1"/>
              <a:t>myeloblast</a:t>
            </a:r>
            <a:r>
              <a:rPr lang="en-US" dirty="0"/>
              <a:t>.</a:t>
            </a:r>
          </a:p>
          <a:p>
            <a:pPr marL="568325" indent="-568325"/>
            <a:endParaRPr lang="en-US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dirty="0"/>
              <a:t>Primary or </a:t>
            </a:r>
            <a:r>
              <a:rPr lang="en-US" dirty="0" err="1"/>
              <a:t>azurophil</a:t>
            </a:r>
            <a:r>
              <a:rPr lang="en-US" dirty="0"/>
              <a:t> granules appear at the </a:t>
            </a:r>
            <a:r>
              <a:rPr lang="en-US" dirty="0" err="1"/>
              <a:t>promyelocyte</a:t>
            </a:r>
            <a:r>
              <a:rPr lang="en-US" dirty="0"/>
              <a:t> </a:t>
            </a:r>
          </a:p>
          <a:p>
            <a:pPr marL="568325" indent="-568325"/>
            <a:r>
              <a:rPr lang="en-US" dirty="0"/>
              <a:t>	stage.</a:t>
            </a:r>
          </a:p>
          <a:p>
            <a:pPr marL="568325" indent="-568325"/>
            <a:endParaRPr lang="en-US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dirty="0"/>
              <a:t>Nucleus contains nucleoli as in </a:t>
            </a:r>
            <a:r>
              <a:rPr lang="en-US" dirty="0" err="1"/>
              <a:t>myeloblast</a:t>
            </a:r>
            <a:r>
              <a:rPr lang="en-US" dirty="0"/>
              <a:t> stage.</a:t>
            </a:r>
          </a:p>
          <a:p>
            <a:pPr marL="568325" indent="-568325"/>
            <a:endParaRPr lang="en-US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dirty="0"/>
              <a:t>However, nuclear chromatin shows slight condensation.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94055" indent="-694055"/>
            <a:endParaRPr lang="en-US" u="sng" dirty="0"/>
          </a:p>
          <a:p>
            <a:pPr marL="694055" indent="-694055"/>
            <a:endParaRPr lang="en-US" dirty="0"/>
          </a:p>
        </p:txBody>
      </p:sp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752600"/>
            <a:ext cx="2133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9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48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48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48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486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486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486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sz="4400" b="1" dirty="0">
                <a:solidFill>
                  <a:srgbClr val="7030A0"/>
                </a:solidFill>
              </a:rPr>
              <a:t>Development of Neutrophils</a:t>
            </a:r>
          </a:p>
        </p:txBody>
      </p:sp>
      <p:sp>
        <p:nvSpPr>
          <p:cNvPr id="1048646" name="TextBox 2"/>
          <p:cNvSpPr txBox="1"/>
          <p:nvPr/>
        </p:nvSpPr>
        <p:spPr>
          <a:xfrm>
            <a:off x="64821" y="1752600"/>
            <a:ext cx="8850580" cy="4396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sz="2000" b="1" dirty="0"/>
              <a:t>Myelocyte</a:t>
            </a:r>
            <a:r>
              <a:rPr lang="en-US" b="1" i="1" dirty="0"/>
              <a:t> 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b="1" i="1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Stage is characterized by the appearance of secondary  or</a:t>
            </a:r>
          </a:p>
          <a:p>
            <a:pPr marL="630555" indent="-630555"/>
            <a:r>
              <a:rPr lang="en-US" dirty="0"/>
              <a:t>	specific granules (</a:t>
            </a:r>
            <a:r>
              <a:rPr lang="en-US" dirty="0" err="1"/>
              <a:t>neutrophilic</a:t>
            </a:r>
            <a:r>
              <a:rPr lang="en-US" dirty="0"/>
              <a:t>, </a:t>
            </a:r>
            <a:r>
              <a:rPr lang="en-US" dirty="0" err="1"/>
              <a:t>eosinophilic</a:t>
            </a:r>
            <a:r>
              <a:rPr lang="en-US" dirty="0"/>
              <a:t>, or basophilic)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Myelocyte is  smaller cell with round to oval eccentrically </a:t>
            </a:r>
          </a:p>
          <a:p>
            <a:pPr marL="630555" indent="-630555"/>
            <a:r>
              <a:rPr lang="en-US" dirty="0"/>
              <a:t>	placed nucleus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More condensation of chromatin than in previous stage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Nucleoli absent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Cytoplasm  relatively greater  than in </a:t>
            </a:r>
            <a:r>
              <a:rPr lang="en-US" dirty="0" err="1"/>
              <a:t>promyelocyte</a:t>
            </a:r>
            <a:r>
              <a:rPr lang="en-US" dirty="0"/>
              <a:t> stage 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Contains both primary and secondary granules. Last stage, cell capable of  division</a:t>
            </a:r>
          </a:p>
        </p:txBody>
      </p:sp>
      <p:pic>
        <p:nvPicPr>
          <p:cNvPr id="20971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3148" y="1905000"/>
            <a:ext cx="204605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9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48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48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486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486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486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486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486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486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en-US" sz="4400" b="1" dirty="0">
                <a:solidFill>
                  <a:srgbClr val="7030A0"/>
                </a:solidFill>
              </a:rPr>
              <a:t>Development of Neutrophils</a:t>
            </a:r>
          </a:p>
        </p:txBody>
      </p:sp>
      <p:sp>
        <p:nvSpPr>
          <p:cNvPr id="1048648" name="TextBox 2"/>
          <p:cNvSpPr txBox="1"/>
          <p:nvPr/>
        </p:nvSpPr>
        <p:spPr>
          <a:xfrm>
            <a:off x="457201" y="1752600"/>
            <a:ext cx="8458200" cy="477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sz="2000" b="1" dirty="0" err="1"/>
              <a:t>Metamyelocyte</a:t>
            </a:r>
            <a:r>
              <a:rPr lang="en-US" b="1" i="1" dirty="0"/>
              <a:t> 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b="1" i="1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In this stage, the nucleus becomes indented , kidney shaped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Nuclear chromatin becomes moderately coarse.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Cytoplasm contains both primary and secondary granules.</a:t>
            </a:r>
          </a:p>
          <a:p>
            <a:pPr marL="630555" indent="-630555"/>
            <a:endParaRPr lang="en-US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sz="2000" b="1" dirty="0"/>
              <a:t>Band stage (stab form)</a:t>
            </a:r>
          </a:p>
          <a:p>
            <a:pPr marL="568325" indent="-568325"/>
            <a:endParaRPr lang="en-US" sz="2000" b="1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sz="2000" dirty="0" err="1"/>
              <a:t>C</a:t>
            </a:r>
            <a:r>
              <a:rPr lang="en-US" dirty="0" err="1"/>
              <a:t>haracterised</a:t>
            </a:r>
            <a:r>
              <a:rPr lang="en-US" dirty="0"/>
              <a:t> by band-like shape of the nucleus </a:t>
            </a:r>
          </a:p>
          <a:p>
            <a:pPr marL="568325" indent="-568325"/>
            <a:endParaRPr lang="en-US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dirty="0"/>
              <a:t>Constant diameter throughout </a:t>
            </a:r>
          </a:p>
          <a:p>
            <a:pPr marL="568325" indent="-568325"/>
            <a:endParaRPr lang="en-US" dirty="0"/>
          </a:p>
          <a:p>
            <a:pPr marL="568325" indent="-568325">
              <a:buFont typeface="Wingdings" panose="05000000000000000000" pitchFamily="2" charset="2"/>
              <a:buChar char="Ø"/>
            </a:pPr>
            <a:r>
              <a:rPr lang="en-US" dirty="0"/>
              <a:t>Condensed nuclear chromatin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/>
            <a:endParaRPr lang="en-US" dirty="0"/>
          </a:p>
        </p:txBody>
      </p:sp>
      <p:pic>
        <p:nvPicPr>
          <p:cNvPr id="20971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752600"/>
            <a:ext cx="19050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649" name="Oval 5"/>
          <p:cNvSpPr/>
          <p:nvPr/>
        </p:nvSpPr>
        <p:spPr>
          <a:xfrm>
            <a:off x="6781800" y="2286000"/>
            <a:ext cx="3048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9715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91000"/>
            <a:ext cx="1905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9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48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486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486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486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9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486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486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486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Development of Neutrophils</a:t>
            </a:r>
          </a:p>
        </p:txBody>
      </p:sp>
      <p:sp>
        <p:nvSpPr>
          <p:cNvPr id="1048651" name="TextBox 2"/>
          <p:cNvSpPr txBox="1"/>
          <p:nvPr/>
        </p:nvSpPr>
        <p:spPr>
          <a:xfrm>
            <a:off x="457201" y="1752600"/>
            <a:ext cx="8458200" cy="3368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sz="2000" b="1" dirty="0"/>
              <a:t>Segmented </a:t>
            </a:r>
            <a:r>
              <a:rPr lang="en-US" sz="2000" b="1" dirty="0" err="1"/>
              <a:t>neutrophil</a:t>
            </a:r>
            <a:endParaRPr lang="en-US" sz="2000" b="1" dirty="0"/>
          </a:p>
          <a:p>
            <a:pPr marL="630555" indent="-630555"/>
            <a:r>
              <a:rPr lang="en-US" sz="2000" b="1" dirty="0"/>
              <a:t> </a:t>
            </a: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With </a:t>
            </a:r>
            <a:r>
              <a:rPr lang="en-US" dirty="0" err="1"/>
              <a:t>Leishman’s</a:t>
            </a:r>
            <a:r>
              <a:rPr lang="en-US" dirty="0"/>
              <a:t> stain, nucleus appears deep purple </a:t>
            </a:r>
          </a:p>
          <a:p>
            <a:pPr marL="630555" indent="-630555"/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With 2 to 5 lobes  joined by thin filamentous strands.</a:t>
            </a:r>
          </a:p>
          <a:p>
            <a:pPr marL="630555" indent="-630555"/>
            <a:r>
              <a:rPr lang="en-US" dirty="0"/>
              <a:t>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Nuclear chromatin pattern is  coarse.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Cytoplasm stains light pink and has small, specific granules</a:t>
            </a:r>
            <a:endParaRPr lang="en-US" b="1" i="1" dirty="0"/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b="1" i="1" dirty="0"/>
          </a:p>
          <a:p>
            <a:pPr marL="630555" indent="-630555"/>
            <a:endParaRPr lang="en-US" dirty="0"/>
          </a:p>
          <a:p>
            <a:pPr marL="630555" indent="-630555"/>
            <a:endParaRPr lang="en-US" dirty="0"/>
          </a:p>
        </p:txBody>
      </p:sp>
      <p:sp>
        <p:nvSpPr>
          <p:cNvPr id="1048652" name="Oval 5"/>
          <p:cNvSpPr/>
          <p:nvPr/>
        </p:nvSpPr>
        <p:spPr>
          <a:xfrm>
            <a:off x="6781800" y="2286000"/>
            <a:ext cx="3048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971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752600"/>
            <a:ext cx="190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9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48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48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48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48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Development of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Basophils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48654" name="TextBox 2"/>
          <p:cNvSpPr txBox="1"/>
          <p:nvPr/>
        </p:nvSpPr>
        <p:spPr>
          <a:xfrm>
            <a:off x="457201" y="1752600"/>
            <a:ext cx="8458200" cy="527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sz="2000" dirty="0"/>
              <a:t>Under the stimulation of GM-CSF and IL-3, the CFU-GEMM differentiates into CFU-</a:t>
            </a:r>
            <a:r>
              <a:rPr lang="en-US" sz="2000" dirty="0" err="1"/>
              <a:t>Ba</a:t>
            </a:r>
            <a:endParaRPr lang="en-US" sz="2000" b="1" dirty="0"/>
          </a:p>
          <a:p>
            <a:pPr marL="630555" indent="-630555"/>
            <a:r>
              <a:rPr lang="en-US" sz="2000" b="1" dirty="0"/>
              <a:t> </a:t>
            </a: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b="1" dirty="0" err="1"/>
              <a:t>Myeloblast</a:t>
            </a:r>
            <a:r>
              <a:rPr lang="en-US" b="1" dirty="0"/>
              <a:t> &amp; </a:t>
            </a:r>
            <a:r>
              <a:rPr lang="en-US" b="1" dirty="0" err="1"/>
              <a:t>Promyelocyte</a:t>
            </a:r>
            <a:endParaRPr lang="en-US" b="1" dirty="0"/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Common to all granulocytes and no distinction can be made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b="1" dirty="0"/>
              <a:t>Basophilic </a:t>
            </a:r>
            <a:r>
              <a:rPr lang="en-US" b="1" dirty="0" err="1"/>
              <a:t>myelocyte</a:t>
            </a:r>
            <a:r>
              <a:rPr lang="en-US" b="1" dirty="0"/>
              <a:t> &amp; </a:t>
            </a:r>
            <a:r>
              <a:rPr lang="en-US" b="1" dirty="0" err="1"/>
              <a:t>metamyelocyte</a:t>
            </a:r>
            <a:endParaRPr lang="en-US" b="1" dirty="0"/>
          </a:p>
          <a:p>
            <a:pPr marL="630555" indent="-630555"/>
            <a:endParaRPr lang="en-US" b="1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Specific granules start to appear in the </a:t>
            </a:r>
            <a:r>
              <a:rPr lang="en-US" dirty="0" err="1"/>
              <a:t>myelocyte</a:t>
            </a:r>
            <a:r>
              <a:rPr lang="en-US" dirty="0"/>
              <a:t> stage, 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As the cell develops into the </a:t>
            </a:r>
            <a:r>
              <a:rPr lang="en-US" dirty="0" err="1"/>
              <a:t>metamyelocyte</a:t>
            </a:r>
            <a:r>
              <a:rPr lang="en-US" dirty="0"/>
              <a:t> stage, mitosis ceases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b="1" dirty="0" err="1"/>
              <a:t>Basophil</a:t>
            </a:r>
            <a:endParaRPr lang="en-US" b="1" dirty="0"/>
          </a:p>
          <a:p>
            <a:pPr marL="630555" indent="-630555"/>
            <a:endParaRPr lang="en-US" b="1" dirty="0"/>
          </a:p>
          <a:p>
            <a:pPr marL="630555" indent="-630555">
              <a:buFont typeface="Wingdings" panose="05000000000000000000" pitchFamily="2" charset="2"/>
              <a:buChar char="Ø"/>
            </a:pPr>
            <a:r>
              <a:rPr lang="en-US" dirty="0"/>
              <a:t>Final nuclear shape is masked by the high density of </a:t>
            </a:r>
            <a:r>
              <a:rPr lang="en-US" dirty="0" err="1"/>
              <a:t>cytoplasmic</a:t>
            </a:r>
            <a:r>
              <a:rPr lang="en-US" dirty="0"/>
              <a:t> granules.</a:t>
            </a:r>
          </a:p>
          <a:p>
            <a:pPr marL="630555" indent="-630555">
              <a:buFont typeface="Wingdings" panose="05000000000000000000" pitchFamily="2" charset="2"/>
              <a:buChar char="Ø"/>
            </a:pPr>
            <a:endParaRPr lang="en-US" dirty="0"/>
          </a:p>
          <a:p>
            <a:pPr marL="630555" indent="-630555"/>
            <a:endParaRPr lang="en-US" b="1" i="1" dirty="0"/>
          </a:p>
          <a:p>
            <a:pPr marL="630555" indent="-630555"/>
            <a:endParaRPr lang="en-US" dirty="0"/>
          </a:p>
          <a:p>
            <a:pPr marL="630555" indent="-630555"/>
            <a:endParaRPr lang="en-US" dirty="0"/>
          </a:p>
        </p:txBody>
      </p:sp>
      <p:sp>
        <p:nvSpPr>
          <p:cNvPr id="1048655" name="Oval 5"/>
          <p:cNvSpPr/>
          <p:nvPr/>
        </p:nvSpPr>
        <p:spPr>
          <a:xfrm>
            <a:off x="6781800" y="2286000"/>
            <a:ext cx="3048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8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8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8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8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8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8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486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486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387</Words>
  <Application>Microsoft Office PowerPoint</Application>
  <PresentationFormat>On-screen Show (4:3)</PresentationFormat>
  <Paragraphs>158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Haemolytic anaemia</dc:title>
  <dc:creator>Shafaat</dc:creator>
  <cp:lastModifiedBy>MyUserName</cp:lastModifiedBy>
  <cp:revision>5</cp:revision>
  <dcterms:created xsi:type="dcterms:W3CDTF">2006-08-13T22:00:00Z</dcterms:created>
  <dcterms:modified xsi:type="dcterms:W3CDTF">2019-12-10T06:51:54Z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1033-10.2.0.7587</vt:lpwstr>
  </property>
</Properties>
</file>