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090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17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194BC-2130-473F-A62D-E924E72E70C8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1048718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1048719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2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2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1DBE9E-EA74-419E-8D63-36FF97EC7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122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6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104860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DBE9E-EA74-419E-8D63-36FF97EC70F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39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104864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DBE9E-EA74-419E-8D63-36FF97EC70F4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57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104865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DBE9E-EA74-419E-8D63-36FF97EC70F4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6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104866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DBE9E-EA74-419E-8D63-36FF97EC70F4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9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90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869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104869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9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706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0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104870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0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4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8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8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104868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8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8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8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104868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8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0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701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0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104870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6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6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6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104866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72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73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7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75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7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104867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1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104861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104858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0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711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12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1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104871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1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4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95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96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9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104869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9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 txBox="1"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Leukopoiesis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48591" name="TextBox 2"/>
          <p:cNvSpPr txBox="1"/>
          <p:nvPr/>
        </p:nvSpPr>
        <p:spPr>
          <a:xfrm>
            <a:off x="457200" y="1752600"/>
            <a:ext cx="873559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94055" indent="-694055">
              <a:buFont typeface="Wingdings" panose="05000000000000000000" pitchFamily="2" charset="2"/>
              <a:buChar char="v"/>
            </a:pPr>
            <a:r>
              <a:rPr lang="en-US" b="1" dirty="0" err="1" smtClean="0"/>
              <a:t>Leukopoiesis</a:t>
            </a:r>
            <a:r>
              <a:rPr lang="en-US" dirty="0" smtClean="0"/>
              <a:t>- </a:t>
            </a:r>
            <a:r>
              <a:rPr lang="en-US" dirty="0"/>
              <a:t>form of </a:t>
            </a:r>
            <a:r>
              <a:rPr lang="en-US" dirty="0" err="1"/>
              <a:t>haematopoiesis</a:t>
            </a:r>
            <a:r>
              <a:rPr lang="en-US" dirty="0"/>
              <a:t>  in which WBC, or leukocytes are formed </a:t>
            </a:r>
          </a:p>
          <a:p>
            <a:pPr marL="694055" indent="-694055"/>
            <a:r>
              <a:rPr lang="en-US" dirty="0"/>
              <a:t>	in bone marrow in bones in adults/ hematopoietic organs in  fetus. </a:t>
            </a:r>
          </a:p>
          <a:p>
            <a:pPr marL="694055" indent="-694055">
              <a:buFont typeface="Wingdings" panose="05000000000000000000" pitchFamily="2" charset="2"/>
              <a:buChar char="v"/>
            </a:pPr>
            <a:r>
              <a:rPr lang="en-US" dirty="0"/>
              <a:t>White blood cells,  formed from the differentiation of  </a:t>
            </a:r>
            <a:r>
              <a:rPr lang="en-US" dirty="0" err="1"/>
              <a:t>pluripotent</a:t>
            </a:r>
            <a:r>
              <a:rPr lang="en-US" dirty="0"/>
              <a:t> hematopoietic </a:t>
            </a:r>
          </a:p>
          <a:p>
            <a:pPr marL="694055" indent="-694055"/>
            <a:r>
              <a:rPr lang="en-US" dirty="0"/>
              <a:t>	stem cells which give rise to several cell lines with unlimited  differentiation  </a:t>
            </a:r>
          </a:p>
          <a:p>
            <a:pPr marL="694055" indent="-694055"/>
            <a:r>
              <a:rPr lang="en-US" dirty="0"/>
              <a:t>	potential.  </a:t>
            </a:r>
          </a:p>
          <a:p>
            <a:pPr marL="694055" indent="-694055">
              <a:buFont typeface="Wingdings" panose="05000000000000000000" pitchFamily="2" charset="2"/>
              <a:buChar char="v"/>
            </a:pPr>
            <a:r>
              <a:rPr lang="en-US" dirty="0"/>
              <a:t>These immediate cell lines, or colonies, are progenitors of red  blood cells , platelets</a:t>
            </a:r>
          </a:p>
          <a:p>
            <a:pPr marL="694055" indent="-694055"/>
            <a:r>
              <a:rPr lang="en-US" dirty="0"/>
              <a:t>	and the two main groups of  WBCs, </a:t>
            </a:r>
            <a:r>
              <a:rPr lang="en-US" dirty="0" err="1"/>
              <a:t>myelocytes</a:t>
            </a:r>
            <a:r>
              <a:rPr lang="en-US" dirty="0"/>
              <a:t>  and lymphocytes</a:t>
            </a:r>
          </a:p>
          <a:p>
            <a:pPr marL="694055" indent="-694055">
              <a:buFont typeface="Wingdings" panose="05000000000000000000" pitchFamily="2" charset="2"/>
              <a:buChar char="v"/>
            </a:pPr>
            <a:r>
              <a:rPr lang="en-US" dirty="0" err="1"/>
              <a:t>Myelocytes</a:t>
            </a:r>
            <a:r>
              <a:rPr lang="en-US" dirty="0"/>
              <a:t> leads to </a:t>
            </a:r>
            <a:r>
              <a:rPr lang="en-US" dirty="0" err="1"/>
              <a:t>myelogenesis</a:t>
            </a:r>
            <a:r>
              <a:rPr lang="en-US" dirty="0"/>
              <a:t> (generation of granulocytes and </a:t>
            </a:r>
            <a:r>
              <a:rPr lang="en-US" dirty="0" err="1"/>
              <a:t>Monocytes</a:t>
            </a:r>
            <a:r>
              <a:rPr lang="en-US" dirty="0"/>
              <a:t>)</a:t>
            </a:r>
          </a:p>
          <a:p>
            <a:pPr marL="694055" indent="-694055">
              <a:buFont typeface="Wingdings" panose="05000000000000000000" pitchFamily="2" charset="2"/>
              <a:buChar char="v"/>
            </a:pPr>
            <a:r>
              <a:rPr lang="en-US" dirty="0" err="1"/>
              <a:t>Lymonhocytes</a:t>
            </a:r>
            <a:r>
              <a:rPr lang="en-US" dirty="0"/>
              <a:t>  leads to generation of B and T lymphocytes</a:t>
            </a:r>
          </a:p>
          <a:p>
            <a:pPr marL="694055" indent="-694055"/>
            <a:endParaRPr lang="en-US" dirty="0"/>
          </a:p>
          <a:p>
            <a:pPr marL="694055" indent="-694055"/>
            <a:endParaRPr lang="en-US" u="sng" dirty="0"/>
          </a:p>
          <a:p>
            <a:pPr marL="694055" indent="-694055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Title 1"/>
          <p:cNvSpPr txBox="1"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Development of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Eosinophils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48660" name="TextBox 2"/>
          <p:cNvSpPr txBox="1"/>
          <p:nvPr/>
        </p:nvSpPr>
        <p:spPr>
          <a:xfrm>
            <a:off x="457201" y="1752600"/>
            <a:ext cx="8458200" cy="4968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0555" indent="-630555">
              <a:buFont typeface="Wingdings" panose="05000000000000000000" pitchFamily="2" charset="2"/>
              <a:buChar char="Ø"/>
            </a:pPr>
            <a:r>
              <a:rPr lang="en-US" sz="2000" dirty="0"/>
              <a:t>Under the stimulation of GM-CSF, IL-3 and IL-5 the CFU-GEMM differentiates into the CFU-</a:t>
            </a:r>
            <a:r>
              <a:rPr lang="en-US" sz="2000" dirty="0" err="1"/>
              <a:t>Eo</a:t>
            </a:r>
            <a:endParaRPr lang="en-US" sz="2000" dirty="0"/>
          </a:p>
          <a:p>
            <a:pPr marL="630555" indent="-630555"/>
            <a:endParaRPr lang="en-US" dirty="0"/>
          </a:p>
          <a:p>
            <a:pPr marL="630555" indent="-630555">
              <a:buFont typeface="Wingdings" panose="05000000000000000000" pitchFamily="2" charset="2"/>
              <a:buChar char="Ø"/>
            </a:pPr>
            <a:r>
              <a:rPr lang="en-US" b="1" dirty="0" err="1"/>
              <a:t>Myeloblast</a:t>
            </a:r>
            <a:r>
              <a:rPr lang="en-US" b="1" dirty="0"/>
              <a:t> &amp; </a:t>
            </a:r>
            <a:r>
              <a:rPr lang="en-US" b="1" dirty="0" err="1"/>
              <a:t>Promyelocyte</a:t>
            </a:r>
            <a:endParaRPr lang="en-US" b="1" dirty="0"/>
          </a:p>
          <a:p>
            <a:pPr marL="630555" indent="-630555">
              <a:buFont typeface="Wingdings" panose="05000000000000000000" pitchFamily="2" charset="2"/>
              <a:buChar char="Ø"/>
            </a:pPr>
            <a:endParaRPr lang="en-US" dirty="0"/>
          </a:p>
          <a:p>
            <a:pPr marL="630555" indent="-630555">
              <a:buFont typeface="Wingdings" panose="05000000000000000000" pitchFamily="2" charset="2"/>
              <a:buChar char="Ø"/>
            </a:pPr>
            <a:r>
              <a:rPr lang="en-US" dirty="0"/>
              <a:t>Common to all granulocytes and no distinction can be made</a:t>
            </a:r>
          </a:p>
          <a:p>
            <a:pPr marL="630555" indent="-630555">
              <a:buFont typeface="Wingdings" panose="05000000000000000000" pitchFamily="2" charset="2"/>
              <a:buChar char="Ø"/>
            </a:pPr>
            <a:endParaRPr lang="en-US" dirty="0"/>
          </a:p>
          <a:p>
            <a:pPr marL="630555" indent="-630555">
              <a:buFont typeface="Wingdings" panose="05000000000000000000" pitchFamily="2" charset="2"/>
              <a:buChar char="Ø"/>
            </a:pPr>
            <a:r>
              <a:rPr lang="en-US" b="1" dirty="0" err="1"/>
              <a:t>Eosinnophilic</a:t>
            </a:r>
            <a:r>
              <a:rPr lang="en-US" b="1" dirty="0"/>
              <a:t> </a:t>
            </a:r>
            <a:r>
              <a:rPr lang="en-US" b="1" dirty="0" err="1"/>
              <a:t>myelocyte</a:t>
            </a:r>
            <a:r>
              <a:rPr lang="en-US" b="1" dirty="0"/>
              <a:t> &amp; </a:t>
            </a:r>
            <a:r>
              <a:rPr lang="en-US" b="1" dirty="0" err="1"/>
              <a:t>metamyelocyte</a:t>
            </a:r>
            <a:endParaRPr lang="en-US" b="1" dirty="0"/>
          </a:p>
          <a:p>
            <a:pPr marL="630555" indent="-630555"/>
            <a:endParaRPr lang="en-US" b="1" dirty="0"/>
          </a:p>
          <a:p>
            <a:pPr marL="630555" indent="-630555">
              <a:buFont typeface="Wingdings" panose="05000000000000000000" pitchFamily="2" charset="2"/>
              <a:buChar char="Ø"/>
            </a:pPr>
            <a:r>
              <a:rPr lang="en-US" dirty="0"/>
              <a:t>Specific granules start to appear in the </a:t>
            </a:r>
            <a:r>
              <a:rPr lang="en-US" dirty="0" err="1"/>
              <a:t>myelocyte</a:t>
            </a:r>
            <a:r>
              <a:rPr lang="en-US" dirty="0"/>
              <a:t> stage, </a:t>
            </a:r>
          </a:p>
          <a:p>
            <a:pPr marL="630555" indent="-630555">
              <a:buFont typeface="Wingdings" panose="05000000000000000000" pitchFamily="2" charset="2"/>
              <a:buChar char="Ø"/>
            </a:pPr>
            <a:r>
              <a:rPr lang="en-US" dirty="0"/>
              <a:t>As the cell develops into the </a:t>
            </a:r>
            <a:r>
              <a:rPr lang="en-US" dirty="0" err="1"/>
              <a:t>metamyelocyte</a:t>
            </a:r>
            <a:r>
              <a:rPr lang="en-US" dirty="0"/>
              <a:t> stage, mitosis ceases</a:t>
            </a:r>
          </a:p>
          <a:p>
            <a:pPr marL="630555" indent="-630555">
              <a:buFont typeface="Wingdings" panose="05000000000000000000" pitchFamily="2" charset="2"/>
              <a:buChar char="Ø"/>
            </a:pPr>
            <a:endParaRPr lang="en-US" dirty="0"/>
          </a:p>
          <a:p>
            <a:pPr marL="630555" indent="-630555">
              <a:buFont typeface="Wingdings" panose="05000000000000000000" pitchFamily="2" charset="2"/>
              <a:buChar char="Ø"/>
            </a:pPr>
            <a:r>
              <a:rPr lang="en-US" b="1" dirty="0" err="1"/>
              <a:t>Eosinophil</a:t>
            </a:r>
            <a:endParaRPr lang="en-US" b="1" dirty="0"/>
          </a:p>
          <a:p>
            <a:pPr marL="630555" indent="-630555"/>
            <a:endParaRPr lang="en-US" b="1" dirty="0"/>
          </a:p>
          <a:p>
            <a:pPr marL="630555" indent="-630555">
              <a:buFont typeface="Wingdings" panose="05000000000000000000" pitchFamily="2" charset="2"/>
              <a:buChar char="Ø"/>
            </a:pPr>
            <a:r>
              <a:rPr lang="en-US" dirty="0"/>
              <a:t>Mature cell has a </a:t>
            </a:r>
            <a:r>
              <a:rPr lang="en-US" dirty="0" err="1"/>
              <a:t>bilobed</a:t>
            </a:r>
            <a:r>
              <a:rPr lang="en-US" dirty="0"/>
              <a:t> or </a:t>
            </a:r>
            <a:r>
              <a:rPr lang="en-US" dirty="0" err="1"/>
              <a:t>trilobed</a:t>
            </a:r>
            <a:r>
              <a:rPr lang="en-US" dirty="0"/>
              <a:t> nucleus. Species specific variations in granule size once stained</a:t>
            </a:r>
            <a:endParaRPr lang="en-US" b="1" i="1" dirty="0"/>
          </a:p>
          <a:p>
            <a:pPr marL="630555" indent="-630555"/>
            <a:endParaRPr lang="en-US" dirty="0"/>
          </a:p>
          <a:p>
            <a:pPr marL="630555" indent="-630555"/>
            <a:endParaRPr lang="en-US" dirty="0"/>
          </a:p>
        </p:txBody>
      </p:sp>
      <p:sp>
        <p:nvSpPr>
          <p:cNvPr id="1048661" name="Oval 5"/>
          <p:cNvSpPr/>
          <p:nvPr/>
        </p:nvSpPr>
        <p:spPr>
          <a:xfrm>
            <a:off x="6781800" y="2286000"/>
            <a:ext cx="3048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8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48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48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48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48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48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4866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4866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 txBox="1"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Leukopoiesis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48595" name="TextBox 2"/>
          <p:cNvSpPr txBox="1"/>
          <p:nvPr/>
        </p:nvSpPr>
        <p:spPr>
          <a:xfrm>
            <a:off x="457200" y="1752600"/>
            <a:ext cx="8437880" cy="30251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94055" indent="-694055">
              <a:buFont typeface="Wingdings" panose="05000000000000000000" pitchFamily="2" charset="2"/>
              <a:buChar char="v"/>
            </a:pPr>
            <a:r>
              <a:rPr lang="en-US" dirty="0"/>
              <a:t>The </a:t>
            </a:r>
            <a:r>
              <a:rPr lang="en-US" dirty="0" err="1"/>
              <a:t>progineter</a:t>
            </a:r>
            <a:r>
              <a:rPr lang="en-US" dirty="0"/>
              <a:t> cell  for all blood elements is CFU-GEMM (Myeloid stem cell)</a:t>
            </a:r>
          </a:p>
          <a:p>
            <a:pPr marL="694055" indent="-694055">
              <a:buFont typeface="Wingdings" panose="05000000000000000000" pitchFamily="2" charset="2"/>
              <a:buChar char="v"/>
            </a:pPr>
            <a:endParaRPr lang="en-US" dirty="0"/>
          </a:p>
          <a:p>
            <a:pPr marL="694055" indent="-694055">
              <a:buFont typeface="Wingdings" panose="05000000000000000000" pitchFamily="2" charset="2"/>
              <a:buChar char="v"/>
            </a:pPr>
            <a:r>
              <a:rPr lang="en-US" dirty="0"/>
              <a:t>This stem Cell give rise to :</a:t>
            </a:r>
          </a:p>
          <a:p>
            <a:pPr marL="1260475">
              <a:buFont typeface="+mj-lt"/>
              <a:buAutoNum type="arabicPeriod"/>
            </a:pPr>
            <a:r>
              <a:rPr lang="en-US" dirty="0"/>
              <a:t> Granulocytes </a:t>
            </a:r>
          </a:p>
          <a:p>
            <a:pPr marL="1260475">
              <a:buFont typeface="+mj-lt"/>
              <a:buAutoNum type="arabicPeriod"/>
            </a:pPr>
            <a:r>
              <a:rPr lang="en-US" dirty="0"/>
              <a:t>Erythroblast </a:t>
            </a:r>
          </a:p>
          <a:p>
            <a:pPr marL="1260475">
              <a:buFont typeface="+mj-lt"/>
              <a:buAutoNum type="arabicPeriod"/>
            </a:pPr>
            <a:r>
              <a:rPr lang="en-US" dirty="0"/>
              <a:t>Macrophage</a:t>
            </a:r>
          </a:p>
          <a:p>
            <a:pPr marL="1260475">
              <a:buFont typeface="+mj-lt"/>
              <a:buAutoNum type="arabicPeriod"/>
            </a:pPr>
            <a:r>
              <a:rPr lang="en-US" dirty="0"/>
              <a:t> Megakaryoblast</a:t>
            </a:r>
          </a:p>
          <a:p>
            <a:pPr marL="694055" indent="-694055"/>
            <a:endParaRPr lang="en-US" dirty="0"/>
          </a:p>
          <a:p>
            <a:pPr marL="694055" indent="-694055"/>
            <a:r>
              <a:rPr lang="en-US" dirty="0"/>
              <a:t>	</a:t>
            </a:r>
          </a:p>
          <a:p>
            <a:pPr marL="694055" indent="-694055"/>
            <a:endParaRPr lang="en-US" u="sng" dirty="0"/>
          </a:p>
          <a:p>
            <a:pPr marL="694055" indent="-694055"/>
            <a:endParaRPr lang="en-US" dirty="0"/>
          </a:p>
        </p:txBody>
      </p:sp>
      <p:cxnSp>
        <p:nvCxnSpPr>
          <p:cNvPr id="3145728" name="Straight Arrow Connector 4"/>
          <p:cNvCxnSpPr/>
          <p:nvPr/>
        </p:nvCxnSpPr>
        <p:spPr>
          <a:xfrm flipH="1">
            <a:off x="1143000" y="4659868"/>
            <a:ext cx="1981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596" name="TextBox 5"/>
          <p:cNvSpPr txBox="1"/>
          <p:nvPr/>
        </p:nvSpPr>
        <p:spPr>
          <a:xfrm>
            <a:off x="609600" y="5498068"/>
            <a:ext cx="881380" cy="3581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CFU-M</a:t>
            </a:r>
          </a:p>
        </p:txBody>
      </p:sp>
      <p:cxnSp>
        <p:nvCxnSpPr>
          <p:cNvPr id="3145729" name="Straight Arrow Connector 6"/>
          <p:cNvCxnSpPr/>
          <p:nvPr/>
        </p:nvCxnSpPr>
        <p:spPr>
          <a:xfrm flipH="1">
            <a:off x="2133600" y="4648200"/>
            <a:ext cx="990600" cy="7503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597" name="TextBox 10"/>
          <p:cNvSpPr txBox="1"/>
          <p:nvPr/>
        </p:nvSpPr>
        <p:spPr>
          <a:xfrm>
            <a:off x="1533127" y="5574268"/>
            <a:ext cx="830580" cy="3581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CFU-G</a:t>
            </a:r>
          </a:p>
        </p:txBody>
      </p:sp>
      <p:cxnSp>
        <p:nvCxnSpPr>
          <p:cNvPr id="3145730" name="Straight Arrow Connector 11"/>
          <p:cNvCxnSpPr/>
          <p:nvPr/>
        </p:nvCxnSpPr>
        <p:spPr>
          <a:xfrm>
            <a:off x="3124200" y="4572000"/>
            <a:ext cx="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598" name="TextBox 14"/>
          <p:cNvSpPr txBox="1"/>
          <p:nvPr/>
        </p:nvSpPr>
        <p:spPr>
          <a:xfrm>
            <a:off x="2590800" y="5650468"/>
            <a:ext cx="944879" cy="3581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CFU-</a:t>
            </a:r>
            <a:r>
              <a:rPr lang="en-US" dirty="0" err="1"/>
              <a:t>Ba</a:t>
            </a:r>
            <a:endParaRPr lang="en-US" dirty="0"/>
          </a:p>
        </p:txBody>
      </p:sp>
      <p:cxnSp>
        <p:nvCxnSpPr>
          <p:cNvPr id="3145731" name="Straight Arrow Connector 15"/>
          <p:cNvCxnSpPr/>
          <p:nvPr/>
        </p:nvCxnSpPr>
        <p:spPr>
          <a:xfrm>
            <a:off x="3124200" y="4648200"/>
            <a:ext cx="7620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599" name="TextBox 18"/>
          <p:cNvSpPr txBox="1"/>
          <p:nvPr/>
        </p:nvSpPr>
        <p:spPr>
          <a:xfrm>
            <a:off x="3628255" y="5650468"/>
            <a:ext cx="932179" cy="3581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CFU-</a:t>
            </a:r>
            <a:r>
              <a:rPr lang="en-US" dirty="0" err="1"/>
              <a:t>Eo</a:t>
            </a:r>
            <a:endParaRPr lang="en-US" dirty="0"/>
          </a:p>
        </p:txBody>
      </p:sp>
      <p:sp>
        <p:nvSpPr>
          <p:cNvPr id="1048600" name="TextBox 19"/>
          <p:cNvSpPr txBox="1"/>
          <p:nvPr/>
        </p:nvSpPr>
        <p:spPr>
          <a:xfrm>
            <a:off x="3668674" y="3505200"/>
            <a:ext cx="1284326" cy="6248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CFU-GEMM</a:t>
            </a:r>
          </a:p>
        </p:txBody>
      </p:sp>
      <p:cxnSp>
        <p:nvCxnSpPr>
          <p:cNvPr id="3145732" name="Straight Arrow Connector 21"/>
          <p:cNvCxnSpPr/>
          <p:nvPr/>
        </p:nvCxnSpPr>
        <p:spPr>
          <a:xfrm flipH="1">
            <a:off x="3276600" y="3886200"/>
            <a:ext cx="685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3" name="Straight Arrow Connector 23"/>
          <p:cNvCxnSpPr/>
          <p:nvPr/>
        </p:nvCxnSpPr>
        <p:spPr>
          <a:xfrm>
            <a:off x="3962400" y="3886200"/>
            <a:ext cx="762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01" name="TextBox 24"/>
          <p:cNvSpPr txBox="1"/>
          <p:nvPr/>
        </p:nvSpPr>
        <p:spPr>
          <a:xfrm>
            <a:off x="2133600" y="4267200"/>
            <a:ext cx="13716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Myeloblast</a:t>
            </a:r>
            <a:endParaRPr lang="en-US" dirty="0"/>
          </a:p>
        </p:txBody>
      </p:sp>
      <p:sp>
        <p:nvSpPr>
          <p:cNvPr id="1048602" name="TextBox 27"/>
          <p:cNvSpPr txBox="1"/>
          <p:nvPr/>
        </p:nvSpPr>
        <p:spPr>
          <a:xfrm>
            <a:off x="4419600" y="4267200"/>
            <a:ext cx="1371600" cy="6248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Lymphoblast</a:t>
            </a:r>
          </a:p>
        </p:txBody>
      </p:sp>
      <p:cxnSp>
        <p:nvCxnSpPr>
          <p:cNvPr id="3145734" name="Straight Arrow Connector 28"/>
          <p:cNvCxnSpPr/>
          <p:nvPr/>
        </p:nvCxnSpPr>
        <p:spPr>
          <a:xfrm>
            <a:off x="5187371" y="4659868"/>
            <a:ext cx="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03" name="TextBox 29"/>
          <p:cNvSpPr txBox="1"/>
          <p:nvPr/>
        </p:nvSpPr>
        <p:spPr>
          <a:xfrm>
            <a:off x="4790594" y="5650468"/>
            <a:ext cx="1541779" cy="3581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T-lymphocyte</a:t>
            </a:r>
          </a:p>
        </p:txBody>
      </p:sp>
      <p:cxnSp>
        <p:nvCxnSpPr>
          <p:cNvPr id="3145735" name="Straight Arrow Connector 30"/>
          <p:cNvCxnSpPr/>
          <p:nvPr/>
        </p:nvCxnSpPr>
        <p:spPr>
          <a:xfrm>
            <a:off x="5187371" y="4648200"/>
            <a:ext cx="1365829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04" name="TextBox 31"/>
          <p:cNvSpPr txBox="1"/>
          <p:nvPr/>
        </p:nvSpPr>
        <p:spPr>
          <a:xfrm>
            <a:off x="6368451" y="5650468"/>
            <a:ext cx="1567179" cy="3581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B-lymphocyte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4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4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4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4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48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48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145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145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048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048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145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048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14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048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048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145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14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048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3145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3145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048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048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6" grpId="0" animBg="1"/>
      <p:bldP spid="1048597" grpId="0" animBg="1"/>
      <p:bldP spid="1048598" grpId="0" animBg="1"/>
      <p:bldP spid="1048599" grpId="0" animBg="1"/>
      <p:bldP spid="1048600" grpId="0" animBg="1"/>
      <p:bldP spid="1048601" grpId="0" animBg="1"/>
      <p:bldP spid="1048602" grpId="0" animBg="1"/>
      <p:bldP spid="1048603" grpId="0" animBg="1"/>
      <p:bldP spid="104860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 txBox="1"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Leukopoiesis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048627" name="TextBox 10"/>
          <p:cNvSpPr txBox="1"/>
          <p:nvPr/>
        </p:nvSpPr>
        <p:spPr>
          <a:xfrm>
            <a:off x="762000" y="5650468"/>
            <a:ext cx="830580" cy="3581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CFU-G</a:t>
            </a:r>
          </a:p>
        </p:txBody>
      </p:sp>
      <p:cxnSp>
        <p:nvCxnSpPr>
          <p:cNvPr id="3145736" name="Straight Arrow Connector 11"/>
          <p:cNvCxnSpPr/>
          <p:nvPr/>
        </p:nvCxnSpPr>
        <p:spPr>
          <a:xfrm>
            <a:off x="1676400" y="4495800"/>
            <a:ext cx="9144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28" name="TextBox 14"/>
          <p:cNvSpPr txBox="1"/>
          <p:nvPr/>
        </p:nvSpPr>
        <p:spPr>
          <a:xfrm>
            <a:off x="4161655" y="3657600"/>
            <a:ext cx="101994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CFU-</a:t>
            </a:r>
            <a:r>
              <a:rPr lang="en-US" dirty="0" err="1"/>
              <a:t>Ba</a:t>
            </a:r>
            <a:endParaRPr lang="en-US" dirty="0"/>
          </a:p>
        </p:txBody>
      </p:sp>
      <p:sp>
        <p:nvSpPr>
          <p:cNvPr id="1048629" name="TextBox 18"/>
          <p:cNvSpPr txBox="1"/>
          <p:nvPr/>
        </p:nvSpPr>
        <p:spPr>
          <a:xfrm>
            <a:off x="6834426" y="3581400"/>
            <a:ext cx="932180" cy="3581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CFU-</a:t>
            </a:r>
            <a:r>
              <a:rPr lang="en-US" dirty="0" err="1"/>
              <a:t>Eo</a:t>
            </a:r>
            <a:endParaRPr lang="en-US" dirty="0"/>
          </a:p>
        </p:txBody>
      </p:sp>
      <p:sp>
        <p:nvSpPr>
          <p:cNvPr id="1048630" name="TextBox 19"/>
          <p:cNvSpPr txBox="1"/>
          <p:nvPr/>
        </p:nvSpPr>
        <p:spPr>
          <a:xfrm>
            <a:off x="3897274" y="1676400"/>
            <a:ext cx="1284326" cy="624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CFU-GEMM</a:t>
            </a:r>
          </a:p>
        </p:txBody>
      </p:sp>
      <p:cxnSp>
        <p:nvCxnSpPr>
          <p:cNvPr id="3145737" name="Straight Connector 34"/>
          <p:cNvCxnSpPr/>
          <p:nvPr/>
        </p:nvCxnSpPr>
        <p:spPr>
          <a:xfrm>
            <a:off x="1828800" y="2514600"/>
            <a:ext cx="548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8" name="Straight Arrow Connector 42"/>
          <p:cNvCxnSpPr/>
          <p:nvPr/>
        </p:nvCxnSpPr>
        <p:spPr>
          <a:xfrm>
            <a:off x="4572000" y="21336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9" name="Straight Arrow Connector 44"/>
          <p:cNvCxnSpPr/>
          <p:nvPr/>
        </p:nvCxnSpPr>
        <p:spPr>
          <a:xfrm>
            <a:off x="1828800" y="251460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31" name="TextBox 46"/>
          <p:cNvSpPr txBox="1"/>
          <p:nvPr/>
        </p:nvSpPr>
        <p:spPr>
          <a:xfrm>
            <a:off x="76200" y="3581400"/>
            <a:ext cx="3276600" cy="8915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CFU-GM </a:t>
            </a:r>
          </a:p>
          <a:p>
            <a:pPr algn="ctr"/>
            <a:r>
              <a:rPr lang="en-US" dirty="0"/>
              <a:t>(Common Precursor) (</a:t>
            </a:r>
            <a:r>
              <a:rPr lang="en-US" dirty="0" err="1"/>
              <a:t>Neut.+Mono</a:t>
            </a:r>
            <a:r>
              <a:rPr lang="en-US" dirty="0"/>
              <a:t>.)</a:t>
            </a:r>
          </a:p>
        </p:txBody>
      </p:sp>
      <p:sp>
        <p:nvSpPr>
          <p:cNvPr id="1048632" name="TextBox 47"/>
          <p:cNvSpPr txBox="1"/>
          <p:nvPr/>
        </p:nvSpPr>
        <p:spPr>
          <a:xfrm>
            <a:off x="202528" y="2667000"/>
            <a:ext cx="1389379" cy="70104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GM-CSF, G-CSF,</a:t>
            </a:r>
          </a:p>
          <a:p>
            <a:pPr algn="ctr"/>
            <a:r>
              <a:rPr lang="en-US" sz="1400" b="1" dirty="0"/>
              <a:t> M-CSF</a:t>
            </a:r>
          </a:p>
          <a:p>
            <a:pPr algn="ctr"/>
            <a:r>
              <a:rPr lang="en-US" sz="1400" b="1" dirty="0"/>
              <a:t>and IL-3</a:t>
            </a:r>
            <a:endParaRPr lang="en-US" sz="1600" b="1" dirty="0"/>
          </a:p>
        </p:txBody>
      </p:sp>
      <p:cxnSp>
        <p:nvCxnSpPr>
          <p:cNvPr id="3145740" name="Straight Arrow Connector 49"/>
          <p:cNvCxnSpPr/>
          <p:nvPr/>
        </p:nvCxnSpPr>
        <p:spPr>
          <a:xfrm>
            <a:off x="1524000" y="28956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41" name="Straight Arrow Connector 50"/>
          <p:cNvCxnSpPr/>
          <p:nvPr/>
        </p:nvCxnSpPr>
        <p:spPr>
          <a:xfrm>
            <a:off x="4572000" y="2590800"/>
            <a:ext cx="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33" name="TextBox 51"/>
          <p:cNvSpPr txBox="1"/>
          <p:nvPr/>
        </p:nvSpPr>
        <p:spPr>
          <a:xfrm>
            <a:off x="3199535" y="2743200"/>
            <a:ext cx="833625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GM-CSF </a:t>
            </a:r>
          </a:p>
          <a:p>
            <a:pPr algn="ctr"/>
            <a:r>
              <a:rPr lang="en-US" sz="1400" b="1" dirty="0"/>
              <a:t>and IL-3</a:t>
            </a:r>
            <a:endParaRPr lang="en-US" sz="1600" b="1" dirty="0"/>
          </a:p>
        </p:txBody>
      </p:sp>
      <p:cxnSp>
        <p:nvCxnSpPr>
          <p:cNvPr id="3145742" name="Straight Arrow Connector 52"/>
          <p:cNvCxnSpPr/>
          <p:nvPr/>
        </p:nvCxnSpPr>
        <p:spPr>
          <a:xfrm>
            <a:off x="4191000" y="29718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34" name="TextBox 53"/>
          <p:cNvSpPr txBox="1"/>
          <p:nvPr/>
        </p:nvSpPr>
        <p:spPr>
          <a:xfrm>
            <a:off x="6024375" y="2743200"/>
            <a:ext cx="868679" cy="497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GM-CSF </a:t>
            </a:r>
          </a:p>
          <a:p>
            <a:pPr algn="ctr"/>
            <a:r>
              <a:rPr lang="en-US" sz="1400" b="1" dirty="0"/>
              <a:t>IL-3, IL-5</a:t>
            </a:r>
            <a:endParaRPr lang="en-US" sz="1600" b="1" dirty="0"/>
          </a:p>
        </p:txBody>
      </p:sp>
      <p:cxnSp>
        <p:nvCxnSpPr>
          <p:cNvPr id="3145743" name="Straight Arrow Connector 54"/>
          <p:cNvCxnSpPr/>
          <p:nvPr/>
        </p:nvCxnSpPr>
        <p:spPr>
          <a:xfrm>
            <a:off x="6934200" y="29718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44" name="Straight Arrow Connector 55"/>
          <p:cNvCxnSpPr/>
          <p:nvPr/>
        </p:nvCxnSpPr>
        <p:spPr>
          <a:xfrm>
            <a:off x="7315200" y="2514600"/>
            <a:ext cx="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45" name="Straight Arrow Connector 56"/>
          <p:cNvCxnSpPr/>
          <p:nvPr/>
        </p:nvCxnSpPr>
        <p:spPr>
          <a:xfrm flipH="1">
            <a:off x="1066800" y="4495800"/>
            <a:ext cx="6096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35" name="TextBox 60"/>
          <p:cNvSpPr txBox="1"/>
          <p:nvPr/>
        </p:nvSpPr>
        <p:spPr>
          <a:xfrm>
            <a:off x="2194023" y="5638800"/>
            <a:ext cx="881380" cy="3581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CFU-M</a:t>
            </a:r>
          </a:p>
        </p:txBody>
      </p:sp>
      <p:sp>
        <p:nvSpPr>
          <p:cNvPr id="1048636" name="TextBox 61"/>
          <p:cNvSpPr txBox="1"/>
          <p:nvPr/>
        </p:nvSpPr>
        <p:spPr>
          <a:xfrm>
            <a:off x="-11350" y="4671536"/>
            <a:ext cx="1389379" cy="497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GM-CSF, G-CSF,</a:t>
            </a:r>
          </a:p>
          <a:p>
            <a:pPr algn="ctr"/>
            <a:r>
              <a:rPr lang="en-US" sz="1400" b="1" dirty="0"/>
              <a:t> and IL-3</a:t>
            </a:r>
            <a:endParaRPr lang="en-US" sz="1600" b="1" dirty="0"/>
          </a:p>
        </p:txBody>
      </p:sp>
      <p:sp>
        <p:nvSpPr>
          <p:cNvPr id="1048637" name="TextBox 62"/>
          <p:cNvSpPr txBox="1"/>
          <p:nvPr/>
        </p:nvSpPr>
        <p:spPr>
          <a:xfrm>
            <a:off x="2748876" y="4595336"/>
            <a:ext cx="908724" cy="70104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GM-CSF, </a:t>
            </a:r>
          </a:p>
          <a:p>
            <a:pPr algn="ctr"/>
            <a:r>
              <a:rPr lang="en-US" sz="1400" b="1" dirty="0"/>
              <a:t>M-CSF</a:t>
            </a:r>
          </a:p>
          <a:p>
            <a:pPr algn="ctr"/>
            <a:r>
              <a:rPr lang="en-US" sz="1400" b="1" dirty="0"/>
              <a:t>IL-3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8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145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145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145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48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145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48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48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145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48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145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048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048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048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145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145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04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048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145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3145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048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7" grpId="0" animBg="1"/>
      <p:bldP spid="1048628" grpId="0" animBg="1"/>
      <p:bldP spid="1048629" grpId="0" animBg="1"/>
      <p:bldP spid="1048630" grpId="0" animBg="1"/>
      <p:bldP spid="1048631" grpId="0" animBg="1"/>
      <p:bldP spid="1048632" grpId="0" animBg="1"/>
      <p:bldP spid="1048633" grpId="0" animBg="1"/>
      <p:bldP spid="1048634" grpId="0" animBg="1"/>
      <p:bldP spid="1048635" grpId="0" animBg="1"/>
      <p:bldP spid="1048636" grpId="0" animBg="1"/>
      <p:bldP spid="10486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 txBox="1"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Stages of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Granulopoeisis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48642" name="TextBox 2"/>
          <p:cNvSpPr txBox="1"/>
          <p:nvPr/>
        </p:nvSpPr>
        <p:spPr>
          <a:xfrm>
            <a:off x="0" y="1623059"/>
            <a:ext cx="8458200" cy="52349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568325" indent="-568325">
              <a:buFont typeface="Wingdings" panose="05000000000000000000" pitchFamily="2" charset="2"/>
              <a:buChar char="v"/>
            </a:pPr>
            <a:r>
              <a:rPr lang="en-US" dirty="0"/>
              <a:t>Some stages for development of all granulocytes are common-No  distinction can be made  among different  cell lines.  Stages are:</a:t>
            </a:r>
          </a:p>
          <a:p>
            <a:pPr marL="568325" indent="-568325">
              <a:buFont typeface="Wingdings" panose="05000000000000000000" pitchFamily="2" charset="2"/>
              <a:buChar char="v"/>
            </a:pPr>
            <a:r>
              <a:rPr lang="en-US" dirty="0" err="1"/>
              <a:t>Myeloblast</a:t>
            </a:r>
            <a:r>
              <a:rPr lang="en-US" dirty="0"/>
              <a:t>-- </a:t>
            </a:r>
            <a:r>
              <a:rPr lang="en-US" dirty="0" err="1"/>
              <a:t>promyelocyte</a:t>
            </a:r>
            <a:r>
              <a:rPr lang="en-US" dirty="0"/>
              <a:t>-- </a:t>
            </a:r>
            <a:r>
              <a:rPr lang="en-US" dirty="0" err="1"/>
              <a:t>myelocyte</a:t>
            </a:r>
            <a:r>
              <a:rPr lang="en-US" dirty="0"/>
              <a:t>– </a:t>
            </a:r>
            <a:r>
              <a:rPr lang="en-US" dirty="0" err="1"/>
              <a:t>metamyelocyte</a:t>
            </a:r>
            <a:r>
              <a:rPr lang="en-US" dirty="0"/>
              <a:t>--band cell, and segmented granulocyte</a:t>
            </a:r>
          </a:p>
          <a:p>
            <a:pPr marL="694055" indent="-694055" algn="ctr"/>
            <a:r>
              <a:rPr lang="en-US" sz="2000" b="1" i="1" dirty="0">
                <a:solidFill>
                  <a:srgbClr val="00B050"/>
                </a:solidFill>
              </a:rPr>
              <a:t>Development of Neutrophils</a:t>
            </a:r>
          </a:p>
          <a:p>
            <a:pPr marL="630555" indent="-630555">
              <a:buFont typeface="Wingdings" panose="05000000000000000000" pitchFamily="2" charset="2"/>
              <a:buChar char="Ø"/>
            </a:pPr>
            <a:r>
              <a:rPr lang="en-US" sz="2000" b="1" dirty="0" err="1"/>
              <a:t>Myeloblast</a:t>
            </a:r>
            <a:endParaRPr lang="en-US" sz="2000" b="1" dirty="0"/>
          </a:p>
          <a:p>
            <a:pPr marL="630555" indent="-630555"/>
            <a:endParaRPr lang="en-US" b="1" i="1" dirty="0"/>
          </a:p>
          <a:p>
            <a:pPr marL="630555" indent="-630555">
              <a:buFont typeface="Wingdings" panose="05000000000000000000" pitchFamily="2" charset="2"/>
              <a:buChar char="Ø"/>
            </a:pPr>
            <a:r>
              <a:rPr lang="en-US" dirty="0"/>
              <a:t>Earliest recognizable cell in the granulocytic maturation process. </a:t>
            </a:r>
          </a:p>
          <a:p>
            <a:pPr marL="630555" indent="-630555"/>
            <a:endParaRPr lang="en-US" dirty="0"/>
          </a:p>
          <a:p>
            <a:pPr marL="630555" indent="-630555">
              <a:buFont typeface="Wingdings" panose="05000000000000000000" pitchFamily="2" charset="2"/>
              <a:buChar char="Ø"/>
            </a:pPr>
            <a:r>
              <a:rPr lang="en-US" dirty="0"/>
              <a:t>About 15 to 20 </a:t>
            </a:r>
            <a:r>
              <a:rPr lang="en-US" dirty="0" err="1"/>
              <a:t>μm</a:t>
            </a:r>
            <a:r>
              <a:rPr lang="en-US" dirty="0"/>
              <a:t> in diameter</a:t>
            </a:r>
          </a:p>
          <a:p>
            <a:pPr marL="630555" indent="-630555"/>
            <a:endParaRPr lang="en-US" dirty="0"/>
          </a:p>
          <a:p>
            <a:pPr marL="630555" indent="-630555">
              <a:buFont typeface="Wingdings" panose="05000000000000000000" pitchFamily="2" charset="2"/>
              <a:buChar char="Ø"/>
            </a:pPr>
            <a:r>
              <a:rPr lang="en-US" dirty="0"/>
              <a:t>Large round to oval nucleus,</a:t>
            </a:r>
          </a:p>
          <a:p>
            <a:pPr marL="630555" indent="-630555"/>
            <a:endParaRPr lang="en-US" dirty="0"/>
          </a:p>
          <a:p>
            <a:pPr marL="630555" indent="-630555">
              <a:buFont typeface="Wingdings" panose="05000000000000000000" pitchFamily="2" charset="2"/>
              <a:buChar char="Ø"/>
            </a:pPr>
            <a:r>
              <a:rPr lang="en-US" dirty="0"/>
              <a:t>Small amount of basophilic cytoplasm.</a:t>
            </a:r>
          </a:p>
          <a:p>
            <a:pPr marL="630555" indent="-630555"/>
            <a:endParaRPr lang="en-US" dirty="0"/>
          </a:p>
          <a:p>
            <a:pPr marL="630555" indent="-630555">
              <a:buFont typeface="Wingdings" panose="05000000000000000000" pitchFamily="2" charset="2"/>
              <a:buChar char="Ø"/>
            </a:pPr>
            <a:r>
              <a:rPr lang="en-US" dirty="0"/>
              <a:t>Nucleus contains 2 to 5 nucleoli, nuclear chromatin is fine and reticular 	in bone marrow in bones in adults/ hematopoietic organs in  fetus.</a:t>
            </a:r>
          </a:p>
          <a:p>
            <a:pPr marL="694055" indent="-694055"/>
            <a:endParaRPr lang="en-US" u="sng" dirty="0"/>
          </a:p>
          <a:p>
            <a:pPr marL="694055" indent="-694055"/>
            <a:endParaRPr lang="en-US" dirty="0"/>
          </a:p>
        </p:txBody>
      </p:sp>
      <p:pic>
        <p:nvPicPr>
          <p:cNvPr id="209715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9828" y="2819400"/>
            <a:ext cx="1841771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8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48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486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486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97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486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486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486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0486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0486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Title 1"/>
          <p:cNvSpPr txBox="1"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/>
          <a:lstStyle/>
          <a:p>
            <a:pPr lvl="0" algn="ctr">
              <a:spcBef>
                <a:spcPct val="0"/>
              </a:spcBef>
            </a:pPr>
            <a:r>
              <a:rPr lang="en-US" sz="4400" b="1" dirty="0">
                <a:solidFill>
                  <a:srgbClr val="7030A0"/>
                </a:solidFill>
              </a:rPr>
              <a:t>Development of Neutrophils</a:t>
            </a:r>
          </a:p>
        </p:txBody>
      </p:sp>
      <p:sp>
        <p:nvSpPr>
          <p:cNvPr id="1048644" name="TextBox 2"/>
          <p:cNvSpPr txBox="1"/>
          <p:nvPr/>
        </p:nvSpPr>
        <p:spPr>
          <a:xfrm>
            <a:off x="457201" y="1752600"/>
            <a:ext cx="8458200" cy="4130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0555" indent="-630555">
              <a:buFont typeface="Wingdings" panose="05000000000000000000" pitchFamily="2" charset="2"/>
              <a:buChar char="Ø"/>
            </a:pPr>
            <a:r>
              <a:rPr lang="en-US" sz="2000" b="1" dirty="0" err="1"/>
              <a:t>Promyelocyte</a:t>
            </a:r>
            <a:r>
              <a:rPr lang="en-US" b="1" i="1" dirty="0"/>
              <a:t>  </a:t>
            </a:r>
          </a:p>
          <a:p>
            <a:pPr marL="630555" indent="-630555">
              <a:buFont typeface="Wingdings" panose="05000000000000000000" pitchFamily="2" charset="2"/>
              <a:buChar char="Ø"/>
            </a:pPr>
            <a:endParaRPr lang="en-US" b="1" i="1" dirty="0"/>
          </a:p>
          <a:p>
            <a:pPr marL="568325" indent="-568325">
              <a:buFont typeface="Wingdings" panose="05000000000000000000" pitchFamily="2" charset="2"/>
              <a:buChar char="Ø"/>
            </a:pPr>
            <a:r>
              <a:rPr lang="en-US" dirty="0"/>
              <a:t>Next stage in the maturation .</a:t>
            </a:r>
          </a:p>
          <a:p>
            <a:pPr marL="568325" indent="-568325"/>
            <a:endParaRPr lang="en-US" dirty="0"/>
          </a:p>
          <a:p>
            <a:pPr marL="568325" indent="-568325">
              <a:buFont typeface="Wingdings" panose="05000000000000000000" pitchFamily="2" charset="2"/>
              <a:buChar char="Ø"/>
            </a:pPr>
            <a:r>
              <a:rPr lang="en-US" dirty="0"/>
              <a:t>Cell become slightly larger in size than </a:t>
            </a:r>
            <a:r>
              <a:rPr lang="en-US" dirty="0" err="1"/>
              <a:t>myeloblast</a:t>
            </a:r>
            <a:r>
              <a:rPr lang="en-US" dirty="0"/>
              <a:t>.</a:t>
            </a:r>
          </a:p>
          <a:p>
            <a:pPr marL="568325" indent="-568325"/>
            <a:endParaRPr lang="en-US" dirty="0"/>
          </a:p>
          <a:p>
            <a:pPr marL="568325" indent="-568325">
              <a:buFont typeface="Wingdings" panose="05000000000000000000" pitchFamily="2" charset="2"/>
              <a:buChar char="Ø"/>
            </a:pPr>
            <a:r>
              <a:rPr lang="en-US" dirty="0"/>
              <a:t>Primary or </a:t>
            </a:r>
            <a:r>
              <a:rPr lang="en-US" dirty="0" err="1"/>
              <a:t>azurophil</a:t>
            </a:r>
            <a:r>
              <a:rPr lang="en-US" dirty="0"/>
              <a:t> granules appear at the </a:t>
            </a:r>
            <a:r>
              <a:rPr lang="en-US" dirty="0" err="1"/>
              <a:t>promyelocyte</a:t>
            </a:r>
            <a:r>
              <a:rPr lang="en-US" dirty="0"/>
              <a:t> </a:t>
            </a:r>
          </a:p>
          <a:p>
            <a:pPr marL="568325" indent="-568325"/>
            <a:r>
              <a:rPr lang="en-US" dirty="0"/>
              <a:t>	stage.</a:t>
            </a:r>
          </a:p>
          <a:p>
            <a:pPr marL="568325" indent="-568325"/>
            <a:endParaRPr lang="en-US" dirty="0"/>
          </a:p>
          <a:p>
            <a:pPr marL="568325" indent="-568325">
              <a:buFont typeface="Wingdings" panose="05000000000000000000" pitchFamily="2" charset="2"/>
              <a:buChar char="Ø"/>
            </a:pPr>
            <a:r>
              <a:rPr lang="en-US" dirty="0"/>
              <a:t>Nucleus contains nucleoli as in </a:t>
            </a:r>
            <a:r>
              <a:rPr lang="en-US" dirty="0" err="1"/>
              <a:t>myeloblast</a:t>
            </a:r>
            <a:r>
              <a:rPr lang="en-US" dirty="0"/>
              <a:t> stage.</a:t>
            </a:r>
          </a:p>
          <a:p>
            <a:pPr marL="568325" indent="-568325"/>
            <a:endParaRPr lang="en-US" dirty="0"/>
          </a:p>
          <a:p>
            <a:pPr marL="568325" indent="-568325">
              <a:buFont typeface="Wingdings" panose="05000000000000000000" pitchFamily="2" charset="2"/>
              <a:buChar char="Ø"/>
            </a:pPr>
            <a:r>
              <a:rPr lang="en-US" dirty="0"/>
              <a:t>However, nuclear chromatin shows slight condensation.</a:t>
            </a:r>
          </a:p>
          <a:p>
            <a:pPr marL="630555" indent="-630555">
              <a:buFont typeface="Wingdings" panose="05000000000000000000" pitchFamily="2" charset="2"/>
              <a:buChar char="Ø"/>
            </a:pPr>
            <a:endParaRPr lang="en-US" dirty="0"/>
          </a:p>
          <a:p>
            <a:pPr marL="694055" indent="-694055"/>
            <a:endParaRPr lang="en-US" u="sng" dirty="0"/>
          </a:p>
          <a:p>
            <a:pPr marL="694055" indent="-694055"/>
            <a:endParaRPr lang="en-US" dirty="0"/>
          </a:p>
        </p:txBody>
      </p:sp>
      <p:pic>
        <p:nvPicPr>
          <p:cNvPr id="20971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1752600"/>
            <a:ext cx="2133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8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9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48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486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486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486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486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486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Title 1"/>
          <p:cNvSpPr txBox="1"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/>
          <a:lstStyle/>
          <a:p>
            <a:pPr lvl="0" algn="ctr">
              <a:spcBef>
                <a:spcPct val="0"/>
              </a:spcBef>
            </a:pPr>
            <a:r>
              <a:rPr lang="en-US" sz="4400" b="1" dirty="0">
                <a:solidFill>
                  <a:srgbClr val="7030A0"/>
                </a:solidFill>
              </a:rPr>
              <a:t>Development of Neutrophils</a:t>
            </a:r>
          </a:p>
        </p:txBody>
      </p:sp>
      <p:sp>
        <p:nvSpPr>
          <p:cNvPr id="1048646" name="TextBox 2"/>
          <p:cNvSpPr txBox="1"/>
          <p:nvPr/>
        </p:nvSpPr>
        <p:spPr>
          <a:xfrm>
            <a:off x="64821" y="1752600"/>
            <a:ext cx="8850580" cy="4396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0555" indent="-630555">
              <a:buFont typeface="Wingdings" panose="05000000000000000000" pitchFamily="2" charset="2"/>
              <a:buChar char="Ø"/>
            </a:pPr>
            <a:r>
              <a:rPr lang="en-US" sz="2000" b="1" dirty="0"/>
              <a:t>Myelocyte</a:t>
            </a:r>
            <a:r>
              <a:rPr lang="en-US" b="1" i="1" dirty="0"/>
              <a:t>  </a:t>
            </a:r>
          </a:p>
          <a:p>
            <a:pPr marL="630555" indent="-630555">
              <a:buFont typeface="Wingdings" panose="05000000000000000000" pitchFamily="2" charset="2"/>
              <a:buChar char="Ø"/>
            </a:pPr>
            <a:endParaRPr lang="en-US" b="1" i="1" dirty="0"/>
          </a:p>
          <a:p>
            <a:pPr marL="630555" indent="-630555">
              <a:buFont typeface="Wingdings" panose="05000000000000000000" pitchFamily="2" charset="2"/>
              <a:buChar char="Ø"/>
            </a:pPr>
            <a:r>
              <a:rPr lang="en-US" dirty="0"/>
              <a:t>Stage is characterized by the appearance of secondary  or</a:t>
            </a:r>
          </a:p>
          <a:p>
            <a:pPr marL="630555" indent="-630555"/>
            <a:r>
              <a:rPr lang="en-US" dirty="0"/>
              <a:t>	specific granules (</a:t>
            </a:r>
            <a:r>
              <a:rPr lang="en-US" dirty="0" err="1"/>
              <a:t>neutrophilic</a:t>
            </a:r>
            <a:r>
              <a:rPr lang="en-US" dirty="0"/>
              <a:t>, </a:t>
            </a:r>
            <a:r>
              <a:rPr lang="en-US" dirty="0" err="1"/>
              <a:t>eosinophilic</a:t>
            </a:r>
            <a:r>
              <a:rPr lang="en-US" dirty="0"/>
              <a:t>, or basophilic)</a:t>
            </a:r>
          </a:p>
          <a:p>
            <a:pPr marL="630555" indent="-630555"/>
            <a:endParaRPr lang="en-US" dirty="0"/>
          </a:p>
          <a:p>
            <a:pPr marL="630555" indent="-630555">
              <a:buFont typeface="Wingdings" panose="05000000000000000000" pitchFamily="2" charset="2"/>
              <a:buChar char="Ø"/>
            </a:pPr>
            <a:r>
              <a:rPr lang="en-US" dirty="0"/>
              <a:t>Myelocyte is  smaller cell with round to oval eccentrically </a:t>
            </a:r>
          </a:p>
          <a:p>
            <a:pPr marL="630555" indent="-630555"/>
            <a:r>
              <a:rPr lang="en-US" dirty="0"/>
              <a:t>	placed nucleus</a:t>
            </a:r>
          </a:p>
          <a:p>
            <a:pPr marL="630555" indent="-630555"/>
            <a:endParaRPr lang="en-US" dirty="0"/>
          </a:p>
          <a:p>
            <a:pPr marL="630555" indent="-630555">
              <a:buFont typeface="Wingdings" panose="05000000000000000000" pitchFamily="2" charset="2"/>
              <a:buChar char="Ø"/>
            </a:pPr>
            <a:r>
              <a:rPr lang="en-US" dirty="0"/>
              <a:t>More condensation of chromatin than in previous stage</a:t>
            </a:r>
          </a:p>
          <a:p>
            <a:pPr marL="630555" indent="-630555"/>
            <a:endParaRPr lang="en-US" dirty="0"/>
          </a:p>
          <a:p>
            <a:pPr marL="630555" indent="-630555">
              <a:buFont typeface="Wingdings" panose="05000000000000000000" pitchFamily="2" charset="2"/>
              <a:buChar char="Ø"/>
            </a:pPr>
            <a:r>
              <a:rPr lang="en-US" dirty="0"/>
              <a:t>Nucleoli absent</a:t>
            </a:r>
          </a:p>
          <a:p>
            <a:pPr marL="630555" indent="-630555"/>
            <a:endParaRPr lang="en-US" dirty="0"/>
          </a:p>
          <a:p>
            <a:pPr marL="630555" indent="-630555">
              <a:buFont typeface="Wingdings" panose="05000000000000000000" pitchFamily="2" charset="2"/>
              <a:buChar char="Ø"/>
            </a:pPr>
            <a:r>
              <a:rPr lang="en-US" dirty="0"/>
              <a:t>Cytoplasm  relatively greater  than in </a:t>
            </a:r>
            <a:r>
              <a:rPr lang="en-US" dirty="0" err="1"/>
              <a:t>promyelocyte</a:t>
            </a:r>
            <a:r>
              <a:rPr lang="en-US" dirty="0"/>
              <a:t> stage </a:t>
            </a:r>
          </a:p>
          <a:p>
            <a:pPr marL="630555" indent="-630555"/>
            <a:endParaRPr lang="en-US" dirty="0"/>
          </a:p>
          <a:p>
            <a:pPr marL="630555" indent="-630555">
              <a:buFont typeface="Wingdings" panose="05000000000000000000" pitchFamily="2" charset="2"/>
              <a:buChar char="Ø"/>
            </a:pPr>
            <a:r>
              <a:rPr lang="en-US" dirty="0"/>
              <a:t>Contains both primary and secondary granules. Last stage, cell capable of  division</a:t>
            </a:r>
          </a:p>
        </p:txBody>
      </p:sp>
      <p:pic>
        <p:nvPicPr>
          <p:cNvPr id="209715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3148" y="1905000"/>
            <a:ext cx="2046052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8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9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486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486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486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486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486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486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486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04864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"/>
          <p:cNvSpPr txBox="1"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/>
          <a:lstStyle/>
          <a:p>
            <a:pPr lvl="0" algn="ctr">
              <a:spcBef>
                <a:spcPct val="0"/>
              </a:spcBef>
            </a:pPr>
            <a:r>
              <a:rPr lang="en-US" sz="4400" b="1" dirty="0">
                <a:solidFill>
                  <a:srgbClr val="7030A0"/>
                </a:solidFill>
              </a:rPr>
              <a:t>Development of Neutrophils</a:t>
            </a:r>
          </a:p>
        </p:txBody>
      </p:sp>
      <p:sp>
        <p:nvSpPr>
          <p:cNvPr id="1048648" name="TextBox 2"/>
          <p:cNvSpPr txBox="1"/>
          <p:nvPr/>
        </p:nvSpPr>
        <p:spPr>
          <a:xfrm>
            <a:off x="457201" y="1752600"/>
            <a:ext cx="8458200" cy="4777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0555" indent="-630555">
              <a:buFont typeface="Wingdings" panose="05000000000000000000" pitchFamily="2" charset="2"/>
              <a:buChar char="Ø"/>
            </a:pPr>
            <a:r>
              <a:rPr lang="en-US" sz="2000" b="1" dirty="0" err="1"/>
              <a:t>Metamyelocyte</a:t>
            </a:r>
            <a:r>
              <a:rPr lang="en-US" b="1" i="1" dirty="0"/>
              <a:t>  </a:t>
            </a:r>
          </a:p>
          <a:p>
            <a:pPr marL="630555" indent="-630555">
              <a:buFont typeface="Wingdings" panose="05000000000000000000" pitchFamily="2" charset="2"/>
              <a:buChar char="Ø"/>
            </a:pPr>
            <a:endParaRPr lang="en-US" b="1" i="1" dirty="0"/>
          </a:p>
          <a:p>
            <a:pPr marL="630555" indent="-630555">
              <a:buFont typeface="Wingdings" panose="05000000000000000000" pitchFamily="2" charset="2"/>
              <a:buChar char="Ø"/>
            </a:pPr>
            <a:r>
              <a:rPr lang="en-US" dirty="0"/>
              <a:t>In this stage, the nucleus becomes indented , kidney shaped</a:t>
            </a:r>
          </a:p>
          <a:p>
            <a:pPr marL="630555" indent="-630555"/>
            <a:endParaRPr lang="en-US" dirty="0"/>
          </a:p>
          <a:p>
            <a:pPr marL="630555" indent="-630555">
              <a:buFont typeface="Wingdings" panose="05000000000000000000" pitchFamily="2" charset="2"/>
              <a:buChar char="Ø"/>
            </a:pPr>
            <a:r>
              <a:rPr lang="en-US" dirty="0"/>
              <a:t>Nuclear chromatin becomes moderately coarse. </a:t>
            </a:r>
          </a:p>
          <a:p>
            <a:pPr marL="630555" indent="-630555">
              <a:buFont typeface="Wingdings" panose="05000000000000000000" pitchFamily="2" charset="2"/>
              <a:buChar char="Ø"/>
            </a:pPr>
            <a:endParaRPr lang="en-US" dirty="0"/>
          </a:p>
          <a:p>
            <a:pPr marL="630555" indent="-630555">
              <a:buFont typeface="Wingdings" panose="05000000000000000000" pitchFamily="2" charset="2"/>
              <a:buChar char="Ø"/>
            </a:pPr>
            <a:r>
              <a:rPr lang="en-US" dirty="0"/>
              <a:t>Cytoplasm contains both primary and secondary granules.</a:t>
            </a:r>
          </a:p>
          <a:p>
            <a:pPr marL="630555" indent="-630555"/>
            <a:endParaRPr lang="en-US" dirty="0"/>
          </a:p>
          <a:p>
            <a:pPr marL="568325" indent="-568325">
              <a:buFont typeface="Wingdings" panose="05000000000000000000" pitchFamily="2" charset="2"/>
              <a:buChar char="Ø"/>
            </a:pPr>
            <a:r>
              <a:rPr lang="en-US" sz="2000" b="1" dirty="0"/>
              <a:t>Band stage (stab form)</a:t>
            </a:r>
          </a:p>
          <a:p>
            <a:pPr marL="568325" indent="-568325"/>
            <a:endParaRPr lang="en-US" sz="2000" b="1" dirty="0"/>
          </a:p>
          <a:p>
            <a:pPr marL="568325" indent="-568325">
              <a:buFont typeface="Wingdings" panose="05000000000000000000" pitchFamily="2" charset="2"/>
              <a:buChar char="Ø"/>
            </a:pPr>
            <a:r>
              <a:rPr lang="en-US" sz="2000" dirty="0" err="1"/>
              <a:t>C</a:t>
            </a:r>
            <a:r>
              <a:rPr lang="en-US" dirty="0" err="1"/>
              <a:t>haracterised</a:t>
            </a:r>
            <a:r>
              <a:rPr lang="en-US" dirty="0"/>
              <a:t> by band-like shape of the nucleus </a:t>
            </a:r>
          </a:p>
          <a:p>
            <a:pPr marL="568325" indent="-568325"/>
            <a:endParaRPr lang="en-US" dirty="0"/>
          </a:p>
          <a:p>
            <a:pPr marL="568325" indent="-568325">
              <a:buFont typeface="Wingdings" panose="05000000000000000000" pitchFamily="2" charset="2"/>
              <a:buChar char="Ø"/>
            </a:pPr>
            <a:r>
              <a:rPr lang="en-US" dirty="0"/>
              <a:t>Constant diameter throughout </a:t>
            </a:r>
          </a:p>
          <a:p>
            <a:pPr marL="568325" indent="-568325"/>
            <a:endParaRPr lang="en-US" dirty="0"/>
          </a:p>
          <a:p>
            <a:pPr marL="568325" indent="-568325">
              <a:buFont typeface="Wingdings" panose="05000000000000000000" pitchFamily="2" charset="2"/>
              <a:buChar char="Ø"/>
            </a:pPr>
            <a:r>
              <a:rPr lang="en-US" dirty="0"/>
              <a:t>Condensed nuclear chromatin</a:t>
            </a:r>
          </a:p>
          <a:p>
            <a:pPr marL="630555" indent="-630555">
              <a:buFont typeface="Wingdings" panose="05000000000000000000" pitchFamily="2" charset="2"/>
              <a:buChar char="Ø"/>
            </a:pPr>
            <a:endParaRPr lang="en-US" dirty="0"/>
          </a:p>
          <a:p>
            <a:pPr marL="630555" indent="-630555"/>
            <a:endParaRPr lang="en-US" dirty="0"/>
          </a:p>
        </p:txBody>
      </p:sp>
      <p:pic>
        <p:nvPicPr>
          <p:cNvPr id="209715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1752600"/>
            <a:ext cx="1905000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8649" name="Oval 5"/>
          <p:cNvSpPr/>
          <p:nvPr/>
        </p:nvSpPr>
        <p:spPr>
          <a:xfrm>
            <a:off x="6781800" y="2286000"/>
            <a:ext cx="3048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9715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4191000"/>
            <a:ext cx="1905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8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9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486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486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486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486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09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486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4864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04864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Title 1"/>
          <p:cNvSpPr txBox="1"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Development of Neutrophils</a:t>
            </a:r>
          </a:p>
        </p:txBody>
      </p:sp>
      <p:sp>
        <p:nvSpPr>
          <p:cNvPr id="1048651" name="TextBox 2"/>
          <p:cNvSpPr txBox="1"/>
          <p:nvPr/>
        </p:nvSpPr>
        <p:spPr>
          <a:xfrm>
            <a:off x="457201" y="1752600"/>
            <a:ext cx="8458200" cy="3368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0555" indent="-630555">
              <a:buFont typeface="Wingdings" panose="05000000000000000000" pitchFamily="2" charset="2"/>
              <a:buChar char="Ø"/>
            </a:pPr>
            <a:r>
              <a:rPr lang="en-US" sz="2000" b="1" dirty="0"/>
              <a:t>Segmented </a:t>
            </a:r>
            <a:r>
              <a:rPr lang="en-US" sz="2000" b="1" dirty="0" err="1"/>
              <a:t>neutrophil</a:t>
            </a:r>
            <a:endParaRPr lang="en-US" sz="2000" b="1" dirty="0"/>
          </a:p>
          <a:p>
            <a:pPr marL="630555" indent="-630555"/>
            <a:r>
              <a:rPr lang="en-US" sz="2000" b="1" dirty="0"/>
              <a:t> </a:t>
            </a:r>
            <a:endParaRPr lang="en-US" dirty="0"/>
          </a:p>
          <a:p>
            <a:pPr marL="630555" indent="-630555">
              <a:buFont typeface="Wingdings" panose="05000000000000000000" pitchFamily="2" charset="2"/>
              <a:buChar char="Ø"/>
            </a:pPr>
            <a:r>
              <a:rPr lang="en-US" dirty="0"/>
              <a:t>With </a:t>
            </a:r>
            <a:r>
              <a:rPr lang="en-US" dirty="0" err="1"/>
              <a:t>Leishman’s</a:t>
            </a:r>
            <a:r>
              <a:rPr lang="en-US" dirty="0"/>
              <a:t> stain, nucleus appears deep purple </a:t>
            </a:r>
          </a:p>
          <a:p>
            <a:pPr marL="630555" indent="-630555"/>
            <a:endParaRPr lang="en-US" dirty="0"/>
          </a:p>
          <a:p>
            <a:pPr marL="630555" indent="-630555">
              <a:buFont typeface="Wingdings" panose="05000000000000000000" pitchFamily="2" charset="2"/>
              <a:buChar char="Ø"/>
            </a:pPr>
            <a:r>
              <a:rPr lang="en-US" dirty="0"/>
              <a:t>With 2 to 5 lobes  joined by thin filamentous strands.</a:t>
            </a:r>
          </a:p>
          <a:p>
            <a:pPr marL="630555" indent="-630555"/>
            <a:r>
              <a:rPr lang="en-US" dirty="0"/>
              <a:t> </a:t>
            </a:r>
          </a:p>
          <a:p>
            <a:pPr marL="630555" indent="-630555">
              <a:buFont typeface="Wingdings" panose="05000000000000000000" pitchFamily="2" charset="2"/>
              <a:buChar char="Ø"/>
            </a:pPr>
            <a:r>
              <a:rPr lang="en-US" dirty="0"/>
              <a:t>Nuclear chromatin pattern is  coarse.</a:t>
            </a:r>
          </a:p>
          <a:p>
            <a:pPr marL="630555" indent="-630555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</a:p>
          <a:p>
            <a:pPr marL="630555" indent="-630555">
              <a:buFont typeface="Wingdings" panose="05000000000000000000" pitchFamily="2" charset="2"/>
              <a:buChar char="Ø"/>
            </a:pPr>
            <a:r>
              <a:rPr lang="en-US" dirty="0"/>
              <a:t>Cytoplasm stains light pink and has small, specific granules</a:t>
            </a:r>
            <a:endParaRPr lang="en-US" b="1" i="1" dirty="0"/>
          </a:p>
          <a:p>
            <a:pPr marL="630555" indent="-630555">
              <a:buFont typeface="Wingdings" panose="05000000000000000000" pitchFamily="2" charset="2"/>
              <a:buChar char="Ø"/>
            </a:pPr>
            <a:endParaRPr lang="en-US" b="1" i="1" dirty="0"/>
          </a:p>
          <a:p>
            <a:pPr marL="630555" indent="-630555"/>
            <a:endParaRPr lang="en-US" dirty="0"/>
          </a:p>
          <a:p>
            <a:pPr marL="630555" indent="-630555"/>
            <a:endParaRPr lang="en-US" dirty="0"/>
          </a:p>
        </p:txBody>
      </p:sp>
      <p:sp>
        <p:nvSpPr>
          <p:cNvPr id="1048652" name="Oval 5"/>
          <p:cNvSpPr/>
          <p:nvPr/>
        </p:nvSpPr>
        <p:spPr>
          <a:xfrm>
            <a:off x="6781800" y="2286000"/>
            <a:ext cx="3048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971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1752600"/>
            <a:ext cx="1905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8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97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48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48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48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48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Title 1"/>
          <p:cNvSpPr txBox="1"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Development of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Basophils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48654" name="TextBox 2"/>
          <p:cNvSpPr txBox="1"/>
          <p:nvPr/>
        </p:nvSpPr>
        <p:spPr>
          <a:xfrm>
            <a:off x="457201" y="1752600"/>
            <a:ext cx="8458200" cy="5273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0555" indent="-630555">
              <a:buFont typeface="Wingdings" panose="05000000000000000000" pitchFamily="2" charset="2"/>
              <a:buChar char="Ø"/>
            </a:pPr>
            <a:r>
              <a:rPr lang="en-US" sz="2000" dirty="0"/>
              <a:t>Under the stimulation of GM-CSF and IL-3, the CFU-GEMM differentiates into CFU-</a:t>
            </a:r>
            <a:r>
              <a:rPr lang="en-US" sz="2000" dirty="0" err="1"/>
              <a:t>Ba</a:t>
            </a:r>
            <a:endParaRPr lang="en-US" sz="2000" b="1" dirty="0"/>
          </a:p>
          <a:p>
            <a:pPr marL="630555" indent="-630555"/>
            <a:r>
              <a:rPr lang="en-US" sz="2000" b="1" dirty="0"/>
              <a:t> </a:t>
            </a:r>
            <a:endParaRPr lang="en-US" dirty="0"/>
          </a:p>
          <a:p>
            <a:pPr marL="630555" indent="-630555">
              <a:buFont typeface="Wingdings" panose="05000000000000000000" pitchFamily="2" charset="2"/>
              <a:buChar char="Ø"/>
            </a:pPr>
            <a:r>
              <a:rPr lang="en-US" b="1" dirty="0" err="1"/>
              <a:t>Myeloblast</a:t>
            </a:r>
            <a:r>
              <a:rPr lang="en-US" b="1" dirty="0"/>
              <a:t> &amp; </a:t>
            </a:r>
            <a:r>
              <a:rPr lang="en-US" b="1" dirty="0" err="1"/>
              <a:t>Promyelocyte</a:t>
            </a:r>
            <a:endParaRPr lang="en-US" b="1" dirty="0"/>
          </a:p>
          <a:p>
            <a:pPr marL="630555" indent="-630555">
              <a:buFont typeface="Wingdings" panose="05000000000000000000" pitchFamily="2" charset="2"/>
              <a:buChar char="Ø"/>
            </a:pPr>
            <a:endParaRPr lang="en-US" dirty="0"/>
          </a:p>
          <a:p>
            <a:pPr marL="630555" indent="-630555">
              <a:buFont typeface="Wingdings" panose="05000000000000000000" pitchFamily="2" charset="2"/>
              <a:buChar char="Ø"/>
            </a:pPr>
            <a:r>
              <a:rPr lang="en-US" dirty="0"/>
              <a:t>Common to all granulocytes and no distinction can be made</a:t>
            </a:r>
          </a:p>
          <a:p>
            <a:pPr marL="630555" indent="-630555">
              <a:buFont typeface="Wingdings" panose="05000000000000000000" pitchFamily="2" charset="2"/>
              <a:buChar char="Ø"/>
            </a:pPr>
            <a:endParaRPr lang="en-US" dirty="0"/>
          </a:p>
          <a:p>
            <a:pPr marL="630555" indent="-630555">
              <a:buFont typeface="Wingdings" panose="05000000000000000000" pitchFamily="2" charset="2"/>
              <a:buChar char="Ø"/>
            </a:pPr>
            <a:r>
              <a:rPr lang="en-US" b="1" dirty="0"/>
              <a:t>Basophilic </a:t>
            </a:r>
            <a:r>
              <a:rPr lang="en-US" b="1" dirty="0" err="1"/>
              <a:t>myelocyte</a:t>
            </a:r>
            <a:r>
              <a:rPr lang="en-US" b="1" dirty="0"/>
              <a:t> &amp; </a:t>
            </a:r>
            <a:r>
              <a:rPr lang="en-US" b="1" dirty="0" err="1"/>
              <a:t>metamyelocyte</a:t>
            </a:r>
            <a:endParaRPr lang="en-US" b="1" dirty="0"/>
          </a:p>
          <a:p>
            <a:pPr marL="630555" indent="-630555"/>
            <a:endParaRPr lang="en-US" b="1" dirty="0"/>
          </a:p>
          <a:p>
            <a:pPr marL="630555" indent="-630555">
              <a:buFont typeface="Wingdings" panose="05000000000000000000" pitchFamily="2" charset="2"/>
              <a:buChar char="Ø"/>
            </a:pPr>
            <a:r>
              <a:rPr lang="en-US" dirty="0"/>
              <a:t>Specific granules start to appear in the </a:t>
            </a:r>
            <a:r>
              <a:rPr lang="en-US" dirty="0" err="1"/>
              <a:t>myelocyte</a:t>
            </a:r>
            <a:r>
              <a:rPr lang="en-US" dirty="0"/>
              <a:t> stage, </a:t>
            </a:r>
          </a:p>
          <a:p>
            <a:pPr marL="630555" indent="-630555">
              <a:buFont typeface="Wingdings" panose="05000000000000000000" pitchFamily="2" charset="2"/>
              <a:buChar char="Ø"/>
            </a:pPr>
            <a:r>
              <a:rPr lang="en-US" dirty="0"/>
              <a:t>As the cell develops into the </a:t>
            </a:r>
            <a:r>
              <a:rPr lang="en-US" dirty="0" err="1"/>
              <a:t>metamyelocyte</a:t>
            </a:r>
            <a:r>
              <a:rPr lang="en-US" dirty="0"/>
              <a:t> stage, mitosis ceases</a:t>
            </a:r>
          </a:p>
          <a:p>
            <a:pPr marL="630555" indent="-630555">
              <a:buFont typeface="Wingdings" panose="05000000000000000000" pitchFamily="2" charset="2"/>
              <a:buChar char="Ø"/>
            </a:pPr>
            <a:endParaRPr lang="en-US" dirty="0"/>
          </a:p>
          <a:p>
            <a:pPr marL="630555" indent="-630555">
              <a:buFont typeface="Wingdings" panose="05000000000000000000" pitchFamily="2" charset="2"/>
              <a:buChar char="Ø"/>
            </a:pPr>
            <a:r>
              <a:rPr lang="en-US" b="1" dirty="0" err="1"/>
              <a:t>Basophil</a:t>
            </a:r>
            <a:endParaRPr lang="en-US" b="1" dirty="0"/>
          </a:p>
          <a:p>
            <a:pPr marL="630555" indent="-630555"/>
            <a:endParaRPr lang="en-US" b="1" dirty="0"/>
          </a:p>
          <a:p>
            <a:pPr marL="630555" indent="-630555">
              <a:buFont typeface="Wingdings" panose="05000000000000000000" pitchFamily="2" charset="2"/>
              <a:buChar char="Ø"/>
            </a:pPr>
            <a:r>
              <a:rPr lang="en-US" dirty="0"/>
              <a:t>Final nuclear shape is masked by the high density of </a:t>
            </a:r>
            <a:r>
              <a:rPr lang="en-US" dirty="0" err="1"/>
              <a:t>cytoplasmic</a:t>
            </a:r>
            <a:r>
              <a:rPr lang="en-US" dirty="0"/>
              <a:t> granules.</a:t>
            </a:r>
          </a:p>
          <a:p>
            <a:pPr marL="630555" indent="-630555">
              <a:buFont typeface="Wingdings" panose="05000000000000000000" pitchFamily="2" charset="2"/>
              <a:buChar char="Ø"/>
            </a:pPr>
            <a:endParaRPr lang="en-US" dirty="0"/>
          </a:p>
          <a:p>
            <a:pPr marL="630555" indent="-630555"/>
            <a:endParaRPr lang="en-US" b="1" i="1" dirty="0"/>
          </a:p>
          <a:p>
            <a:pPr marL="630555" indent="-630555"/>
            <a:endParaRPr lang="en-US" dirty="0"/>
          </a:p>
          <a:p>
            <a:pPr marL="630555" indent="-630555"/>
            <a:endParaRPr lang="en-US" dirty="0"/>
          </a:p>
        </p:txBody>
      </p:sp>
      <p:sp>
        <p:nvSpPr>
          <p:cNvPr id="1048655" name="Oval 5"/>
          <p:cNvSpPr/>
          <p:nvPr/>
        </p:nvSpPr>
        <p:spPr>
          <a:xfrm>
            <a:off x="6781800" y="2286000"/>
            <a:ext cx="3048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8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48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48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486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486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486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486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4865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387</Words>
  <Application>Microsoft Office PowerPoint</Application>
  <PresentationFormat>On-screen Show (4:3)</PresentationFormat>
  <Paragraphs>158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Haemolytic anaemia</dc:title>
  <dc:creator>Shafaat</dc:creator>
  <cp:lastModifiedBy>MyUserName</cp:lastModifiedBy>
  <cp:revision>5</cp:revision>
  <dcterms:created xsi:type="dcterms:W3CDTF">2006-08-13T22:00:00Z</dcterms:created>
  <dcterms:modified xsi:type="dcterms:W3CDTF">2019-12-10T06:51:54Z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1033-10.2.0.7587</vt:lpwstr>
  </property>
</Properties>
</file>