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0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F014DB-F0EF-45A1-9F96-94076A1AE9BA}" type="datetimeFigureOut">
              <a:rPr lang="en-US" smtClean="0"/>
              <a:pPr/>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AB963D-A25D-4F3A-B03D-87B6D9325BB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Chapter</a:t>
            </a:r>
            <a:r>
              <a:rPr lang="en-US" baseline="0" dirty="0" smtClean="0"/>
              <a:t> 2.</a:t>
            </a:r>
            <a:endParaRPr lang="en-US" dirty="0"/>
          </a:p>
        </p:txBody>
      </p:sp>
      <p:sp>
        <p:nvSpPr>
          <p:cNvPr id="4" name="Slide Number Placeholder 3"/>
          <p:cNvSpPr>
            <a:spLocks noGrp="1"/>
          </p:cNvSpPr>
          <p:nvPr>
            <p:ph type="sldNum" sz="quarter" idx="10"/>
          </p:nvPr>
        </p:nvSpPr>
        <p:spPr/>
        <p:txBody>
          <a:bodyPr/>
          <a:lstStyle/>
          <a:p>
            <a:fld id="{86AB963D-A25D-4F3A-B03D-87B6D9325BB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pi.seer.cancer.gov/rest/glossary/latest/id/558d8d3ae4b084b72edb1745" TargetMode="External"/><Relationship Id="rId2" Type="http://schemas.openxmlformats.org/officeDocument/2006/relationships/hyperlink" Target="https://api.seer.cancer.gov/rest/glossary/latest/id/55116b6be4b0c48f31dbe7f7" TargetMode="External"/><Relationship Id="rId1" Type="http://schemas.openxmlformats.org/officeDocument/2006/relationships/slideLayout" Target="../slideLayouts/slideLayout2.xml"/><Relationship Id="rId4" Type="http://schemas.openxmlformats.org/officeDocument/2006/relationships/hyperlink" Target="https://api.seer.cancer.gov/rest/glossary/latest/id/552172bfe4b0bc5c16bfd3c8"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Chapter No.02</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smtClean="0">
                <a:latin typeface="Times New Roman" pitchFamily="18" charset="0"/>
                <a:cs typeface="Times New Roman" pitchFamily="18" charset="0"/>
              </a:rPr>
              <a:t>Movement of Human </a:t>
            </a:r>
            <a:r>
              <a:rPr lang="en-US" dirty="0" err="1" smtClean="0">
                <a:latin typeface="Times New Roman" pitchFamily="18" charset="0"/>
                <a:cs typeface="Times New Roman" pitchFamily="18" charset="0"/>
              </a:rPr>
              <a:t>Musclo</a:t>
            </a:r>
            <a:r>
              <a:rPr lang="en-US" dirty="0" smtClean="0">
                <a:latin typeface="Times New Roman" pitchFamily="18" charset="0"/>
                <a:cs typeface="Times New Roman" pitchFamily="18" charset="0"/>
              </a:rPr>
              <a:t>-Skeletal System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Joint</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Joint is a point at which parts of an artificial structure are joined.</a:t>
            </a:r>
          </a:p>
          <a:p>
            <a:pPr algn="just"/>
            <a:r>
              <a:rPr lang="en-US" dirty="0" smtClean="0"/>
              <a:t>Types of Joints: There are six types of synovial joints include the </a:t>
            </a:r>
            <a:r>
              <a:rPr lang="en-US" i="1" dirty="0" smtClean="0"/>
              <a:t>pivot, hinge, saddle, plane, </a:t>
            </a:r>
            <a:r>
              <a:rPr lang="en-US" i="1" dirty="0" err="1" smtClean="0"/>
              <a:t>condyloid</a:t>
            </a:r>
            <a:r>
              <a:rPr lang="en-US" i="1" dirty="0" smtClean="0"/>
              <a:t>,</a:t>
            </a:r>
            <a:r>
              <a:rPr lang="en-US" dirty="0" smtClean="0"/>
              <a:t> and </a:t>
            </a:r>
            <a:r>
              <a:rPr lang="en-US" i="1" dirty="0" smtClean="0"/>
              <a:t>ball-and-socket joints</a:t>
            </a:r>
            <a:r>
              <a:rPr lang="en-US" dirty="0" smtClean="0"/>
              <a:t>. These joints are found throughout the body; however, some locations serve as better examples than others. To begin our investigation, let's focus on the pivot joints.</a:t>
            </a:r>
          </a:p>
          <a:p>
            <a:pPr algn="just"/>
            <a:r>
              <a:rPr lang="en-US" b="1" dirty="0" smtClean="0"/>
              <a:t>The pivot joint</a:t>
            </a:r>
            <a:r>
              <a:rPr lang="en-US" dirty="0" smtClean="0"/>
              <a:t>, also known as rotary joint, allows for rotational movement. Pivot joints are indicated as joint letter </a:t>
            </a:r>
            <a:r>
              <a:rPr lang="en-US" i="1" dirty="0" smtClean="0"/>
              <a:t>A</a:t>
            </a:r>
            <a:r>
              <a:rPr lang="en-US" dirty="0" smtClean="0"/>
              <a:t> on our illustration. This type of joint can be found between your neck vertebrae. For instance, when you turn your head side-to-side, it's due to the rotary motion permissible in pivot joints.</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joints</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b="1" dirty="0" smtClean="0"/>
              <a:t>hinge joints</a:t>
            </a:r>
            <a:r>
              <a:rPr lang="en-US" dirty="0" smtClean="0"/>
              <a:t>, are the synovial joint type referred to in our introductory section. These joints can be found between your upper and lower arm bones, otherwise called your elbow, as well as your ankles, fingers, toes, and knees.</a:t>
            </a:r>
          </a:p>
          <a:p>
            <a:pPr algn="just"/>
            <a:r>
              <a:rPr lang="en-US" dirty="0" smtClean="0"/>
              <a:t>Hinge joints operate just like the hinges on a door. They allow for a swinging motion, where bones can either flex toward one another or extend apart. Twisting or overextending a hinge joint can result in injury. If you've ever twisted your knee or rolled your ankle, it's likely that a hinge joint was forced to move in a manner it shouldn't have.</a:t>
            </a:r>
          </a:p>
          <a:p>
            <a:pPr algn="just"/>
            <a:r>
              <a:rPr lang="en-US" b="1" dirty="0" smtClean="0"/>
              <a:t>Saddle joints</a:t>
            </a:r>
            <a:r>
              <a:rPr lang="en-US" dirty="0" smtClean="0"/>
              <a:t>, are similar to hinge joints but provide more range of motion. In the case of a saddle joint, the bone sitting on the saddle can move in an oval shape relative to the other bone. Our thumb is a classic example of a saddle joint in action. Thumbs can move using a hinge-like motion but can also rock side to side. This is because of a saddle joint. In fact, it's the saddle joint that makes our thumbs opposable, a trait that allows us to firmly grasp objects with our hands.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Joints</a:t>
            </a:r>
            <a:endParaRPr lang="en-US" dirty="0"/>
          </a:p>
        </p:txBody>
      </p:sp>
      <p:sp>
        <p:nvSpPr>
          <p:cNvPr id="3" name="Content Placeholder 2"/>
          <p:cNvSpPr>
            <a:spLocks noGrp="1"/>
          </p:cNvSpPr>
          <p:nvPr>
            <p:ph idx="1"/>
          </p:nvPr>
        </p:nvSpPr>
        <p:spPr/>
        <p:txBody>
          <a:bodyPr>
            <a:normAutofit fontScale="92500"/>
          </a:bodyPr>
          <a:lstStyle/>
          <a:p>
            <a:pPr algn="just"/>
            <a:r>
              <a:rPr lang="en-US" b="1" dirty="0" smtClean="0"/>
              <a:t>Plane joints</a:t>
            </a:r>
            <a:r>
              <a:rPr lang="en-US" dirty="0" smtClean="0"/>
              <a:t>, </a:t>
            </a:r>
            <a:r>
              <a:rPr lang="en-US" sz="2400" dirty="0" smtClean="0"/>
              <a:t>sometimes called gliding joints and are probably the most difficult joint type to visualize. They are usually associated with the small bones of your wrists and ankles. In this type of joint, bones slide along beside one another. This allows for movement in many directions, hence the flexibility of your wrists. Here is a picture highlighting the location and type of bones associated with plane joints in your wrist.</a:t>
            </a:r>
          </a:p>
          <a:p>
            <a:pPr algn="just"/>
            <a:r>
              <a:rPr lang="en-US" dirty="0" smtClean="0"/>
              <a:t>A </a:t>
            </a:r>
            <a:r>
              <a:rPr lang="en-US" b="1" dirty="0" err="1" smtClean="0"/>
              <a:t>condyloid</a:t>
            </a:r>
            <a:r>
              <a:rPr lang="en-US" b="1" dirty="0" smtClean="0"/>
              <a:t> joint</a:t>
            </a:r>
            <a:r>
              <a:rPr lang="en-US" dirty="0" smtClean="0"/>
              <a:t> </a:t>
            </a:r>
            <a:r>
              <a:rPr lang="en-US" sz="2400" dirty="0" smtClean="0"/>
              <a:t>(also called </a:t>
            </a:r>
            <a:r>
              <a:rPr lang="en-US" sz="2400" dirty="0" err="1" smtClean="0"/>
              <a:t>condylar</a:t>
            </a:r>
            <a:r>
              <a:rPr lang="en-US" sz="2400" dirty="0" smtClean="0"/>
              <a:t>, ellipsoidal, or </a:t>
            </a:r>
            <a:r>
              <a:rPr lang="en-US" sz="2400" dirty="0" err="1" smtClean="0"/>
              <a:t>bicondylar</a:t>
            </a:r>
            <a:r>
              <a:rPr lang="en-US" sz="2400" dirty="0" smtClean="0"/>
              <a:t>) is an ovoid </a:t>
            </a:r>
            <a:r>
              <a:rPr lang="en-US" sz="2400" dirty="0" err="1" smtClean="0"/>
              <a:t>articular</a:t>
            </a:r>
            <a:r>
              <a:rPr lang="en-US" sz="2400" dirty="0" smtClean="0"/>
              <a:t> surface, or </a:t>
            </a:r>
            <a:r>
              <a:rPr lang="en-US" sz="2400" dirty="0" err="1" smtClean="0"/>
              <a:t>condyle</a:t>
            </a:r>
            <a:r>
              <a:rPr lang="en-US" sz="2400" dirty="0" smtClean="0"/>
              <a:t> that is received into an elliptical cavity. This permits movement in two planes, allowing flexion, extension, adduction, abduction, and </a:t>
            </a:r>
            <a:r>
              <a:rPr lang="en-US" sz="2400" dirty="0" err="1" smtClean="0"/>
              <a:t>circumduction</a:t>
            </a:r>
            <a:r>
              <a:rPr lang="en-US" sz="2400" dirty="0" smtClean="0"/>
              <a:t>.</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Muscle</a:t>
            </a:r>
            <a:endParaRPr lang="en-US" dirty="0"/>
          </a:p>
        </p:txBody>
      </p:sp>
      <p:sp>
        <p:nvSpPr>
          <p:cNvPr id="3" name="Content Placeholder 2"/>
          <p:cNvSpPr>
            <a:spLocks noGrp="1"/>
          </p:cNvSpPr>
          <p:nvPr>
            <p:ph idx="1"/>
          </p:nvPr>
        </p:nvSpPr>
        <p:spPr/>
        <p:txBody>
          <a:bodyPr/>
          <a:lstStyle/>
          <a:p>
            <a:r>
              <a:rPr lang="en-US" dirty="0" smtClean="0"/>
              <a:t>A band or bundle of fibrous tissue in a human or animal body that has the ability to contract, producing movement in or maintaining the position of parts of the body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Muscles</a:t>
            </a:r>
            <a:endParaRPr lang="en-US" dirty="0"/>
          </a:p>
        </p:txBody>
      </p:sp>
      <p:sp>
        <p:nvSpPr>
          <p:cNvPr id="3" name="Content Placeholder 2"/>
          <p:cNvSpPr>
            <a:spLocks noGrp="1"/>
          </p:cNvSpPr>
          <p:nvPr>
            <p:ph idx="1"/>
          </p:nvPr>
        </p:nvSpPr>
        <p:spPr/>
        <p:txBody>
          <a:bodyPr/>
          <a:lstStyle/>
          <a:p>
            <a:r>
              <a:rPr lang="en-US" dirty="0" smtClean="0"/>
              <a:t>Here are three types of muscle, skeletal or striated, </a:t>
            </a:r>
            <a:r>
              <a:rPr lang="en-US" b="1" dirty="0" smtClean="0"/>
              <a:t>cardiac</a:t>
            </a:r>
            <a:r>
              <a:rPr lang="en-US" dirty="0" smtClean="0"/>
              <a:t>, and smooth. Muscle action can be classified as being either voluntary or involuntary. </a:t>
            </a:r>
            <a:r>
              <a:rPr lang="en-US" b="1" dirty="0" smtClean="0"/>
              <a:t>Cardiac</a:t>
            </a:r>
            <a:r>
              <a:rPr lang="en-US" dirty="0" smtClean="0"/>
              <a:t> and smooth muscles contract without conscious thought and are termed involuntary, whereas the skeletal muscles contract upon command.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Skeletal Muscle</a:t>
            </a:r>
            <a:endParaRPr lang="en-US" dirty="0"/>
          </a:p>
        </p:txBody>
      </p:sp>
      <p:sp>
        <p:nvSpPr>
          <p:cNvPr id="3" name="Content Placeholder 2"/>
          <p:cNvSpPr>
            <a:spLocks noGrp="1"/>
          </p:cNvSpPr>
          <p:nvPr>
            <p:ph idx="1"/>
          </p:nvPr>
        </p:nvSpPr>
        <p:spPr/>
        <p:txBody>
          <a:bodyPr>
            <a:normAutofit lnSpcReduction="10000"/>
          </a:bodyPr>
          <a:lstStyle/>
          <a:p>
            <a:r>
              <a:rPr lang="en-US" dirty="0" smtClean="0"/>
              <a:t>Skeletal muscles vary considerably in size, shape, and arrangement of fibers. They range from extremely tiny strands such as the stipendium muscle of the middle ear to large masses such as the muscles of the thigh. Some skeletal muscles are broad in shape and some narrow. In some muscles the fibers are parallel to the long axis of the muscle; in some they converge to a narrow attachment; and in some they are oblique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Skeletal Muscle</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Each skeletal muscle fiber is a single cylindrical muscle cell. An individual skeletal muscle may be made up of </a:t>
            </a:r>
            <a:r>
              <a:rPr lang="en-US" dirty="0" smtClean="0">
                <a:latin typeface="Times New Roman" pitchFamily="18" charset="0"/>
                <a:cs typeface="Times New Roman" pitchFamily="18" charset="0"/>
              </a:rPr>
              <a:t>hundreds, or even thousands, of muscle fibers bundled together and wrapped in a connective tissue covering. Each muscle is surrounded by a connective tissue sheath called the </a:t>
            </a:r>
            <a:r>
              <a:rPr lang="en-US" dirty="0" err="1" smtClean="0">
                <a:latin typeface="Times New Roman" pitchFamily="18" charset="0"/>
                <a:cs typeface="Times New Roman" pitchFamily="18" charset="0"/>
              </a:rPr>
              <a:t>epimysium</a:t>
            </a:r>
            <a:r>
              <a:rPr lang="en-US" dirty="0" smtClean="0">
                <a:latin typeface="Times New Roman" pitchFamily="18" charset="0"/>
                <a:cs typeface="Times New Roman" pitchFamily="18" charset="0"/>
              </a:rPr>
              <a:t>. Fascia, connective tissue outside the </a:t>
            </a:r>
            <a:r>
              <a:rPr lang="en-US" dirty="0" err="1" smtClean="0">
                <a:latin typeface="Times New Roman" pitchFamily="18" charset="0"/>
                <a:cs typeface="Times New Roman" pitchFamily="18" charset="0"/>
              </a:rPr>
              <a:t>epimysium</a:t>
            </a:r>
            <a:r>
              <a:rPr lang="en-US" dirty="0" smtClean="0">
                <a:latin typeface="Times New Roman" pitchFamily="18" charset="0"/>
                <a:cs typeface="Times New Roman" pitchFamily="18" charset="0"/>
              </a:rPr>
              <a:t>, surrounds and separates the muscles. Portions of the </a:t>
            </a:r>
            <a:r>
              <a:rPr lang="en-US" dirty="0" err="1" smtClean="0">
                <a:latin typeface="Times New Roman" pitchFamily="18" charset="0"/>
                <a:cs typeface="Times New Roman" pitchFamily="18" charset="0"/>
              </a:rPr>
              <a:t>epimysium</a:t>
            </a:r>
            <a:r>
              <a:rPr lang="en-US" dirty="0" smtClean="0">
                <a:latin typeface="Times New Roman" pitchFamily="18" charset="0"/>
                <a:cs typeface="Times New Roman" pitchFamily="18" charset="0"/>
              </a:rPr>
              <a:t> project inward to divide the muscle into compartments. Each compartment contains a bundle of muscle fibers. Each bundle of muscle fiber is called a fasciculus and is surrounded by a layer of connective tissue called the </a:t>
            </a:r>
            <a:r>
              <a:rPr lang="en-US" dirty="0" err="1" smtClean="0">
                <a:latin typeface="Times New Roman" pitchFamily="18" charset="0"/>
                <a:cs typeface="Times New Roman" pitchFamily="18" charset="0"/>
              </a:rPr>
              <a:t>perimysium</a:t>
            </a:r>
            <a:r>
              <a:rPr lang="en-US" dirty="0" smtClean="0">
                <a:latin typeface="Times New Roman" pitchFamily="18" charset="0"/>
                <a:cs typeface="Times New Roman" pitchFamily="18" charset="0"/>
              </a:rPr>
              <a:t>. Within the fasciculus, each individual muscle cell, called a muscle fiber, is surrounded by connective tissue called the </a:t>
            </a:r>
            <a:r>
              <a:rPr lang="en-US" dirty="0" err="1" smtClean="0">
                <a:latin typeface="Times New Roman" pitchFamily="18" charset="0"/>
                <a:cs typeface="Times New Roman" pitchFamily="18" charset="0"/>
              </a:rPr>
              <a:t>endomysium</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Skeletal muscle cells (fibers), like other body cells, are soft and fragile. The connective tissue covering furnish support and protection for the delicate cells and allow them to withstand the forces of contraction. The coverings also provide pathways for the passage of blood vessels and nerves.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Skeletal Muscle</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latin typeface="Times New Roman" pitchFamily="18" charset="0"/>
                <a:cs typeface="Times New Roman" pitchFamily="18" charset="0"/>
              </a:rPr>
              <a:t>Commonly, the </a:t>
            </a:r>
            <a:r>
              <a:rPr lang="en-US" dirty="0" err="1" smtClean="0">
                <a:latin typeface="Times New Roman" pitchFamily="18" charset="0"/>
                <a:cs typeface="Times New Roman" pitchFamily="18" charset="0"/>
              </a:rPr>
              <a:t>epimysium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perimysium</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endomysium</a:t>
            </a:r>
            <a:r>
              <a:rPr lang="en-US" dirty="0" smtClean="0">
                <a:latin typeface="Times New Roman" pitchFamily="18" charset="0"/>
                <a:cs typeface="Times New Roman" pitchFamily="18" charset="0"/>
              </a:rPr>
              <a:t> extend beyond the fleshy part of the muscle, the </a:t>
            </a:r>
            <a:r>
              <a:rPr lang="en-US" dirty="0" smtClean="0">
                <a:latin typeface="Times New Roman" pitchFamily="18" charset="0"/>
                <a:cs typeface="Times New Roman" pitchFamily="18" charset="0"/>
                <a:hlinkClick r:id="rId2"/>
              </a:rPr>
              <a:t>belly</a:t>
            </a:r>
            <a:r>
              <a:rPr lang="en-US" dirty="0" smtClean="0">
                <a:latin typeface="Times New Roman" pitchFamily="18" charset="0"/>
                <a:cs typeface="Times New Roman" pitchFamily="18" charset="0"/>
              </a:rPr>
              <a:t> or </a:t>
            </a:r>
            <a:r>
              <a:rPr lang="en-US" dirty="0" err="1" smtClean="0">
                <a:latin typeface="Times New Roman" pitchFamily="18" charset="0"/>
                <a:cs typeface="Times New Roman" pitchFamily="18" charset="0"/>
              </a:rPr>
              <a:t>gaster</a:t>
            </a:r>
            <a:r>
              <a:rPr lang="en-US" dirty="0" smtClean="0">
                <a:latin typeface="Times New Roman" pitchFamily="18" charset="0"/>
                <a:cs typeface="Times New Roman" pitchFamily="18" charset="0"/>
              </a:rPr>
              <a:t>, to form a thick ropelike tendon or a broad, flat sheet-like </a:t>
            </a:r>
            <a:r>
              <a:rPr lang="en-US" dirty="0" err="1" smtClean="0">
                <a:latin typeface="Times New Roman" pitchFamily="18" charset="0"/>
                <a:cs typeface="Times New Roman" pitchFamily="18" charset="0"/>
              </a:rPr>
              <a:t>aponeurosis</a:t>
            </a:r>
            <a:r>
              <a:rPr lang="en-US" dirty="0" smtClean="0">
                <a:latin typeface="Times New Roman" pitchFamily="18" charset="0"/>
                <a:cs typeface="Times New Roman" pitchFamily="18" charset="0"/>
              </a:rPr>
              <a:t>. The tendon and </a:t>
            </a:r>
            <a:r>
              <a:rPr lang="en-US" dirty="0" err="1" smtClean="0">
                <a:latin typeface="Times New Roman" pitchFamily="18" charset="0"/>
                <a:cs typeface="Times New Roman" pitchFamily="18" charset="0"/>
              </a:rPr>
              <a:t>aponeurosis</a:t>
            </a:r>
            <a:r>
              <a:rPr lang="en-US" dirty="0" smtClean="0">
                <a:latin typeface="Times New Roman" pitchFamily="18" charset="0"/>
                <a:cs typeface="Times New Roman" pitchFamily="18" charset="0"/>
              </a:rPr>
              <a:t> form indirect attachments from muscles to the </a:t>
            </a:r>
            <a:r>
              <a:rPr lang="en-US" dirty="0" err="1" smtClean="0">
                <a:latin typeface="Times New Roman" pitchFamily="18" charset="0"/>
                <a:cs typeface="Times New Roman" pitchFamily="18" charset="0"/>
                <a:hlinkClick r:id="rId3"/>
              </a:rPr>
              <a:t>periosteum</a:t>
            </a:r>
            <a:r>
              <a:rPr lang="en-US" dirty="0" smtClean="0">
                <a:latin typeface="Times New Roman" pitchFamily="18" charset="0"/>
                <a:cs typeface="Times New Roman" pitchFamily="18" charset="0"/>
              </a:rPr>
              <a:t> of bones or to the connective tissue of other muscles. Typically a muscle spans a </a:t>
            </a:r>
            <a:r>
              <a:rPr lang="en-US" dirty="0" smtClean="0">
                <a:latin typeface="Times New Roman" pitchFamily="18" charset="0"/>
                <a:cs typeface="Times New Roman" pitchFamily="18" charset="0"/>
                <a:hlinkClick r:id="rId4"/>
              </a:rPr>
              <a:t>joint</a:t>
            </a:r>
            <a:r>
              <a:rPr lang="en-US" dirty="0" smtClean="0">
                <a:latin typeface="Times New Roman" pitchFamily="18" charset="0"/>
                <a:cs typeface="Times New Roman" pitchFamily="18" charset="0"/>
              </a:rPr>
              <a:t> and is attached to bones by tendons at both ends. One of the bones remains relatively fixed or stable while the other end moves as a result of muscle contraction.</a:t>
            </a:r>
          </a:p>
          <a:p>
            <a:pPr algn="just"/>
            <a:r>
              <a:rPr lang="en-US" dirty="0" smtClean="0">
                <a:latin typeface="Times New Roman" pitchFamily="18" charset="0"/>
                <a:cs typeface="Times New Roman" pitchFamily="18" charset="0"/>
              </a:rPr>
              <a:t>Skeletal muscles have an abundant supply of blood vessels and nerves. This is directly related to the primary function of skeletal muscle, contraction. Before a skeletal muscle fiber can contract, it has to receive an impulse from a nerve cell. Generally, an artery and at least one vein accompany each nerve that penetrates the </a:t>
            </a:r>
            <a:r>
              <a:rPr lang="en-US" dirty="0" err="1" smtClean="0">
                <a:latin typeface="Times New Roman" pitchFamily="18" charset="0"/>
                <a:cs typeface="Times New Roman" pitchFamily="18" charset="0"/>
              </a:rPr>
              <a:t>epimysium</a:t>
            </a:r>
            <a:r>
              <a:rPr lang="en-US" dirty="0" smtClean="0">
                <a:latin typeface="Times New Roman" pitchFamily="18" charset="0"/>
                <a:cs typeface="Times New Roman" pitchFamily="18" charset="0"/>
              </a:rPr>
              <a:t> of a skeletal muscle. Branches of the nerve and blood vessels follow the connective tissue components of the muscle of a nerve cell and with one or more minute blood vessels called capillaries.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Fiber Arrangement / Architecture </a:t>
            </a:r>
            <a:endParaRPr lang="en-US" dirty="0"/>
          </a:p>
        </p:txBody>
      </p:sp>
      <p:sp>
        <p:nvSpPr>
          <p:cNvPr id="3" name="Content Placeholder 2"/>
          <p:cNvSpPr>
            <a:spLocks noGrp="1"/>
          </p:cNvSpPr>
          <p:nvPr>
            <p:ph idx="1"/>
          </p:nvPr>
        </p:nvSpPr>
        <p:spPr/>
        <p:txBody>
          <a:bodyPr/>
          <a:lstStyle/>
          <a:p>
            <a:pPr algn="just"/>
            <a:r>
              <a:rPr lang="en-US" dirty="0" smtClean="0"/>
              <a:t>Muscle architecture is a physical arrangement of muscle fiber of macroscopic level that determines muscles mechanical functions.</a:t>
            </a:r>
          </a:p>
          <a:p>
            <a:pPr algn="just"/>
            <a:r>
              <a:rPr lang="en-US" dirty="0" smtClean="0"/>
              <a:t>Different types of muscle arrangement:</a:t>
            </a:r>
          </a:p>
          <a:p>
            <a:pPr algn="just">
              <a:buFont typeface="Wingdings" pitchFamily="2" charset="2"/>
              <a:buChar char="Ø"/>
            </a:pPr>
            <a:r>
              <a:rPr lang="en-US" dirty="0" smtClean="0"/>
              <a:t>Parallel</a:t>
            </a:r>
          </a:p>
          <a:p>
            <a:pPr algn="just">
              <a:buFont typeface="Wingdings" pitchFamily="2" charset="2"/>
              <a:buChar char="Ø"/>
            </a:pPr>
            <a:r>
              <a:rPr lang="en-US" dirty="0" err="1" smtClean="0"/>
              <a:t>Pennate</a:t>
            </a:r>
            <a:r>
              <a:rPr lang="en-US" dirty="0" smtClean="0"/>
              <a:t> (</a:t>
            </a:r>
            <a:r>
              <a:rPr lang="en-US" dirty="0" err="1" smtClean="0"/>
              <a:t>Uni-pennate</a:t>
            </a:r>
            <a:r>
              <a:rPr lang="en-US" dirty="0" smtClean="0"/>
              <a:t>, Bi-</a:t>
            </a:r>
            <a:r>
              <a:rPr lang="en-US" dirty="0" err="1" smtClean="0"/>
              <a:t>pennate</a:t>
            </a:r>
            <a:r>
              <a:rPr lang="en-US" dirty="0" smtClean="0"/>
              <a:t>, Multi-</a:t>
            </a:r>
            <a:r>
              <a:rPr lang="en-US" dirty="0" err="1" smtClean="0"/>
              <a:t>pennate</a:t>
            </a:r>
            <a:r>
              <a:rPr lang="en-US" dirty="0" smtClean="0"/>
              <a:t>)</a:t>
            </a:r>
          </a:p>
          <a:p>
            <a:pPr algn="just">
              <a:buFont typeface="Wingdings" pitchFamily="2" charset="2"/>
              <a:buChar char="Ø"/>
            </a:pPr>
            <a:r>
              <a:rPr lang="en-US" dirty="0" err="1" smtClean="0"/>
              <a:t>Fusi</a:t>
            </a:r>
            <a:r>
              <a:rPr lang="en-US" dirty="0" smtClean="0"/>
              <a:t>-form muscle</a:t>
            </a:r>
          </a:p>
          <a:p>
            <a:pPr algn="just">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Skeletal Muscle</a:t>
            </a:r>
            <a:endParaRPr lang="en-US" dirty="0"/>
          </a:p>
        </p:txBody>
      </p:sp>
      <p:sp>
        <p:nvSpPr>
          <p:cNvPr id="3" name="Content Placeholder 2"/>
          <p:cNvSpPr>
            <a:spLocks noGrp="1"/>
          </p:cNvSpPr>
          <p:nvPr>
            <p:ph idx="1"/>
          </p:nvPr>
        </p:nvSpPr>
        <p:spPr/>
        <p:txBody>
          <a:bodyPr>
            <a:normAutofit fontScale="92500"/>
          </a:bodyPr>
          <a:lstStyle/>
          <a:p>
            <a:pPr lvl="0" algn="just"/>
            <a:r>
              <a:rPr lang="en-US" b="1" dirty="0" smtClean="0"/>
              <a:t>Synergists</a:t>
            </a:r>
            <a:r>
              <a:rPr lang="en-US" dirty="0" smtClean="0"/>
              <a:t> are other muscles that assist the prime mover. Synergists may stabilize nearby bones or refine the movement of the prime mover.</a:t>
            </a:r>
          </a:p>
          <a:p>
            <a:pPr lvl="0" algn="just"/>
            <a:r>
              <a:rPr lang="en-US" b="1" dirty="0" smtClean="0"/>
              <a:t>Antagonists</a:t>
            </a:r>
            <a:r>
              <a:rPr lang="en-US" dirty="0" smtClean="0"/>
              <a:t> are muscles that cause a movement opposite to that of the prime mover. For example, if the prime mover raises an arm, its antagonist pulls the arm down. An antagonist is generally attached to the opposite side of the joint to which the prime mover is attached.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Skeletal Muscle </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b="1" dirty="0" smtClean="0"/>
              <a:t>Agonist</a:t>
            </a:r>
            <a:r>
              <a:rPr lang="en-US" dirty="0" smtClean="0"/>
              <a:t>: Agonist muscles are those that, during any movement, apply the force that allows the movement to occur. When walking it is those leg muscles that provide lift and forward motion.</a:t>
            </a:r>
          </a:p>
          <a:p>
            <a:pPr algn="just"/>
            <a:r>
              <a:rPr lang="en-US" dirty="0" smtClean="0"/>
              <a:t>Because these muscles are the ones providing force, it can be easy to assume that they will always be the muscles that are contracted concentrically (shortened) during a movement. However, this isn’t necessarily the case. The agonist muscle is that which provides primary movement and, as such, can be a concentric, eccentric or isometric contraction.</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TotalTime>
  <Words>590</Words>
  <Application>Microsoft Office PowerPoint</Application>
  <PresentationFormat>On-screen Show (4:3)</PresentationFormat>
  <Paragraphs>39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Chapter No.02</vt:lpstr>
      <vt:lpstr>What is a Muscle</vt:lpstr>
      <vt:lpstr>Types of Muscles</vt:lpstr>
      <vt:lpstr>Structure of Skeletal Muscle</vt:lpstr>
      <vt:lpstr>Structure of Skeletal Muscle</vt:lpstr>
      <vt:lpstr>Structure of Skeletal Muscle</vt:lpstr>
      <vt:lpstr>Fiber Arrangement / Architecture </vt:lpstr>
      <vt:lpstr>Role of Skeletal Muscle</vt:lpstr>
      <vt:lpstr>Role of Skeletal Muscle </vt:lpstr>
      <vt:lpstr>Structure of Joint</vt:lpstr>
      <vt:lpstr>Structure of joints</vt:lpstr>
      <vt:lpstr>Structure of Joints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Movement of Human Musclo-Skeletal System</dc:title>
  <dc:creator>Sports Science</dc:creator>
  <cp:lastModifiedBy>Hp 2560</cp:lastModifiedBy>
  <cp:revision>32</cp:revision>
  <dcterms:created xsi:type="dcterms:W3CDTF">2006-08-16T00:00:00Z</dcterms:created>
  <dcterms:modified xsi:type="dcterms:W3CDTF">2020-04-28T03:17:15Z</dcterms:modified>
</cp:coreProperties>
</file>