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4" r:id="rId3"/>
    <p:sldId id="266" r:id="rId4"/>
    <p:sldId id="265" r:id="rId5"/>
    <p:sldId id="268" r:id="rId6"/>
    <p:sldId id="269" r:id="rId7"/>
    <p:sldId id="270" r:id="rId8"/>
    <p:sldId id="258" r:id="rId9"/>
    <p:sldId id="259" r:id="rId10"/>
    <p:sldId id="267" r:id="rId11"/>
    <p:sldId id="260" r:id="rId12"/>
    <p:sldId id="271" r:id="rId13"/>
    <p:sldId id="272"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C3C5E9-9DDF-433A-96C0-8F61652FECFE}"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DCD11-2B4F-4C48-AD64-A2CF6BBD50D7}" type="slidenum">
              <a:rPr lang="en-US" smtClean="0"/>
              <a:t>‹#›</a:t>
            </a:fld>
            <a:endParaRPr lang="en-US"/>
          </a:p>
        </p:txBody>
      </p:sp>
    </p:spTree>
    <p:extLst>
      <p:ext uri="{BB962C8B-B14F-4D97-AF65-F5344CB8AC3E}">
        <p14:creationId xmlns:p14="http://schemas.microsoft.com/office/powerpoint/2010/main" val="4249559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C3C5E9-9DDF-433A-96C0-8F61652FECFE}"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DCD11-2B4F-4C48-AD64-A2CF6BBD50D7}" type="slidenum">
              <a:rPr lang="en-US" smtClean="0"/>
              <a:t>‹#›</a:t>
            </a:fld>
            <a:endParaRPr lang="en-US"/>
          </a:p>
        </p:txBody>
      </p:sp>
    </p:spTree>
    <p:extLst>
      <p:ext uri="{BB962C8B-B14F-4D97-AF65-F5344CB8AC3E}">
        <p14:creationId xmlns:p14="http://schemas.microsoft.com/office/powerpoint/2010/main" val="2007627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C3C5E9-9DDF-433A-96C0-8F61652FECFE}"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DCD11-2B4F-4C48-AD64-A2CF6BBD50D7}" type="slidenum">
              <a:rPr lang="en-US" smtClean="0"/>
              <a:t>‹#›</a:t>
            </a:fld>
            <a:endParaRPr lang="en-US"/>
          </a:p>
        </p:txBody>
      </p:sp>
    </p:spTree>
    <p:extLst>
      <p:ext uri="{BB962C8B-B14F-4D97-AF65-F5344CB8AC3E}">
        <p14:creationId xmlns:p14="http://schemas.microsoft.com/office/powerpoint/2010/main" val="1059647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C3C5E9-9DDF-433A-96C0-8F61652FECFE}"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DCD11-2B4F-4C48-AD64-A2CF6BBD50D7}" type="slidenum">
              <a:rPr lang="en-US" smtClean="0"/>
              <a:t>‹#›</a:t>
            </a:fld>
            <a:endParaRPr lang="en-US"/>
          </a:p>
        </p:txBody>
      </p:sp>
    </p:spTree>
    <p:extLst>
      <p:ext uri="{BB962C8B-B14F-4D97-AF65-F5344CB8AC3E}">
        <p14:creationId xmlns:p14="http://schemas.microsoft.com/office/powerpoint/2010/main" val="3415218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C3C5E9-9DDF-433A-96C0-8F61652FECFE}"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DCD11-2B4F-4C48-AD64-A2CF6BBD50D7}" type="slidenum">
              <a:rPr lang="en-US" smtClean="0"/>
              <a:t>‹#›</a:t>
            </a:fld>
            <a:endParaRPr lang="en-US"/>
          </a:p>
        </p:txBody>
      </p:sp>
    </p:spTree>
    <p:extLst>
      <p:ext uri="{BB962C8B-B14F-4D97-AF65-F5344CB8AC3E}">
        <p14:creationId xmlns:p14="http://schemas.microsoft.com/office/powerpoint/2010/main" val="3986898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C3C5E9-9DDF-433A-96C0-8F61652FECFE}"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FDCD11-2B4F-4C48-AD64-A2CF6BBD50D7}" type="slidenum">
              <a:rPr lang="en-US" smtClean="0"/>
              <a:t>‹#›</a:t>
            </a:fld>
            <a:endParaRPr lang="en-US"/>
          </a:p>
        </p:txBody>
      </p:sp>
    </p:spTree>
    <p:extLst>
      <p:ext uri="{BB962C8B-B14F-4D97-AF65-F5344CB8AC3E}">
        <p14:creationId xmlns:p14="http://schemas.microsoft.com/office/powerpoint/2010/main" val="29013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C3C5E9-9DDF-433A-96C0-8F61652FECFE}" type="datetimeFigureOut">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FDCD11-2B4F-4C48-AD64-A2CF6BBD50D7}" type="slidenum">
              <a:rPr lang="en-US" smtClean="0"/>
              <a:t>‹#›</a:t>
            </a:fld>
            <a:endParaRPr lang="en-US"/>
          </a:p>
        </p:txBody>
      </p:sp>
    </p:spTree>
    <p:extLst>
      <p:ext uri="{BB962C8B-B14F-4D97-AF65-F5344CB8AC3E}">
        <p14:creationId xmlns:p14="http://schemas.microsoft.com/office/powerpoint/2010/main" val="312905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C3C5E9-9DDF-433A-96C0-8F61652FECF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FDCD11-2B4F-4C48-AD64-A2CF6BBD50D7}" type="slidenum">
              <a:rPr lang="en-US" smtClean="0"/>
              <a:t>‹#›</a:t>
            </a:fld>
            <a:endParaRPr lang="en-US"/>
          </a:p>
        </p:txBody>
      </p:sp>
    </p:spTree>
    <p:extLst>
      <p:ext uri="{BB962C8B-B14F-4D97-AF65-F5344CB8AC3E}">
        <p14:creationId xmlns:p14="http://schemas.microsoft.com/office/powerpoint/2010/main" val="2198601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3C5E9-9DDF-433A-96C0-8F61652FECFE}" type="datetimeFigureOut">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FDCD11-2B4F-4C48-AD64-A2CF6BBD50D7}" type="slidenum">
              <a:rPr lang="en-US" smtClean="0"/>
              <a:t>‹#›</a:t>
            </a:fld>
            <a:endParaRPr lang="en-US"/>
          </a:p>
        </p:txBody>
      </p:sp>
    </p:spTree>
    <p:extLst>
      <p:ext uri="{BB962C8B-B14F-4D97-AF65-F5344CB8AC3E}">
        <p14:creationId xmlns:p14="http://schemas.microsoft.com/office/powerpoint/2010/main" val="2559961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C3C5E9-9DDF-433A-96C0-8F61652FECFE}"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FDCD11-2B4F-4C48-AD64-A2CF6BBD50D7}" type="slidenum">
              <a:rPr lang="en-US" smtClean="0"/>
              <a:t>‹#›</a:t>
            </a:fld>
            <a:endParaRPr lang="en-US"/>
          </a:p>
        </p:txBody>
      </p:sp>
    </p:spTree>
    <p:extLst>
      <p:ext uri="{BB962C8B-B14F-4D97-AF65-F5344CB8AC3E}">
        <p14:creationId xmlns:p14="http://schemas.microsoft.com/office/powerpoint/2010/main" val="3632371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C3C5E9-9DDF-433A-96C0-8F61652FECFE}"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FDCD11-2B4F-4C48-AD64-A2CF6BBD50D7}" type="slidenum">
              <a:rPr lang="en-US" smtClean="0"/>
              <a:t>‹#›</a:t>
            </a:fld>
            <a:endParaRPr lang="en-US"/>
          </a:p>
        </p:txBody>
      </p:sp>
    </p:spTree>
    <p:extLst>
      <p:ext uri="{BB962C8B-B14F-4D97-AF65-F5344CB8AC3E}">
        <p14:creationId xmlns:p14="http://schemas.microsoft.com/office/powerpoint/2010/main" val="65548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C3C5E9-9DDF-433A-96C0-8F61652FECFE}" type="datetimeFigureOut">
              <a:rPr lang="en-US" smtClean="0"/>
              <a:t>12/1/2020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FDCD11-2B4F-4C48-AD64-A2CF6BBD50D7}" type="slidenum">
              <a:rPr lang="en-US" smtClean="0"/>
              <a:t>‹#›</a:t>
            </a:fld>
            <a:endParaRPr lang="en-US"/>
          </a:p>
        </p:txBody>
      </p:sp>
    </p:spTree>
    <p:extLst>
      <p:ext uri="{BB962C8B-B14F-4D97-AF65-F5344CB8AC3E}">
        <p14:creationId xmlns:p14="http://schemas.microsoft.com/office/powerpoint/2010/main" val="3052262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734472"/>
            <a:ext cx="8305800" cy="2554545"/>
          </a:xfrm>
          <a:prstGeom prst="rect">
            <a:avLst/>
          </a:prstGeom>
          <a:noFill/>
        </p:spPr>
        <p:txBody>
          <a:bodyPr wrap="square" rtlCol="0">
            <a:spAutoFit/>
          </a:bodyPr>
          <a:lstStyle/>
          <a:p>
            <a:r>
              <a:rPr lang="en-US" sz="3200" dirty="0">
                <a:latin typeface="Times New Roman" pitchFamily="18" charset="0"/>
                <a:cs typeface="Times New Roman" pitchFamily="18" charset="0"/>
              </a:rPr>
              <a:t>Subject:	Statistics</a:t>
            </a:r>
          </a:p>
          <a:p>
            <a:r>
              <a:rPr lang="en-US" sz="3200" dirty="0">
                <a:latin typeface="Times New Roman" pitchFamily="18" charset="0"/>
                <a:cs typeface="Times New Roman" pitchFamily="18" charset="0"/>
              </a:rPr>
              <a:t>Class:</a:t>
            </a:r>
            <a:r>
              <a:rPr lang="en-US" sz="3200">
                <a:latin typeface="Times New Roman" pitchFamily="18" charset="0"/>
                <a:cs typeface="Times New Roman" pitchFamily="18" charset="0"/>
              </a:rPr>
              <a:t>	MA 3rd </a:t>
            </a:r>
            <a:r>
              <a:rPr lang="en-US" sz="3200" dirty="0">
                <a:latin typeface="Times New Roman" pitchFamily="18" charset="0"/>
                <a:cs typeface="Times New Roman" pitchFamily="18" charset="0"/>
              </a:rPr>
              <a:t>(Social Work)</a:t>
            </a:r>
          </a:p>
          <a:p>
            <a:r>
              <a:rPr lang="en-US" sz="3200" dirty="0">
                <a:latin typeface="Times New Roman" pitchFamily="18" charset="0"/>
                <a:cs typeface="Times New Roman" pitchFamily="18" charset="0"/>
              </a:rPr>
              <a:t>Lecture:	5</a:t>
            </a:r>
            <a:r>
              <a:rPr lang="en-US" sz="3200" baseline="30000" dirty="0">
                <a:latin typeface="Times New Roman" pitchFamily="18" charset="0"/>
                <a:cs typeface="Times New Roman" pitchFamily="18" charset="0"/>
              </a:rPr>
              <a:t>th</a:t>
            </a:r>
            <a:r>
              <a:rPr lang="en-US" sz="3200" dirty="0">
                <a:latin typeface="Times New Roman" pitchFamily="18" charset="0"/>
                <a:cs typeface="Times New Roman" pitchFamily="18" charset="0"/>
              </a:rPr>
              <a:t>  week</a:t>
            </a:r>
          </a:p>
          <a:p>
            <a:r>
              <a:rPr lang="en-US" sz="3200" dirty="0">
                <a:latin typeface="Times New Roman" pitchFamily="18" charset="0"/>
                <a:cs typeface="Times New Roman" pitchFamily="18" charset="0"/>
              </a:rPr>
              <a:t>Topic:	Two Sample Z and T test</a:t>
            </a:r>
          </a:p>
          <a:p>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674546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28600" y="228600"/>
                <a:ext cx="8610600" cy="5220788"/>
              </a:xfrm>
              <a:prstGeom prst="rect">
                <a:avLst/>
              </a:prstGeom>
              <a:noFill/>
            </p:spPr>
            <p:txBody>
              <a:bodyPr wrap="square" rtlCol="0">
                <a:spAutoFit/>
              </a:bodyPr>
              <a:lstStyle/>
              <a:p>
                <a:pPr algn="just"/>
                <a:r>
                  <a:rPr lang="en-US" sz="2000" b="1" dirty="0">
                    <a:latin typeface="Times New Roman" pitchFamily="18" charset="0"/>
                    <a:cs typeface="Times New Roman" pitchFamily="18" charset="0"/>
                  </a:rPr>
                  <a:t>4. Critical Region</a:t>
                </a:r>
              </a:p>
              <a:p>
                <a:pPr algn="just"/>
                <a:r>
                  <a:rPr lang="en-US" sz="2000" dirty="0">
                    <a:latin typeface="Times New Roman" pitchFamily="18" charset="0"/>
                    <a:cs typeface="Times New Roman" pitchFamily="18" charset="0"/>
                  </a:rPr>
                  <a:t>It depends upon alternative hypothesis</a:t>
                </a:r>
              </a:p>
              <a:p>
                <a:pPr algn="just"/>
                <a:r>
                  <a:rPr lang="en-US" sz="2000" dirty="0">
                    <a:latin typeface="Times New Roman" pitchFamily="18" charset="0"/>
                    <a:cs typeface="Times New Roman" pitchFamily="18" charset="0"/>
                  </a:rPr>
                  <a:t>If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1</m:t>
                        </m:r>
                      </m:sub>
                    </m:sSub>
                    <m:r>
                      <a:rPr lang="en-US" sz="2000" b="0" i="1" smtClean="0">
                        <a:latin typeface="Cambria Math"/>
                      </a:rPr>
                      <m:t>: </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i="1">
                        <a:latin typeface="Cambria Math"/>
                        <a:ea typeface="Cambria Math"/>
                      </a:rPr>
                      <m:t>≠</m:t>
                    </m:r>
                    <m:r>
                      <a:rPr lang="en-US" sz="2000" b="0" i="1" smtClean="0">
                        <a:latin typeface="Cambria Math"/>
                        <a:ea typeface="Cambria Math"/>
                      </a:rPr>
                      <m:t>0</m:t>
                    </m:r>
                    <m:r>
                      <a:rPr lang="en-US" sz="2000" b="0" i="0" smtClean="0">
                        <a:latin typeface="Cambria Math"/>
                        <a:ea typeface="Cambria Math"/>
                      </a:rPr>
                      <m:t> </m:t>
                    </m:r>
                  </m:oMath>
                </a14:m>
                <a:r>
                  <a:rPr lang="en-US" sz="2000" dirty="0">
                    <a:latin typeface="Times New Roman" pitchFamily="18" charset="0"/>
                    <a:cs typeface="Times New Roman" pitchFamily="18" charset="0"/>
                  </a:rPr>
                  <a:t>  than </a:t>
                </a:r>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a:rPr>
                              <m:t>𝑡</m:t>
                            </m:r>
                          </m:e>
                          <m:sub>
                            <m:r>
                              <a:rPr lang="en-US" sz="2000" b="0" i="1" smtClean="0">
                                <a:latin typeface="Cambria Math"/>
                              </a:rPr>
                              <m:t>𝑐𝑎𝑙</m:t>
                            </m:r>
                          </m:sub>
                        </m:sSub>
                      </m:e>
                    </m:d>
                    <m:r>
                      <a:rPr lang="en-US" sz="2000" i="1" smtClean="0">
                        <a:latin typeface="Cambria Math"/>
                        <a:ea typeface="Cambria Math"/>
                      </a:rPr>
                      <m:t>≥</m:t>
                    </m:r>
                    <m:sSub>
                      <m:sSubPr>
                        <m:ctrlPr>
                          <a:rPr lang="en-US" sz="2000" i="1" smtClean="0">
                            <a:latin typeface="Cambria Math" panose="02040503050406030204" pitchFamily="18" charset="0"/>
                            <a:ea typeface="Cambria Math"/>
                          </a:rPr>
                        </m:ctrlPr>
                      </m:sSubPr>
                      <m:e>
                        <m:r>
                          <a:rPr lang="en-US" sz="2000" b="0" i="1" smtClean="0">
                            <a:latin typeface="Cambria Math"/>
                            <a:ea typeface="Cambria Math"/>
                          </a:rPr>
                          <m:t>𝑡</m:t>
                        </m:r>
                      </m:e>
                      <m:sub>
                        <m:f>
                          <m:fPr>
                            <m:type m:val="skw"/>
                            <m:ctrlPr>
                              <a:rPr lang="en-US" sz="2000" i="1" smtClean="0">
                                <a:latin typeface="Cambria Math" panose="02040503050406030204" pitchFamily="18" charset="0"/>
                                <a:ea typeface="Cambria Math"/>
                              </a:rPr>
                            </m:ctrlPr>
                          </m:fPr>
                          <m:num>
                            <m:r>
                              <a:rPr lang="en-US" sz="2000" i="1" smtClean="0">
                                <a:latin typeface="Cambria Math"/>
                                <a:ea typeface="Cambria Math"/>
                              </a:rPr>
                              <m:t>𝛼</m:t>
                            </m:r>
                          </m:num>
                          <m:den>
                            <m:r>
                              <a:rPr lang="en-US" sz="2000" b="0" i="1" smtClean="0">
                                <a:latin typeface="Cambria Math"/>
                                <a:ea typeface="Cambria Math"/>
                              </a:rPr>
                              <m:t>2(</m:t>
                            </m:r>
                            <m:r>
                              <a:rPr lang="en-US" sz="2000" b="0" i="1" smtClean="0">
                                <a:latin typeface="Cambria Math"/>
                                <a:ea typeface="Cambria Math"/>
                              </a:rPr>
                              <m:t>𝑣</m:t>
                            </m:r>
                            <m:r>
                              <a:rPr lang="en-US" sz="2000" b="0" i="1" smtClean="0">
                                <a:latin typeface="Cambria Math"/>
                                <a:ea typeface="Cambria Math"/>
                              </a:rPr>
                              <m:t>)</m:t>
                            </m:r>
                          </m:den>
                        </m:f>
                      </m:sub>
                    </m:sSub>
                  </m:oMath>
                </a14:m>
                <a:r>
                  <a:rPr lang="en-US" sz="2000" dirty="0">
                    <a:latin typeface="Times New Roman" pitchFamily="18" charset="0"/>
                    <a:cs typeface="Times New Roman" pitchFamily="18" charset="0"/>
                  </a:rPr>
                  <a:t> or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𝑡</m:t>
                        </m:r>
                      </m:e>
                      <m:sub>
                        <m:r>
                          <a:rPr lang="en-US" sz="2000" b="0" i="1" smtClean="0">
                            <a:latin typeface="Cambria Math"/>
                          </a:rPr>
                          <m:t>𝑐𝑎𝑙</m:t>
                        </m:r>
                      </m:sub>
                    </m:sSub>
                    <m:r>
                      <a:rPr lang="en-US" sz="2000" b="0" i="1" smtClean="0">
                        <a:latin typeface="Cambria Math"/>
                      </a:rPr>
                      <m:t>&gt;</m:t>
                    </m:r>
                    <m:sSub>
                      <m:sSubPr>
                        <m:ctrlPr>
                          <a:rPr lang="en-US" sz="2000" b="0" i="1" smtClean="0">
                            <a:latin typeface="Cambria Math" panose="02040503050406030204" pitchFamily="18" charset="0"/>
                          </a:rPr>
                        </m:ctrlPr>
                      </m:sSubPr>
                      <m:e>
                        <m:r>
                          <a:rPr lang="en-US" sz="2000" b="0" i="1" smtClean="0">
                            <a:latin typeface="Cambria Math"/>
                          </a:rPr>
                          <m:t>𝑡</m:t>
                        </m:r>
                      </m:e>
                      <m:sub>
                        <m:r>
                          <a:rPr lang="en-US" sz="2000" b="0" i="1" smtClean="0">
                            <a:latin typeface="Cambria Math"/>
                            <a:ea typeface="Cambria Math"/>
                          </a:rPr>
                          <m:t>𝛼</m:t>
                        </m:r>
                        <m:r>
                          <a:rPr lang="en-US" sz="2000" b="0" i="1" smtClean="0">
                            <a:latin typeface="Cambria Math"/>
                            <a:ea typeface="Cambria Math"/>
                          </a:rPr>
                          <m:t>(</m:t>
                        </m:r>
                        <m:r>
                          <a:rPr lang="en-US" sz="2000" b="0" i="1" smtClean="0">
                            <a:latin typeface="Cambria Math"/>
                            <a:ea typeface="Cambria Math"/>
                          </a:rPr>
                          <m:t>𝑣</m:t>
                        </m:r>
                        <m:r>
                          <a:rPr lang="en-US" sz="2000" b="0" i="1" smtClean="0">
                            <a:latin typeface="Cambria Math"/>
                            <a:ea typeface="Cambria Math"/>
                          </a:rPr>
                          <m:t>)</m:t>
                        </m:r>
                      </m:sub>
                    </m:sSub>
                  </m:oMath>
                </a14:m>
                <a:r>
                  <a:rPr lang="en-US" sz="2000" dirty="0">
                    <a:latin typeface="Times New Roman" pitchFamily="18" charset="0"/>
                    <a:cs typeface="Times New Roman" pitchFamily="18" charset="0"/>
                  </a:rPr>
                  <a:t>and</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m:t>
                        </m:r>
                        <m:r>
                          <a:rPr lang="en-US" sz="2000" b="0" i="1" smtClean="0">
                            <a:latin typeface="Cambria Math"/>
                          </a:rPr>
                          <m:t>𝑡</m:t>
                        </m:r>
                      </m:e>
                      <m:sub>
                        <m:r>
                          <a:rPr lang="en-US" sz="2000" b="0" i="1" smtClean="0">
                            <a:latin typeface="Cambria Math"/>
                          </a:rPr>
                          <m:t>𝑐𝑎𝑙</m:t>
                        </m:r>
                      </m:sub>
                    </m:sSub>
                    <m:r>
                      <a:rPr lang="en-US" sz="2000" b="0" i="1" smtClean="0">
                        <a:latin typeface="Cambria Math"/>
                      </a:rPr>
                      <m:t>&lt;−</m:t>
                    </m:r>
                    <m:sSub>
                      <m:sSubPr>
                        <m:ctrlPr>
                          <a:rPr lang="en-US" sz="2000" b="0" i="1" smtClean="0">
                            <a:latin typeface="Cambria Math" panose="02040503050406030204" pitchFamily="18" charset="0"/>
                          </a:rPr>
                        </m:ctrlPr>
                      </m:sSubPr>
                      <m:e>
                        <m:r>
                          <a:rPr lang="en-US" sz="2000" b="0" i="1" smtClean="0">
                            <a:latin typeface="Cambria Math"/>
                          </a:rPr>
                          <m:t>𝑡</m:t>
                        </m:r>
                      </m:e>
                      <m:sub>
                        <m:r>
                          <a:rPr lang="en-US" sz="2000" b="0" i="1" smtClean="0">
                            <a:latin typeface="Cambria Math"/>
                            <a:ea typeface="Cambria Math"/>
                          </a:rPr>
                          <m:t>𝛼</m:t>
                        </m:r>
                        <m:r>
                          <a:rPr lang="en-US" sz="2000" b="0" i="1" smtClean="0">
                            <a:latin typeface="Cambria Math"/>
                            <a:ea typeface="Cambria Math"/>
                          </a:rPr>
                          <m:t>(</m:t>
                        </m:r>
                        <m:r>
                          <a:rPr lang="en-US" sz="2000" b="0" i="1" smtClean="0">
                            <a:latin typeface="Cambria Math"/>
                            <a:ea typeface="Cambria Math"/>
                          </a:rPr>
                          <m:t>𝑣</m:t>
                        </m:r>
                        <m:r>
                          <a:rPr lang="en-US" sz="2000" b="0" i="1" smtClean="0">
                            <a:latin typeface="Cambria Math"/>
                            <a:ea typeface="Cambria Math"/>
                          </a:rPr>
                          <m:t>)</m:t>
                        </m:r>
                      </m:sub>
                    </m:sSub>
                  </m:oMath>
                </a14:m>
                <a:r>
                  <a:rPr lang="en-US" sz="2000" dirty="0">
                    <a:latin typeface="Times New Roman" pitchFamily="18" charset="0"/>
                    <a:cs typeface="Times New Roman" pitchFamily="18" charset="0"/>
                  </a:rPr>
                  <a:t>)</a:t>
                </a:r>
              </a:p>
              <a:p>
                <a:pPr algn="just"/>
                <a:r>
                  <a:rPr lang="en-US" sz="2000" dirty="0">
                    <a:latin typeface="Times New Roman" pitchFamily="18" charset="0"/>
                    <a:cs typeface="Times New Roman" pitchFamily="18" charset="0"/>
                  </a:rPr>
                  <a:t>If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rPr>
                      <m:t>&gt;</m:t>
                    </m:r>
                    <m:r>
                      <a:rPr lang="en-US" sz="2000" b="0" i="1" smtClean="0">
                        <a:latin typeface="Cambria Math"/>
                        <a:ea typeface="Cambria Math"/>
                      </a:rPr>
                      <m:t>0</m:t>
                    </m:r>
                  </m:oMath>
                </a14:m>
                <a:r>
                  <a:rPr lang="en-US" sz="2000" dirty="0">
                    <a:latin typeface="Times New Roman" pitchFamily="18" charset="0"/>
                    <a:cs typeface="Times New Roman" pitchFamily="18" charset="0"/>
                  </a:rPr>
                  <a:t>	than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𝑡</m:t>
                        </m:r>
                      </m:e>
                      <m:sub>
                        <m:r>
                          <a:rPr lang="en-US" sz="2000" b="0" i="1" smtClean="0">
                            <a:latin typeface="Cambria Math"/>
                          </a:rPr>
                          <m:t>𝑐𝑎𝑙</m:t>
                        </m:r>
                      </m:sub>
                    </m:sSub>
                    <m:r>
                      <a:rPr lang="en-US" sz="2000" b="0" i="1" smtClean="0">
                        <a:latin typeface="Cambria Math"/>
                      </a:rPr>
                      <m:t>&gt;</m:t>
                    </m:r>
                    <m:sSub>
                      <m:sSubPr>
                        <m:ctrlPr>
                          <a:rPr lang="en-US" sz="2000" b="0" i="1" smtClean="0">
                            <a:latin typeface="Cambria Math" panose="02040503050406030204" pitchFamily="18" charset="0"/>
                          </a:rPr>
                        </m:ctrlPr>
                      </m:sSubPr>
                      <m:e>
                        <m:r>
                          <a:rPr lang="en-US" sz="2000" b="0" i="1" smtClean="0">
                            <a:latin typeface="Cambria Math"/>
                          </a:rPr>
                          <m:t>𝑡</m:t>
                        </m:r>
                      </m:e>
                      <m:sub>
                        <m:r>
                          <a:rPr lang="en-US" sz="2000" b="0" i="1" smtClean="0">
                            <a:latin typeface="Cambria Math"/>
                            <a:ea typeface="Cambria Math"/>
                          </a:rPr>
                          <m:t>𝛼</m:t>
                        </m:r>
                        <m:r>
                          <a:rPr lang="en-US" sz="2000" b="0" i="1" smtClean="0">
                            <a:latin typeface="Cambria Math"/>
                            <a:ea typeface="Cambria Math"/>
                          </a:rPr>
                          <m:t>(</m:t>
                        </m:r>
                        <m:r>
                          <a:rPr lang="en-US" sz="2000" b="0" i="1" smtClean="0">
                            <a:latin typeface="Cambria Math"/>
                            <a:ea typeface="Cambria Math"/>
                          </a:rPr>
                          <m:t>𝑣</m:t>
                        </m:r>
                        <m:r>
                          <a:rPr lang="en-US" sz="2000" b="0" i="1" smtClean="0">
                            <a:latin typeface="Cambria Math"/>
                            <a:ea typeface="Cambria Math"/>
                          </a:rPr>
                          <m:t>)</m:t>
                        </m:r>
                      </m:sub>
                    </m:sSub>
                  </m:oMath>
                </a14:m>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If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rPr>
                      <m:t>&lt;</m:t>
                    </m:r>
                    <m:r>
                      <a:rPr lang="en-US" sz="2000" b="0" i="1" smtClean="0">
                        <a:latin typeface="Cambria Math"/>
                        <a:ea typeface="Cambria Math"/>
                      </a:rPr>
                      <m:t>0</m:t>
                    </m:r>
                  </m:oMath>
                </a14:m>
                <a:r>
                  <a:rPr lang="en-US" sz="2000" dirty="0">
                    <a:latin typeface="Times New Roman" pitchFamily="18" charset="0"/>
                    <a:cs typeface="Times New Roman" pitchFamily="18" charset="0"/>
                  </a:rPr>
                  <a:t>	than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𝑡</m:t>
                        </m:r>
                      </m:e>
                      <m:sub>
                        <m:r>
                          <a:rPr lang="en-US" sz="2000" b="0" i="1" smtClean="0">
                            <a:latin typeface="Cambria Math"/>
                          </a:rPr>
                          <m:t>𝑐𝑎𝑙</m:t>
                        </m:r>
                      </m:sub>
                    </m:sSub>
                    <m:r>
                      <a:rPr lang="en-US" sz="2000" b="0" i="1" smtClean="0">
                        <a:latin typeface="Cambria Math"/>
                      </a:rPr>
                      <m:t>&lt;−</m:t>
                    </m:r>
                    <m:sSub>
                      <m:sSubPr>
                        <m:ctrlPr>
                          <a:rPr lang="en-US" sz="2000" b="0" i="1" smtClean="0">
                            <a:latin typeface="Cambria Math" panose="02040503050406030204" pitchFamily="18" charset="0"/>
                          </a:rPr>
                        </m:ctrlPr>
                      </m:sSubPr>
                      <m:e>
                        <m:r>
                          <a:rPr lang="en-US" sz="2000" b="0" i="1" smtClean="0">
                            <a:latin typeface="Cambria Math"/>
                          </a:rPr>
                          <m:t>𝑡</m:t>
                        </m:r>
                      </m:e>
                      <m:sub>
                        <m:r>
                          <a:rPr lang="en-US" sz="2000" b="0" i="1" smtClean="0">
                            <a:latin typeface="Cambria Math"/>
                            <a:ea typeface="Cambria Math"/>
                          </a:rPr>
                          <m:t>𝛼</m:t>
                        </m:r>
                        <m:r>
                          <a:rPr lang="en-US" sz="2000" b="0" i="1" smtClean="0">
                            <a:latin typeface="Cambria Math"/>
                            <a:ea typeface="Cambria Math"/>
                          </a:rPr>
                          <m:t>(</m:t>
                        </m:r>
                        <m:r>
                          <a:rPr lang="en-US" sz="2000" b="0" i="1" smtClean="0">
                            <a:latin typeface="Cambria Math"/>
                            <a:ea typeface="Cambria Math"/>
                          </a:rPr>
                          <m:t>𝑣</m:t>
                        </m:r>
                        <m:r>
                          <a:rPr lang="en-US" sz="2000" b="0" i="1" smtClean="0">
                            <a:latin typeface="Cambria Math"/>
                            <a:ea typeface="Cambria Math"/>
                          </a:rPr>
                          <m:t>)</m:t>
                        </m:r>
                      </m:sub>
                    </m:sSub>
                  </m:oMath>
                </a14:m>
                <a:endParaRPr lang="en-US" sz="2000" dirty="0"/>
              </a:p>
              <a:p>
                <a:pPr algn="just"/>
                <a:r>
                  <a:rPr lang="en-US" sz="2000" dirty="0">
                    <a:latin typeface="Times New Roman" pitchFamily="18" charset="0"/>
                    <a:cs typeface="Times New Roman" pitchFamily="18" charset="0"/>
                  </a:rPr>
                  <a:t>Where </a:t>
                </a:r>
              </a:p>
              <a:p>
                <a:pPr algn="just"/>
                <a:r>
                  <a:rPr lang="en-US" sz="2000" dirty="0">
                    <a:latin typeface="Times New Roman" pitchFamily="18" charset="0"/>
                    <a:cs typeface="Times New Roman" pitchFamily="18" charset="0"/>
                  </a:rPr>
                  <a:t>		</a:t>
                </a:r>
                <a14:m>
                  <m:oMath xmlns:m="http://schemas.openxmlformats.org/officeDocument/2006/math">
                    <m:r>
                      <a:rPr lang="en-US" sz="2000" b="0" i="1" smtClean="0">
                        <a:latin typeface="Cambria Math"/>
                      </a:rPr>
                      <m:t>𝑣</m:t>
                    </m:r>
                    <m:r>
                      <a:rPr lang="en-US" sz="2000" b="0" i="1" smtClean="0">
                        <a:latin typeface="Cambria Math"/>
                      </a:rPr>
                      <m:t>=</m:t>
                    </m:r>
                    <m:sSub>
                      <m:sSubPr>
                        <m:ctrlPr>
                          <a:rPr lang="en-US" sz="2000" b="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m:t>
                    </m:r>
                    <m:sSub>
                      <m:sSubPr>
                        <m:ctrlPr>
                          <a:rPr lang="en-US" sz="2000" b="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2</m:t>
                        </m:r>
                      </m:sub>
                    </m:sSub>
                    <m:r>
                      <a:rPr lang="en-US" sz="2000" b="0" i="1" smtClean="0">
                        <a:latin typeface="Cambria Math"/>
                        <a:cs typeface="Times New Roman" pitchFamily="18" charset="0"/>
                      </a:rPr>
                      <m:t>−2</m:t>
                    </m:r>
                  </m:oMath>
                </a14:m>
                <a:r>
                  <a:rPr lang="en-US" sz="2000" dirty="0">
                    <a:latin typeface="Times New Roman" pitchFamily="18" charset="0"/>
                    <a:cs typeface="Times New Roman" pitchFamily="18" charset="0"/>
                  </a:rPr>
                  <a:t> which is the degree of freedom for two sample t-test</a:t>
                </a:r>
              </a:p>
              <a:p>
                <a:pPr algn="just"/>
                <a:endParaRPr lang="en-US" sz="2000" dirty="0">
                  <a:latin typeface="Times New Roman" pitchFamily="18" charset="0"/>
                  <a:cs typeface="Times New Roman" pitchFamily="18" charset="0"/>
                </a:endParaRPr>
              </a:p>
              <a:p>
                <a:pPr algn="just"/>
                <a:r>
                  <a:rPr lang="en-US" b="1" dirty="0">
                    <a:latin typeface="Times New Roman" pitchFamily="18" charset="0"/>
                    <a:cs typeface="Times New Roman" pitchFamily="18" charset="0"/>
                  </a:rPr>
                  <a:t>5. Calculation</a:t>
                </a:r>
              </a:p>
              <a:p>
                <a:pPr algn="just"/>
                <a:r>
                  <a:rPr lang="en-US" dirty="0">
                    <a:latin typeface="Times New Roman" pitchFamily="18" charset="0"/>
                    <a:cs typeface="Times New Roman" pitchFamily="18" charset="0"/>
                  </a:rPr>
                  <a:t>	Put all the information test statistics and get the results</a:t>
                </a:r>
              </a:p>
              <a:p>
                <a:pPr algn="just"/>
                <a:endParaRPr lang="en-US" dirty="0">
                  <a:latin typeface="Times New Roman" pitchFamily="18" charset="0"/>
                  <a:cs typeface="Times New Roman" pitchFamily="18" charset="0"/>
                </a:endParaRPr>
              </a:p>
              <a:p>
                <a:pPr algn="just"/>
                <a:r>
                  <a:rPr lang="en-US" b="1" dirty="0">
                    <a:latin typeface="Times New Roman" pitchFamily="18" charset="0"/>
                    <a:cs typeface="Times New Roman" pitchFamily="18" charset="0"/>
                  </a:rPr>
                  <a:t>6. Conclusion</a:t>
                </a:r>
              </a:p>
              <a:p>
                <a:pPr algn="just"/>
                <a:r>
                  <a:rPr lang="en-US" dirty="0">
                    <a:latin typeface="Times New Roman" pitchFamily="18" charset="0"/>
                    <a:cs typeface="Times New Roman" pitchFamily="18" charset="0"/>
                  </a:rPr>
                  <a:t>	If the calculated value of </a:t>
                </a:r>
                <a:r>
                  <a:rPr lang="en-US" b="1" dirty="0">
                    <a:latin typeface="Times New Roman" pitchFamily="18" charset="0"/>
                    <a:cs typeface="Times New Roman" pitchFamily="18" charset="0"/>
                  </a:rPr>
                  <a:t>t</a:t>
                </a:r>
                <a:r>
                  <a:rPr lang="en-US" dirty="0">
                    <a:latin typeface="Times New Roman" pitchFamily="18" charset="0"/>
                    <a:cs typeface="Times New Roman" pitchFamily="18" charset="0"/>
                  </a:rPr>
                  <a:t> falls in the critical region than we say that our null hypothesis is rejected under and the provided information and conclude that the selected value is not the correct estimate  about population mean.</a:t>
                </a:r>
              </a:p>
              <a:p>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228600" y="228600"/>
                <a:ext cx="8610600" cy="5220788"/>
              </a:xfrm>
              <a:prstGeom prst="rect">
                <a:avLst/>
              </a:prstGeom>
              <a:blipFill rotWithShape="1">
                <a:blip r:embed="rId2"/>
                <a:stretch>
                  <a:fillRect l="-779" t="-584" r="-708"/>
                </a:stretch>
              </a:blipFill>
            </p:spPr>
            <p:txBody>
              <a:bodyPr/>
              <a:lstStyle/>
              <a:p>
                <a:r>
                  <a:rPr lang="en-US">
                    <a:noFill/>
                  </a:rPr>
                  <a:t> </a:t>
                </a:r>
              </a:p>
            </p:txBody>
          </p:sp>
        </mc:Fallback>
      </mc:AlternateContent>
    </p:spTree>
    <p:extLst>
      <p:ext uri="{BB962C8B-B14F-4D97-AF65-F5344CB8AC3E}">
        <p14:creationId xmlns:p14="http://schemas.microsoft.com/office/powerpoint/2010/main" val="3430444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able"/>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00125" y="0"/>
            <a:ext cx="7142163" cy="6858000"/>
          </a:xfrm>
          <a:prstGeom prst="rect">
            <a:avLst/>
          </a:prstGeom>
          <a:noFill/>
          <a:ln>
            <a:noFill/>
          </a:ln>
        </p:spPr>
      </p:pic>
    </p:spTree>
    <p:extLst>
      <p:ext uri="{BB962C8B-B14F-4D97-AF65-F5344CB8AC3E}">
        <p14:creationId xmlns:p14="http://schemas.microsoft.com/office/powerpoint/2010/main" val="4002761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763000" cy="2308324"/>
          </a:xfrm>
          <a:prstGeom prst="rect">
            <a:avLst/>
          </a:prstGeom>
          <a:noFill/>
        </p:spPr>
        <p:txBody>
          <a:bodyPr wrap="square" rtlCol="0">
            <a:spAutoFit/>
          </a:bodyPr>
          <a:lstStyle/>
          <a:p>
            <a:pPr algn="just"/>
            <a:r>
              <a:rPr lang="en-US" sz="2400" b="1" dirty="0">
                <a:latin typeface="Times New Roman" pitchFamily="18" charset="0"/>
                <a:cs typeface="Times New Roman" pitchFamily="18" charset="0"/>
              </a:rPr>
              <a:t>Question</a:t>
            </a:r>
          </a:p>
          <a:p>
            <a:pPr algn="just"/>
            <a:r>
              <a:rPr lang="en-US" sz="2000" dirty="0">
                <a:latin typeface="Times New Roman" pitchFamily="18" charset="0"/>
                <a:cs typeface="Times New Roman" pitchFamily="18" charset="0"/>
              </a:rPr>
              <a:t>	Two samples are randomly selected from two classes of students who have been taught by different methods. An examination is given and the results are shown as follows</a:t>
            </a:r>
          </a:p>
          <a:p>
            <a:pPr algn="just"/>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748962394"/>
                  </p:ext>
                </p:extLst>
              </p:nvPr>
            </p:nvGraphicFramePr>
            <p:xfrm>
              <a:off x="1485900" y="2057400"/>
              <a:ext cx="6096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a:t>S</a:t>
                          </a:r>
                          <a:r>
                            <a:rPr lang="en-US" baseline="0" dirty="0"/>
                            <a:t> 1</a:t>
                          </a:r>
                          <a:endParaRPr lang="en-US" dirty="0"/>
                        </a:p>
                      </a:txBody>
                      <a:tcPr/>
                    </a:tc>
                    <a:tc>
                      <a:txBody>
                        <a:bodyPr/>
                        <a:lstStyle/>
                        <a:p>
                          <a:r>
                            <a:rPr lang="en-US" dirty="0"/>
                            <a:t>S</a:t>
                          </a:r>
                          <a:r>
                            <a:rPr lang="en-US" baseline="0" dirty="0"/>
                            <a:t> 2</a:t>
                          </a:r>
                          <a:endParaRPr lang="en-US" dirty="0"/>
                        </a:p>
                      </a:txBody>
                      <a:tcPr/>
                    </a:tc>
                    <a:extLst>
                      <a:ext uri="{0D108BD9-81ED-4DB2-BD59-A6C34878D82A}">
                        <a16:rowId xmlns:a16="http://schemas.microsoft.com/office/drawing/2014/main" val="10000"/>
                      </a:ext>
                    </a:extLst>
                  </a:tr>
                  <a:tr h="370840">
                    <a:tc>
                      <a:txBody>
                        <a:bodyPr/>
                        <a:lstStyle/>
                        <a:p>
                          <a:r>
                            <a:rPr lang="en-US" dirty="0"/>
                            <a:t>Sample size</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cs typeface="Times New Roman" pitchFamily="18" charset="0"/>
                                      </a:rPr>
                                    </m:ctrlPr>
                                  </m:sSubPr>
                                  <m:e>
                                    <m:r>
                                      <a:rPr lang="en-US" sz="1800" b="0" i="1" smtClean="0">
                                        <a:latin typeface="Cambria Math"/>
                                        <a:cs typeface="Times New Roman" pitchFamily="18" charset="0"/>
                                      </a:rPr>
                                      <m:t>𝑛</m:t>
                                    </m:r>
                                  </m:e>
                                  <m:sub>
                                    <m:r>
                                      <a:rPr lang="en-US" sz="1800" b="0" i="1" smtClean="0">
                                        <a:latin typeface="Cambria Math"/>
                                        <a:cs typeface="Times New Roman" pitchFamily="18" charset="0"/>
                                      </a:rPr>
                                      <m:t>1</m:t>
                                    </m:r>
                                  </m:sub>
                                </m:sSub>
                                <m:r>
                                  <a:rPr lang="en-US" sz="1800" b="0" i="0" smtClean="0">
                                    <a:latin typeface="Cambria Math"/>
                                    <a:cs typeface="Times New Roman" pitchFamily="18" charset="0"/>
                                  </a:rPr>
                                  <m:t>=8</m:t>
                                </m:r>
                              </m:oMath>
                            </m:oMathPara>
                          </a14:m>
                          <a:endParaRPr lang="en-US" sz="1800" b="0" dirty="0">
                            <a:cs typeface="Times New Roman"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latin typeface="Cambria Math"/>
                                    <a:cs typeface="Times New Roman" pitchFamily="18" charset="0"/>
                                  </a:rPr>
                                  <m:t> </m:t>
                                </m:r>
                                <m:sSub>
                                  <m:sSubPr>
                                    <m:ctrlPr>
                                      <a:rPr lang="en-US" sz="1800" b="0" i="1" smtClean="0">
                                        <a:latin typeface="Cambria Math" panose="02040503050406030204" pitchFamily="18" charset="0"/>
                                        <a:cs typeface="Times New Roman" pitchFamily="18" charset="0"/>
                                      </a:rPr>
                                    </m:ctrlPr>
                                  </m:sSubPr>
                                  <m:e>
                                    <m:r>
                                      <a:rPr lang="en-US" sz="1800" b="0" i="1" smtClean="0">
                                        <a:latin typeface="Cambria Math"/>
                                        <a:cs typeface="Times New Roman" pitchFamily="18" charset="0"/>
                                      </a:rPr>
                                      <m:t>𝑛</m:t>
                                    </m:r>
                                  </m:e>
                                  <m:sub>
                                    <m:r>
                                      <a:rPr lang="en-US" sz="1800" b="0" i="1" smtClean="0">
                                        <a:latin typeface="Cambria Math"/>
                                        <a:cs typeface="Times New Roman" pitchFamily="18" charset="0"/>
                                      </a:rPr>
                                      <m:t>2</m:t>
                                    </m:r>
                                  </m:sub>
                                </m:sSub>
                                <m:r>
                                  <a:rPr lang="en-US" sz="1800" b="0" i="1" smtClean="0">
                                    <a:latin typeface="Cambria Math"/>
                                    <a:cs typeface="Times New Roman" pitchFamily="18" charset="0"/>
                                  </a:rPr>
                                  <m:t>=10</m:t>
                                </m:r>
                              </m:oMath>
                            </m:oMathPara>
                          </a14:m>
                          <a:endParaRPr lang="en-US" dirty="0"/>
                        </a:p>
                      </a:txBody>
                      <a:tcPr/>
                    </a:tc>
                    <a:extLst>
                      <a:ext uri="{0D108BD9-81ED-4DB2-BD59-A6C34878D82A}">
                        <a16:rowId xmlns:a16="http://schemas.microsoft.com/office/drawing/2014/main" val="10001"/>
                      </a:ext>
                    </a:extLst>
                  </a:tr>
                  <a:tr h="370840">
                    <a:tc>
                      <a:txBody>
                        <a:bodyPr/>
                        <a:lstStyle/>
                        <a:p>
                          <a:r>
                            <a:rPr lang="en-US" dirty="0"/>
                            <a:t>Sample Mean</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cs typeface="Times New Roman" pitchFamily="18" charset="0"/>
                                      </a:rPr>
                                    </m:ctrlPr>
                                  </m:sSubPr>
                                  <m:e>
                                    <m:acc>
                                      <m:accPr>
                                        <m:chr m:val="̅"/>
                                        <m:ctrlPr>
                                          <a:rPr lang="en-US" sz="1800" i="1" smtClean="0">
                                            <a:latin typeface="Cambria Math" panose="02040503050406030204" pitchFamily="18" charset="0"/>
                                            <a:cs typeface="Times New Roman" pitchFamily="18" charset="0"/>
                                          </a:rPr>
                                        </m:ctrlPr>
                                      </m:accPr>
                                      <m:e>
                                        <m:r>
                                          <a:rPr lang="en-US" sz="1800" b="0" i="1" smtClean="0">
                                            <a:latin typeface="Cambria Math"/>
                                            <a:cs typeface="Times New Roman" pitchFamily="18" charset="0"/>
                                          </a:rPr>
                                          <m:t>𝑋</m:t>
                                        </m:r>
                                      </m:e>
                                    </m:acc>
                                  </m:e>
                                  <m:sub>
                                    <m:r>
                                      <a:rPr lang="en-US" sz="1800" b="0" i="1" smtClean="0">
                                        <a:latin typeface="Cambria Math"/>
                                        <a:cs typeface="Times New Roman" pitchFamily="18" charset="0"/>
                                      </a:rPr>
                                      <m:t>1</m:t>
                                    </m:r>
                                  </m:sub>
                                </m:sSub>
                                <m:r>
                                  <a:rPr lang="en-US" sz="1800" b="0" i="1" smtClean="0">
                                    <a:latin typeface="Cambria Math"/>
                                    <a:cs typeface="Times New Roman" pitchFamily="18" charset="0"/>
                                  </a:rPr>
                                  <m:t>=95</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cs typeface="Times New Roman" pitchFamily="18" charset="0"/>
                                      </a:rPr>
                                    </m:ctrlPr>
                                  </m:sSubPr>
                                  <m:e>
                                    <m:acc>
                                      <m:accPr>
                                        <m:chr m:val="̅"/>
                                        <m:ctrlPr>
                                          <a:rPr lang="en-US" sz="1800" b="0" i="1" smtClean="0">
                                            <a:latin typeface="Cambria Math" panose="02040503050406030204" pitchFamily="18" charset="0"/>
                                            <a:cs typeface="Times New Roman" pitchFamily="18" charset="0"/>
                                          </a:rPr>
                                        </m:ctrlPr>
                                      </m:accPr>
                                      <m:e>
                                        <m:r>
                                          <a:rPr lang="en-US" sz="1800" b="0" i="1" smtClean="0">
                                            <a:latin typeface="Cambria Math"/>
                                            <a:cs typeface="Times New Roman" pitchFamily="18" charset="0"/>
                                          </a:rPr>
                                          <m:t>𝑋</m:t>
                                        </m:r>
                                      </m:e>
                                    </m:acc>
                                  </m:e>
                                  <m:sub>
                                    <m:r>
                                      <a:rPr lang="en-US" sz="1800" b="0" i="1" smtClean="0">
                                        <a:latin typeface="Cambria Math"/>
                                        <a:cs typeface="Times New Roman" pitchFamily="18" charset="0"/>
                                      </a:rPr>
                                      <m:t>2</m:t>
                                    </m:r>
                                  </m:sub>
                                </m:sSub>
                                <m:r>
                                  <a:rPr lang="en-US" sz="1800" b="0" i="1" smtClean="0">
                                    <a:latin typeface="Cambria Math"/>
                                    <a:cs typeface="Times New Roman" pitchFamily="18" charset="0"/>
                                  </a:rPr>
                                  <m:t>=97</m:t>
                                </m:r>
                              </m:oMath>
                            </m:oMathPara>
                          </a14:m>
                          <a:endParaRPr lang="en-US" dirty="0"/>
                        </a:p>
                      </a:txBody>
                      <a:tcPr/>
                    </a:tc>
                    <a:extLst>
                      <a:ext uri="{0D108BD9-81ED-4DB2-BD59-A6C34878D82A}">
                        <a16:rowId xmlns:a16="http://schemas.microsoft.com/office/drawing/2014/main" val="10002"/>
                      </a:ext>
                    </a:extLst>
                  </a:tr>
                  <a:tr h="370840">
                    <a:tc>
                      <a:txBody>
                        <a:bodyPr/>
                        <a:lstStyle/>
                        <a:p>
                          <a:r>
                            <a:rPr lang="en-US" dirty="0"/>
                            <a:t>Sample</a:t>
                          </a:r>
                          <a:r>
                            <a:rPr lang="en-US" baseline="0" dirty="0"/>
                            <a:t> </a:t>
                          </a:r>
                          <a:r>
                            <a:rPr lang="en-US" dirty="0"/>
                            <a:t>Variance</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cs typeface="Times New Roman" pitchFamily="18" charset="0"/>
                                      </a:rPr>
                                    </m:ctrlPr>
                                  </m:sSubPr>
                                  <m:e>
                                    <m:sSup>
                                      <m:sSupPr>
                                        <m:ctrlPr>
                                          <a:rPr lang="en-US" sz="1800" i="1" smtClean="0">
                                            <a:latin typeface="Cambria Math" panose="02040503050406030204" pitchFamily="18" charset="0"/>
                                            <a:cs typeface="Times New Roman" pitchFamily="18" charset="0"/>
                                          </a:rPr>
                                        </m:ctrlPr>
                                      </m:sSupPr>
                                      <m:e>
                                        <m:r>
                                          <a:rPr lang="en-US" sz="1800" b="0" i="1" smtClean="0">
                                            <a:latin typeface="Cambria Math"/>
                                            <a:cs typeface="Times New Roman" pitchFamily="18" charset="0"/>
                                          </a:rPr>
                                          <m:t>𝑠</m:t>
                                        </m:r>
                                      </m:e>
                                      <m:sup>
                                        <m:r>
                                          <a:rPr lang="en-US" sz="1800" b="0" i="1" smtClean="0">
                                            <a:latin typeface="Cambria Math"/>
                                            <a:cs typeface="Times New Roman" pitchFamily="18" charset="0"/>
                                          </a:rPr>
                                          <m:t>2</m:t>
                                        </m:r>
                                      </m:sup>
                                    </m:sSup>
                                  </m:e>
                                  <m:sub>
                                    <m:r>
                                      <a:rPr lang="en-US" sz="1800" b="0" i="1" smtClean="0">
                                        <a:latin typeface="Cambria Math"/>
                                        <a:cs typeface="Times New Roman" pitchFamily="18" charset="0"/>
                                      </a:rPr>
                                      <m:t>1</m:t>
                                    </m:r>
                                  </m:sub>
                                </m:sSub>
                                <m:r>
                                  <a:rPr lang="en-US" sz="1800" b="0" i="1" smtClean="0">
                                    <a:latin typeface="Cambria Math"/>
                                    <a:cs typeface="Times New Roman" pitchFamily="18" charset="0"/>
                                  </a:rPr>
                                  <m:t>=9</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cs typeface="Times New Roman" pitchFamily="18" charset="0"/>
                                      </a:rPr>
                                    </m:ctrlPr>
                                  </m:sSubPr>
                                  <m:e>
                                    <m:sSup>
                                      <m:sSupPr>
                                        <m:ctrlPr>
                                          <a:rPr lang="en-US" sz="1800" b="0" i="1" smtClean="0">
                                            <a:latin typeface="Cambria Math" panose="02040503050406030204" pitchFamily="18" charset="0"/>
                                            <a:cs typeface="Times New Roman" pitchFamily="18" charset="0"/>
                                          </a:rPr>
                                        </m:ctrlPr>
                                      </m:sSupPr>
                                      <m:e>
                                        <m:r>
                                          <a:rPr lang="en-US" sz="1800" b="0" i="1" smtClean="0">
                                            <a:latin typeface="Cambria Math"/>
                                            <a:cs typeface="Times New Roman" pitchFamily="18" charset="0"/>
                                          </a:rPr>
                                          <m:t>𝑠</m:t>
                                        </m:r>
                                      </m:e>
                                      <m:sup>
                                        <m:r>
                                          <a:rPr lang="en-US" sz="1800" b="0" i="1" smtClean="0">
                                            <a:latin typeface="Cambria Math"/>
                                            <a:cs typeface="Times New Roman" pitchFamily="18" charset="0"/>
                                          </a:rPr>
                                          <m:t>2</m:t>
                                        </m:r>
                                      </m:sup>
                                    </m:sSup>
                                  </m:e>
                                  <m:sub>
                                    <m:r>
                                      <a:rPr lang="en-US" sz="1800" b="0" i="1" smtClean="0">
                                        <a:latin typeface="Cambria Math"/>
                                        <a:cs typeface="Times New Roman" pitchFamily="18" charset="0"/>
                                      </a:rPr>
                                      <m:t>2</m:t>
                                    </m:r>
                                  </m:sub>
                                </m:sSub>
                                <m:r>
                                  <a:rPr lang="en-US" sz="1800" b="0" i="1" smtClean="0">
                                    <a:latin typeface="Cambria Math"/>
                                    <a:cs typeface="Times New Roman" pitchFamily="18" charset="0"/>
                                  </a:rPr>
                                  <m:t>=4</m:t>
                                </m:r>
                              </m:oMath>
                            </m:oMathPara>
                          </a14:m>
                          <a:endParaRPr lang="en-US" dirty="0"/>
                        </a:p>
                      </a:txBody>
                      <a:tcPr/>
                    </a:tc>
                    <a:extLst>
                      <a:ext uri="{0D108BD9-81ED-4DB2-BD59-A6C34878D82A}">
                        <a16:rowId xmlns:a16="http://schemas.microsoft.com/office/drawing/2014/main" val="10003"/>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748962394"/>
                  </p:ext>
                </p:extLst>
              </p:nvPr>
            </p:nvGraphicFramePr>
            <p:xfrm>
              <a:off x="1485900" y="2057400"/>
              <a:ext cx="6096000" cy="14833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en-US" dirty="0"/>
                        </a:p>
                      </a:txBody>
                      <a:tcPr/>
                    </a:tc>
                    <a:tc>
                      <a:txBody>
                        <a:bodyPr/>
                        <a:lstStyle/>
                        <a:p>
                          <a:r>
                            <a:rPr lang="en-US" dirty="0" smtClean="0"/>
                            <a:t>S</a:t>
                          </a:r>
                          <a:r>
                            <a:rPr lang="en-US" baseline="0" dirty="0" smtClean="0"/>
                            <a:t> 1</a:t>
                          </a:r>
                          <a:endParaRPr lang="en-US" dirty="0"/>
                        </a:p>
                      </a:txBody>
                      <a:tcPr/>
                    </a:tc>
                    <a:tc>
                      <a:txBody>
                        <a:bodyPr/>
                        <a:lstStyle/>
                        <a:p>
                          <a:r>
                            <a:rPr lang="en-US" dirty="0" smtClean="0"/>
                            <a:t>S</a:t>
                          </a:r>
                          <a:r>
                            <a:rPr lang="en-US" baseline="0" dirty="0" smtClean="0"/>
                            <a:t> 2</a:t>
                          </a:r>
                          <a:endParaRPr lang="en-US" dirty="0"/>
                        </a:p>
                      </a:txBody>
                      <a:tcPr/>
                    </a:tc>
                  </a:tr>
                  <a:tr h="370840">
                    <a:tc>
                      <a:txBody>
                        <a:bodyPr/>
                        <a:lstStyle/>
                        <a:p>
                          <a:r>
                            <a:rPr lang="en-US" dirty="0" smtClean="0"/>
                            <a:t>Sample size</a:t>
                          </a:r>
                          <a:endParaRPr lang="en-US" dirty="0"/>
                        </a:p>
                      </a:txBody>
                      <a:tcPr/>
                    </a:tc>
                    <a:tc>
                      <a:txBody>
                        <a:bodyPr/>
                        <a:lstStyle/>
                        <a:p>
                          <a:endParaRPr lang="en-US"/>
                        </a:p>
                      </a:txBody>
                      <a:tcPr>
                        <a:blipFill rotWithShape="1">
                          <a:blip r:embed="rId2"/>
                          <a:stretch>
                            <a:fillRect l="-100000" t="-108197" r="-99701" b="-222951"/>
                          </a:stretch>
                        </a:blipFill>
                      </a:tcPr>
                    </a:tc>
                    <a:tc>
                      <a:txBody>
                        <a:bodyPr/>
                        <a:lstStyle/>
                        <a:p>
                          <a:endParaRPr lang="en-US"/>
                        </a:p>
                      </a:txBody>
                      <a:tcPr>
                        <a:blipFill rotWithShape="1">
                          <a:blip r:embed="rId2"/>
                          <a:stretch>
                            <a:fillRect l="-200601" t="-108197" b="-222951"/>
                          </a:stretch>
                        </a:blipFill>
                      </a:tcPr>
                    </a:tc>
                  </a:tr>
                  <a:tr h="370840">
                    <a:tc>
                      <a:txBody>
                        <a:bodyPr/>
                        <a:lstStyle/>
                        <a:p>
                          <a:r>
                            <a:rPr lang="en-US" dirty="0" smtClean="0"/>
                            <a:t>Sample Mean</a:t>
                          </a:r>
                          <a:endParaRPr lang="en-US" dirty="0"/>
                        </a:p>
                      </a:txBody>
                      <a:tcPr/>
                    </a:tc>
                    <a:tc>
                      <a:txBody>
                        <a:bodyPr/>
                        <a:lstStyle/>
                        <a:p>
                          <a:endParaRPr lang="en-US"/>
                        </a:p>
                      </a:txBody>
                      <a:tcPr>
                        <a:blipFill rotWithShape="1">
                          <a:blip r:embed="rId2"/>
                          <a:stretch>
                            <a:fillRect l="-100000" t="-211667" r="-99701" b="-126667"/>
                          </a:stretch>
                        </a:blipFill>
                      </a:tcPr>
                    </a:tc>
                    <a:tc>
                      <a:txBody>
                        <a:bodyPr/>
                        <a:lstStyle/>
                        <a:p>
                          <a:endParaRPr lang="en-US"/>
                        </a:p>
                      </a:txBody>
                      <a:tcPr>
                        <a:blipFill rotWithShape="1">
                          <a:blip r:embed="rId2"/>
                          <a:stretch>
                            <a:fillRect l="-200601" t="-211667" b="-126667"/>
                          </a:stretch>
                        </a:blipFill>
                      </a:tcPr>
                    </a:tc>
                  </a:tr>
                  <a:tr h="370840">
                    <a:tc>
                      <a:txBody>
                        <a:bodyPr/>
                        <a:lstStyle/>
                        <a:p>
                          <a:r>
                            <a:rPr lang="en-US" dirty="0" smtClean="0"/>
                            <a:t>Sample</a:t>
                          </a:r>
                          <a:r>
                            <a:rPr lang="en-US" baseline="0" dirty="0" smtClean="0"/>
                            <a:t> </a:t>
                          </a:r>
                          <a:r>
                            <a:rPr lang="en-US" dirty="0" smtClean="0"/>
                            <a:t>Variance</a:t>
                          </a:r>
                          <a:endParaRPr lang="en-US" dirty="0"/>
                        </a:p>
                      </a:txBody>
                      <a:tcPr/>
                    </a:tc>
                    <a:tc>
                      <a:txBody>
                        <a:bodyPr/>
                        <a:lstStyle/>
                        <a:p>
                          <a:endParaRPr lang="en-US"/>
                        </a:p>
                      </a:txBody>
                      <a:tcPr>
                        <a:blipFill rotWithShape="1">
                          <a:blip r:embed="rId2"/>
                          <a:stretch>
                            <a:fillRect l="-100000" t="-306557" r="-99701" b="-24590"/>
                          </a:stretch>
                        </a:blipFill>
                      </a:tcPr>
                    </a:tc>
                    <a:tc>
                      <a:txBody>
                        <a:bodyPr/>
                        <a:lstStyle/>
                        <a:p>
                          <a:endParaRPr lang="en-US"/>
                        </a:p>
                      </a:txBody>
                      <a:tcPr>
                        <a:blipFill rotWithShape="1">
                          <a:blip r:embed="rId2"/>
                          <a:stretch>
                            <a:fillRect l="-200601" t="-306557" b="-24590"/>
                          </a:stretch>
                        </a:blipFill>
                      </a:tcPr>
                    </a:tc>
                  </a:tr>
                </a:tbl>
              </a:graphicData>
            </a:graphic>
          </p:graphicFrame>
        </mc:Fallback>
      </mc:AlternateContent>
      <p:sp>
        <p:nvSpPr>
          <p:cNvPr id="5" name="TextBox 4"/>
          <p:cNvSpPr txBox="1"/>
          <p:nvPr/>
        </p:nvSpPr>
        <p:spPr>
          <a:xfrm>
            <a:off x="228600" y="3886200"/>
            <a:ext cx="8686800" cy="1015663"/>
          </a:xfrm>
          <a:prstGeom prst="rect">
            <a:avLst/>
          </a:prstGeom>
          <a:noFill/>
        </p:spPr>
        <p:txBody>
          <a:bodyPr wrap="square" rtlCol="0">
            <a:spAutoFit/>
          </a:bodyPr>
          <a:lstStyle/>
          <a:p>
            <a:pPr algn="just"/>
            <a:r>
              <a:rPr lang="en-US" sz="2000" dirty="0">
                <a:latin typeface="Times New Roman" pitchFamily="18" charset="0"/>
                <a:cs typeface="Times New Roman" pitchFamily="18" charset="0"/>
              </a:rPr>
              <a:t>On the assumption that the test scores of the two classes of students have identical variances, determine whether the two different methods of teaching are equally effective at </a:t>
            </a:r>
            <a:r>
              <a:rPr lang="el-GR" sz="2000" dirty="0">
                <a:latin typeface="Times New Roman" pitchFamily="18" charset="0"/>
                <a:cs typeface="Times New Roman" pitchFamily="18" charset="0"/>
              </a:rPr>
              <a:t>α</a:t>
            </a:r>
            <a:r>
              <a:rPr lang="en-US" sz="2000" dirty="0">
                <a:latin typeface="Times New Roman" pitchFamily="18" charset="0"/>
                <a:cs typeface="Times New Roman" pitchFamily="18" charset="0"/>
              </a:rPr>
              <a:t> = 0.01.</a:t>
            </a:r>
          </a:p>
        </p:txBody>
      </p:sp>
    </p:spTree>
    <p:extLst>
      <p:ext uri="{BB962C8B-B14F-4D97-AF65-F5344CB8AC3E}">
        <p14:creationId xmlns:p14="http://schemas.microsoft.com/office/powerpoint/2010/main" val="3058312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52400" y="304800"/>
                <a:ext cx="8686800" cy="6128601"/>
              </a:xfrm>
              <a:prstGeom prst="rect">
                <a:avLst/>
              </a:prstGeom>
              <a:noFill/>
            </p:spPr>
            <p:txBody>
              <a:bodyPr wrap="square" rtlCol="0">
                <a:spAutoFit/>
              </a:bodyPr>
              <a:lstStyle/>
              <a:p>
                <a:pPr algn="just"/>
                <a:r>
                  <a:rPr lang="en-US" sz="2000" b="1" dirty="0">
                    <a:latin typeface="Times New Roman" pitchFamily="18" charset="0"/>
                    <a:cs typeface="Times New Roman" pitchFamily="18" charset="0"/>
                  </a:rPr>
                  <a:t>Solution</a:t>
                </a:r>
              </a:p>
              <a:p>
                <a:pPr marL="342900" indent="-342900" algn="just">
                  <a:buAutoNum type="arabicPeriod"/>
                </a:pPr>
                <a:r>
                  <a:rPr lang="en-US" sz="2000" b="1" dirty="0">
                    <a:latin typeface="Times New Roman" pitchFamily="18" charset="0"/>
                    <a:cs typeface="Times New Roman" pitchFamily="18" charset="0"/>
                  </a:rPr>
                  <a:t>Null hypothesis:</a:t>
                </a:r>
                <a:r>
                  <a:rPr lang="en-US" sz="2000" dirty="0">
                    <a:latin typeface="Times New Roman" pitchFamily="18" charset="0"/>
                    <a:cs typeface="Times New Roman" pitchFamily="18" charset="0"/>
                  </a:rPr>
                  <a:t>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 </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rPr>
                      <m:t> </m:t>
                    </m:r>
                  </m:oMath>
                </a14:m>
                <a:r>
                  <a:rPr lang="en-US" sz="2000" dirty="0">
                    <a:latin typeface="Times New Roman" pitchFamily="18" charset="0"/>
                    <a:cs typeface="Times New Roman" pitchFamily="18" charset="0"/>
                  </a:rPr>
                  <a:t>	Alternative hypothesis: </a:t>
                </a:r>
                <a14:m>
                  <m:oMath xmlns:m="http://schemas.openxmlformats.org/officeDocument/2006/math">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i="1">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oMath>
                </a14:m>
                <a:endParaRPr lang="en-US" sz="2000" b="1" dirty="0">
                  <a:latin typeface="Times New Roman" pitchFamily="18" charset="0"/>
                  <a:cs typeface="Times New Roman" pitchFamily="18" charset="0"/>
                </a:endParaRPr>
              </a:p>
              <a:p>
                <a:pPr marL="342900" indent="-342900" algn="just">
                  <a:buAutoNum type="arabicPeriod"/>
                </a:pPr>
                <a:r>
                  <a:rPr lang="en-US" sz="2000" b="1" dirty="0">
                    <a:latin typeface="Times New Roman" pitchFamily="18" charset="0"/>
                    <a:cs typeface="Times New Roman" pitchFamily="18" charset="0"/>
                  </a:rPr>
                  <a:t>Level of significance</a:t>
                </a:r>
                <a:r>
                  <a:rPr lang="en-US" sz="2000" dirty="0">
                    <a:latin typeface="Times New Roman" pitchFamily="18" charset="0"/>
                    <a:cs typeface="Times New Roman" pitchFamily="18" charset="0"/>
                  </a:rPr>
                  <a:t>:	</a:t>
                </a:r>
                <a:r>
                  <a:rPr lang="el-GR" sz="2000" dirty="0">
                    <a:latin typeface="Times New Roman" pitchFamily="18" charset="0"/>
                    <a:cs typeface="Times New Roman" pitchFamily="18" charset="0"/>
                  </a:rPr>
                  <a:t>α</a:t>
                </a:r>
                <a:r>
                  <a:rPr lang="en-US" sz="2000" dirty="0">
                    <a:latin typeface="Times New Roman" pitchFamily="18" charset="0"/>
                    <a:cs typeface="Times New Roman" pitchFamily="18" charset="0"/>
                  </a:rPr>
                  <a:t> = 0.01</a:t>
                </a:r>
              </a:p>
              <a:p>
                <a:pPr marL="342900" indent="-342900" algn="just">
                  <a:buAutoNum type="arabicPeriod"/>
                </a:pPr>
                <a:r>
                  <a:rPr lang="en-US" sz="2000" b="1" dirty="0">
                    <a:latin typeface="Times New Roman" pitchFamily="18" charset="0"/>
                    <a:cs typeface="Times New Roman" pitchFamily="18" charset="0"/>
                  </a:rPr>
                  <a:t>Test statistics:	</a:t>
                </a:r>
                <a:r>
                  <a:rPr lang="en-US" sz="2000" dirty="0">
                    <a:latin typeface="Times New Roman" pitchFamily="18" charset="0"/>
                    <a:cs typeface="Times New Roman" pitchFamily="18" charset="0"/>
                  </a:rPr>
                  <a:t>	</a:t>
                </a:r>
                <a:r>
                  <a:rPr lang="en-US" sz="2000" b="0" dirty="0">
                    <a:latin typeface="Times New Roman" pitchFamily="18" charset="0"/>
                    <a:cs typeface="Times New Roman" pitchFamily="18" charset="0"/>
                  </a:rPr>
                  <a:t> </a:t>
                </a:r>
                <a14:m>
                  <m:oMath xmlns:m="http://schemas.openxmlformats.org/officeDocument/2006/math">
                    <m:r>
                      <m:rPr>
                        <m:sty m:val="p"/>
                      </m:rPr>
                      <a:rPr lang="en-US" sz="2000" b="0" i="0" smtClean="0">
                        <a:latin typeface="Cambria Math"/>
                      </a:rPr>
                      <m:t>t</m:t>
                    </m:r>
                    <m:r>
                      <a:rPr lang="en-US" sz="2000" b="0" i="1" smtClean="0">
                        <a:latin typeface="Cambria Math"/>
                      </a:rPr>
                      <m:t>=</m:t>
                    </m:r>
                    <m:f>
                      <m:fPr>
                        <m:ctrlPr>
                          <a:rPr lang="en-US" sz="2000" b="0" i="1" smtClean="0">
                            <a:latin typeface="Cambria Math" panose="02040503050406030204" pitchFamily="18" charset="0"/>
                          </a:rPr>
                        </m:ctrlPr>
                      </m:fPr>
                      <m:num>
                        <m:sSub>
                          <m:sSubPr>
                            <m:ctrlPr>
                              <a:rPr lang="en-US" sz="200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m:t>
                            </m:r>
                            <m:acc>
                              <m:accPr>
                                <m:chr m:val="̅"/>
                                <m:ctrlPr>
                                  <a:rPr lang="en-US" sz="2000" i="1" smtClean="0">
                                    <a:latin typeface="Cambria Math" panose="02040503050406030204" pitchFamily="18" charset="0"/>
                                    <a:cs typeface="Times New Roman" pitchFamily="18" charset="0"/>
                                  </a:rPr>
                                </m:ctrlPr>
                              </m:accPr>
                              <m:e>
                                <m:r>
                                  <a:rPr lang="en-US" sz="2000" b="0" i="1" smtClean="0">
                                    <a:latin typeface="Cambria Math"/>
                                    <a:cs typeface="Times New Roman" pitchFamily="18" charset="0"/>
                                  </a:rPr>
                                  <m:t>𝑋</m:t>
                                </m:r>
                              </m:e>
                            </m:acc>
                          </m:e>
                          <m:sub>
                            <m:r>
                              <a:rPr lang="en-US" sz="2000" b="0" i="1" smtClean="0">
                                <a:latin typeface="Cambria Math"/>
                                <a:cs typeface="Times New Roman" pitchFamily="18" charset="0"/>
                              </a:rPr>
                              <m:t>1</m:t>
                            </m:r>
                          </m:sub>
                        </m:sSub>
                        <m:r>
                          <a:rPr lang="en-US" sz="2000" b="0" i="1" smtClean="0">
                            <a:latin typeface="Cambria Math"/>
                            <a:cs typeface="Times New Roman" pitchFamily="18" charset="0"/>
                          </a:rPr>
                          <m:t> −</m:t>
                        </m:r>
                        <m:sSub>
                          <m:sSubPr>
                            <m:ctrlPr>
                              <a:rPr lang="en-US" sz="2000" b="0" i="1" smtClean="0">
                                <a:latin typeface="Cambria Math" panose="02040503050406030204" pitchFamily="18" charset="0"/>
                                <a:cs typeface="Times New Roman" pitchFamily="18" charset="0"/>
                              </a:rPr>
                            </m:ctrlPr>
                          </m:sSubPr>
                          <m:e>
                            <m:acc>
                              <m:accPr>
                                <m:chr m:val="̅"/>
                                <m:ctrlPr>
                                  <a:rPr lang="en-US" sz="2000" b="0" i="1" smtClean="0">
                                    <a:latin typeface="Cambria Math" panose="02040503050406030204" pitchFamily="18" charset="0"/>
                                    <a:cs typeface="Times New Roman" pitchFamily="18" charset="0"/>
                                  </a:rPr>
                                </m:ctrlPr>
                              </m:accPr>
                              <m:e>
                                <m:r>
                                  <a:rPr lang="en-US" sz="2000" b="0" i="1" smtClean="0">
                                    <a:latin typeface="Cambria Math"/>
                                    <a:cs typeface="Times New Roman" pitchFamily="18" charset="0"/>
                                  </a:rPr>
                                  <m:t>𝑋</m:t>
                                </m:r>
                              </m:e>
                            </m:acc>
                          </m:e>
                          <m:sub>
                            <m:r>
                              <a:rPr lang="en-US" sz="2000" b="0" i="1" smtClean="0">
                                <a:latin typeface="Cambria Math"/>
                                <a:cs typeface="Times New Roman" pitchFamily="18" charset="0"/>
                              </a:rPr>
                              <m:t>2</m:t>
                            </m:r>
                          </m:sub>
                        </m:sSub>
                        <m:r>
                          <a:rPr lang="en-US" sz="2000" b="0" i="1" smtClean="0">
                            <a:latin typeface="Cambria Math"/>
                            <a:cs typeface="Times New Roman" pitchFamily="18" charset="0"/>
                          </a:rPr>
                          <m:t>)</m:t>
                        </m:r>
                        <m:r>
                          <a:rPr lang="en-US" sz="2000" b="0" i="1" smtClean="0">
                            <a:latin typeface="Cambria Math"/>
                          </a:rPr>
                          <m:t>−(</m:t>
                        </m:r>
                        <m:sSub>
                          <m:sSubPr>
                            <m:ctrlPr>
                              <a:rPr lang="en-US" sz="2000" i="1" smtClean="0">
                                <a:latin typeface="Cambria Math" panose="02040503050406030204" pitchFamily="18" charset="0"/>
                                <a:cs typeface="Times New Roman" pitchFamily="18" charset="0"/>
                              </a:rPr>
                            </m:ctrlPr>
                          </m:sSubPr>
                          <m:e>
                            <m:r>
                              <a:rPr lang="en-US" sz="2000" i="1" smtClean="0">
                                <a:latin typeface="Cambria Math"/>
                                <a:ea typeface="Cambria Math"/>
                                <a:cs typeface="Times New Roman" pitchFamily="18" charset="0"/>
                              </a:rPr>
                              <m:t>𝜇</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 − </m:t>
                        </m:r>
                        <m:sSub>
                          <m:sSubPr>
                            <m:ctrlPr>
                              <a:rPr lang="en-US" sz="2000" b="0" i="1" smtClean="0">
                                <a:latin typeface="Cambria Math" panose="02040503050406030204" pitchFamily="18" charset="0"/>
                                <a:cs typeface="Times New Roman" pitchFamily="18" charset="0"/>
                              </a:rPr>
                            </m:ctrlPr>
                          </m:sSubPr>
                          <m:e>
                            <m:r>
                              <a:rPr lang="en-US" sz="2000" b="0" i="1" smtClean="0">
                                <a:latin typeface="Cambria Math"/>
                                <a:ea typeface="Cambria Math"/>
                                <a:cs typeface="Times New Roman" pitchFamily="18" charset="0"/>
                              </a:rPr>
                              <m:t>𝜇</m:t>
                            </m:r>
                          </m:e>
                          <m:sub>
                            <m:r>
                              <a:rPr lang="en-US" sz="2000" b="0" i="1" smtClean="0">
                                <a:latin typeface="Cambria Math"/>
                                <a:cs typeface="Times New Roman" pitchFamily="18" charset="0"/>
                              </a:rPr>
                              <m:t>2</m:t>
                            </m:r>
                          </m:sub>
                        </m:sSub>
                        <m:r>
                          <a:rPr lang="en-US" sz="2000" b="0" i="1" smtClean="0">
                            <a:latin typeface="Cambria Math"/>
                            <a:cs typeface="Times New Roman" pitchFamily="18" charset="0"/>
                          </a:rPr>
                          <m:t>)</m:t>
                        </m:r>
                      </m:num>
                      <m:den>
                        <m:sSub>
                          <m:sSubPr>
                            <m:ctrlPr>
                              <a:rPr lang="en-US" sz="2000" b="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𝑠</m:t>
                            </m:r>
                          </m:e>
                          <m:sub>
                            <m:r>
                              <a:rPr lang="en-US" sz="2000" b="0" i="1" smtClean="0">
                                <a:latin typeface="Cambria Math"/>
                                <a:cs typeface="Times New Roman" pitchFamily="18" charset="0"/>
                              </a:rPr>
                              <m:t>𝑝</m:t>
                            </m:r>
                          </m:sub>
                        </m:sSub>
                        <m:rad>
                          <m:radPr>
                            <m:degHide m:val="on"/>
                            <m:ctrlPr>
                              <a:rPr lang="en-US" sz="2000" b="0" i="1" smtClean="0">
                                <a:latin typeface="Cambria Math" panose="02040503050406030204" pitchFamily="18" charset="0"/>
                              </a:rPr>
                            </m:ctrlPr>
                          </m:radPr>
                          <m:deg/>
                          <m:e>
                            <m:f>
                              <m:fPr>
                                <m:ctrlPr>
                                  <a:rPr lang="en-US" sz="2000" b="0" i="1" smtClean="0">
                                    <a:latin typeface="Cambria Math" panose="02040503050406030204" pitchFamily="18" charset="0"/>
                                  </a:rPr>
                                </m:ctrlPr>
                              </m:fPr>
                              <m:num>
                                <m:r>
                                  <a:rPr lang="en-US" sz="2000" b="0" i="1" smtClean="0">
                                    <a:latin typeface="Cambria Math"/>
                                  </a:rPr>
                                  <m:t>1</m:t>
                                </m:r>
                              </m:num>
                              <m:den>
                                <m:sSub>
                                  <m:sSubPr>
                                    <m:ctrlPr>
                                      <a:rPr lang="en-US" sz="200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1</m:t>
                                    </m:r>
                                  </m:sub>
                                </m:sSub>
                              </m:den>
                            </m:f>
                            <m:r>
                              <a:rPr lang="en-US" sz="2000" b="0" i="1" smtClean="0">
                                <a:latin typeface="Cambria Math"/>
                              </a:rPr>
                              <m:t>+</m:t>
                            </m:r>
                            <m:f>
                              <m:fPr>
                                <m:ctrlPr>
                                  <a:rPr lang="en-US" sz="2000" b="0" i="1" smtClean="0">
                                    <a:latin typeface="Cambria Math" panose="02040503050406030204" pitchFamily="18" charset="0"/>
                                  </a:rPr>
                                </m:ctrlPr>
                              </m:fPr>
                              <m:num>
                                <m:r>
                                  <a:rPr lang="en-US" sz="2000" b="0" i="1" smtClean="0">
                                    <a:latin typeface="Cambria Math"/>
                                  </a:rPr>
                                  <m:t>1</m:t>
                                </m:r>
                              </m:num>
                              <m:den>
                                <m:sSub>
                                  <m:sSubPr>
                                    <m:ctrlPr>
                                      <a:rPr lang="en-US" sz="200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2</m:t>
                                    </m:r>
                                  </m:sub>
                                </m:sSub>
                              </m:den>
                            </m:f>
                          </m:e>
                        </m:rad>
                      </m:den>
                    </m:f>
                    <m:r>
                      <a:rPr lang="en-US" sz="2000" b="0" i="1" smtClean="0">
                        <a:latin typeface="Cambria Math"/>
                        <a:cs typeface="Times New Roman" pitchFamily="18" charset="0"/>
                      </a:rPr>
                      <m:t> </m:t>
                    </m:r>
                  </m:oMath>
                </a14:m>
                <a:endParaRPr lang="en-US" sz="2000" b="1" dirty="0">
                  <a:latin typeface="Times New Roman" pitchFamily="18" charset="0"/>
                  <a:cs typeface="Times New Roman" pitchFamily="18" charset="0"/>
                </a:endParaRPr>
              </a:p>
              <a:p>
                <a:pPr marL="342900" indent="-342900" algn="just">
                  <a:buAutoNum type="arabicPeriod"/>
                </a:pPr>
                <a:r>
                  <a:rPr lang="en-US" sz="2000" b="1" dirty="0">
                    <a:latin typeface="Times New Roman" pitchFamily="18" charset="0"/>
                    <a:cs typeface="Times New Roman" pitchFamily="18" charset="0"/>
                  </a:rPr>
                  <a:t>Critical region: </a:t>
                </a:r>
                <a:r>
                  <a:rPr lang="en-US" sz="2000" dirty="0">
                    <a:latin typeface="Times New Roman" pitchFamily="18" charset="0"/>
                    <a:cs typeface="Times New Roman" pitchFamily="18" charset="0"/>
                  </a:rPr>
                  <a:t>		 </a:t>
                </a:r>
                <a14:m>
                  <m:oMath xmlns:m="http://schemas.openxmlformats.org/officeDocument/2006/math">
                    <m:sSub>
                      <m:sSubPr>
                        <m:ctrlPr>
                          <a:rPr lang="en-US" sz="2000" i="1" smtClean="0">
                            <a:latin typeface="Cambria Math" panose="02040503050406030204" pitchFamily="18" charset="0"/>
                          </a:rPr>
                        </m:ctrlPr>
                      </m:sSubPr>
                      <m:e>
                        <m:r>
                          <m:rPr>
                            <m:nor/>
                          </m:rPr>
                          <a:rPr lang="en-US" sz="2000" b="0" i="0"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rPr>
                              <m:t>𝑡</m:t>
                            </m:r>
                          </m:e>
                          <m:sub>
                            <m:r>
                              <a:rPr lang="en-US" sz="2000" b="0" i="1" smtClean="0">
                                <a:latin typeface="Cambria Math"/>
                              </a:rPr>
                              <m:t>𝑐𝑎𝑙</m:t>
                            </m:r>
                          </m:sub>
                        </m:sSub>
                        <m:r>
                          <m:rPr>
                            <m:nor/>
                          </m:rPr>
                          <a:rPr lang="en-US" sz="2000" b="0" i="0" smtClean="0">
                            <a:latin typeface="Cambria Math"/>
                          </a:rPr>
                          <m:t>| </m:t>
                        </m:r>
                        <m:r>
                          <m:rPr>
                            <m:nor/>
                          </m:rPr>
                          <a:rPr lang="en-US" sz="2000" dirty="0">
                            <a:latin typeface="Cambria Math"/>
                            <a:ea typeface="Cambria Math"/>
                          </a:rPr>
                          <m:t>≥</m:t>
                        </m:r>
                        <m:r>
                          <m:rPr>
                            <m:nor/>
                          </m:rPr>
                          <a:rPr lang="en-US" sz="2000" b="0" i="0" dirty="0" smtClean="0">
                            <a:latin typeface="Cambria Math"/>
                            <a:ea typeface="Cambria Math"/>
                          </a:rPr>
                          <m:t> </m:t>
                        </m:r>
                        <m:r>
                          <a:rPr lang="en-US" sz="2000" b="0" i="1" smtClean="0">
                            <a:latin typeface="Cambria Math"/>
                          </a:rPr>
                          <m:t>𝑡</m:t>
                        </m:r>
                      </m:e>
                      <m:sub>
                        <m:r>
                          <a:rPr lang="en-US" sz="2000" i="1">
                            <a:latin typeface="Cambria Math"/>
                            <a:ea typeface="Cambria Math"/>
                          </a:rPr>
                          <m:t>𝛼</m:t>
                        </m:r>
                        <m:r>
                          <a:rPr lang="en-US" sz="2000" b="0" i="1" smtClean="0">
                            <a:latin typeface="Cambria Math"/>
                            <a:ea typeface="Cambria Math"/>
                          </a:rPr>
                          <m:t>/2(</m:t>
                        </m:r>
                        <m:r>
                          <a:rPr lang="en-US" sz="2000" b="0" i="1" smtClean="0">
                            <a:latin typeface="Cambria Math"/>
                            <a:ea typeface="Cambria Math"/>
                          </a:rPr>
                          <m:t>𝑣</m:t>
                        </m:r>
                        <m:r>
                          <a:rPr lang="en-US" sz="2000" b="0" i="1" smtClean="0">
                            <a:latin typeface="Cambria Math"/>
                            <a:ea typeface="Cambria Math"/>
                          </a:rPr>
                          <m:t>)</m:t>
                        </m:r>
                      </m:sub>
                    </m:sSub>
                  </m:oMath>
                </a14:m>
                <a:endParaRPr lang="en-US" sz="2000" dirty="0">
                  <a:latin typeface="Times New Roman" pitchFamily="18" charset="0"/>
                  <a:cs typeface="Times New Roman" pitchFamily="18" charset="0"/>
                </a:endParaRPr>
              </a:p>
              <a:p>
                <a:pPr marL="342900" indent="-342900" algn="just">
                  <a:buAutoNum type="arabicPeriod"/>
                </a:pPr>
                <a:endParaRPr lang="en-US" sz="2000" dirty="0">
                  <a:latin typeface="Times New Roman" pitchFamily="18" charset="0"/>
                  <a:cs typeface="Times New Roman" pitchFamily="18" charset="0"/>
                </a:endParaRPr>
              </a:p>
              <a:p>
                <a:pPr lvl="8" algn="just"/>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m:rPr>
                              <m:nor/>
                            </m:rPr>
                            <a:rPr lang="en-US" sz="2000" b="0" i="0"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rPr>
                                <m:t>𝑡</m:t>
                              </m:r>
                            </m:e>
                            <m:sub>
                              <m:r>
                                <a:rPr lang="en-US" sz="2000" b="0" i="1" smtClean="0">
                                  <a:latin typeface="Cambria Math"/>
                                </a:rPr>
                                <m:t>𝑐𝑎𝑙</m:t>
                              </m:r>
                            </m:sub>
                          </m:sSub>
                          <m:r>
                            <m:rPr>
                              <m:nor/>
                            </m:rPr>
                            <a:rPr lang="en-US" sz="2000" b="0" i="0" smtClean="0">
                              <a:latin typeface="Cambria Math"/>
                            </a:rPr>
                            <m:t>| </m:t>
                          </m:r>
                          <m:r>
                            <m:rPr>
                              <m:nor/>
                            </m:rPr>
                            <a:rPr lang="en-US" sz="2000" dirty="0">
                              <a:latin typeface="Cambria Math"/>
                              <a:ea typeface="Cambria Math"/>
                            </a:rPr>
                            <m:t>≥</m:t>
                          </m:r>
                          <m:r>
                            <m:rPr>
                              <m:nor/>
                            </m:rPr>
                            <a:rPr lang="en-US" sz="2000" b="0" i="0" dirty="0" smtClean="0">
                              <a:latin typeface="Cambria Math"/>
                              <a:ea typeface="Cambria Math"/>
                            </a:rPr>
                            <m:t> </m:t>
                          </m:r>
                          <m:r>
                            <a:rPr lang="en-US" sz="2000" b="0" i="1" smtClean="0">
                              <a:latin typeface="Cambria Math"/>
                            </a:rPr>
                            <m:t>𝑡</m:t>
                          </m:r>
                        </m:e>
                        <m:sub>
                          <m:r>
                            <a:rPr lang="en-US" sz="2000" i="1">
                              <a:latin typeface="Cambria Math"/>
                              <a:ea typeface="Cambria Math"/>
                            </a:rPr>
                            <m:t>𝛼</m:t>
                          </m:r>
                          <m:r>
                            <a:rPr lang="en-US" sz="2000" b="0" i="1" smtClean="0">
                              <a:latin typeface="Cambria Math"/>
                              <a:ea typeface="Cambria Math"/>
                            </a:rPr>
                            <m:t>/2(</m:t>
                          </m:r>
                          <m:sSub>
                            <m:sSubPr>
                              <m:ctrlPr>
                                <a:rPr lang="en-US" sz="2000" b="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m:t>
                          </m:r>
                          <m:sSub>
                            <m:sSubPr>
                              <m:ctrlPr>
                                <a:rPr lang="en-US" sz="2000" b="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2</m:t>
                              </m:r>
                            </m:sub>
                          </m:sSub>
                          <m:r>
                            <a:rPr lang="en-US" sz="2000" b="0" i="1" smtClean="0">
                              <a:latin typeface="Cambria Math"/>
                              <a:cs typeface="Times New Roman" pitchFamily="18" charset="0"/>
                            </a:rPr>
                            <m:t>−2</m:t>
                          </m:r>
                          <m:r>
                            <a:rPr lang="en-US" sz="2000" b="0" i="1" smtClean="0">
                              <a:latin typeface="Cambria Math"/>
                              <a:ea typeface="Cambria Math"/>
                            </a:rPr>
                            <m:t>)</m:t>
                          </m:r>
                        </m:sub>
                      </m:sSub>
                    </m:oMath>
                  </m:oMathPara>
                </a14:m>
                <a:endParaRPr lang="en-US" sz="2000" dirty="0">
                  <a:latin typeface="Times New Roman" pitchFamily="18" charset="0"/>
                  <a:cs typeface="Times New Roman" pitchFamily="18" charset="0"/>
                </a:endParaRPr>
              </a:p>
              <a:p>
                <a:pPr lvl="8" algn="just"/>
                <a:endParaRPr lang="en-US" sz="2000" dirty="0">
                  <a:latin typeface="Times New Roman" pitchFamily="18" charset="0"/>
                  <a:cs typeface="Times New Roman" pitchFamily="18" charset="0"/>
                </a:endParaRPr>
              </a:p>
              <a:p>
                <a:pPr lvl="8" algn="just"/>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m:rPr>
                              <m:nor/>
                            </m:rPr>
                            <a:rPr lang="en-US" sz="2000" b="0" i="0"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rPr>
                                <m:t>𝑡</m:t>
                              </m:r>
                            </m:e>
                            <m:sub>
                              <m:r>
                                <a:rPr lang="en-US" sz="2000" b="0" i="1" smtClean="0">
                                  <a:latin typeface="Cambria Math"/>
                                </a:rPr>
                                <m:t>𝑐𝑎𝑙</m:t>
                              </m:r>
                            </m:sub>
                          </m:sSub>
                          <m:r>
                            <m:rPr>
                              <m:nor/>
                            </m:rPr>
                            <a:rPr lang="en-US" sz="2000" b="0" i="0" smtClean="0">
                              <a:latin typeface="Cambria Math"/>
                            </a:rPr>
                            <m:t>| </m:t>
                          </m:r>
                          <m:r>
                            <m:rPr>
                              <m:nor/>
                            </m:rPr>
                            <a:rPr lang="en-US" sz="2000" dirty="0">
                              <a:latin typeface="Cambria Math"/>
                              <a:ea typeface="Cambria Math"/>
                            </a:rPr>
                            <m:t>≥</m:t>
                          </m:r>
                          <m:r>
                            <a:rPr lang="en-US" sz="2000" b="0" i="1" dirty="0" smtClean="0">
                              <a:latin typeface="Cambria Math"/>
                              <a:ea typeface="Cambria Math"/>
                            </a:rPr>
                            <m:t> </m:t>
                          </m:r>
                          <m:r>
                            <a:rPr lang="en-US" sz="2000" b="0" i="1" smtClean="0">
                              <a:latin typeface="Cambria Math"/>
                            </a:rPr>
                            <m:t>𝑡</m:t>
                          </m:r>
                        </m:e>
                        <m:sub>
                          <m:r>
                            <a:rPr lang="en-US" sz="2000" b="0" i="1" smtClean="0">
                              <a:latin typeface="Cambria Math"/>
                            </a:rPr>
                            <m:t>0.01</m:t>
                          </m:r>
                          <m:r>
                            <a:rPr lang="en-US" sz="2000" b="0" i="1" smtClean="0">
                              <a:latin typeface="Cambria Math"/>
                              <a:ea typeface="Cambria Math"/>
                            </a:rPr>
                            <m:t>/2(8</m:t>
                          </m:r>
                          <m:r>
                            <a:rPr lang="en-US" sz="2000" b="0" i="1" smtClean="0">
                              <a:latin typeface="Cambria Math"/>
                              <a:cs typeface="Times New Roman" pitchFamily="18" charset="0"/>
                            </a:rPr>
                            <m:t>+10−2</m:t>
                          </m:r>
                          <m:r>
                            <a:rPr lang="en-US" sz="2000" b="0" i="1" smtClean="0">
                              <a:latin typeface="Cambria Math"/>
                              <a:ea typeface="Cambria Math"/>
                            </a:rPr>
                            <m:t>)</m:t>
                          </m:r>
                        </m:sub>
                      </m:sSub>
                    </m:oMath>
                  </m:oMathPara>
                </a14:m>
                <a:endParaRPr lang="en-US" sz="2000" dirty="0">
                  <a:latin typeface="Times New Roman" pitchFamily="18" charset="0"/>
                  <a:cs typeface="Times New Roman" pitchFamily="18" charset="0"/>
                </a:endParaRPr>
              </a:p>
              <a:p>
                <a:pPr lvl="8" algn="just"/>
                <a:endParaRPr lang="en-US" sz="2000" dirty="0">
                  <a:latin typeface="Times New Roman" pitchFamily="18" charset="0"/>
                  <a:cs typeface="Times New Roman" pitchFamily="18" charset="0"/>
                </a:endParaRPr>
              </a:p>
              <a:p>
                <a:pPr lvl="8" algn="just"/>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m:rPr>
                              <m:nor/>
                            </m:rPr>
                            <a:rPr lang="en-US" sz="2000" b="0" i="0"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rPr>
                                <m:t>𝑡</m:t>
                              </m:r>
                            </m:e>
                            <m:sub>
                              <m:r>
                                <a:rPr lang="en-US" sz="2000" b="0" i="1" smtClean="0">
                                  <a:latin typeface="Cambria Math"/>
                                </a:rPr>
                                <m:t>𝑐𝑎𝑙</m:t>
                              </m:r>
                            </m:sub>
                          </m:sSub>
                          <m:r>
                            <m:rPr>
                              <m:nor/>
                            </m:rPr>
                            <a:rPr lang="en-US" sz="2000" b="0" i="0" smtClean="0">
                              <a:latin typeface="Cambria Math"/>
                            </a:rPr>
                            <m:t>| </m:t>
                          </m:r>
                          <m:r>
                            <m:rPr>
                              <m:nor/>
                            </m:rPr>
                            <a:rPr lang="en-US" sz="2000" dirty="0">
                              <a:latin typeface="Cambria Math"/>
                              <a:ea typeface="Cambria Math"/>
                            </a:rPr>
                            <m:t>≥</m:t>
                          </m:r>
                          <m:r>
                            <a:rPr lang="en-US" sz="2000" b="0" i="1" dirty="0" smtClean="0">
                              <a:latin typeface="Cambria Math"/>
                              <a:ea typeface="Cambria Math"/>
                            </a:rPr>
                            <m:t> </m:t>
                          </m:r>
                          <m:r>
                            <a:rPr lang="en-US" sz="2000" b="0" i="1" smtClean="0">
                              <a:latin typeface="Cambria Math"/>
                            </a:rPr>
                            <m:t>𝑡</m:t>
                          </m:r>
                        </m:e>
                        <m:sub>
                          <m:r>
                            <a:rPr lang="en-US" sz="2000" b="0" i="1" smtClean="0">
                              <a:latin typeface="Cambria Math"/>
                            </a:rPr>
                            <m:t>0.005</m:t>
                          </m:r>
                          <m:r>
                            <a:rPr lang="en-US" sz="2000" b="0" i="1" smtClean="0">
                              <a:latin typeface="Cambria Math"/>
                              <a:ea typeface="Cambria Math"/>
                            </a:rPr>
                            <m:t>(16)</m:t>
                          </m:r>
                        </m:sub>
                      </m:sSub>
                    </m:oMath>
                  </m:oMathPara>
                </a14:m>
                <a:endParaRPr lang="en-US" sz="2000" dirty="0">
                  <a:latin typeface="Times New Roman" pitchFamily="18" charset="0"/>
                  <a:cs typeface="Times New Roman" pitchFamily="18" charset="0"/>
                </a:endParaRPr>
              </a:p>
              <a:p>
                <a:pPr lvl="8" algn="just"/>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From t-table, we have </a:t>
                </a:r>
                <a14:m>
                  <m:oMath xmlns:m="http://schemas.openxmlformats.org/officeDocument/2006/math">
                    <m:sSub>
                      <m:sSubPr>
                        <m:ctrlPr>
                          <a:rPr lang="en-US" sz="200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𝑡</m:t>
                        </m:r>
                      </m:e>
                      <m:sub>
                        <m:r>
                          <a:rPr lang="en-US" sz="2000" b="0" i="1" smtClean="0">
                            <a:latin typeface="Cambria Math"/>
                            <a:cs typeface="Times New Roman" pitchFamily="18" charset="0"/>
                          </a:rPr>
                          <m:t>0.005(16)</m:t>
                        </m:r>
                      </m:sub>
                    </m:sSub>
                    <m:r>
                      <a:rPr lang="en-US" sz="2000" b="0" i="1" smtClean="0">
                        <a:latin typeface="Cambria Math"/>
                        <a:cs typeface="Times New Roman" pitchFamily="18" charset="0"/>
                      </a:rPr>
                      <m:t>=2.291</m:t>
                    </m:r>
                  </m:oMath>
                </a14:m>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So the critical region will be</a:t>
                </a:r>
              </a:p>
              <a:p>
                <a:pPr algn="just"/>
                <a:r>
                  <a:rPr lang="en-US" sz="2000" dirty="0">
                    <a:cs typeface="Times New Roman" pitchFamily="18" charset="0"/>
                  </a:rPr>
                  <a:t>				</a:t>
                </a:r>
                <a14:m>
                  <m:oMath xmlns:m="http://schemas.openxmlformats.org/officeDocument/2006/math">
                    <m:sSub>
                      <m:sSubPr>
                        <m:ctrlPr>
                          <a:rPr lang="en-US" sz="200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m:t>
                        </m:r>
                        <m:r>
                          <a:rPr lang="en-US" sz="2000" b="0" i="1" smtClean="0">
                            <a:latin typeface="Cambria Math"/>
                            <a:cs typeface="Times New Roman" pitchFamily="18" charset="0"/>
                          </a:rPr>
                          <m:t>𝑡</m:t>
                        </m:r>
                      </m:e>
                      <m:sub>
                        <m:r>
                          <a:rPr lang="en-US" sz="2000" b="0" i="1" smtClean="0">
                            <a:latin typeface="Cambria Math"/>
                            <a:cs typeface="Times New Roman" pitchFamily="18" charset="0"/>
                          </a:rPr>
                          <m:t>𝑐𝑎𝑙</m:t>
                        </m:r>
                      </m:sub>
                    </m:sSub>
                    <m:r>
                      <a:rPr lang="en-US" sz="2000" b="0" i="1" smtClean="0">
                        <a:latin typeface="Cambria Math"/>
                        <a:cs typeface="Times New Roman" pitchFamily="18" charset="0"/>
                      </a:rPr>
                      <m:t>|</m:t>
                    </m:r>
                    <m:r>
                      <a:rPr lang="en-US"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2.291</m:t>
                    </m:r>
                  </m:oMath>
                </a14:m>
                <a:r>
                  <a:rPr lang="en-US" sz="2000" dirty="0">
                    <a:latin typeface="Times New Roman" pitchFamily="18" charset="0"/>
                    <a:cs typeface="Times New Roman" pitchFamily="18" charset="0"/>
                  </a:rPr>
                  <a:t>	</a:t>
                </a:r>
              </a:p>
              <a:p>
                <a:pPr algn="just"/>
                <a:r>
                  <a:rPr lang="en-US" sz="2000" dirty="0">
                    <a:latin typeface="Times New Roman" pitchFamily="18" charset="0"/>
                    <a:cs typeface="Times New Roman" pitchFamily="18" charset="0"/>
                  </a:rPr>
                  <a:t>				|0.689|&gt;2.291</a:t>
                </a:r>
              </a:p>
              <a:p>
                <a:endParaRPr lang="en-US" dirty="0"/>
              </a:p>
              <a:p>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152400" y="304800"/>
                <a:ext cx="8686800" cy="6128601"/>
              </a:xfrm>
              <a:prstGeom prst="rect">
                <a:avLst/>
              </a:prstGeom>
              <a:blipFill rotWithShape="1">
                <a:blip r:embed="rId2"/>
                <a:stretch>
                  <a:fillRect l="-702" t="-498"/>
                </a:stretch>
              </a:blipFill>
            </p:spPr>
            <p:txBody>
              <a:bodyPr/>
              <a:lstStyle/>
              <a:p>
                <a:r>
                  <a:rPr lang="en-US">
                    <a:noFill/>
                  </a:rPr>
                  <a:t> </a:t>
                </a:r>
              </a:p>
            </p:txBody>
          </p:sp>
        </mc:Fallback>
      </mc:AlternateContent>
    </p:spTree>
    <p:extLst>
      <p:ext uri="{BB962C8B-B14F-4D97-AF65-F5344CB8AC3E}">
        <p14:creationId xmlns:p14="http://schemas.microsoft.com/office/powerpoint/2010/main" val="3374031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28600" y="381000"/>
                <a:ext cx="8534400" cy="4969502"/>
              </a:xfrm>
              <a:prstGeom prst="rect">
                <a:avLst/>
              </a:prstGeom>
              <a:noFill/>
            </p:spPr>
            <p:txBody>
              <a:bodyPr wrap="square" rtlCol="0">
                <a:spAutoFit/>
              </a:bodyPr>
              <a:lstStyle/>
              <a:p>
                <a:pPr algn="just"/>
                <a:r>
                  <a:rPr lang="en-US" sz="2000" b="1" dirty="0">
                    <a:latin typeface="Times New Roman" pitchFamily="18" charset="0"/>
                    <a:cs typeface="Times New Roman" pitchFamily="18" charset="0"/>
                  </a:rPr>
                  <a:t>5. Calculations:</a:t>
                </a:r>
              </a:p>
              <a:p>
                <a:pPr algn="just"/>
                <a:endParaRPr lang="en-US" sz="2000" b="1" dirty="0">
                  <a:latin typeface="Times New Roman" pitchFamily="18" charset="0"/>
                  <a:cs typeface="Times New Roman" pitchFamily="18" charset="0"/>
                </a:endParaRPr>
              </a:p>
              <a:p>
                <a:pPr algn="just" fontAlgn="t"/>
                <a:r>
                  <a:rPr lang="en-US" sz="2000" dirty="0">
                    <a:latin typeface="Times New Roman" pitchFamily="18" charset="0"/>
                    <a:cs typeface="Times New Roman" pitchFamily="18" charset="0"/>
                  </a:rPr>
                  <a:t>	Here </a:t>
                </a:r>
                <a14:m>
                  <m:oMath xmlns:m="http://schemas.openxmlformats.org/officeDocument/2006/math">
                    <m:sSub>
                      <m:sSubPr>
                        <m:ctrlPr>
                          <a:rPr lang="en-US" sz="2000" b="1" i="1">
                            <a:latin typeface="Cambria Math" panose="02040503050406030204" pitchFamily="18" charset="0"/>
                          </a:rPr>
                        </m:ctrlPr>
                      </m:sSubPr>
                      <m:e>
                        <m:r>
                          <a:rPr lang="en-US" sz="2000" i="1">
                            <a:latin typeface="Cambria Math"/>
                          </a:rPr>
                          <m:t>𝑛</m:t>
                        </m:r>
                      </m:e>
                      <m:sub>
                        <m:r>
                          <a:rPr lang="en-US" sz="2000" i="1">
                            <a:latin typeface="Cambria Math"/>
                          </a:rPr>
                          <m:t>1</m:t>
                        </m:r>
                        <m:r>
                          <a:rPr lang="en-US" sz="2000" b="0" i="1" smtClean="0">
                            <a:latin typeface="Cambria Math"/>
                          </a:rPr>
                          <m:t>=</m:t>
                        </m:r>
                      </m:sub>
                    </m:sSub>
                    <m:r>
                      <a:rPr lang="en-US" sz="2000" b="0" i="0" smtClean="0">
                        <a:latin typeface="Cambria Math"/>
                      </a:rPr>
                      <m:t>8</m:t>
                    </m:r>
                    <m:r>
                      <a:rPr lang="en-US" sz="2000" b="0" i="1" smtClean="0">
                        <a:latin typeface="Cambria Math"/>
                      </a:rPr>
                      <m:t>,</m:t>
                    </m:r>
                    <m:sSub>
                      <m:sSubPr>
                        <m:ctrlPr>
                          <a:rPr lang="en-US" sz="2000" i="1">
                            <a:latin typeface="Cambria Math" panose="02040503050406030204" pitchFamily="18" charset="0"/>
                          </a:rPr>
                        </m:ctrlPr>
                      </m:sSubPr>
                      <m:e>
                        <m:r>
                          <a:rPr lang="en-US" sz="2000" i="1">
                            <a:latin typeface="Cambria Math"/>
                          </a:rPr>
                          <m:t>𝑛</m:t>
                        </m:r>
                      </m:e>
                      <m:sub>
                        <m:r>
                          <a:rPr lang="en-US" sz="2000" i="1">
                            <a:latin typeface="Cambria Math"/>
                          </a:rPr>
                          <m:t>2</m:t>
                        </m:r>
                      </m:sub>
                    </m:sSub>
                    <m:r>
                      <a:rPr lang="en-US" sz="2000" i="1">
                        <a:latin typeface="Cambria Math"/>
                      </a:rPr>
                      <m:t>=</m:t>
                    </m:r>
                    <m:r>
                      <a:rPr lang="en-US" sz="2000" b="0" i="1" smtClean="0">
                        <a:latin typeface="Cambria Math"/>
                      </a:rPr>
                      <m:t>10</m:t>
                    </m:r>
                    <m:sSub>
                      <m:sSubPr>
                        <m:ctrlPr>
                          <a:rPr lang="en-US" sz="2000" i="1">
                            <a:latin typeface="Cambria Math" panose="02040503050406030204" pitchFamily="18" charset="0"/>
                          </a:rPr>
                        </m:ctrlPr>
                      </m:sSubPr>
                      <m:e>
                        <m:r>
                          <a:rPr lang="en-US" sz="2000" b="0" i="1" smtClean="0">
                            <a:latin typeface="Cambria Math"/>
                          </a:rPr>
                          <m:t>, </m:t>
                        </m:r>
                        <m:acc>
                          <m:accPr>
                            <m:chr m:val="̅"/>
                            <m:ctrlPr>
                              <a:rPr lang="en-US" sz="2000" i="1">
                                <a:latin typeface="Cambria Math" panose="02040503050406030204" pitchFamily="18" charset="0"/>
                              </a:rPr>
                            </m:ctrlPr>
                          </m:accPr>
                          <m:e>
                            <m:r>
                              <a:rPr lang="en-US" sz="2000" i="1">
                                <a:latin typeface="Cambria Math"/>
                              </a:rPr>
                              <m:t>𝑋</m:t>
                            </m:r>
                          </m:e>
                        </m:acc>
                      </m:e>
                      <m:sub>
                        <m:r>
                          <a:rPr lang="en-US" sz="2000" i="1">
                            <a:latin typeface="Cambria Math"/>
                          </a:rPr>
                          <m:t>1</m:t>
                        </m:r>
                      </m:sub>
                    </m:sSub>
                    <m:r>
                      <a:rPr lang="en-US" sz="2000" i="1">
                        <a:latin typeface="Cambria Math"/>
                      </a:rPr>
                      <m:t>=8.75</m:t>
                    </m:r>
                    <m:r>
                      <a:rPr lang="en-US" sz="2000" b="0" i="0" smtClean="0">
                        <a:latin typeface="Cambria Math"/>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a:rPr>
                              <m:t>𝑋</m:t>
                            </m:r>
                          </m:e>
                        </m:acc>
                      </m:e>
                      <m:sub>
                        <m:r>
                          <a:rPr lang="en-US" sz="2000" i="1">
                            <a:latin typeface="Cambria Math"/>
                          </a:rPr>
                          <m:t>2</m:t>
                        </m:r>
                      </m:sub>
                    </m:sSub>
                    <m:r>
                      <a:rPr lang="en-US" sz="2000" i="1">
                        <a:latin typeface="Cambria Math"/>
                      </a:rPr>
                      <m:t>=7.25</m:t>
                    </m:r>
                    <m:r>
                      <a:rPr lang="en-US" sz="2000" b="0" i="0" smtClean="0">
                        <a:latin typeface="Cambria Math"/>
                      </a:rPr>
                      <m:t>, </m:t>
                    </m:r>
                    <m:sSub>
                      <m:sSubPr>
                        <m:ctrlPr>
                          <a:rPr lang="en-US" sz="2000" i="1">
                            <a:latin typeface="Cambria Math" panose="02040503050406030204" pitchFamily="18" charset="0"/>
                          </a:rPr>
                        </m:ctrlPr>
                      </m:sSubPr>
                      <m:e>
                        <m:sSup>
                          <m:sSupPr>
                            <m:ctrlPr>
                              <a:rPr lang="en-US" sz="2000" i="1">
                                <a:latin typeface="Cambria Math" panose="02040503050406030204" pitchFamily="18" charset="0"/>
                              </a:rPr>
                            </m:ctrlPr>
                          </m:sSupPr>
                          <m:e>
                            <m:r>
                              <a:rPr lang="en-US" sz="2000" i="1">
                                <a:latin typeface="Cambria Math"/>
                              </a:rPr>
                              <m:t>𝑠</m:t>
                            </m:r>
                          </m:e>
                          <m:sup>
                            <m:r>
                              <a:rPr lang="en-US" sz="2000" i="1">
                                <a:latin typeface="Cambria Math"/>
                              </a:rPr>
                              <m:t>2</m:t>
                            </m:r>
                          </m:sup>
                        </m:sSup>
                      </m:e>
                      <m:sub>
                        <m:r>
                          <a:rPr lang="en-US" sz="2000" i="1">
                            <a:latin typeface="Cambria Math"/>
                          </a:rPr>
                          <m:t>1</m:t>
                        </m:r>
                      </m:sub>
                    </m:sSub>
                    <m:r>
                      <a:rPr lang="en-US" sz="2000" i="1">
                        <a:latin typeface="Cambria Math"/>
                      </a:rPr>
                      <m:t>=9</m:t>
                    </m:r>
                    <m:r>
                      <a:rPr lang="en-US" sz="2000" b="0" i="0" smtClean="0">
                        <a:latin typeface="Cambria Math"/>
                      </a:rPr>
                      <m:t> </m:t>
                    </m:r>
                    <m:r>
                      <m:rPr>
                        <m:sty m:val="p"/>
                      </m:rPr>
                      <a:rPr lang="en-US" sz="2000" b="0" i="0" smtClean="0">
                        <a:latin typeface="Cambria Math"/>
                      </a:rPr>
                      <m:t>and</m:t>
                    </m:r>
                    <m:r>
                      <a:rPr lang="en-US" sz="2000" b="0" i="0" smtClean="0">
                        <a:latin typeface="Cambria Math"/>
                      </a:rPr>
                      <m:t> </m:t>
                    </m:r>
                    <m:sSub>
                      <m:sSubPr>
                        <m:ctrlPr>
                          <a:rPr lang="en-US" sz="2000" i="1">
                            <a:latin typeface="Cambria Math" panose="02040503050406030204" pitchFamily="18" charset="0"/>
                          </a:rPr>
                        </m:ctrlPr>
                      </m:sSubPr>
                      <m:e>
                        <m:sSup>
                          <m:sSupPr>
                            <m:ctrlPr>
                              <a:rPr lang="en-US" sz="2000" i="1">
                                <a:latin typeface="Cambria Math" panose="02040503050406030204" pitchFamily="18" charset="0"/>
                              </a:rPr>
                            </m:ctrlPr>
                          </m:sSupPr>
                          <m:e>
                            <m:r>
                              <a:rPr lang="en-US" sz="2000" i="1">
                                <a:latin typeface="Cambria Math"/>
                              </a:rPr>
                              <m:t>𝑠</m:t>
                            </m:r>
                          </m:e>
                          <m:sup>
                            <m:r>
                              <a:rPr lang="en-US" sz="2000" i="1">
                                <a:latin typeface="Cambria Math"/>
                              </a:rPr>
                              <m:t>2</m:t>
                            </m:r>
                          </m:sup>
                        </m:sSup>
                      </m:e>
                      <m:sub>
                        <m:r>
                          <a:rPr lang="en-US" sz="2000" i="1">
                            <a:latin typeface="Cambria Math"/>
                          </a:rPr>
                          <m:t>2</m:t>
                        </m:r>
                      </m:sub>
                    </m:sSub>
                    <m:r>
                      <a:rPr lang="en-US" sz="2000" i="1">
                        <a:latin typeface="Cambria Math"/>
                      </a:rPr>
                      <m:t>=4</m:t>
                    </m:r>
                  </m:oMath>
                </a14:m>
                <a:endParaRPr lang="en-US" sz="2000" dirty="0">
                  <a:latin typeface="Times New Roman" pitchFamily="18" charset="0"/>
                  <a:cs typeface="Times New Roman" pitchFamily="18" charset="0"/>
                </a:endParaRPr>
              </a:p>
              <a:p>
                <a:pPr algn="just" fontAlgn="t"/>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So first we have to find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𝑠</m:t>
                        </m:r>
                      </m:e>
                      <m:sub>
                        <m:r>
                          <a:rPr lang="en-US" sz="2000" b="0" i="1" smtClean="0">
                            <a:latin typeface="Cambria Math"/>
                          </a:rPr>
                          <m:t>𝑝</m:t>
                        </m:r>
                      </m:sub>
                    </m:sSub>
                  </m:oMath>
                </a14:m>
                <a:endParaRPr lang="en-US" sz="2000" dirty="0">
                  <a:latin typeface="Times New Roman" pitchFamily="18" charset="0"/>
                  <a:cs typeface="Times New Roman" pitchFamily="18" charset="0"/>
                </a:endParaRPr>
              </a:p>
              <a:p>
                <a:pPr algn="just"/>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𝑠</m:t>
                          </m:r>
                        </m:e>
                        <m:sub>
                          <m:r>
                            <a:rPr lang="en-US" sz="2000" b="0" i="1" smtClean="0">
                              <a:latin typeface="Cambria Math"/>
                            </a:rPr>
                            <m:t>𝑝</m:t>
                          </m:r>
                        </m:sub>
                      </m:sSub>
                      <m:r>
                        <a:rPr lang="en-US" sz="2000" b="0" i="1" smtClean="0">
                          <a:latin typeface="Cambria Math"/>
                        </a:rPr>
                        <m:t>=</m:t>
                      </m:r>
                      <m:rad>
                        <m:radPr>
                          <m:degHide m:val="on"/>
                          <m:ctrlPr>
                            <a:rPr lang="en-US" sz="2000" b="0" i="1" smtClean="0">
                              <a:latin typeface="Cambria Math" panose="02040503050406030204" pitchFamily="18" charset="0"/>
                            </a:rPr>
                          </m:ctrlPr>
                        </m:radPr>
                        <m:deg/>
                        <m:e>
                          <m:f>
                            <m:fPr>
                              <m:ctrlPr>
                                <a:rPr lang="en-US" sz="2000" b="0" i="1" smtClean="0">
                                  <a:latin typeface="Cambria Math" panose="02040503050406030204" pitchFamily="18" charset="0"/>
                                </a:rPr>
                              </m:ctrlPr>
                            </m:fPr>
                            <m:num>
                              <m:d>
                                <m:dPr>
                                  <m:ctrlPr>
                                    <a:rPr lang="en-US" sz="2000" b="0" i="1" smtClean="0">
                                      <a:latin typeface="Cambria Math" panose="02040503050406030204" pitchFamily="18" charset="0"/>
                                    </a:rPr>
                                  </m:ctrlPr>
                                </m:dPr>
                                <m:e>
                                  <m:r>
                                    <a:rPr lang="en-US" sz="2000" b="0" i="1" smtClean="0">
                                      <a:latin typeface="Cambria Math"/>
                                    </a:rPr>
                                    <m:t>8−1</m:t>
                                  </m:r>
                                </m:e>
                              </m:d>
                              <m:r>
                                <a:rPr lang="en-US" sz="2000" b="0" i="1" smtClean="0">
                                  <a:latin typeface="Cambria Math"/>
                                </a:rPr>
                                <m:t>9+</m:t>
                              </m:r>
                              <m:d>
                                <m:dPr>
                                  <m:ctrlPr>
                                    <a:rPr lang="en-US" sz="2000" b="0" i="1" smtClean="0">
                                      <a:latin typeface="Cambria Math" panose="02040503050406030204" pitchFamily="18" charset="0"/>
                                    </a:rPr>
                                  </m:ctrlPr>
                                </m:dPr>
                                <m:e>
                                  <m:r>
                                    <a:rPr lang="en-US" sz="2000" b="0" i="1" smtClean="0">
                                      <a:latin typeface="Cambria Math"/>
                                    </a:rPr>
                                    <m:t>10−1</m:t>
                                  </m:r>
                                </m:e>
                              </m:d>
                              <m:r>
                                <a:rPr lang="en-US" sz="2000" b="0" i="1" smtClean="0">
                                  <a:latin typeface="Cambria Math"/>
                                </a:rPr>
                                <m:t>4</m:t>
                              </m:r>
                            </m:num>
                            <m:den>
                              <m:r>
                                <a:rPr lang="en-US" sz="2000" b="0" i="1" smtClean="0">
                                  <a:latin typeface="Cambria Math"/>
                                </a:rPr>
                                <m:t>8+10−2</m:t>
                              </m:r>
                            </m:den>
                          </m:f>
                        </m:e>
                      </m:rad>
                      <m:r>
                        <a:rPr lang="en-US" sz="2000" b="0" i="0" smtClean="0">
                          <a:latin typeface="Cambria Math"/>
                        </a:rPr>
                        <m:t>=37.4375</m:t>
                      </m:r>
                    </m:oMath>
                  </m:oMathPara>
                </a14:m>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Now			</a:t>
                </a:r>
              </a:p>
              <a:p>
                <a:pPr algn="just"/>
                <a:r>
                  <a:rPr lang="en-US" sz="2000" dirty="0">
                    <a:latin typeface="Times New Roman" pitchFamily="18" charset="0"/>
                    <a:cs typeface="Times New Roman" pitchFamily="18" charset="0"/>
                  </a:rPr>
                  <a:t>			</a:t>
                </a:r>
                <a:r>
                  <a:rPr lang="en-US" sz="2400" dirty="0">
                    <a:latin typeface="Times New Roman" pitchFamily="18" charset="0"/>
                    <a:cs typeface="Times New Roman" pitchFamily="18" charset="0"/>
                  </a:rPr>
                  <a:t> </a:t>
                </a:r>
                <a14:m>
                  <m:oMath xmlns:m="http://schemas.openxmlformats.org/officeDocument/2006/math">
                    <m:r>
                      <m:rPr>
                        <m:sty m:val="p"/>
                      </m:rPr>
                      <a:rPr lang="en-US" sz="2000" b="0" i="0" smtClean="0">
                        <a:latin typeface="Cambria Math"/>
                      </a:rPr>
                      <m:t>t</m:t>
                    </m:r>
                    <m:r>
                      <a:rPr lang="en-US" sz="2000" b="0" i="1" smtClean="0">
                        <a:latin typeface="Cambria Math"/>
                      </a:rPr>
                      <m:t>=</m:t>
                    </m:r>
                    <m:f>
                      <m:fPr>
                        <m:ctrlPr>
                          <a:rPr lang="en-US" sz="2000" b="0" i="1" smtClean="0">
                            <a:latin typeface="Cambria Math" panose="02040503050406030204" pitchFamily="18" charset="0"/>
                          </a:rPr>
                        </m:ctrlPr>
                      </m:fPr>
                      <m:num>
                        <m:r>
                          <a:rPr lang="en-US" sz="2000" b="0" i="1" smtClean="0">
                            <a:latin typeface="Cambria Math"/>
                          </a:rPr>
                          <m:t>(95</m:t>
                        </m:r>
                        <m:r>
                          <a:rPr lang="en-US" sz="2000" b="0" i="1" smtClean="0">
                            <a:latin typeface="Cambria Math"/>
                            <a:cs typeface="Times New Roman" pitchFamily="18" charset="0"/>
                          </a:rPr>
                          <m:t> −97)</m:t>
                        </m:r>
                        <m:r>
                          <a:rPr lang="en-US" sz="2000" b="0" i="1" smtClean="0">
                            <a:latin typeface="Cambria Math"/>
                          </a:rPr>
                          <m:t>−0</m:t>
                        </m:r>
                      </m:num>
                      <m:den>
                        <m:r>
                          <a:rPr lang="en-US" sz="2000" b="0" i="1" smtClean="0">
                            <a:latin typeface="Cambria Math"/>
                            <a:cs typeface="Times New Roman" pitchFamily="18" charset="0"/>
                          </a:rPr>
                          <m:t>37.4375</m:t>
                        </m:r>
                        <m:rad>
                          <m:radPr>
                            <m:degHide m:val="on"/>
                            <m:ctrlPr>
                              <a:rPr lang="en-US" sz="2000" b="0" i="1" smtClean="0">
                                <a:latin typeface="Cambria Math" panose="02040503050406030204" pitchFamily="18" charset="0"/>
                              </a:rPr>
                            </m:ctrlPr>
                          </m:radPr>
                          <m:deg/>
                          <m:e>
                            <m:f>
                              <m:fPr>
                                <m:ctrlPr>
                                  <a:rPr lang="en-US" sz="2000" b="0" i="1" smtClean="0">
                                    <a:latin typeface="Cambria Math" panose="02040503050406030204" pitchFamily="18" charset="0"/>
                                  </a:rPr>
                                </m:ctrlPr>
                              </m:fPr>
                              <m:num>
                                <m:r>
                                  <a:rPr lang="en-US" sz="2000" b="0" i="1" smtClean="0">
                                    <a:latin typeface="Cambria Math"/>
                                  </a:rPr>
                                  <m:t>1</m:t>
                                </m:r>
                              </m:num>
                              <m:den>
                                <m:r>
                                  <a:rPr lang="en-US" sz="2000" b="0" i="1" smtClean="0">
                                    <a:latin typeface="Cambria Math"/>
                                  </a:rPr>
                                  <m:t>8</m:t>
                                </m:r>
                              </m:den>
                            </m:f>
                            <m:r>
                              <a:rPr lang="en-US" sz="2000" b="0" i="1" smtClean="0">
                                <a:latin typeface="Cambria Math"/>
                              </a:rPr>
                              <m:t>+</m:t>
                            </m:r>
                            <m:f>
                              <m:fPr>
                                <m:ctrlPr>
                                  <a:rPr lang="en-US" sz="2000" b="0" i="1" smtClean="0">
                                    <a:latin typeface="Cambria Math" panose="02040503050406030204" pitchFamily="18" charset="0"/>
                                  </a:rPr>
                                </m:ctrlPr>
                              </m:fPr>
                              <m:num>
                                <m:r>
                                  <a:rPr lang="en-US" sz="2000" b="0" i="1" smtClean="0">
                                    <a:latin typeface="Cambria Math"/>
                                  </a:rPr>
                                  <m:t>1</m:t>
                                </m:r>
                              </m:num>
                              <m:den>
                                <m:r>
                                  <a:rPr lang="en-US" sz="2000" b="0" i="1" smtClean="0">
                                    <a:latin typeface="Cambria Math"/>
                                  </a:rPr>
                                  <m:t>10</m:t>
                                </m:r>
                              </m:den>
                            </m:f>
                          </m:e>
                        </m:rad>
                      </m:den>
                    </m:f>
                    <m:r>
                      <a:rPr lang="en-US" sz="2000" b="0" i="0" smtClean="0">
                        <a:latin typeface="Cambria Math"/>
                        <a:cs typeface="Times New Roman" pitchFamily="18" charset="0"/>
                      </a:rPr>
                      <m:t>=−0.689</m:t>
                    </m:r>
                  </m:oMath>
                </a14:m>
                <a:endParaRPr lang="en-US" sz="2000" b="0" dirty="0">
                  <a:latin typeface="Times New Roman" pitchFamily="18" charset="0"/>
                  <a:cs typeface="Times New Roman" pitchFamily="18" charset="0"/>
                </a:endParaRPr>
              </a:p>
              <a:p>
                <a:pPr algn="just"/>
                <a:endParaRPr lang="en-US" sz="2000" b="0" dirty="0">
                  <a:latin typeface="Times New Roman" pitchFamily="18" charset="0"/>
                  <a:cs typeface="Times New Roman" pitchFamily="18" charset="0"/>
                </a:endParaRPr>
              </a:p>
              <a:p>
                <a:pPr algn="just"/>
                <a:r>
                  <a:rPr lang="en-US" sz="2000" b="1" dirty="0">
                    <a:latin typeface="Times New Roman" pitchFamily="18" charset="0"/>
                    <a:cs typeface="Times New Roman" pitchFamily="18" charset="0"/>
                  </a:rPr>
                  <a:t>6. Conclusion:</a:t>
                </a:r>
                <a:r>
                  <a:rPr lang="en-US" sz="2000" dirty="0">
                    <a:latin typeface="Times New Roman" pitchFamily="18" charset="0"/>
                    <a:cs typeface="Times New Roman" pitchFamily="18" charset="0"/>
                  </a:rPr>
                  <a:t>		Since the calculated value of t does not fall in the critical region we therefore do not reject our null hypothesis and conclude that two different methods of teaching are equally effective.</a:t>
                </a:r>
              </a:p>
            </p:txBody>
          </p:sp>
        </mc:Choice>
        <mc:Fallback xmlns="">
          <p:sp>
            <p:nvSpPr>
              <p:cNvPr id="2" name="TextBox 1"/>
              <p:cNvSpPr txBox="1">
                <a:spLocks noRot="1" noChangeAspect="1" noMove="1" noResize="1" noEditPoints="1" noAdjustHandles="1" noChangeArrowheads="1" noChangeShapeType="1" noTextEdit="1"/>
              </p:cNvSpPr>
              <p:nvPr/>
            </p:nvSpPr>
            <p:spPr>
              <a:xfrm>
                <a:off x="228600" y="381000"/>
                <a:ext cx="8534400" cy="4969502"/>
              </a:xfrm>
              <a:prstGeom prst="rect">
                <a:avLst/>
              </a:prstGeom>
              <a:blipFill rotWithShape="1">
                <a:blip r:embed="rId2"/>
                <a:stretch>
                  <a:fillRect l="-786" t="-613" r="-714"/>
                </a:stretch>
              </a:blipFill>
            </p:spPr>
            <p:txBody>
              <a:bodyPr/>
              <a:lstStyle/>
              <a:p>
                <a:r>
                  <a:rPr lang="en-US">
                    <a:noFill/>
                  </a:rPr>
                  <a:t> </a:t>
                </a:r>
              </a:p>
            </p:txBody>
          </p:sp>
        </mc:Fallback>
      </mc:AlternateContent>
    </p:spTree>
    <p:extLst>
      <p:ext uri="{BB962C8B-B14F-4D97-AF65-F5344CB8AC3E}">
        <p14:creationId xmlns:p14="http://schemas.microsoft.com/office/powerpoint/2010/main" val="2298207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70164" y="304800"/>
                <a:ext cx="8534400" cy="6254854"/>
              </a:xfrm>
              <a:prstGeom prst="rect">
                <a:avLst/>
              </a:prstGeom>
              <a:noFill/>
            </p:spPr>
            <p:txBody>
              <a:bodyPr wrap="square" rtlCol="0">
                <a:spAutoFit/>
              </a:bodyPr>
              <a:lstStyle/>
              <a:p>
                <a:pPr algn="just"/>
                <a:r>
                  <a:rPr lang="en-US" sz="2000" b="1" dirty="0">
                    <a:latin typeface="Times New Roman" pitchFamily="18" charset="0"/>
                    <a:cs typeface="Times New Roman" pitchFamily="18" charset="0"/>
                  </a:rPr>
                  <a:t>Hypothesis Testing of  Two Population’s Means ( when </a:t>
                </a:r>
                <a14:m>
                  <m:oMath xmlns:m="http://schemas.openxmlformats.org/officeDocument/2006/math">
                    <m:sSub>
                      <m:sSubPr>
                        <m:ctrlPr>
                          <a:rPr lang="en-US" sz="2000" b="1" i="1" smtClean="0">
                            <a:latin typeface="Cambria Math" panose="02040503050406030204" pitchFamily="18" charset="0"/>
                            <a:cs typeface="Times New Roman" pitchFamily="18" charset="0"/>
                          </a:rPr>
                        </m:ctrlPr>
                      </m:sSubPr>
                      <m:e>
                        <m:sSup>
                          <m:sSupPr>
                            <m:ctrlPr>
                              <a:rPr lang="en-US" sz="2000" b="1" i="1" smtClean="0">
                                <a:latin typeface="Cambria Math" panose="02040503050406030204" pitchFamily="18" charset="0"/>
                                <a:cs typeface="Times New Roman" pitchFamily="18" charset="0"/>
                              </a:rPr>
                            </m:ctrlPr>
                          </m:sSupPr>
                          <m:e>
                            <m:r>
                              <a:rPr lang="en-US" sz="2000" b="1" i="1" smtClean="0">
                                <a:latin typeface="Cambria Math"/>
                                <a:ea typeface="Cambria Math"/>
                                <a:cs typeface="Times New Roman" pitchFamily="18" charset="0"/>
                              </a:rPr>
                              <m:t>𝝈</m:t>
                            </m:r>
                          </m:e>
                          <m:sup>
                            <m:r>
                              <a:rPr lang="en-US" sz="2000" b="1" i="1" smtClean="0">
                                <a:latin typeface="Cambria Math"/>
                                <a:cs typeface="Times New Roman" pitchFamily="18" charset="0"/>
                              </a:rPr>
                              <m:t>𝟐</m:t>
                            </m:r>
                          </m:sup>
                        </m:sSup>
                      </m:e>
                      <m:sub>
                        <m:r>
                          <a:rPr lang="en-US" sz="2000" b="1" i="1" smtClean="0">
                            <a:latin typeface="Cambria Math"/>
                            <a:cs typeface="Times New Roman" pitchFamily="18" charset="0"/>
                          </a:rPr>
                          <m:t>𝟏</m:t>
                        </m:r>
                      </m:sub>
                    </m:sSub>
                    <m:r>
                      <a:rPr lang="en-US" sz="2000" b="1" i="1" smtClean="0">
                        <a:latin typeface="Cambria Math"/>
                        <a:cs typeface="Times New Roman" pitchFamily="18" charset="0"/>
                      </a:rPr>
                      <m:t> </m:t>
                    </m:r>
                    <m:r>
                      <a:rPr lang="en-US" sz="2000" b="1" i="1" smtClean="0">
                        <a:latin typeface="Cambria Math"/>
                        <a:cs typeface="Times New Roman" pitchFamily="18" charset="0"/>
                      </a:rPr>
                      <m:t>𝒂𝒏𝒅</m:t>
                    </m:r>
                    <m:r>
                      <a:rPr lang="en-US" sz="2000" b="1" i="1" smtClean="0">
                        <a:latin typeface="Cambria Math"/>
                        <a:cs typeface="Times New Roman" pitchFamily="18" charset="0"/>
                      </a:rPr>
                      <m:t> </m:t>
                    </m:r>
                    <m:sSub>
                      <m:sSubPr>
                        <m:ctrlPr>
                          <a:rPr lang="en-US" sz="2000" b="1" i="1" smtClean="0">
                            <a:latin typeface="Cambria Math" panose="02040503050406030204" pitchFamily="18" charset="0"/>
                            <a:cs typeface="Times New Roman" pitchFamily="18" charset="0"/>
                          </a:rPr>
                        </m:ctrlPr>
                      </m:sSubPr>
                      <m:e>
                        <m:sSup>
                          <m:sSupPr>
                            <m:ctrlPr>
                              <a:rPr lang="en-US" sz="2000" b="1" i="1" smtClean="0">
                                <a:latin typeface="Cambria Math" panose="02040503050406030204" pitchFamily="18" charset="0"/>
                                <a:cs typeface="Times New Roman" pitchFamily="18" charset="0"/>
                              </a:rPr>
                            </m:ctrlPr>
                          </m:sSupPr>
                          <m:e>
                            <m:r>
                              <a:rPr lang="en-US" sz="2000" b="1" i="1" smtClean="0">
                                <a:latin typeface="Cambria Math"/>
                                <a:ea typeface="Cambria Math"/>
                                <a:cs typeface="Times New Roman" pitchFamily="18" charset="0"/>
                              </a:rPr>
                              <m:t>𝝈</m:t>
                            </m:r>
                          </m:e>
                          <m:sup>
                            <m:r>
                              <a:rPr lang="en-US" sz="2000" b="1" i="1" smtClean="0">
                                <a:latin typeface="Cambria Math"/>
                                <a:cs typeface="Times New Roman" pitchFamily="18" charset="0"/>
                              </a:rPr>
                              <m:t>𝟐</m:t>
                            </m:r>
                          </m:sup>
                        </m:sSup>
                      </m:e>
                      <m:sub>
                        <m:r>
                          <a:rPr lang="en-US" sz="2000" b="1" i="1" smtClean="0">
                            <a:latin typeface="Cambria Math"/>
                            <a:cs typeface="Times New Roman" pitchFamily="18" charset="0"/>
                          </a:rPr>
                          <m:t>𝟐</m:t>
                        </m:r>
                      </m:sub>
                    </m:sSub>
                    <m:r>
                      <a:rPr lang="en-US" sz="2000" b="0" i="1" smtClean="0">
                        <a:latin typeface="Cambria Math"/>
                        <a:cs typeface="Times New Roman" pitchFamily="18" charset="0"/>
                      </a:rPr>
                      <m:t> </m:t>
                    </m:r>
                  </m:oMath>
                </a14:m>
                <a:r>
                  <a:rPr lang="en-US" sz="2000" b="1" dirty="0">
                    <a:latin typeface="Times New Roman" pitchFamily="18" charset="0"/>
                    <a:cs typeface="Times New Roman" pitchFamily="18" charset="0"/>
                  </a:rPr>
                  <a:t>are known)</a:t>
                </a:r>
              </a:p>
              <a:p>
                <a:pPr algn="just"/>
                <a:r>
                  <a:rPr lang="en-US" sz="2000" dirty="0">
                    <a:latin typeface="Times New Roman" pitchFamily="18" charset="0"/>
                    <a:cs typeface="Times New Roman" pitchFamily="18" charset="0"/>
                  </a:rPr>
                  <a:t>	Suppose there are two population with mean </a:t>
                </a:r>
                <a14:m>
                  <m:oMath xmlns:m="http://schemas.openxmlformats.org/officeDocument/2006/math">
                    <m:sSub>
                      <m:sSubPr>
                        <m:ctrlPr>
                          <a:rPr lang="en-US" sz="2000" i="1" smtClean="0">
                            <a:latin typeface="Cambria Math" panose="02040503050406030204" pitchFamily="18" charset="0"/>
                            <a:cs typeface="Times New Roman" pitchFamily="18" charset="0"/>
                          </a:rPr>
                        </m:ctrlPr>
                      </m:sSubPr>
                      <m:e>
                        <m:r>
                          <a:rPr lang="en-US" sz="2000" i="1" smtClean="0">
                            <a:latin typeface="Cambria Math"/>
                            <a:ea typeface="Cambria Math"/>
                            <a:cs typeface="Times New Roman" pitchFamily="18" charset="0"/>
                          </a:rPr>
                          <m:t>𝜇</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 </m:t>
                    </m:r>
                    <m:r>
                      <a:rPr lang="en-US" sz="2000" b="0" i="1" smtClean="0">
                        <a:latin typeface="Cambria Math"/>
                        <a:cs typeface="Times New Roman" pitchFamily="18" charset="0"/>
                      </a:rPr>
                      <m:t>𝑎𝑛𝑑</m:t>
                    </m:r>
                    <m:r>
                      <a:rPr lang="en-US" sz="2000" b="0" i="1" smtClean="0">
                        <a:latin typeface="Cambria Math"/>
                        <a:cs typeface="Times New Roman" pitchFamily="18" charset="0"/>
                      </a:rPr>
                      <m:t> </m:t>
                    </m:r>
                    <m:sSub>
                      <m:sSubPr>
                        <m:ctrlPr>
                          <a:rPr lang="en-US" sz="2000" b="0" i="1" smtClean="0">
                            <a:latin typeface="Cambria Math" panose="02040503050406030204" pitchFamily="18" charset="0"/>
                            <a:cs typeface="Times New Roman" pitchFamily="18" charset="0"/>
                          </a:rPr>
                        </m:ctrlPr>
                      </m:sSubPr>
                      <m:e>
                        <m:r>
                          <a:rPr lang="en-US" sz="2000" b="0" i="1" smtClean="0">
                            <a:latin typeface="Cambria Math"/>
                            <a:ea typeface="Cambria Math"/>
                            <a:cs typeface="Times New Roman" pitchFamily="18" charset="0"/>
                          </a:rPr>
                          <m:t>𝜇</m:t>
                        </m:r>
                      </m:e>
                      <m:sub>
                        <m:r>
                          <a:rPr lang="en-US" sz="2000" b="0" i="1" smtClean="0">
                            <a:latin typeface="Cambria Math"/>
                            <a:cs typeface="Times New Roman" pitchFamily="18" charset="0"/>
                          </a:rPr>
                          <m:t>2</m:t>
                        </m:r>
                      </m:sub>
                    </m:sSub>
                  </m:oMath>
                </a14:m>
                <a:r>
                  <a:rPr lang="en-US" sz="2000" dirty="0">
                    <a:latin typeface="Times New Roman" pitchFamily="18" charset="0"/>
                    <a:cs typeface="Times New Roman" pitchFamily="18" charset="0"/>
                  </a:rPr>
                  <a:t> which are unknown and variances </a:t>
                </a:r>
                <a14:m>
                  <m:oMath xmlns:m="http://schemas.openxmlformats.org/officeDocument/2006/math">
                    <m:sSub>
                      <m:sSubPr>
                        <m:ctrlPr>
                          <a:rPr lang="en-US" sz="2000" i="1" smtClean="0">
                            <a:latin typeface="Cambria Math" panose="02040503050406030204" pitchFamily="18" charset="0"/>
                            <a:cs typeface="Times New Roman" pitchFamily="18" charset="0"/>
                          </a:rPr>
                        </m:ctrlPr>
                      </m:sSubPr>
                      <m:e>
                        <m:sSup>
                          <m:sSupPr>
                            <m:ctrlPr>
                              <a:rPr lang="en-US" sz="2000" i="1" smtClean="0">
                                <a:latin typeface="Cambria Math" panose="02040503050406030204" pitchFamily="18" charset="0"/>
                                <a:cs typeface="Times New Roman" pitchFamily="18" charset="0"/>
                              </a:rPr>
                            </m:ctrlPr>
                          </m:sSupPr>
                          <m:e>
                            <m:r>
                              <a:rPr lang="en-US" sz="2000" i="1" smtClean="0">
                                <a:latin typeface="Cambria Math"/>
                                <a:ea typeface="Cambria Math"/>
                                <a:cs typeface="Times New Roman" pitchFamily="18" charset="0"/>
                              </a:rPr>
                              <m:t>𝜎</m:t>
                            </m:r>
                          </m:e>
                          <m:sup>
                            <m:r>
                              <a:rPr lang="en-US" sz="2000" b="0" i="1" smtClean="0">
                                <a:latin typeface="Cambria Math"/>
                                <a:cs typeface="Times New Roman" pitchFamily="18" charset="0"/>
                              </a:rPr>
                              <m:t>2</m:t>
                            </m:r>
                          </m:sup>
                        </m:sSup>
                      </m:e>
                      <m:sub>
                        <m:r>
                          <a:rPr lang="en-US" sz="2000" b="0" i="1" smtClean="0">
                            <a:latin typeface="Cambria Math"/>
                            <a:cs typeface="Times New Roman" pitchFamily="18" charset="0"/>
                          </a:rPr>
                          <m:t>1</m:t>
                        </m:r>
                      </m:sub>
                    </m:sSub>
                    <m:r>
                      <a:rPr lang="en-US" sz="2000" b="0" i="1" smtClean="0">
                        <a:latin typeface="Cambria Math"/>
                        <a:cs typeface="Times New Roman" pitchFamily="18" charset="0"/>
                      </a:rPr>
                      <m:t> </m:t>
                    </m:r>
                    <m:r>
                      <a:rPr lang="en-US" sz="2000" b="0" i="1" smtClean="0">
                        <a:latin typeface="Cambria Math"/>
                        <a:cs typeface="Times New Roman" pitchFamily="18" charset="0"/>
                      </a:rPr>
                      <m:t>𝑎𝑛𝑑</m:t>
                    </m:r>
                    <m:r>
                      <a:rPr lang="en-US" sz="2000" b="0" i="1" smtClean="0">
                        <a:latin typeface="Cambria Math"/>
                        <a:cs typeface="Times New Roman" pitchFamily="18" charset="0"/>
                      </a:rPr>
                      <m:t> </m:t>
                    </m:r>
                    <m:sSub>
                      <m:sSubPr>
                        <m:ctrlPr>
                          <a:rPr lang="en-US" sz="2000" b="0" i="1" smtClean="0">
                            <a:latin typeface="Cambria Math" panose="02040503050406030204" pitchFamily="18" charset="0"/>
                            <a:cs typeface="Times New Roman" pitchFamily="18" charset="0"/>
                          </a:rPr>
                        </m:ctrlPr>
                      </m:sSubPr>
                      <m:e>
                        <m:sSup>
                          <m:sSupPr>
                            <m:ctrlPr>
                              <a:rPr lang="en-US" sz="2000" b="0" i="1" smtClean="0">
                                <a:latin typeface="Cambria Math" panose="02040503050406030204" pitchFamily="18" charset="0"/>
                                <a:cs typeface="Times New Roman" pitchFamily="18" charset="0"/>
                              </a:rPr>
                            </m:ctrlPr>
                          </m:sSupPr>
                          <m:e>
                            <m:r>
                              <a:rPr lang="en-US" sz="2000" b="0" i="1" smtClean="0">
                                <a:latin typeface="Cambria Math"/>
                                <a:ea typeface="Cambria Math"/>
                                <a:cs typeface="Times New Roman" pitchFamily="18" charset="0"/>
                              </a:rPr>
                              <m:t>𝜎</m:t>
                            </m:r>
                          </m:e>
                          <m:sup>
                            <m:r>
                              <a:rPr lang="en-US" sz="2000" b="0" i="1" smtClean="0">
                                <a:latin typeface="Cambria Math"/>
                                <a:cs typeface="Times New Roman" pitchFamily="18" charset="0"/>
                              </a:rPr>
                              <m:t>2</m:t>
                            </m:r>
                          </m:sup>
                        </m:sSup>
                      </m:e>
                      <m:sub>
                        <m:r>
                          <a:rPr lang="en-US" sz="2000" b="0" i="1" smtClean="0">
                            <a:latin typeface="Cambria Math"/>
                            <a:cs typeface="Times New Roman" pitchFamily="18" charset="0"/>
                          </a:rPr>
                          <m:t>2</m:t>
                        </m:r>
                      </m:sub>
                    </m:sSub>
                  </m:oMath>
                </a14:m>
                <a:r>
                  <a:rPr lang="en-US" sz="2000" dirty="0">
                    <a:latin typeface="Times New Roman" pitchFamily="18" charset="0"/>
                    <a:cs typeface="Times New Roman" pitchFamily="18" charset="0"/>
                  </a:rPr>
                  <a:t> which are known. Two large samples of size </a:t>
                </a:r>
                <a14:m>
                  <m:oMath xmlns:m="http://schemas.openxmlformats.org/officeDocument/2006/math">
                    <m:sSub>
                      <m:sSubPr>
                        <m:ctrlPr>
                          <a:rPr lang="en-US" sz="200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 </m:t>
                    </m:r>
                    <m:r>
                      <a:rPr lang="en-US" sz="2000" b="0" i="1" smtClean="0">
                        <a:latin typeface="Cambria Math"/>
                        <a:cs typeface="Times New Roman" pitchFamily="18" charset="0"/>
                      </a:rPr>
                      <m:t>𝑎𝑛𝑑</m:t>
                    </m:r>
                    <m:r>
                      <a:rPr lang="en-US" sz="2000" b="0" i="1" smtClean="0">
                        <a:latin typeface="Cambria Math"/>
                        <a:cs typeface="Times New Roman" pitchFamily="18" charset="0"/>
                      </a:rPr>
                      <m:t> </m:t>
                    </m:r>
                    <m:sSub>
                      <m:sSubPr>
                        <m:ctrlPr>
                          <a:rPr lang="en-US" sz="2000" b="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2</m:t>
                        </m:r>
                      </m:sub>
                    </m:sSub>
                    <m:r>
                      <a:rPr lang="en-US" sz="2000" b="0" i="1" smtClean="0">
                        <a:latin typeface="Cambria Math"/>
                        <a:cs typeface="Times New Roman" pitchFamily="18" charset="0"/>
                      </a:rPr>
                      <m:t> </m:t>
                    </m:r>
                  </m:oMath>
                </a14:m>
                <a:r>
                  <a:rPr lang="en-US" sz="2000" dirty="0">
                    <a:latin typeface="Times New Roman" pitchFamily="18" charset="0"/>
                    <a:cs typeface="Times New Roman" pitchFamily="18" charset="0"/>
                  </a:rPr>
                  <a:t>&gt; 30 are selected from the population and sample means </a:t>
                </a:r>
                <a14:m>
                  <m:oMath xmlns:m="http://schemas.openxmlformats.org/officeDocument/2006/math">
                    <m:sSub>
                      <m:sSubPr>
                        <m:ctrlPr>
                          <a:rPr lang="en-US" sz="2000" i="1" smtClean="0">
                            <a:latin typeface="Cambria Math" panose="02040503050406030204" pitchFamily="18" charset="0"/>
                            <a:cs typeface="Times New Roman" pitchFamily="18" charset="0"/>
                          </a:rPr>
                        </m:ctrlPr>
                      </m:sSubPr>
                      <m:e>
                        <m:acc>
                          <m:accPr>
                            <m:chr m:val="̅"/>
                            <m:ctrlPr>
                              <a:rPr lang="en-US" sz="2000" i="1" smtClean="0">
                                <a:latin typeface="Cambria Math" panose="02040503050406030204" pitchFamily="18" charset="0"/>
                                <a:cs typeface="Times New Roman" pitchFamily="18" charset="0"/>
                              </a:rPr>
                            </m:ctrlPr>
                          </m:accPr>
                          <m:e>
                            <m:r>
                              <a:rPr lang="en-US" sz="2000" b="0" i="1" smtClean="0">
                                <a:latin typeface="Cambria Math"/>
                                <a:cs typeface="Times New Roman" pitchFamily="18" charset="0"/>
                              </a:rPr>
                              <m:t>𝑋</m:t>
                            </m:r>
                          </m:e>
                        </m:acc>
                      </m:e>
                      <m:sub>
                        <m:r>
                          <a:rPr lang="en-US" sz="2000" b="0" i="1" smtClean="0">
                            <a:latin typeface="Cambria Math"/>
                            <a:cs typeface="Times New Roman" pitchFamily="18" charset="0"/>
                          </a:rPr>
                          <m:t>1</m:t>
                        </m:r>
                      </m:sub>
                    </m:sSub>
                    <m:r>
                      <a:rPr lang="en-US" sz="2000" b="0" i="1" smtClean="0">
                        <a:latin typeface="Cambria Math"/>
                        <a:cs typeface="Times New Roman" pitchFamily="18" charset="0"/>
                      </a:rPr>
                      <m:t> </m:t>
                    </m:r>
                    <m:r>
                      <a:rPr lang="en-US" sz="2000" b="0" i="1" smtClean="0">
                        <a:latin typeface="Cambria Math"/>
                        <a:cs typeface="Times New Roman" pitchFamily="18" charset="0"/>
                      </a:rPr>
                      <m:t>𝑎𝑛𝑑</m:t>
                    </m:r>
                    <m:r>
                      <a:rPr lang="en-US" sz="2000" b="0" i="1" smtClean="0">
                        <a:latin typeface="Cambria Math"/>
                        <a:cs typeface="Times New Roman" pitchFamily="18" charset="0"/>
                      </a:rPr>
                      <m:t> </m:t>
                    </m:r>
                    <m:sSub>
                      <m:sSubPr>
                        <m:ctrlPr>
                          <a:rPr lang="en-US" sz="2000" b="0" i="1" smtClean="0">
                            <a:latin typeface="Cambria Math" panose="02040503050406030204" pitchFamily="18" charset="0"/>
                            <a:cs typeface="Times New Roman" pitchFamily="18" charset="0"/>
                          </a:rPr>
                        </m:ctrlPr>
                      </m:sSubPr>
                      <m:e>
                        <m:acc>
                          <m:accPr>
                            <m:chr m:val="̅"/>
                            <m:ctrlPr>
                              <a:rPr lang="en-US" sz="2000" b="0" i="1" smtClean="0">
                                <a:latin typeface="Cambria Math" panose="02040503050406030204" pitchFamily="18" charset="0"/>
                                <a:cs typeface="Times New Roman" pitchFamily="18" charset="0"/>
                              </a:rPr>
                            </m:ctrlPr>
                          </m:accPr>
                          <m:e>
                            <m:r>
                              <a:rPr lang="en-US" sz="2000" b="0" i="1" smtClean="0">
                                <a:latin typeface="Cambria Math"/>
                                <a:cs typeface="Times New Roman" pitchFamily="18" charset="0"/>
                              </a:rPr>
                              <m:t>𝑋</m:t>
                            </m:r>
                          </m:e>
                        </m:acc>
                      </m:e>
                      <m:sub>
                        <m:r>
                          <a:rPr lang="en-US" sz="2000" b="0" i="1" smtClean="0">
                            <a:latin typeface="Cambria Math"/>
                            <a:cs typeface="Times New Roman" pitchFamily="18" charset="0"/>
                          </a:rPr>
                          <m:t>2</m:t>
                        </m:r>
                      </m:sub>
                    </m:sSub>
                  </m:oMath>
                </a14:m>
                <a:r>
                  <a:rPr lang="en-US" sz="2000" dirty="0">
                    <a:latin typeface="Times New Roman" pitchFamily="18" charset="0"/>
                    <a:cs typeface="Times New Roman" pitchFamily="18" charset="0"/>
                  </a:rPr>
                  <a:t> are calculated. So the testing procedure used to test whether the two population’s means are identical or not by using this kind of information is called two sample Z-test. The test procedure for two sample Z-test is given below</a:t>
                </a:r>
              </a:p>
              <a:p>
                <a:pPr algn="just"/>
                <a:endParaRPr lang="en-US" sz="2000" dirty="0">
                  <a:latin typeface="Times New Roman" pitchFamily="18" charset="0"/>
                  <a:cs typeface="Times New Roman" pitchFamily="18" charset="0"/>
                </a:endParaRPr>
              </a:p>
              <a:p>
                <a:pPr algn="just"/>
                <a:r>
                  <a:rPr lang="en-US" sz="2000" b="1" dirty="0">
                    <a:latin typeface="Times New Roman" pitchFamily="18" charset="0"/>
                    <a:cs typeface="Times New Roman" pitchFamily="18" charset="0"/>
                  </a:rPr>
                  <a:t>Procedure:</a:t>
                </a:r>
              </a:p>
              <a:p>
                <a:pPr algn="just"/>
                <a:r>
                  <a:rPr lang="en-US" sz="2000" b="1" dirty="0">
                    <a:latin typeface="Times New Roman" pitchFamily="18" charset="0"/>
                    <a:cs typeface="Times New Roman" pitchFamily="18" charset="0"/>
                  </a:rPr>
                  <a:t>1. </a:t>
                </a:r>
                <a:r>
                  <a:rPr lang="en-US" sz="2000" dirty="0">
                    <a:latin typeface="Times New Roman" pitchFamily="18" charset="0"/>
                    <a:cs typeface="Times New Roman" pitchFamily="18" charset="0"/>
                  </a:rPr>
                  <a:t>We frame the null and alternative hypothesis. Three different forms of null and alternative hypothesis are possible which are:</a:t>
                </a:r>
              </a:p>
              <a:p>
                <a:pPr marL="342900" indent="-342900" algn="just">
                  <a:buAutoNum type="alphaLcParenR"/>
                </a:pP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 </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ea typeface="Cambria Math"/>
                      </a:rPr>
                      <m:t>=0 </m:t>
                    </m:r>
                    <m:r>
                      <a:rPr lang="en-US" sz="2000" b="0" i="1" smtClean="0">
                        <a:latin typeface="Cambria Math"/>
                        <a:ea typeface="Cambria Math"/>
                      </a:rPr>
                      <m:t>𝑎𝑛𝑑</m:t>
                    </m:r>
                    <m:r>
                      <a:rPr lang="en-US" sz="2000" b="0" i="1" smtClean="0">
                        <a:latin typeface="Cambria Math"/>
                        <a:ea typeface="Cambria Math"/>
                      </a:rPr>
                      <m:t> </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ea typeface="Cambria Math"/>
                      </a:rPr>
                      <m:t>≠0</m:t>
                    </m:r>
                  </m:oMath>
                </a14:m>
                <a:endParaRPr lang="en-US" sz="2000" dirty="0">
                  <a:latin typeface="Times New Roman" pitchFamily="18" charset="0"/>
                  <a:cs typeface="Times New Roman" pitchFamily="18" charset="0"/>
                </a:endParaRPr>
              </a:p>
              <a:p>
                <a:pPr marL="342900" indent="-342900" algn="just">
                  <a:buAutoNum type="alphaLcParenR"/>
                </a:pP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ea typeface="Cambria Math"/>
                      </a:rPr>
                      <m:t>≤0 </m:t>
                    </m:r>
                    <m:r>
                      <a:rPr lang="en-US" sz="2000" b="0" i="1" smtClean="0">
                        <a:latin typeface="Cambria Math"/>
                        <a:ea typeface="Cambria Math"/>
                      </a:rPr>
                      <m:t>𝑎𝑛𝑑</m:t>
                    </m:r>
                    <m:r>
                      <a:rPr lang="en-US" sz="2000" b="0" i="1" smtClean="0">
                        <a:latin typeface="Cambria Math"/>
                        <a:ea typeface="Cambria Math"/>
                      </a:rPr>
                      <m:t> </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ea typeface="Cambria Math"/>
                      </a:rPr>
                      <m:t>&gt;0</m:t>
                    </m:r>
                  </m:oMath>
                </a14:m>
                <a:endParaRPr lang="en-US" sz="2000" b="1" dirty="0">
                  <a:latin typeface="Times New Roman" pitchFamily="18" charset="0"/>
                  <a:cs typeface="Times New Roman" pitchFamily="18" charset="0"/>
                </a:endParaRPr>
              </a:p>
              <a:p>
                <a:pPr marL="342900" indent="-342900" algn="just">
                  <a:buAutoNum type="alphaLcParenR"/>
                </a:pP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ea typeface="Cambria Math"/>
                      </a:rPr>
                      <m:t>≥0 </m:t>
                    </m:r>
                    <m:r>
                      <a:rPr lang="en-US" sz="2000" b="0" i="1" smtClean="0">
                        <a:latin typeface="Cambria Math"/>
                        <a:ea typeface="Cambria Math"/>
                      </a:rPr>
                      <m:t>𝑎𝑛𝑑</m:t>
                    </m:r>
                    <m:r>
                      <a:rPr lang="en-US" sz="2000" b="0" i="1" smtClean="0">
                        <a:latin typeface="Cambria Math"/>
                        <a:ea typeface="Cambria Math"/>
                      </a:rPr>
                      <m:t> </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ea typeface="Cambria Math"/>
                      </a:rPr>
                      <m:t>&lt;0</m:t>
                    </m:r>
                  </m:oMath>
                </a14:m>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OR</a:t>
                </a:r>
              </a:p>
              <a:p>
                <a:pPr marL="342900" indent="-342900" algn="just">
                  <a:buAutoNum type="alphaLcParenR"/>
                </a:pP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 </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rPr>
                      <m:t> </m:t>
                    </m:r>
                    <m:r>
                      <a:rPr lang="en-US" sz="2000" b="0" i="1" smtClean="0">
                        <a:latin typeface="Cambria Math"/>
                        <a:ea typeface="Cambria Math"/>
                      </a:rPr>
                      <m:t>𝑎𝑛𝑑</m:t>
                    </m:r>
                    <m:r>
                      <a:rPr lang="en-US" sz="2000" b="0" i="1" smtClean="0">
                        <a:latin typeface="Cambria Math"/>
                        <a:ea typeface="Cambria Math"/>
                      </a:rPr>
                      <m:t> </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i="1">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oMath>
                </a14:m>
                <a:endParaRPr lang="en-US" sz="2000" dirty="0">
                  <a:latin typeface="Times New Roman" pitchFamily="18" charset="0"/>
                  <a:cs typeface="Times New Roman" pitchFamily="18" charset="0"/>
                </a:endParaRPr>
              </a:p>
              <a:p>
                <a:pPr marL="342900" indent="-342900" algn="just">
                  <a:buAutoNum type="alphaLcParenR"/>
                </a:pP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i="1">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rPr>
                      <m:t> </m:t>
                    </m:r>
                    <m:r>
                      <a:rPr lang="en-US" sz="2000" b="0" i="1" smtClean="0">
                        <a:latin typeface="Cambria Math"/>
                        <a:ea typeface="Cambria Math"/>
                      </a:rPr>
                      <m:t> </m:t>
                    </m:r>
                    <m:r>
                      <a:rPr lang="en-US" sz="2000" b="0" i="1" smtClean="0">
                        <a:latin typeface="Cambria Math"/>
                        <a:ea typeface="Cambria Math"/>
                      </a:rPr>
                      <m:t>𝑎𝑛𝑑</m:t>
                    </m:r>
                    <m:r>
                      <a:rPr lang="en-US" sz="2000" b="0" i="1" smtClean="0">
                        <a:latin typeface="Cambria Math"/>
                        <a:ea typeface="Cambria Math"/>
                      </a:rPr>
                      <m:t> </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&gt;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oMath>
                </a14:m>
                <a:endParaRPr lang="en-US" sz="2000" b="1" dirty="0">
                  <a:latin typeface="Times New Roman" pitchFamily="18" charset="0"/>
                  <a:cs typeface="Times New Roman" pitchFamily="18" charset="0"/>
                </a:endParaRPr>
              </a:p>
              <a:p>
                <a:pPr marL="342900" indent="-342900" algn="just">
                  <a:buAutoNum type="alphaLcParenR"/>
                </a:pP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i="1">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rPr>
                      <m:t> </m:t>
                    </m:r>
                    <m:r>
                      <a:rPr lang="en-US" sz="2000" b="0" i="1" smtClean="0">
                        <a:latin typeface="Cambria Math"/>
                        <a:ea typeface="Cambria Math"/>
                      </a:rPr>
                      <m:t> </m:t>
                    </m:r>
                    <m:r>
                      <a:rPr lang="en-US" sz="2000" b="0" i="1" smtClean="0">
                        <a:latin typeface="Cambria Math"/>
                        <a:ea typeface="Cambria Math"/>
                      </a:rPr>
                      <m:t>𝑎𝑛𝑑</m:t>
                    </m:r>
                    <m:r>
                      <a:rPr lang="en-US" sz="2000" b="0" i="1" smtClean="0">
                        <a:latin typeface="Cambria Math"/>
                        <a:ea typeface="Cambria Math"/>
                      </a:rPr>
                      <m:t> </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&lt;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oMath>
                </a14:m>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70164" y="304800"/>
                <a:ext cx="8534400" cy="6254854"/>
              </a:xfrm>
              <a:prstGeom prst="rect">
                <a:avLst/>
              </a:prstGeom>
              <a:blipFill rotWithShape="1">
                <a:blip r:embed="rId2"/>
                <a:stretch>
                  <a:fillRect l="-714" t="-390" r="-786"/>
                </a:stretch>
              </a:blipFill>
            </p:spPr>
            <p:txBody>
              <a:bodyPr/>
              <a:lstStyle/>
              <a:p>
                <a:r>
                  <a:rPr lang="en-US">
                    <a:noFill/>
                  </a:rPr>
                  <a:t> </a:t>
                </a:r>
              </a:p>
            </p:txBody>
          </p:sp>
        </mc:Fallback>
      </mc:AlternateContent>
    </p:spTree>
    <p:extLst>
      <p:ext uri="{BB962C8B-B14F-4D97-AF65-F5344CB8AC3E}">
        <p14:creationId xmlns:p14="http://schemas.microsoft.com/office/powerpoint/2010/main" val="3517280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52400" y="228600"/>
                <a:ext cx="8763000" cy="5693546"/>
              </a:xfrm>
              <a:prstGeom prst="rect">
                <a:avLst/>
              </a:prstGeom>
              <a:noFill/>
            </p:spPr>
            <p:txBody>
              <a:bodyPr wrap="square" rtlCol="0">
                <a:spAutoFit/>
              </a:bodyPr>
              <a:lstStyle/>
              <a:p>
                <a:pPr algn="just"/>
                <a:r>
                  <a:rPr lang="en-US" b="1" dirty="0">
                    <a:latin typeface="Times New Roman" pitchFamily="18" charset="0"/>
                    <a:cs typeface="Times New Roman" pitchFamily="18" charset="0"/>
                  </a:rPr>
                  <a:t>2. Level of significance </a:t>
                </a:r>
                <a:r>
                  <a:rPr lang="el-GR" dirty="0">
                    <a:latin typeface="Times New Roman" pitchFamily="18" charset="0"/>
                    <a:cs typeface="Times New Roman" pitchFamily="18" charset="0"/>
                  </a:rPr>
                  <a:t>α</a:t>
                </a:r>
                <a:r>
                  <a:rPr lang="en-US" dirty="0">
                    <a:latin typeface="Times New Roman" pitchFamily="18" charset="0"/>
                    <a:cs typeface="Times New Roman" pitchFamily="18" charset="0"/>
                  </a:rPr>
                  <a:t> is decided that can be 1%, 5% and 10%</a:t>
                </a:r>
              </a:p>
              <a:p>
                <a:pPr algn="just"/>
                <a:endParaRPr lang="en-US" dirty="0">
                  <a:latin typeface="Times New Roman" pitchFamily="18" charset="0"/>
                  <a:cs typeface="Times New Roman" pitchFamily="18" charset="0"/>
                </a:endParaRPr>
              </a:p>
              <a:p>
                <a:pPr algn="just"/>
                <a:r>
                  <a:rPr lang="en-US" b="1" dirty="0">
                    <a:latin typeface="Times New Roman" pitchFamily="18" charset="0"/>
                    <a:cs typeface="Times New Roman" pitchFamily="18" charset="0"/>
                  </a:rPr>
                  <a:t>3. Test Statistics</a:t>
                </a:r>
                <a:r>
                  <a:rPr lang="en-US" dirty="0">
                    <a:latin typeface="Times New Roman" pitchFamily="18" charset="0"/>
                    <a:cs typeface="Times New Roman" pitchFamily="18" charset="0"/>
                  </a:rPr>
                  <a:t>		</a:t>
                </a:r>
                <a14:m>
                  <m:oMath xmlns:m="http://schemas.openxmlformats.org/officeDocument/2006/math">
                    <m:r>
                      <a:rPr lang="en-US" sz="2400" b="0" i="1" smtClean="0">
                        <a:latin typeface="Cambria Math"/>
                      </a:rPr>
                      <m:t>𝑍</m:t>
                    </m:r>
                    <m:r>
                      <a:rPr lang="en-US" sz="2400" b="0" i="1" smtClean="0">
                        <a:latin typeface="Cambria Math"/>
                      </a:rPr>
                      <m:t>=</m:t>
                    </m:r>
                    <m:f>
                      <m:fPr>
                        <m:ctrlPr>
                          <a:rPr lang="en-US" sz="2400" b="0" i="1" smtClean="0">
                            <a:latin typeface="Cambria Math" panose="02040503050406030204" pitchFamily="18" charset="0"/>
                          </a:rPr>
                        </m:ctrlPr>
                      </m:fPr>
                      <m:num>
                        <m:sSub>
                          <m:sSubPr>
                            <m:ctrlPr>
                              <a:rPr lang="en-US" sz="2400" i="1" smtClean="0">
                                <a:latin typeface="Cambria Math" panose="02040503050406030204" pitchFamily="18" charset="0"/>
                                <a:cs typeface="Times New Roman" pitchFamily="18" charset="0"/>
                              </a:rPr>
                            </m:ctrlPr>
                          </m:sSubPr>
                          <m:e>
                            <m:r>
                              <a:rPr lang="en-US" sz="2400" b="0" i="1" smtClean="0">
                                <a:latin typeface="Cambria Math"/>
                                <a:cs typeface="Times New Roman" pitchFamily="18" charset="0"/>
                              </a:rPr>
                              <m:t>(</m:t>
                            </m:r>
                            <m:acc>
                              <m:accPr>
                                <m:chr m:val="̅"/>
                                <m:ctrlPr>
                                  <a:rPr lang="en-US" sz="2400" i="1" smtClean="0">
                                    <a:latin typeface="Cambria Math" panose="02040503050406030204" pitchFamily="18" charset="0"/>
                                    <a:cs typeface="Times New Roman" pitchFamily="18" charset="0"/>
                                  </a:rPr>
                                </m:ctrlPr>
                              </m:accPr>
                              <m:e>
                                <m:r>
                                  <a:rPr lang="en-US" sz="2400" b="0" i="1" smtClean="0">
                                    <a:latin typeface="Cambria Math"/>
                                    <a:cs typeface="Times New Roman" pitchFamily="18" charset="0"/>
                                  </a:rPr>
                                  <m:t>𝑋</m:t>
                                </m:r>
                              </m:e>
                            </m:acc>
                          </m:e>
                          <m:sub>
                            <m:r>
                              <a:rPr lang="en-US" sz="2400" b="0" i="1" smtClean="0">
                                <a:latin typeface="Cambria Math"/>
                                <a:cs typeface="Times New Roman" pitchFamily="18" charset="0"/>
                              </a:rPr>
                              <m:t>1</m:t>
                            </m:r>
                          </m:sub>
                        </m:sSub>
                        <m:r>
                          <a:rPr lang="en-US" sz="2400" b="0" i="1" smtClean="0">
                            <a:latin typeface="Cambria Math"/>
                            <a:cs typeface="Times New Roman" pitchFamily="18" charset="0"/>
                          </a:rPr>
                          <m:t> −</m:t>
                        </m:r>
                        <m:sSub>
                          <m:sSubPr>
                            <m:ctrlPr>
                              <a:rPr lang="en-US" sz="2400" b="0" i="1" smtClean="0">
                                <a:latin typeface="Cambria Math" panose="02040503050406030204" pitchFamily="18" charset="0"/>
                                <a:cs typeface="Times New Roman" pitchFamily="18" charset="0"/>
                              </a:rPr>
                            </m:ctrlPr>
                          </m:sSubPr>
                          <m:e>
                            <m:acc>
                              <m:accPr>
                                <m:chr m:val="̅"/>
                                <m:ctrlPr>
                                  <a:rPr lang="en-US" sz="2400" b="0" i="1" smtClean="0">
                                    <a:latin typeface="Cambria Math" panose="02040503050406030204" pitchFamily="18" charset="0"/>
                                    <a:cs typeface="Times New Roman" pitchFamily="18" charset="0"/>
                                  </a:rPr>
                                </m:ctrlPr>
                              </m:accPr>
                              <m:e>
                                <m:r>
                                  <a:rPr lang="en-US" sz="2400" b="0" i="1" smtClean="0">
                                    <a:latin typeface="Cambria Math"/>
                                    <a:cs typeface="Times New Roman" pitchFamily="18" charset="0"/>
                                  </a:rPr>
                                  <m:t>𝑋</m:t>
                                </m:r>
                              </m:e>
                            </m:acc>
                          </m:e>
                          <m:sub>
                            <m:r>
                              <a:rPr lang="en-US" sz="2400" b="0" i="1" smtClean="0">
                                <a:latin typeface="Cambria Math"/>
                                <a:cs typeface="Times New Roman" pitchFamily="18" charset="0"/>
                              </a:rPr>
                              <m:t>2</m:t>
                            </m:r>
                          </m:sub>
                        </m:sSub>
                        <m:r>
                          <a:rPr lang="en-US" sz="2400" b="0" i="1" smtClean="0">
                            <a:latin typeface="Cambria Math"/>
                            <a:cs typeface="Times New Roman" pitchFamily="18" charset="0"/>
                          </a:rPr>
                          <m:t>)</m:t>
                        </m:r>
                        <m:r>
                          <a:rPr lang="en-US" sz="2400" b="0" i="1" smtClean="0">
                            <a:latin typeface="Cambria Math"/>
                          </a:rPr>
                          <m:t>−(</m:t>
                        </m:r>
                        <m:sSub>
                          <m:sSubPr>
                            <m:ctrlPr>
                              <a:rPr lang="en-US" sz="2400" i="1" smtClean="0">
                                <a:latin typeface="Cambria Math" panose="02040503050406030204" pitchFamily="18" charset="0"/>
                                <a:cs typeface="Times New Roman" pitchFamily="18" charset="0"/>
                              </a:rPr>
                            </m:ctrlPr>
                          </m:sSubPr>
                          <m:e>
                            <m:r>
                              <a:rPr lang="en-US" sz="2400" i="1" smtClean="0">
                                <a:latin typeface="Cambria Math"/>
                                <a:ea typeface="Cambria Math"/>
                                <a:cs typeface="Times New Roman" pitchFamily="18" charset="0"/>
                              </a:rPr>
                              <m:t>𝜇</m:t>
                            </m:r>
                          </m:e>
                          <m:sub>
                            <m:r>
                              <a:rPr lang="en-US" sz="2400" b="0" i="1" smtClean="0">
                                <a:latin typeface="Cambria Math"/>
                                <a:cs typeface="Times New Roman" pitchFamily="18" charset="0"/>
                              </a:rPr>
                              <m:t>1</m:t>
                            </m:r>
                          </m:sub>
                        </m:sSub>
                        <m:r>
                          <a:rPr lang="en-US" sz="2400" b="0" i="1" smtClean="0">
                            <a:latin typeface="Cambria Math"/>
                            <a:cs typeface="Times New Roman" pitchFamily="18" charset="0"/>
                          </a:rPr>
                          <m:t> − </m:t>
                        </m:r>
                        <m:sSub>
                          <m:sSubPr>
                            <m:ctrlPr>
                              <a:rPr lang="en-US" sz="2400" b="0" i="1" smtClean="0">
                                <a:latin typeface="Cambria Math" panose="02040503050406030204" pitchFamily="18" charset="0"/>
                                <a:cs typeface="Times New Roman" pitchFamily="18" charset="0"/>
                              </a:rPr>
                            </m:ctrlPr>
                          </m:sSubPr>
                          <m:e>
                            <m:r>
                              <a:rPr lang="en-US" sz="2400" b="0" i="1" smtClean="0">
                                <a:latin typeface="Cambria Math"/>
                                <a:ea typeface="Cambria Math"/>
                                <a:cs typeface="Times New Roman" pitchFamily="18" charset="0"/>
                              </a:rPr>
                              <m:t>𝜇</m:t>
                            </m:r>
                          </m:e>
                          <m:sub>
                            <m:r>
                              <a:rPr lang="en-US" sz="2400" b="0" i="1" smtClean="0">
                                <a:latin typeface="Cambria Math"/>
                                <a:cs typeface="Times New Roman" pitchFamily="18" charset="0"/>
                              </a:rPr>
                              <m:t>2</m:t>
                            </m:r>
                          </m:sub>
                        </m:sSub>
                        <m:r>
                          <a:rPr lang="en-US" sz="2400" b="0" i="1" smtClean="0">
                            <a:latin typeface="Cambria Math"/>
                            <a:cs typeface="Times New Roman" pitchFamily="18" charset="0"/>
                          </a:rPr>
                          <m:t>)</m:t>
                        </m:r>
                      </m:num>
                      <m:den>
                        <m:rad>
                          <m:radPr>
                            <m:degHide m:val="on"/>
                            <m:ctrlPr>
                              <a:rPr lang="en-US" sz="2400" b="0" i="1" smtClean="0">
                                <a:latin typeface="Cambria Math" panose="02040503050406030204" pitchFamily="18" charset="0"/>
                              </a:rPr>
                            </m:ctrlPr>
                          </m:radPr>
                          <m:deg/>
                          <m:e>
                            <m:f>
                              <m:fPr>
                                <m:ctrlPr>
                                  <a:rPr lang="en-US" sz="2400" b="0" i="1" smtClean="0">
                                    <a:latin typeface="Cambria Math" panose="02040503050406030204" pitchFamily="18" charset="0"/>
                                  </a:rPr>
                                </m:ctrlPr>
                              </m:fPr>
                              <m:num>
                                <m:sSub>
                                  <m:sSubPr>
                                    <m:ctrlPr>
                                      <a:rPr lang="en-US" sz="2400" i="1" smtClean="0">
                                        <a:latin typeface="Cambria Math" panose="02040503050406030204" pitchFamily="18" charset="0"/>
                                        <a:cs typeface="Times New Roman" pitchFamily="18" charset="0"/>
                                      </a:rPr>
                                    </m:ctrlPr>
                                  </m:sSubPr>
                                  <m:e>
                                    <m:sSup>
                                      <m:sSupPr>
                                        <m:ctrlPr>
                                          <a:rPr lang="en-US" sz="2400" i="1" smtClean="0">
                                            <a:latin typeface="Cambria Math" panose="02040503050406030204" pitchFamily="18" charset="0"/>
                                            <a:cs typeface="Times New Roman" pitchFamily="18" charset="0"/>
                                          </a:rPr>
                                        </m:ctrlPr>
                                      </m:sSupPr>
                                      <m:e>
                                        <m:r>
                                          <a:rPr lang="en-US" sz="2400" i="1" smtClean="0">
                                            <a:latin typeface="Cambria Math"/>
                                            <a:ea typeface="Cambria Math"/>
                                            <a:cs typeface="Times New Roman" pitchFamily="18" charset="0"/>
                                          </a:rPr>
                                          <m:t>𝜎</m:t>
                                        </m:r>
                                      </m:e>
                                      <m:sup>
                                        <m:r>
                                          <a:rPr lang="en-US" sz="2400" b="0" i="1" smtClean="0">
                                            <a:latin typeface="Cambria Math"/>
                                            <a:cs typeface="Times New Roman" pitchFamily="18" charset="0"/>
                                          </a:rPr>
                                          <m:t>2</m:t>
                                        </m:r>
                                      </m:sup>
                                    </m:sSup>
                                  </m:e>
                                  <m:sub>
                                    <m:r>
                                      <a:rPr lang="en-US" sz="2400" b="0" i="1" smtClean="0">
                                        <a:latin typeface="Cambria Math"/>
                                        <a:cs typeface="Times New Roman" pitchFamily="18" charset="0"/>
                                      </a:rPr>
                                      <m:t>1</m:t>
                                    </m:r>
                                  </m:sub>
                                </m:sSub>
                              </m:num>
                              <m:den>
                                <m:sSub>
                                  <m:sSubPr>
                                    <m:ctrlPr>
                                      <a:rPr lang="en-US" sz="2400" i="1" smtClean="0">
                                        <a:latin typeface="Cambria Math" panose="02040503050406030204" pitchFamily="18" charset="0"/>
                                        <a:cs typeface="Times New Roman" pitchFamily="18" charset="0"/>
                                      </a:rPr>
                                    </m:ctrlPr>
                                  </m:sSubPr>
                                  <m:e>
                                    <m:r>
                                      <a:rPr lang="en-US" sz="2400" b="0" i="1" smtClean="0">
                                        <a:latin typeface="Cambria Math"/>
                                        <a:cs typeface="Times New Roman" pitchFamily="18" charset="0"/>
                                      </a:rPr>
                                      <m:t>𝑛</m:t>
                                    </m:r>
                                  </m:e>
                                  <m:sub>
                                    <m:r>
                                      <a:rPr lang="en-US" sz="2400" b="0" i="1" smtClean="0">
                                        <a:latin typeface="Cambria Math"/>
                                        <a:cs typeface="Times New Roman" pitchFamily="18" charset="0"/>
                                      </a:rPr>
                                      <m:t>1</m:t>
                                    </m:r>
                                  </m:sub>
                                </m:sSub>
                              </m:den>
                            </m:f>
                            <m:r>
                              <a:rPr lang="en-US" sz="2400" b="0" i="1" smtClean="0">
                                <a:latin typeface="Cambria Math"/>
                              </a:rPr>
                              <m:t>+</m:t>
                            </m:r>
                            <m:f>
                              <m:fPr>
                                <m:ctrlPr>
                                  <a:rPr lang="en-US" sz="2400" b="0" i="1" smtClean="0">
                                    <a:latin typeface="Cambria Math" panose="02040503050406030204" pitchFamily="18" charset="0"/>
                                  </a:rPr>
                                </m:ctrlPr>
                              </m:fPr>
                              <m:num>
                                <m:sSub>
                                  <m:sSubPr>
                                    <m:ctrlPr>
                                      <a:rPr lang="en-US" sz="2400" i="1" smtClean="0">
                                        <a:latin typeface="Cambria Math" panose="02040503050406030204" pitchFamily="18" charset="0"/>
                                        <a:cs typeface="Times New Roman" pitchFamily="18" charset="0"/>
                                      </a:rPr>
                                    </m:ctrlPr>
                                  </m:sSubPr>
                                  <m:e>
                                    <m:sSup>
                                      <m:sSupPr>
                                        <m:ctrlPr>
                                          <a:rPr lang="en-US" sz="2400" i="1" smtClean="0">
                                            <a:latin typeface="Cambria Math" panose="02040503050406030204" pitchFamily="18" charset="0"/>
                                            <a:cs typeface="Times New Roman" pitchFamily="18" charset="0"/>
                                          </a:rPr>
                                        </m:ctrlPr>
                                      </m:sSupPr>
                                      <m:e>
                                        <m:r>
                                          <a:rPr lang="en-US" sz="2400" i="1" smtClean="0">
                                            <a:latin typeface="Cambria Math"/>
                                            <a:ea typeface="Cambria Math"/>
                                            <a:cs typeface="Times New Roman" pitchFamily="18" charset="0"/>
                                          </a:rPr>
                                          <m:t>𝜎</m:t>
                                        </m:r>
                                      </m:e>
                                      <m:sup>
                                        <m:r>
                                          <a:rPr lang="en-US" sz="2400" b="0" i="1" smtClean="0">
                                            <a:latin typeface="Cambria Math"/>
                                            <a:cs typeface="Times New Roman" pitchFamily="18" charset="0"/>
                                          </a:rPr>
                                          <m:t>2</m:t>
                                        </m:r>
                                      </m:sup>
                                    </m:sSup>
                                  </m:e>
                                  <m:sub>
                                    <m:r>
                                      <a:rPr lang="en-US" sz="2400" b="0" i="1" smtClean="0">
                                        <a:latin typeface="Cambria Math"/>
                                        <a:cs typeface="Times New Roman" pitchFamily="18" charset="0"/>
                                      </a:rPr>
                                      <m:t>2</m:t>
                                    </m:r>
                                  </m:sub>
                                </m:sSub>
                              </m:num>
                              <m:den>
                                <m:sSub>
                                  <m:sSubPr>
                                    <m:ctrlPr>
                                      <a:rPr lang="en-US" sz="2400" i="1" smtClean="0">
                                        <a:latin typeface="Cambria Math" panose="02040503050406030204" pitchFamily="18" charset="0"/>
                                        <a:cs typeface="Times New Roman" pitchFamily="18" charset="0"/>
                                      </a:rPr>
                                    </m:ctrlPr>
                                  </m:sSubPr>
                                  <m:e>
                                    <m:r>
                                      <a:rPr lang="en-US" sz="2400" b="0" i="1" smtClean="0">
                                        <a:latin typeface="Cambria Math"/>
                                        <a:cs typeface="Times New Roman" pitchFamily="18" charset="0"/>
                                      </a:rPr>
                                      <m:t>𝑛</m:t>
                                    </m:r>
                                  </m:e>
                                  <m:sub>
                                    <m:r>
                                      <a:rPr lang="en-US" sz="2400" b="0" i="1" smtClean="0">
                                        <a:latin typeface="Cambria Math"/>
                                        <a:cs typeface="Times New Roman" pitchFamily="18" charset="0"/>
                                      </a:rPr>
                                      <m:t>2</m:t>
                                    </m:r>
                                  </m:sub>
                                </m:sSub>
                              </m:den>
                            </m:f>
                          </m:e>
                        </m:rad>
                      </m:den>
                    </m:f>
                  </m:oMath>
                </a14:m>
                <a:endParaRPr lang="en-US" sz="2400"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lgn="just"/>
                <a:r>
                  <a:rPr lang="en-US" b="1" dirty="0">
                    <a:latin typeface="Times New Roman" pitchFamily="18" charset="0"/>
                    <a:cs typeface="Times New Roman" pitchFamily="18" charset="0"/>
                  </a:rPr>
                  <a:t>4. Critical Region</a:t>
                </a:r>
              </a:p>
              <a:p>
                <a:pPr algn="just"/>
                <a:r>
                  <a:rPr lang="en-US" dirty="0">
                    <a:latin typeface="Times New Roman" pitchFamily="18" charset="0"/>
                    <a:cs typeface="Times New Roman" pitchFamily="18" charset="0"/>
                  </a:rPr>
                  <a:t>It depends upon alternative hypothesis</a:t>
                </a:r>
              </a:p>
              <a:p>
                <a:pPr algn="just"/>
                <a:r>
                  <a:rPr lang="en-US" dirty="0">
                    <a:latin typeface="Times New Roman" pitchFamily="18" charset="0"/>
                    <a:cs typeface="Times New Roman" pitchFamily="18" charset="0"/>
                  </a:rPr>
                  <a:t>If   </a:t>
                </a:r>
                <a14:m>
                  <m:oMath xmlns:m="http://schemas.openxmlformats.org/officeDocument/2006/math">
                    <m:sSub>
                      <m:sSubPr>
                        <m:ctrlPr>
                          <a:rPr lang="en-US" b="0" i="1" smtClean="0">
                            <a:latin typeface="Cambria Math" panose="02040503050406030204" pitchFamily="18" charset="0"/>
                            <a:ea typeface="Cambria Math"/>
                          </a:rPr>
                        </m:ctrlPr>
                      </m:sSubPr>
                      <m:e>
                        <m:r>
                          <a:rPr lang="en-US" b="0" i="1" smtClean="0">
                            <a:latin typeface="Cambria Math"/>
                            <a:ea typeface="Cambria Math"/>
                          </a:rPr>
                          <m:t>𝐻</m:t>
                        </m:r>
                      </m:e>
                      <m:sub>
                        <m:r>
                          <a:rPr lang="en-US" b="0" i="1" smtClean="0">
                            <a:latin typeface="Cambria Math"/>
                            <a:ea typeface="Cambria Math"/>
                          </a:rPr>
                          <m:t> 1</m:t>
                        </m:r>
                      </m:sub>
                    </m:sSub>
                    <m:r>
                      <a:rPr lang="en-US" b="0" i="1" smtClean="0">
                        <a:latin typeface="Cambria Math"/>
                        <a:ea typeface="Cambria Math"/>
                      </a:rPr>
                      <m:t>:</m:t>
                    </m:r>
                    <m:sSub>
                      <m:sSubPr>
                        <m:ctrlPr>
                          <a:rPr lang="en-US" b="0" i="1" smtClean="0">
                            <a:latin typeface="Cambria Math" panose="02040503050406030204" pitchFamily="18" charset="0"/>
                          </a:rPr>
                        </m:ctrlPr>
                      </m:sSubPr>
                      <m:e>
                        <m:r>
                          <a:rPr lang="en-US" b="0" i="1" smtClean="0">
                            <a:latin typeface="Cambria Math"/>
                            <a:ea typeface="Cambria Math"/>
                          </a:rPr>
                          <m:t>𝜇</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ea typeface="Cambria Math"/>
                          </a:rPr>
                          <m:t>𝜇</m:t>
                        </m:r>
                      </m:e>
                      <m:sub>
                        <m:r>
                          <a:rPr lang="en-US" b="0" i="1" smtClean="0">
                            <a:latin typeface="Cambria Math"/>
                          </a:rPr>
                          <m:t>2</m:t>
                        </m:r>
                      </m:sub>
                    </m:sSub>
                    <m:r>
                      <a:rPr lang="en-US" b="0" i="1" smtClean="0">
                        <a:latin typeface="Cambria Math"/>
                        <a:ea typeface="Cambria Math"/>
                      </a:rPr>
                      <m:t>≠0</m:t>
                    </m:r>
                  </m:oMath>
                </a14:m>
                <a:r>
                  <a:rPr lang="en-US" dirty="0">
                    <a:latin typeface="Times New Roman" pitchFamily="18" charset="0"/>
                    <a:cs typeface="Times New Roman" pitchFamily="18" charset="0"/>
                  </a:rPr>
                  <a:t> 	than </a:t>
                </a:r>
                <a14:m>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a:rPr>
                              <m:t>𝑍</m:t>
                            </m:r>
                          </m:e>
                          <m:sub>
                            <m:r>
                              <a:rPr lang="en-US" b="0" i="1" smtClean="0">
                                <a:latin typeface="Cambria Math"/>
                              </a:rPr>
                              <m:t>𝑐𝑎𝑙</m:t>
                            </m:r>
                          </m:sub>
                        </m:sSub>
                      </m:e>
                    </m:d>
                    <m:r>
                      <a:rPr lang="en-US" i="1" smtClean="0">
                        <a:latin typeface="Cambria Math"/>
                        <a:ea typeface="Cambria Math"/>
                      </a:rPr>
                      <m:t>≥</m:t>
                    </m:r>
                    <m:sSub>
                      <m:sSubPr>
                        <m:ctrlPr>
                          <a:rPr lang="en-US" i="1" smtClean="0">
                            <a:latin typeface="Cambria Math" panose="02040503050406030204" pitchFamily="18" charset="0"/>
                            <a:ea typeface="Cambria Math"/>
                          </a:rPr>
                        </m:ctrlPr>
                      </m:sSubPr>
                      <m:e>
                        <m:r>
                          <a:rPr lang="en-US" b="0" i="1" smtClean="0">
                            <a:latin typeface="Cambria Math"/>
                            <a:ea typeface="Cambria Math"/>
                          </a:rPr>
                          <m:t>𝑍</m:t>
                        </m:r>
                      </m:e>
                      <m:sub>
                        <m:f>
                          <m:fPr>
                            <m:type m:val="skw"/>
                            <m:ctrlPr>
                              <a:rPr lang="en-US" i="1" smtClean="0">
                                <a:latin typeface="Cambria Math" panose="02040503050406030204" pitchFamily="18" charset="0"/>
                                <a:ea typeface="Cambria Math"/>
                              </a:rPr>
                            </m:ctrlPr>
                          </m:fPr>
                          <m:num>
                            <m:r>
                              <a:rPr lang="en-US" i="1" smtClean="0">
                                <a:latin typeface="Cambria Math"/>
                                <a:ea typeface="Cambria Math"/>
                              </a:rPr>
                              <m:t>𝛼</m:t>
                            </m:r>
                          </m:num>
                          <m:den>
                            <m:r>
                              <a:rPr lang="en-US" b="0" i="1" smtClean="0">
                                <a:latin typeface="Cambria Math"/>
                                <a:ea typeface="Cambria Math"/>
                              </a:rPr>
                              <m:t>2</m:t>
                            </m:r>
                          </m:den>
                        </m:f>
                      </m:sub>
                    </m:sSub>
                  </m:oMath>
                </a14:m>
                <a:r>
                  <a:rPr lang="en-US" dirty="0">
                    <a:latin typeface="Times New Roman" pitchFamily="18" charset="0"/>
                    <a:cs typeface="Times New Roman" pitchFamily="18" charset="0"/>
                  </a:rPr>
                  <a:t> 	or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𝑍</m:t>
                        </m:r>
                      </m:e>
                      <m:sub>
                        <m:r>
                          <a:rPr lang="en-US" b="0" i="1" smtClean="0">
                            <a:latin typeface="Cambria Math"/>
                          </a:rPr>
                          <m:t>𝑐𝑎𝑙</m:t>
                        </m:r>
                      </m:sub>
                    </m:sSub>
                    <m:r>
                      <a:rPr lang="en-US" b="0" i="1" smtClean="0">
                        <a:latin typeface="Cambria Math"/>
                      </a:rPr>
                      <m:t>&gt;</m:t>
                    </m:r>
                    <m:sSub>
                      <m:sSubPr>
                        <m:ctrlPr>
                          <a:rPr lang="en-US" b="0" i="1" smtClean="0">
                            <a:latin typeface="Cambria Math" panose="02040503050406030204" pitchFamily="18" charset="0"/>
                          </a:rPr>
                        </m:ctrlPr>
                      </m:sSubPr>
                      <m:e>
                        <m:r>
                          <a:rPr lang="en-US" b="0" i="1" smtClean="0">
                            <a:latin typeface="Cambria Math"/>
                          </a:rPr>
                          <m:t>𝑍</m:t>
                        </m:r>
                      </m:e>
                      <m:sub>
                        <m:r>
                          <a:rPr lang="en-US" b="0" i="1" smtClean="0">
                            <a:latin typeface="Cambria Math"/>
                            <a:ea typeface="Cambria Math"/>
                          </a:rPr>
                          <m:t>𝛼</m:t>
                        </m:r>
                      </m:sub>
                    </m:sSub>
                  </m:oMath>
                </a14:m>
                <a:r>
                  <a:rPr lang="en-US" dirty="0">
                    <a:latin typeface="Times New Roman" pitchFamily="18" charset="0"/>
                    <a:cs typeface="Times New Roman" pitchFamily="18" charset="0"/>
                  </a:rPr>
                  <a: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m:t>
                        </m:r>
                        <m:r>
                          <a:rPr lang="en-US" b="0" i="1" smtClean="0">
                            <a:latin typeface="Cambria Math"/>
                          </a:rPr>
                          <m:t>𝑍</m:t>
                        </m:r>
                      </m:e>
                      <m:sub>
                        <m:r>
                          <a:rPr lang="en-US" b="0" i="1" smtClean="0">
                            <a:latin typeface="Cambria Math"/>
                          </a:rPr>
                          <m:t>𝑐𝑎𝑙</m:t>
                        </m:r>
                      </m:sub>
                    </m:sSub>
                    <m:r>
                      <a:rPr lang="en-US" b="0" i="1" smtClean="0">
                        <a:latin typeface="Cambria Math"/>
                      </a:rPr>
                      <m:t>&lt;−</m:t>
                    </m:r>
                    <m:sSub>
                      <m:sSubPr>
                        <m:ctrlPr>
                          <a:rPr lang="en-US" b="0" i="1" smtClean="0">
                            <a:latin typeface="Cambria Math" panose="02040503050406030204" pitchFamily="18" charset="0"/>
                          </a:rPr>
                        </m:ctrlPr>
                      </m:sSubPr>
                      <m:e>
                        <m:r>
                          <a:rPr lang="en-US" b="0" i="1" smtClean="0">
                            <a:latin typeface="Cambria Math"/>
                          </a:rPr>
                          <m:t>𝑍</m:t>
                        </m:r>
                      </m:e>
                      <m:sub>
                        <m:r>
                          <a:rPr lang="en-US" b="0" i="1" smtClean="0">
                            <a:latin typeface="Cambria Math"/>
                            <a:ea typeface="Cambria Math"/>
                          </a:rPr>
                          <m:t>𝛼</m:t>
                        </m:r>
                      </m:sub>
                    </m:sSub>
                  </m:oMath>
                </a14:m>
                <a:r>
                  <a:rPr lang="en-US" dirty="0">
                    <a:latin typeface="Times New Roman" pitchFamily="18" charset="0"/>
                    <a:cs typeface="Times New Roman" pitchFamily="18" charset="0"/>
                  </a:rPr>
                  <a:t>)</a:t>
                </a:r>
              </a:p>
              <a:p>
                <a:pPr algn="just"/>
                <a:r>
                  <a:rPr lang="en-US" dirty="0">
                    <a:latin typeface="Times New Roman" pitchFamily="18" charset="0"/>
                    <a:cs typeface="Times New Roman" pitchFamily="18" charset="0"/>
                  </a:rPr>
                  <a:t>If  </a:t>
                </a:r>
                <a14:m>
                  <m:oMath xmlns:m="http://schemas.openxmlformats.org/officeDocument/2006/math">
                    <m:sSub>
                      <m:sSubPr>
                        <m:ctrlPr>
                          <a:rPr lang="en-US" b="0" i="1" smtClean="0">
                            <a:latin typeface="Cambria Math" panose="02040503050406030204" pitchFamily="18" charset="0"/>
                            <a:ea typeface="Cambria Math"/>
                          </a:rPr>
                        </m:ctrlPr>
                      </m:sSubPr>
                      <m:e>
                        <m:r>
                          <a:rPr lang="en-US" b="0" i="1" smtClean="0">
                            <a:latin typeface="Cambria Math"/>
                            <a:ea typeface="Cambria Math"/>
                          </a:rPr>
                          <m:t>𝐻</m:t>
                        </m:r>
                      </m:e>
                      <m:sub>
                        <m:r>
                          <a:rPr lang="en-US" b="0" i="1" smtClean="0">
                            <a:latin typeface="Cambria Math"/>
                            <a:ea typeface="Cambria Math"/>
                          </a:rPr>
                          <m:t>1</m:t>
                        </m:r>
                      </m:sub>
                    </m:sSub>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𝐻</m:t>
                        </m:r>
                      </m:e>
                      <m:sub>
                        <m:r>
                          <a:rPr lang="en-US" b="0" i="1" smtClean="0">
                            <a:latin typeface="Cambria Math"/>
                            <a:ea typeface="Cambria Math"/>
                          </a:rPr>
                          <m:t>1</m:t>
                        </m:r>
                      </m:sub>
                    </m:sSub>
                    <m:r>
                      <a:rPr lang="en-US" b="0" i="1" smtClean="0">
                        <a:latin typeface="Cambria Math"/>
                        <a:ea typeface="Cambria Math"/>
                      </a:rPr>
                      <m:t>:</m:t>
                    </m:r>
                    <m:sSub>
                      <m:sSubPr>
                        <m:ctrlPr>
                          <a:rPr lang="en-US" b="0" i="1" smtClean="0">
                            <a:latin typeface="Cambria Math" panose="02040503050406030204" pitchFamily="18" charset="0"/>
                          </a:rPr>
                        </m:ctrlPr>
                      </m:sSubPr>
                      <m:e>
                        <m:r>
                          <a:rPr lang="en-US" b="0" i="1" smtClean="0">
                            <a:latin typeface="Cambria Math"/>
                            <a:ea typeface="Cambria Math"/>
                          </a:rPr>
                          <m:t>𝜇</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ea typeface="Cambria Math"/>
                          </a:rPr>
                          <m:t>𝜇</m:t>
                        </m:r>
                      </m:e>
                      <m:sub>
                        <m:r>
                          <a:rPr lang="en-US" b="0" i="1" smtClean="0">
                            <a:latin typeface="Cambria Math"/>
                          </a:rPr>
                          <m:t>2</m:t>
                        </m:r>
                      </m:sub>
                    </m:sSub>
                    <m:r>
                      <a:rPr lang="en-US" b="0" i="1" smtClean="0">
                        <a:latin typeface="Cambria Math"/>
                        <a:ea typeface="Cambria Math"/>
                      </a:rPr>
                      <m:t>&gt;0</m:t>
                    </m:r>
                  </m:oMath>
                </a14:m>
                <a:r>
                  <a:rPr lang="en-US" dirty="0">
                    <a:latin typeface="Times New Roman" pitchFamily="18" charset="0"/>
                    <a:cs typeface="Times New Roman" pitchFamily="18" charset="0"/>
                  </a:rPr>
                  <a:t> 	than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𝑍</m:t>
                        </m:r>
                      </m:e>
                      <m:sub>
                        <m:r>
                          <a:rPr lang="en-US" b="0" i="1" smtClean="0">
                            <a:latin typeface="Cambria Math"/>
                          </a:rPr>
                          <m:t>𝑐𝑎𝑙</m:t>
                        </m:r>
                      </m:sub>
                    </m:sSub>
                    <m:r>
                      <a:rPr lang="en-US" b="0" i="1" smtClean="0">
                        <a:latin typeface="Cambria Math"/>
                      </a:rPr>
                      <m:t>&gt;</m:t>
                    </m:r>
                    <m:sSub>
                      <m:sSubPr>
                        <m:ctrlPr>
                          <a:rPr lang="en-US" b="0" i="1" smtClean="0">
                            <a:latin typeface="Cambria Math" panose="02040503050406030204" pitchFamily="18" charset="0"/>
                          </a:rPr>
                        </m:ctrlPr>
                      </m:sSubPr>
                      <m:e>
                        <m:r>
                          <a:rPr lang="en-US" b="0" i="1" smtClean="0">
                            <a:latin typeface="Cambria Math"/>
                          </a:rPr>
                          <m:t>𝑍</m:t>
                        </m:r>
                      </m:e>
                      <m:sub>
                        <m:r>
                          <a:rPr lang="en-US" b="0" i="1" smtClean="0">
                            <a:latin typeface="Cambria Math"/>
                            <a:ea typeface="Cambria Math"/>
                          </a:rPr>
                          <m:t>𝛼</m:t>
                        </m:r>
                      </m:sub>
                    </m:sSub>
                  </m:oMath>
                </a14:m>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If </a:t>
                </a:r>
                <a14:m>
                  <m:oMath xmlns:m="http://schemas.openxmlformats.org/officeDocument/2006/math">
                    <m:sSub>
                      <m:sSubPr>
                        <m:ctrlPr>
                          <a:rPr lang="en-US" b="0" i="1" smtClean="0">
                            <a:latin typeface="Cambria Math" panose="02040503050406030204" pitchFamily="18" charset="0"/>
                            <a:ea typeface="Cambria Math"/>
                          </a:rPr>
                        </m:ctrlPr>
                      </m:sSubPr>
                      <m:e>
                        <m:r>
                          <a:rPr lang="en-US" b="0" i="1" smtClean="0">
                            <a:latin typeface="Cambria Math"/>
                            <a:ea typeface="Cambria Math"/>
                          </a:rPr>
                          <m:t>𝐻</m:t>
                        </m:r>
                      </m:e>
                      <m:sub>
                        <m:r>
                          <a:rPr lang="en-US" b="0" i="1" smtClean="0">
                            <a:latin typeface="Cambria Math"/>
                            <a:ea typeface="Cambria Math"/>
                          </a:rPr>
                          <m:t>1</m:t>
                        </m:r>
                      </m:sub>
                    </m:sSub>
                    <m:r>
                      <a:rPr lang="en-US" b="0" i="1" smtClean="0">
                        <a:latin typeface="Cambria Math"/>
                        <a:ea typeface="Cambria Math"/>
                      </a:rPr>
                      <m:t>:</m:t>
                    </m:r>
                    <m:sSub>
                      <m:sSubPr>
                        <m:ctrlPr>
                          <a:rPr lang="en-US" b="0" i="1" smtClean="0">
                            <a:latin typeface="Cambria Math" panose="02040503050406030204" pitchFamily="18" charset="0"/>
                          </a:rPr>
                        </m:ctrlPr>
                      </m:sSubPr>
                      <m:e>
                        <m:r>
                          <a:rPr lang="en-US" b="0" i="1" smtClean="0">
                            <a:latin typeface="Cambria Math"/>
                            <a:ea typeface="Cambria Math"/>
                          </a:rPr>
                          <m:t>𝜇</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ea typeface="Cambria Math"/>
                          </a:rPr>
                          <m:t>𝜇</m:t>
                        </m:r>
                      </m:e>
                      <m:sub>
                        <m:r>
                          <a:rPr lang="en-US" b="0" i="1" smtClean="0">
                            <a:latin typeface="Cambria Math"/>
                          </a:rPr>
                          <m:t>2</m:t>
                        </m:r>
                      </m:sub>
                    </m:sSub>
                    <m:r>
                      <a:rPr lang="en-US" b="0" i="1" smtClean="0">
                        <a:latin typeface="Cambria Math"/>
                        <a:ea typeface="Cambria Math"/>
                      </a:rPr>
                      <m:t>&lt;0</m:t>
                    </m:r>
                  </m:oMath>
                </a14:m>
                <a:r>
                  <a:rPr lang="en-US" dirty="0">
                    <a:latin typeface="Times New Roman" pitchFamily="18" charset="0"/>
                    <a:cs typeface="Times New Roman" pitchFamily="18" charset="0"/>
                  </a:rPr>
                  <a:t> 		than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𝑍</m:t>
                        </m:r>
                      </m:e>
                      <m:sub>
                        <m:r>
                          <a:rPr lang="en-US" b="0" i="1" smtClean="0">
                            <a:latin typeface="Cambria Math"/>
                          </a:rPr>
                          <m:t>𝑐𝑎𝑙</m:t>
                        </m:r>
                      </m:sub>
                    </m:sSub>
                    <m:r>
                      <a:rPr lang="en-US" b="0" i="1" smtClean="0">
                        <a:latin typeface="Cambria Math"/>
                      </a:rPr>
                      <m:t>&lt;−</m:t>
                    </m:r>
                    <m:sSub>
                      <m:sSubPr>
                        <m:ctrlPr>
                          <a:rPr lang="en-US" b="0" i="1" smtClean="0">
                            <a:latin typeface="Cambria Math" panose="02040503050406030204" pitchFamily="18" charset="0"/>
                          </a:rPr>
                        </m:ctrlPr>
                      </m:sSubPr>
                      <m:e>
                        <m:r>
                          <a:rPr lang="en-US" b="0" i="1" smtClean="0">
                            <a:latin typeface="Cambria Math"/>
                          </a:rPr>
                          <m:t>𝑍</m:t>
                        </m:r>
                      </m:e>
                      <m:sub>
                        <m:r>
                          <a:rPr lang="en-US" b="0" i="1" smtClean="0">
                            <a:latin typeface="Cambria Math"/>
                            <a:ea typeface="Cambria Math"/>
                          </a:rPr>
                          <m:t>𝛼</m:t>
                        </m:r>
                      </m:sub>
                    </m:sSub>
                  </m:oMath>
                </a14:m>
                <a:endParaRPr lang="en-US" dirty="0"/>
              </a:p>
              <a:p>
                <a:pPr algn="just"/>
                <a:endParaRPr lang="en-US" dirty="0"/>
              </a:p>
              <a:p>
                <a:pPr algn="just"/>
                <a:r>
                  <a:rPr lang="en-US" b="1" dirty="0">
                    <a:latin typeface="Times New Roman" pitchFamily="18" charset="0"/>
                    <a:cs typeface="Times New Roman" pitchFamily="18" charset="0"/>
                  </a:rPr>
                  <a:t>5. Calculation</a:t>
                </a:r>
              </a:p>
              <a:p>
                <a:pPr algn="just"/>
                <a:r>
                  <a:rPr lang="en-US" dirty="0">
                    <a:latin typeface="Times New Roman" pitchFamily="18" charset="0"/>
                    <a:cs typeface="Times New Roman" pitchFamily="18" charset="0"/>
                  </a:rPr>
                  <a:t>	Put all the information test statistics and get the results</a:t>
                </a:r>
              </a:p>
              <a:p>
                <a:pPr algn="just"/>
                <a:endParaRPr lang="en-US" dirty="0">
                  <a:latin typeface="Times New Roman" pitchFamily="18" charset="0"/>
                  <a:cs typeface="Times New Roman" pitchFamily="18" charset="0"/>
                </a:endParaRPr>
              </a:p>
              <a:p>
                <a:pPr algn="just"/>
                <a:r>
                  <a:rPr lang="en-US" b="1" dirty="0">
                    <a:latin typeface="Times New Roman" pitchFamily="18" charset="0"/>
                    <a:cs typeface="Times New Roman" pitchFamily="18" charset="0"/>
                  </a:rPr>
                  <a:t>6. Conclusion</a:t>
                </a:r>
              </a:p>
              <a:p>
                <a:pPr algn="just"/>
                <a:r>
                  <a:rPr lang="en-US" dirty="0">
                    <a:latin typeface="Times New Roman" pitchFamily="18" charset="0"/>
                    <a:cs typeface="Times New Roman" pitchFamily="18" charset="0"/>
                  </a:rPr>
                  <a:t>	If the calculated value of Z falls in the critical region than we say that our null hypothesis is rejected under and the provided information and conclude that the two population’s means are not identical..</a:t>
                </a:r>
              </a:p>
              <a:p>
                <a:pPr algn="just"/>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152400" y="228600"/>
                <a:ext cx="8763000" cy="5693546"/>
              </a:xfrm>
              <a:prstGeom prst="rect">
                <a:avLst/>
              </a:prstGeom>
              <a:blipFill rotWithShape="1">
                <a:blip r:embed="rId2"/>
                <a:stretch>
                  <a:fillRect l="-556" t="-536" r="-487"/>
                </a:stretch>
              </a:blipFill>
            </p:spPr>
            <p:txBody>
              <a:bodyPr/>
              <a:lstStyle/>
              <a:p>
                <a:r>
                  <a:rPr lang="en-US">
                    <a:noFill/>
                  </a:rPr>
                  <a:t> </a:t>
                </a:r>
              </a:p>
            </p:txBody>
          </p:sp>
        </mc:Fallback>
      </mc:AlternateContent>
    </p:spTree>
    <p:extLst>
      <p:ext uri="{BB962C8B-B14F-4D97-AF65-F5344CB8AC3E}">
        <p14:creationId xmlns:p14="http://schemas.microsoft.com/office/powerpoint/2010/main" val="10427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60557706"/>
              </p:ext>
            </p:extLst>
          </p:nvPr>
        </p:nvGraphicFramePr>
        <p:xfrm>
          <a:off x="990600" y="1269509"/>
          <a:ext cx="6858000" cy="212344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gridCol w="1714500">
                  <a:extLst>
                    <a:ext uri="{9D8B030D-6E8A-4147-A177-3AD203B41FA5}">
                      <a16:colId xmlns:a16="http://schemas.microsoft.com/office/drawing/2014/main" val="20003"/>
                    </a:ext>
                  </a:extLst>
                </a:gridCol>
              </a:tblGrid>
              <a:tr h="370840">
                <a:tc>
                  <a:txBody>
                    <a:bodyPr/>
                    <a:lstStyle/>
                    <a:p>
                      <a:pPr algn="ctr"/>
                      <a:r>
                        <a:rPr lang="el-GR" dirty="0"/>
                        <a:t>α</a:t>
                      </a:r>
                      <a:endParaRPr lang="en-US" dirty="0"/>
                    </a:p>
                  </a:txBody>
                  <a:tcPr/>
                </a:tc>
                <a:tc>
                  <a:txBody>
                    <a:bodyPr/>
                    <a:lstStyle/>
                    <a:p>
                      <a:pPr algn="ctr"/>
                      <a:r>
                        <a:rPr lang="en-US" dirty="0"/>
                        <a:t>Two sided (</a:t>
                      </a:r>
                      <a:r>
                        <a:rPr lang="el-GR" dirty="0"/>
                        <a:t>α</a:t>
                      </a:r>
                      <a:r>
                        <a:rPr lang="en-US" dirty="0"/>
                        <a:t>/2)</a:t>
                      </a:r>
                    </a:p>
                  </a:txBody>
                  <a:tcPr/>
                </a:tc>
                <a:tc>
                  <a:txBody>
                    <a:bodyPr/>
                    <a:lstStyle/>
                    <a:p>
                      <a:pPr algn="ctr"/>
                      <a:r>
                        <a:rPr lang="en-US" dirty="0"/>
                        <a:t>One sided right (</a:t>
                      </a:r>
                      <a:r>
                        <a:rPr lang="el-GR" dirty="0"/>
                        <a:t>α</a:t>
                      </a:r>
                      <a:r>
                        <a:rPr lang="en-US" dirty="0"/>
                        <a:t>)</a:t>
                      </a:r>
                    </a:p>
                  </a:txBody>
                  <a:tcPr/>
                </a:tc>
                <a:tc>
                  <a:txBody>
                    <a:bodyPr/>
                    <a:lstStyle/>
                    <a:p>
                      <a:pPr algn="ctr"/>
                      <a:r>
                        <a:rPr lang="en-US" dirty="0"/>
                        <a:t>One sided left  (-</a:t>
                      </a:r>
                      <a:r>
                        <a:rPr lang="el-GR" dirty="0"/>
                        <a:t>α</a:t>
                      </a:r>
                      <a:r>
                        <a:rPr lang="en-US" dirty="0"/>
                        <a:t>)</a:t>
                      </a:r>
                    </a:p>
                  </a:txBody>
                  <a:tcPr/>
                </a:tc>
                <a:extLst>
                  <a:ext uri="{0D108BD9-81ED-4DB2-BD59-A6C34878D82A}">
                    <a16:rowId xmlns:a16="http://schemas.microsoft.com/office/drawing/2014/main" val="10000"/>
                  </a:ext>
                </a:extLst>
              </a:tr>
              <a:tr h="370840">
                <a:tc>
                  <a:txBody>
                    <a:bodyPr/>
                    <a:lstStyle/>
                    <a:p>
                      <a:pPr algn="ctr"/>
                      <a:r>
                        <a:rPr lang="en-US" dirty="0"/>
                        <a:t>0.10 (10%)</a:t>
                      </a:r>
                    </a:p>
                  </a:txBody>
                  <a:tcPr/>
                </a:tc>
                <a:tc>
                  <a:txBody>
                    <a:bodyPr/>
                    <a:lstStyle/>
                    <a:p>
                      <a:pPr algn="ctr"/>
                      <a:r>
                        <a:rPr lang="en-US" dirty="0"/>
                        <a:t>-1.645 and +1.645</a:t>
                      </a:r>
                    </a:p>
                  </a:txBody>
                  <a:tcPr/>
                </a:tc>
                <a:tc>
                  <a:txBody>
                    <a:bodyPr/>
                    <a:lstStyle/>
                    <a:p>
                      <a:pPr algn="ctr"/>
                      <a:r>
                        <a:rPr lang="en-US" dirty="0"/>
                        <a:t>1.282</a:t>
                      </a:r>
                    </a:p>
                  </a:txBody>
                  <a:tcPr/>
                </a:tc>
                <a:tc>
                  <a:txBody>
                    <a:bodyPr/>
                    <a:lstStyle/>
                    <a:p>
                      <a:pPr algn="ctr"/>
                      <a:r>
                        <a:rPr lang="en-US" dirty="0"/>
                        <a:t>-1.282</a:t>
                      </a:r>
                    </a:p>
                  </a:txBody>
                  <a:tcPr/>
                </a:tc>
                <a:extLst>
                  <a:ext uri="{0D108BD9-81ED-4DB2-BD59-A6C34878D82A}">
                    <a16:rowId xmlns:a16="http://schemas.microsoft.com/office/drawing/2014/main" val="10001"/>
                  </a:ext>
                </a:extLst>
              </a:tr>
              <a:tr h="370840">
                <a:tc>
                  <a:txBody>
                    <a:bodyPr/>
                    <a:lstStyle/>
                    <a:p>
                      <a:pPr algn="ctr"/>
                      <a:r>
                        <a:rPr lang="en-US" dirty="0"/>
                        <a:t>0.05 (5%)</a:t>
                      </a:r>
                    </a:p>
                  </a:txBody>
                  <a:tcPr/>
                </a:tc>
                <a:tc>
                  <a:txBody>
                    <a:bodyPr/>
                    <a:lstStyle/>
                    <a:p>
                      <a:pPr algn="ctr"/>
                      <a:r>
                        <a:rPr lang="en-US" dirty="0"/>
                        <a:t>-1.96 and 1.96</a:t>
                      </a:r>
                    </a:p>
                  </a:txBody>
                  <a:tcPr/>
                </a:tc>
                <a:tc>
                  <a:txBody>
                    <a:bodyPr/>
                    <a:lstStyle/>
                    <a:p>
                      <a:pPr algn="ctr"/>
                      <a:r>
                        <a:rPr lang="en-US" dirty="0"/>
                        <a:t>1.645</a:t>
                      </a:r>
                    </a:p>
                  </a:txBody>
                  <a:tcPr/>
                </a:tc>
                <a:tc>
                  <a:txBody>
                    <a:bodyPr/>
                    <a:lstStyle/>
                    <a:p>
                      <a:pPr algn="ctr"/>
                      <a:r>
                        <a:rPr lang="en-US" dirty="0"/>
                        <a:t>-1.645</a:t>
                      </a:r>
                    </a:p>
                  </a:txBody>
                  <a:tcPr/>
                </a:tc>
                <a:extLst>
                  <a:ext uri="{0D108BD9-81ED-4DB2-BD59-A6C34878D82A}">
                    <a16:rowId xmlns:a16="http://schemas.microsoft.com/office/drawing/2014/main" val="10002"/>
                  </a:ext>
                </a:extLst>
              </a:tr>
              <a:tr h="370840">
                <a:tc>
                  <a:txBody>
                    <a:bodyPr/>
                    <a:lstStyle/>
                    <a:p>
                      <a:pPr algn="ctr"/>
                      <a:r>
                        <a:rPr lang="en-US" dirty="0"/>
                        <a:t>0.02 (2%)</a:t>
                      </a:r>
                    </a:p>
                  </a:txBody>
                  <a:tcPr/>
                </a:tc>
                <a:tc>
                  <a:txBody>
                    <a:bodyPr/>
                    <a:lstStyle/>
                    <a:p>
                      <a:pPr algn="ctr"/>
                      <a:r>
                        <a:rPr lang="en-US" dirty="0"/>
                        <a:t>-2.326 and 2.326</a:t>
                      </a:r>
                    </a:p>
                  </a:txBody>
                  <a:tcPr/>
                </a:tc>
                <a:tc>
                  <a:txBody>
                    <a:bodyPr/>
                    <a:lstStyle/>
                    <a:p>
                      <a:pPr algn="ctr"/>
                      <a:r>
                        <a:rPr lang="en-US" dirty="0"/>
                        <a:t>2.054</a:t>
                      </a:r>
                    </a:p>
                  </a:txBody>
                  <a:tcPr/>
                </a:tc>
                <a:tc>
                  <a:txBody>
                    <a:bodyPr/>
                    <a:lstStyle/>
                    <a:p>
                      <a:pPr algn="ctr"/>
                      <a:r>
                        <a:rPr lang="en-US" dirty="0"/>
                        <a:t>-2.054</a:t>
                      </a:r>
                    </a:p>
                  </a:txBody>
                  <a:tcPr/>
                </a:tc>
                <a:extLst>
                  <a:ext uri="{0D108BD9-81ED-4DB2-BD59-A6C34878D82A}">
                    <a16:rowId xmlns:a16="http://schemas.microsoft.com/office/drawing/2014/main" val="10003"/>
                  </a:ext>
                </a:extLst>
              </a:tr>
              <a:tr h="370840">
                <a:tc>
                  <a:txBody>
                    <a:bodyPr/>
                    <a:lstStyle/>
                    <a:p>
                      <a:pPr algn="ctr"/>
                      <a:r>
                        <a:rPr lang="en-US" dirty="0"/>
                        <a:t>0.01 (1%)</a:t>
                      </a:r>
                    </a:p>
                  </a:txBody>
                  <a:tcPr/>
                </a:tc>
                <a:tc>
                  <a:txBody>
                    <a:bodyPr/>
                    <a:lstStyle/>
                    <a:p>
                      <a:pPr algn="ctr"/>
                      <a:r>
                        <a:rPr lang="en-US" dirty="0"/>
                        <a:t>-2.575 and 2.575</a:t>
                      </a:r>
                    </a:p>
                  </a:txBody>
                  <a:tcPr/>
                </a:tc>
                <a:tc>
                  <a:txBody>
                    <a:bodyPr/>
                    <a:lstStyle/>
                    <a:p>
                      <a:pPr algn="ctr"/>
                      <a:r>
                        <a:rPr lang="en-US" dirty="0"/>
                        <a:t>2.326</a:t>
                      </a:r>
                    </a:p>
                  </a:txBody>
                  <a:tcPr/>
                </a:tc>
                <a:tc>
                  <a:txBody>
                    <a:bodyPr/>
                    <a:lstStyle/>
                    <a:p>
                      <a:pPr algn="ctr"/>
                      <a:r>
                        <a:rPr lang="en-US" dirty="0"/>
                        <a:t>-2.326</a:t>
                      </a:r>
                    </a:p>
                  </a:txBody>
                  <a:tcPr/>
                </a:tc>
                <a:extLst>
                  <a:ext uri="{0D108BD9-81ED-4DB2-BD59-A6C34878D82A}">
                    <a16:rowId xmlns:a16="http://schemas.microsoft.com/office/drawing/2014/main" val="10004"/>
                  </a:ext>
                </a:extLst>
              </a:tr>
            </a:tbl>
          </a:graphicData>
        </a:graphic>
      </p:graphicFrame>
      <p:sp>
        <p:nvSpPr>
          <p:cNvPr id="3" name="TextBox 2"/>
          <p:cNvSpPr txBox="1"/>
          <p:nvPr/>
        </p:nvSpPr>
        <p:spPr>
          <a:xfrm>
            <a:off x="381000" y="381000"/>
            <a:ext cx="8382000" cy="984885"/>
          </a:xfrm>
          <a:prstGeom prst="rect">
            <a:avLst/>
          </a:prstGeom>
          <a:noFill/>
        </p:spPr>
        <p:txBody>
          <a:bodyPr wrap="square" rtlCol="0">
            <a:spAutoFit/>
          </a:bodyPr>
          <a:lstStyle/>
          <a:p>
            <a:pPr algn="just"/>
            <a:r>
              <a:rPr lang="en-US" sz="2000" dirty="0">
                <a:latin typeface="Times New Roman" pitchFamily="18" charset="0"/>
                <a:cs typeface="Times New Roman" pitchFamily="18" charset="0"/>
              </a:rPr>
              <a:t>Table that can be use to take the tabulated value at different alpha’s is given below:</a:t>
            </a:r>
          </a:p>
          <a:p>
            <a:endParaRPr lang="en-US" dirty="0"/>
          </a:p>
        </p:txBody>
      </p:sp>
    </p:spTree>
    <p:extLst>
      <p:ext uri="{BB962C8B-B14F-4D97-AF65-F5344CB8AC3E}">
        <p14:creationId xmlns:p14="http://schemas.microsoft.com/office/powerpoint/2010/main" val="1054871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686800" cy="1661993"/>
          </a:xfrm>
          <a:prstGeom prst="rect">
            <a:avLst/>
          </a:prstGeom>
          <a:noFill/>
        </p:spPr>
        <p:txBody>
          <a:bodyPr wrap="square" rtlCol="0">
            <a:spAutoFit/>
          </a:bodyPr>
          <a:lstStyle/>
          <a:p>
            <a:pPr algn="just"/>
            <a:r>
              <a:rPr lang="en-US" sz="2400" b="1" dirty="0">
                <a:latin typeface="Times New Roman" pitchFamily="18" charset="0"/>
                <a:cs typeface="Times New Roman" pitchFamily="18" charset="0"/>
              </a:rPr>
              <a:t>Question</a:t>
            </a:r>
          </a:p>
          <a:p>
            <a:pPr algn="just"/>
            <a:r>
              <a:rPr lang="en-US" sz="2000" dirty="0">
                <a:latin typeface="Times New Roman" pitchFamily="18" charset="0"/>
                <a:cs typeface="Times New Roman" pitchFamily="18" charset="0"/>
              </a:rPr>
              <a:t>	Suppose you wish to estimate the effects of certain sleeping pill on men and women. Two samples are independently selected, and the relevant data are shown below:</a:t>
            </a:r>
          </a:p>
          <a:p>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673318321"/>
                  </p:ext>
                </p:extLst>
              </p:nvPr>
            </p:nvGraphicFramePr>
            <p:xfrm>
              <a:off x="1447800" y="2133600"/>
              <a:ext cx="6096000" cy="2021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a:t>Men</a:t>
                          </a:r>
                        </a:p>
                      </a:txBody>
                      <a:tcPr/>
                    </a:tc>
                    <a:tc>
                      <a:txBody>
                        <a:bodyPr/>
                        <a:lstStyle/>
                        <a:p>
                          <a:r>
                            <a:rPr lang="en-US" dirty="0"/>
                            <a:t>Women</a:t>
                          </a:r>
                        </a:p>
                      </a:txBody>
                      <a:tcPr/>
                    </a:tc>
                    <a:extLst>
                      <a:ext uri="{0D108BD9-81ED-4DB2-BD59-A6C34878D82A}">
                        <a16:rowId xmlns:a16="http://schemas.microsoft.com/office/drawing/2014/main" val="10000"/>
                      </a:ext>
                    </a:extLst>
                  </a:tr>
                  <a:tr h="518160">
                    <a:tc>
                      <a:txBody>
                        <a:bodyPr/>
                        <a:lstStyle/>
                        <a:p>
                          <a:r>
                            <a:rPr lang="en-US" dirty="0"/>
                            <a:t>Sample size</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cs typeface="Times New Roman" pitchFamily="18" charset="0"/>
                                      </a:rPr>
                                    </m:ctrlPr>
                                  </m:sSubPr>
                                  <m:e>
                                    <m:r>
                                      <a:rPr lang="en-US" sz="1800" b="0" i="1" smtClean="0">
                                        <a:latin typeface="Cambria Math"/>
                                        <a:cs typeface="Times New Roman" pitchFamily="18" charset="0"/>
                                      </a:rPr>
                                      <m:t>𝑛</m:t>
                                    </m:r>
                                  </m:e>
                                  <m:sub>
                                    <m:r>
                                      <a:rPr lang="en-US" sz="1800" b="0" i="1" smtClean="0">
                                        <a:latin typeface="Cambria Math"/>
                                        <a:cs typeface="Times New Roman" pitchFamily="18" charset="0"/>
                                      </a:rPr>
                                      <m:t>1</m:t>
                                    </m:r>
                                  </m:sub>
                                </m:sSub>
                                <m:r>
                                  <a:rPr lang="en-US" sz="1800" b="0" i="0" smtClean="0">
                                    <a:latin typeface="Cambria Math"/>
                                    <a:cs typeface="Times New Roman" pitchFamily="18" charset="0"/>
                                  </a:rPr>
                                  <m:t>=36</m:t>
                                </m:r>
                              </m:oMath>
                            </m:oMathPara>
                          </a14:m>
                          <a:endParaRPr lang="en-US" sz="1800" b="0" dirty="0">
                            <a:cs typeface="Times New Roman" pitchFamily="18" charset="0"/>
                          </a:endParaRPr>
                        </a:p>
                        <a:p>
                          <a:pPr algn="ct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latin typeface="Cambria Math"/>
                                    <a:cs typeface="Times New Roman" pitchFamily="18" charset="0"/>
                                  </a:rPr>
                                  <m:t> </m:t>
                                </m:r>
                                <m:sSub>
                                  <m:sSubPr>
                                    <m:ctrlPr>
                                      <a:rPr lang="en-US" sz="1800" b="0" i="1" smtClean="0">
                                        <a:latin typeface="Cambria Math" panose="02040503050406030204" pitchFamily="18" charset="0"/>
                                        <a:cs typeface="Times New Roman" pitchFamily="18" charset="0"/>
                                      </a:rPr>
                                    </m:ctrlPr>
                                  </m:sSubPr>
                                  <m:e>
                                    <m:r>
                                      <a:rPr lang="en-US" sz="1800" b="0" i="1" smtClean="0">
                                        <a:latin typeface="Cambria Math"/>
                                        <a:cs typeface="Times New Roman" pitchFamily="18" charset="0"/>
                                      </a:rPr>
                                      <m:t>𝑛</m:t>
                                    </m:r>
                                  </m:e>
                                  <m:sub>
                                    <m:r>
                                      <a:rPr lang="en-US" sz="1800" b="0" i="1" smtClean="0">
                                        <a:latin typeface="Cambria Math"/>
                                        <a:cs typeface="Times New Roman" pitchFamily="18" charset="0"/>
                                      </a:rPr>
                                      <m:t>2</m:t>
                                    </m:r>
                                  </m:sub>
                                </m:sSub>
                                <m:r>
                                  <a:rPr lang="en-US" sz="1800" b="0" i="1" smtClean="0">
                                    <a:latin typeface="Cambria Math"/>
                                    <a:cs typeface="Times New Roman" pitchFamily="18" charset="0"/>
                                  </a:rPr>
                                  <m:t>=64</m:t>
                                </m:r>
                              </m:oMath>
                            </m:oMathPara>
                          </a14:m>
                          <a:endParaRPr lang="en-US" dirty="0"/>
                        </a:p>
                      </a:txBody>
                      <a:tcPr/>
                    </a:tc>
                    <a:extLst>
                      <a:ext uri="{0D108BD9-81ED-4DB2-BD59-A6C34878D82A}">
                        <a16:rowId xmlns:a16="http://schemas.microsoft.com/office/drawing/2014/main" val="10001"/>
                      </a:ext>
                    </a:extLst>
                  </a:tr>
                  <a:tr h="370840">
                    <a:tc>
                      <a:txBody>
                        <a:bodyPr/>
                        <a:lstStyle/>
                        <a:p>
                          <a:r>
                            <a:rPr lang="en-US" dirty="0"/>
                            <a:t>Sample Mean</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cs typeface="Times New Roman" pitchFamily="18" charset="0"/>
                                      </a:rPr>
                                    </m:ctrlPr>
                                  </m:sSubPr>
                                  <m:e>
                                    <m:acc>
                                      <m:accPr>
                                        <m:chr m:val="̅"/>
                                        <m:ctrlPr>
                                          <a:rPr lang="en-US" sz="1800" i="1" smtClean="0">
                                            <a:latin typeface="Cambria Math" panose="02040503050406030204" pitchFamily="18" charset="0"/>
                                            <a:cs typeface="Times New Roman" pitchFamily="18" charset="0"/>
                                          </a:rPr>
                                        </m:ctrlPr>
                                      </m:accPr>
                                      <m:e>
                                        <m:r>
                                          <a:rPr lang="en-US" sz="1800" b="0" i="1" smtClean="0">
                                            <a:latin typeface="Cambria Math"/>
                                            <a:cs typeface="Times New Roman" pitchFamily="18" charset="0"/>
                                          </a:rPr>
                                          <m:t>𝑋</m:t>
                                        </m:r>
                                      </m:e>
                                    </m:acc>
                                  </m:e>
                                  <m:sub>
                                    <m:r>
                                      <a:rPr lang="en-US" sz="1800" b="0" i="1" smtClean="0">
                                        <a:latin typeface="Cambria Math"/>
                                        <a:cs typeface="Times New Roman" pitchFamily="18" charset="0"/>
                                      </a:rPr>
                                      <m:t>1</m:t>
                                    </m:r>
                                  </m:sub>
                                </m:sSub>
                                <m:r>
                                  <a:rPr lang="en-US" sz="1800" b="0" i="1" smtClean="0">
                                    <a:latin typeface="Cambria Math"/>
                                    <a:cs typeface="Times New Roman" pitchFamily="18" charset="0"/>
                                  </a:rPr>
                                  <m:t>=8.75</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cs typeface="Times New Roman" pitchFamily="18" charset="0"/>
                                      </a:rPr>
                                    </m:ctrlPr>
                                  </m:sSubPr>
                                  <m:e>
                                    <m:acc>
                                      <m:accPr>
                                        <m:chr m:val="̅"/>
                                        <m:ctrlPr>
                                          <a:rPr lang="en-US" sz="1800" b="0" i="1" smtClean="0">
                                            <a:latin typeface="Cambria Math" panose="02040503050406030204" pitchFamily="18" charset="0"/>
                                            <a:cs typeface="Times New Roman" pitchFamily="18" charset="0"/>
                                          </a:rPr>
                                        </m:ctrlPr>
                                      </m:accPr>
                                      <m:e>
                                        <m:r>
                                          <a:rPr lang="en-US" sz="1800" b="0" i="1" smtClean="0">
                                            <a:latin typeface="Cambria Math"/>
                                            <a:cs typeface="Times New Roman" pitchFamily="18" charset="0"/>
                                          </a:rPr>
                                          <m:t>𝑋</m:t>
                                        </m:r>
                                      </m:e>
                                    </m:acc>
                                  </m:e>
                                  <m:sub>
                                    <m:r>
                                      <a:rPr lang="en-US" sz="1800" b="0" i="1" smtClean="0">
                                        <a:latin typeface="Cambria Math"/>
                                        <a:cs typeface="Times New Roman" pitchFamily="18" charset="0"/>
                                      </a:rPr>
                                      <m:t>2</m:t>
                                    </m:r>
                                  </m:sub>
                                </m:sSub>
                                <m:r>
                                  <a:rPr lang="en-US" sz="1800" b="0" i="1" smtClean="0">
                                    <a:latin typeface="Cambria Math"/>
                                    <a:cs typeface="Times New Roman" pitchFamily="18" charset="0"/>
                                  </a:rPr>
                                  <m:t>=7.25</m:t>
                                </m:r>
                              </m:oMath>
                            </m:oMathPara>
                          </a14:m>
                          <a:endParaRPr lang="en-US" dirty="0"/>
                        </a:p>
                      </a:txBody>
                      <a:tcPr/>
                    </a:tc>
                    <a:extLst>
                      <a:ext uri="{0D108BD9-81ED-4DB2-BD59-A6C34878D82A}">
                        <a16:rowId xmlns:a16="http://schemas.microsoft.com/office/drawing/2014/main" val="10002"/>
                      </a:ext>
                    </a:extLst>
                  </a:tr>
                  <a:tr h="370840">
                    <a:tc>
                      <a:txBody>
                        <a:bodyPr/>
                        <a:lstStyle/>
                        <a:p>
                          <a:r>
                            <a:rPr lang="en-US" dirty="0"/>
                            <a:t>Population Variance</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cs typeface="Times New Roman" pitchFamily="18" charset="0"/>
                                      </a:rPr>
                                    </m:ctrlPr>
                                  </m:sSubPr>
                                  <m:e>
                                    <m:sSup>
                                      <m:sSupPr>
                                        <m:ctrlPr>
                                          <a:rPr lang="en-US" sz="1800" i="1" smtClean="0">
                                            <a:latin typeface="Cambria Math" panose="02040503050406030204" pitchFamily="18" charset="0"/>
                                            <a:cs typeface="Times New Roman" pitchFamily="18" charset="0"/>
                                          </a:rPr>
                                        </m:ctrlPr>
                                      </m:sSupPr>
                                      <m:e>
                                        <m:r>
                                          <a:rPr lang="en-US" sz="1800" i="1" smtClean="0">
                                            <a:latin typeface="Cambria Math"/>
                                            <a:ea typeface="Cambria Math"/>
                                            <a:cs typeface="Times New Roman" pitchFamily="18" charset="0"/>
                                          </a:rPr>
                                          <m:t>𝜎</m:t>
                                        </m:r>
                                      </m:e>
                                      <m:sup>
                                        <m:r>
                                          <a:rPr lang="en-US" sz="1800" b="0" i="1" smtClean="0">
                                            <a:latin typeface="Cambria Math"/>
                                            <a:cs typeface="Times New Roman" pitchFamily="18" charset="0"/>
                                          </a:rPr>
                                          <m:t>2</m:t>
                                        </m:r>
                                      </m:sup>
                                    </m:sSup>
                                  </m:e>
                                  <m:sub>
                                    <m:r>
                                      <a:rPr lang="en-US" sz="1800" b="0" i="1" smtClean="0">
                                        <a:latin typeface="Cambria Math"/>
                                        <a:cs typeface="Times New Roman" pitchFamily="18" charset="0"/>
                                      </a:rPr>
                                      <m:t>1</m:t>
                                    </m:r>
                                  </m:sub>
                                </m:sSub>
                                <m:r>
                                  <a:rPr lang="en-US" sz="1800" b="0" i="1" smtClean="0">
                                    <a:latin typeface="Cambria Math"/>
                                    <a:cs typeface="Times New Roman" pitchFamily="18" charset="0"/>
                                  </a:rPr>
                                  <m:t>=9</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cs typeface="Times New Roman" pitchFamily="18" charset="0"/>
                                      </a:rPr>
                                    </m:ctrlPr>
                                  </m:sSubPr>
                                  <m:e>
                                    <m:sSup>
                                      <m:sSupPr>
                                        <m:ctrlPr>
                                          <a:rPr lang="en-US" sz="1800" b="0" i="1" smtClean="0">
                                            <a:latin typeface="Cambria Math" panose="02040503050406030204" pitchFamily="18" charset="0"/>
                                            <a:cs typeface="Times New Roman" pitchFamily="18" charset="0"/>
                                          </a:rPr>
                                        </m:ctrlPr>
                                      </m:sSupPr>
                                      <m:e>
                                        <m:r>
                                          <a:rPr lang="en-US" sz="1800" b="0" i="1" smtClean="0">
                                            <a:latin typeface="Cambria Math"/>
                                            <a:ea typeface="Cambria Math"/>
                                            <a:cs typeface="Times New Roman" pitchFamily="18" charset="0"/>
                                          </a:rPr>
                                          <m:t>𝜎</m:t>
                                        </m:r>
                                      </m:e>
                                      <m:sup>
                                        <m:r>
                                          <a:rPr lang="en-US" sz="1800" b="0" i="1" smtClean="0">
                                            <a:latin typeface="Cambria Math"/>
                                            <a:cs typeface="Times New Roman" pitchFamily="18" charset="0"/>
                                          </a:rPr>
                                          <m:t>2</m:t>
                                        </m:r>
                                      </m:sup>
                                    </m:sSup>
                                  </m:e>
                                  <m:sub>
                                    <m:r>
                                      <a:rPr lang="en-US" sz="1800" b="0" i="1" smtClean="0">
                                        <a:latin typeface="Cambria Math"/>
                                        <a:cs typeface="Times New Roman" pitchFamily="18" charset="0"/>
                                      </a:rPr>
                                      <m:t>2</m:t>
                                    </m:r>
                                  </m:sub>
                                </m:sSub>
                                <m:r>
                                  <a:rPr lang="en-US" sz="1800" b="0" i="1" smtClean="0">
                                    <a:latin typeface="Cambria Math"/>
                                    <a:cs typeface="Times New Roman" pitchFamily="18" charset="0"/>
                                  </a:rPr>
                                  <m:t>=4</m:t>
                                </m:r>
                              </m:oMath>
                            </m:oMathPara>
                          </a14:m>
                          <a:endParaRPr lang="en-US" dirty="0"/>
                        </a:p>
                      </a:txBody>
                      <a:tcPr/>
                    </a:tc>
                    <a:extLst>
                      <a:ext uri="{0D108BD9-81ED-4DB2-BD59-A6C34878D82A}">
                        <a16:rowId xmlns:a16="http://schemas.microsoft.com/office/drawing/2014/main" val="10003"/>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673318321"/>
                  </p:ext>
                </p:extLst>
              </p:nvPr>
            </p:nvGraphicFramePr>
            <p:xfrm>
              <a:off x="1447800" y="2133600"/>
              <a:ext cx="6096000" cy="20218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en-US" dirty="0"/>
                        </a:p>
                      </a:txBody>
                      <a:tcPr/>
                    </a:tc>
                    <a:tc>
                      <a:txBody>
                        <a:bodyPr/>
                        <a:lstStyle/>
                        <a:p>
                          <a:r>
                            <a:rPr lang="en-US" dirty="0" smtClean="0"/>
                            <a:t>Men</a:t>
                          </a:r>
                          <a:endParaRPr lang="en-US" dirty="0"/>
                        </a:p>
                      </a:txBody>
                      <a:tcPr/>
                    </a:tc>
                    <a:tc>
                      <a:txBody>
                        <a:bodyPr/>
                        <a:lstStyle/>
                        <a:p>
                          <a:r>
                            <a:rPr lang="en-US" dirty="0" smtClean="0"/>
                            <a:t>Women</a:t>
                          </a:r>
                          <a:endParaRPr lang="en-US" dirty="0"/>
                        </a:p>
                      </a:txBody>
                      <a:tcPr/>
                    </a:tc>
                  </a:tr>
                  <a:tr h="640080">
                    <a:tc>
                      <a:txBody>
                        <a:bodyPr/>
                        <a:lstStyle/>
                        <a:p>
                          <a:r>
                            <a:rPr lang="en-US" dirty="0" smtClean="0"/>
                            <a:t>Sample size</a:t>
                          </a:r>
                          <a:endParaRPr lang="en-US" dirty="0"/>
                        </a:p>
                      </a:txBody>
                      <a:tcPr/>
                    </a:tc>
                    <a:tc>
                      <a:txBody>
                        <a:bodyPr/>
                        <a:lstStyle/>
                        <a:p>
                          <a:endParaRPr lang="en-US"/>
                        </a:p>
                      </a:txBody>
                      <a:tcPr>
                        <a:blipFill rotWithShape="1">
                          <a:blip r:embed="rId2"/>
                          <a:stretch>
                            <a:fillRect l="-100000" t="-62857" r="-99701" b="-173333"/>
                          </a:stretch>
                        </a:blipFill>
                      </a:tcPr>
                    </a:tc>
                    <a:tc>
                      <a:txBody>
                        <a:bodyPr/>
                        <a:lstStyle/>
                        <a:p>
                          <a:endParaRPr lang="en-US"/>
                        </a:p>
                      </a:txBody>
                      <a:tcPr>
                        <a:blipFill rotWithShape="1">
                          <a:blip r:embed="rId2"/>
                          <a:stretch>
                            <a:fillRect l="-200601" t="-62857" b="-173333"/>
                          </a:stretch>
                        </a:blipFill>
                      </a:tcPr>
                    </a:tc>
                  </a:tr>
                  <a:tr h="370840">
                    <a:tc>
                      <a:txBody>
                        <a:bodyPr/>
                        <a:lstStyle/>
                        <a:p>
                          <a:r>
                            <a:rPr lang="en-US" dirty="0" smtClean="0"/>
                            <a:t>Sample Mean</a:t>
                          </a:r>
                          <a:endParaRPr lang="en-US" dirty="0"/>
                        </a:p>
                      </a:txBody>
                      <a:tcPr/>
                    </a:tc>
                    <a:tc>
                      <a:txBody>
                        <a:bodyPr/>
                        <a:lstStyle/>
                        <a:p>
                          <a:endParaRPr lang="en-US"/>
                        </a:p>
                      </a:txBody>
                      <a:tcPr>
                        <a:blipFill rotWithShape="1">
                          <a:blip r:embed="rId2"/>
                          <a:stretch>
                            <a:fillRect l="-100000" t="-280328" r="-99701" b="-198361"/>
                          </a:stretch>
                        </a:blipFill>
                      </a:tcPr>
                    </a:tc>
                    <a:tc>
                      <a:txBody>
                        <a:bodyPr/>
                        <a:lstStyle/>
                        <a:p>
                          <a:endParaRPr lang="en-US"/>
                        </a:p>
                      </a:txBody>
                      <a:tcPr>
                        <a:blipFill rotWithShape="1">
                          <a:blip r:embed="rId2"/>
                          <a:stretch>
                            <a:fillRect l="-200601" t="-280328" b="-198361"/>
                          </a:stretch>
                        </a:blipFill>
                      </a:tcPr>
                    </a:tc>
                  </a:tr>
                  <a:tr h="640080">
                    <a:tc>
                      <a:txBody>
                        <a:bodyPr/>
                        <a:lstStyle/>
                        <a:p>
                          <a:r>
                            <a:rPr lang="en-US" dirty="0" smtClean="0"/>
                            <a:t>Population Variance</a:t>
                          </a:r>
                          <a:endParaRPr lang="en-US" dirty="0"/>
                        </a:p>
                      </a:txBody>
                      <a:tcPr/>
                    </a:tc>
                    <a:tc>
                      <a:txBody>
                        <a:bodyPr/>
                        <a:lstStyle/>
                        <a:p>
                          <a:endParaRPr lang="en-US"/>
                        </a:p>
                      </a:txBody>
                      <a:tcPr>
                        <a:blipFill rotWithShape="1">
                          <a:blip r:embed="rId2"/>
                          <a:stretch>
                            <a:fillRect l="-100000" t="-220952" r="-99701" b="-15238"/>
                          </a:stretch>
                        </a:blipFill>
                      </a:tcPr>
                    </a:tc>
                    <a:tc>
                      <a:txBody>
                        <a:bodyPr/>
                        <a:lstStyle/>
                        <a:p>
                          <a:endParaRPr lang="en-US"/>
                        </a:p>
                      </a:txBody>
                      <a:tcPr>
                        <a:blipFill rotWithShape="1">
                          <a:blip r:embed="rId2"/>
                          <a:stretch>
                            <a:fillRect l="-200601" t="-220952" b="-15238"/>
                          </a:stretch>
                        </a:blipFill>
                      </a:tcPr>
                    </a:tc>
                  </a:tr>
                </a:tbl>
              </a:graphicData>
            </a:graphic>
          </p:graphicFrame>
        </mc:Fallback>
      </mc:AlternateContent>
      <mc:AlternateContent xmlns:mc="http://schemas.openxmlformats.org/markup-compatibility/2006" xmlns:a14="http://schemas.microsoft.com/office/drawing/2010/main">
        <mc:Choice Requires="a14">
          <p:sp>
            <p:nvSpPr>
              <p:cNvPr id="4" name="TextBox 3"/>
              <p:cNvSpPr txBox="1"/>
              <p:nvPr/>
            </p:nvSpPr>
            <p:spPr>
              <a:xfrm>
                <a:off x="381000" y="4670286"/>
                <a:ext cx="8229600" cy="707886"/>
              </a:xfrm>
              <a:prstGeom prst="rect">
                <a:avLst/>
              </a:prstGeom>
              <a:noFill/>
            </p:spPr>
            <p:txBody>
              <a:bodyPr wrap="square" rtlCol="0">
                <a:spAutoFit/>
              </a:bodyPr>
              <a:lstStyle/>
              <a:p>
                <a:pPr algn="just"/>
                <a:r>
                  <a:rPr lang="en-US" sz="2000" dirty="0">
                    <a:latin typeface="Times New Roman" pitchFamily="18" charset="0"/>
                    <a:cs typeface="Times New Roman" pitchFamily="18" charset="0"/>
                  </a:rPr>
                  <a:t>Test the null hypothesis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 </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oMath>
                </a14:m>
                <a:r>
                  <a:rPr lang="en-US" sz="2000" dirty="0">
                    <a:latin typeface="Times New Roman" pitchFamily="18" charset="0"/>
                    <a:cs typeface="Times New Roman" pitchFamily="18" charset="0"/>
                  </a:rPr>
                  <a:t> against the alternative hypothesis </a:t>
                </a:r>
                <a14:m>
                  <m:oMath xmlns:m="http://schemas.openxmlformats.org/officeDocument/2006/math">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&gt;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oMath>
                </a14:m>
                <a:r>
                  <a:rPr lang="en-US" sz="2000" dirty="0">
                    <a:latin typeface="Times New Roman" pitchFamily="18" charset="0"/>
                    <a:cs typeface="Times New Roman" pitchFamily="18" charset="0"/>
                  </a:rPr>
                  <a:t> at </a:t>
                </a:r>
                <a:r>
                  <a:rPr lang="el-GR" sz="2000" dirty="0">
                    <a:latin typeface="Times New Roman" pitchFamily="18" charset="0"/>
                    <a:cs typeface="Times New Roman" pitchFamily="18" charset="0"/>
                  </a:rPr>
                  <a:t>α</a:t>
                </a:r>
                <a:r>
                  <a:rPr lang="en-US" sz="2000" dirty="0">
                    <a:latin typeface="Times New Roman" pitchFamily="18" charset="0"/>
                    <a:cs typeface="Times New Roman" pitchFamily="18" charset="0"/>
                  </a:rPr>
                  <a:t> = 0.05.  </a:t>
                </a:r>
              </a:p>
            </p:txBody>
          </p:sp>
        </mc:Choice>
        <mc:Fallback xmlns="">
          <p:sp>
            <p:nvSpPr>
              <p:cNvPr id="4" name="TextBox 3"/>
              <p:cNvSpPr txBox="1">
                <a:spLocks noRot="1" noChangeAspect="1" noMove="1" noResize="1" noEditPoints="1" noAdjustHandles="1" noChangeArrowheads="1" noChangeShapeType="1" noTextEdit="1"/>
              </p:cNvSpPr>
              <p:nvPr/>
            </p:nvSpPr>
            <p:spPr>
              <a:xfrm>
                <a:off x="381000" y="4670286"/>
                <a:ext cx="8229600" cy="707886"/>
              </a:xfrm>
              <a:prstGeom prst="rect">
                <a:avLst/>
              </a:prstGeom>
              <a:blipFill rotWithShape="1">
                <a:blip r:embed="rId3"/>
                <a:stretch>
                  <a:fillRect l="-815" t="-4310" r="-741" b="-14655"/>
                </a:stretch>
              </a:blipFill>
            </p:spPr>
            <p:txBody>
              <a:bodyPr/>
              <a:lstStyle/>
              <a:p>
                <a:r>
                  <a:rPr lang="en-US">
                    <a:noFill/>
                  </a:rPr>
                  <a:t> </a:t>
                </a:r>
              </a:p>
            </p:txBody>
          </p:sp>
        </mc:Fallback>
      </mc:AlternateContent>
    </p:spTree>
    <p:extLst>
      <p:ext uri="{BB962C8B-B14F-4D97-AF65-F5344CB8AC3E}">
        <p14:creationId xmlns:p14="http://schemas.microsoft.com/office/powerpoint/2010/main" val="3821601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28600" y="381000"/>
                <a:ext cx="8686800" cy="4872809"/>
              </a:xfrm>
              <a:prstGeom prst="rect">
                <a:avLst/>
              </a:prstGeom>
              <a:noFill/>
            </p:spPr>
            <p:txBody>
              <a:bodyPr wrap="square" rtlCol="0">
                <a:spAutoFit/>
              </a:bodyPr>
              <a:lstStyle/>
              <a:p>
                <a:r>
                  <a:rPr lang="en-US" sz="2400" b="1" dirty="0">
                    <a:latin typeface="Times New Roman" pitchFamily="18" charset="0"/>
                    <a:cs typeface="Times New Roman" pitchFamily="18" charset="0"/>
                  </a:rPr>
                  <a:t>Solution</a:t>
                </a:r>
              </a:p>
              <a:p>
                <a:endParaRPr lang="en-US" sz="2400" b="1" dirty="0">
                  <a:latin typeface="Times New Roman" pitchFamily="18" charset="0"/>
                  <a:cs typeface="Times New Roman" pitchFamily="18" charset="0"/>
                </a:endParaRPr>
              </a:p>
              <a:p>
                <a:pPr marL="342900" indent="-342900" algn="just">
                  <a:buAutoNum type="arabicPeriod"/>
                </a:pPr>
                <a:r>
                  <a:rPr lang="en-US" sz="2000" b="1" dirty="0">
                    <a:latin typeface="Times New Roman" pitchFamily="18" charset="0"/>
                    <a:cs typeface="Times New Roman" pitchFamily="18" charset="0"/>
                  </a:rPr>
                  <a:t>Null hypothesis:</a:t>
                </a:r>
                <a:r>
                  <a:rPr lang="en-US" sz="2000" dirty="0">
                    <a:latin typeface="Times New Roman" pitchFamily="18" charset="0"/>
                    <a:cs typeface="Times New Roman" pitchFamily="18" charset="0"/>
                  </a:rPr>
                  <a:t>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 </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oMath>
                </a14:m>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Alternative hypothesis</a:t>
                </a:r>
                <a:r>
                  <a:rPr lang="en-US" sz="2000" dirty="0">
                    <a:latin typeface="Times New Roman" pitchFamily="18" charset="0"/>
                    <a:cs typeface="Times New Roman" pitchFamily="18" charset="0"/>
                  </a:rPr>
                  <a:t>:</a:t>
                </a:r>
                <a14:m>
                  <m:oMath xmlns:m="http://schemas.openxmlformats.org/officeDocument/2006/math">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&gt;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oMath>
                </a14:m>
                <a:endParaRPr lang="en-US" sz="2000" dirty="0">
                  <a:latin typeface="Times New Roman" pitchFamily="18" charset="0"/>
                  <a:cs typeface="Times New Roman" pitchFamily="18" charset="0"/>
                </a:endParaRPr>
              </a:p>
              <a:p>
                <a:pPr marL="342900" indent="-342900" algn="just">
                  <a:buAutoNum type="arabicPeriod"/>
                </a:pPr>
                <a:r>
                  <a:rPr lang="en-US" sz="2000" b="1" dirty="0">
                    <a:latin typeface="Times New Roman" pitchFamily="18" charset="0"/>
                    <a:cs typeface="Times New Roman" pitchFamily="18" charset="0"/>
                  </a:rPr>
                  <a:t>Level of significance</a:t>
                </a:r>
                <a:r>
                  <a:rPr lang="en-US" sz="2000" dirty="0">
                    <a:latin typeface="Times New Roman" pitchFamily="18" charset="0"/>
                    <a:cs typeface="Times New Roman" pitchFamily="18" charset="0"/>
                  </a:rPr>
                  <a:t>:	</a:t>
                </a:r>
                <a:r>
                  <a:rPr lang="el-GR" sz="2000" dirty="0">
                    <a:latin typeface="Times New Roman" pitchFamily="18" charset="0"/>
                    <a:cs typeface="Times New Roman" pitchFamily="18" charset="0"/>
                  </a:rPr>
                  <a:t>α</a:t>
                </a:r>
                <a:r>
                  <a:rPr lang="en-US" sz="2000" dirty="0">
                    <a:latin typeface="Times New Roman" pitchFamily="18" charset="0"/>
                    <a:cs typeface="Times New Roman" pitchFamily="18" charset="0"/>
                  </a:rPr>
                  <a:t> = 0.05</a:t>
                </a:r>
              </a:p>
              <a:p>
                <a:pPr marL="342900" indent="-342900" algn="just">
                  <a:buAutoNum type="arabicPeriod"/>
                </a:pPr>
                <a:r>
                  <a:rPr lang="en-US" sz="2000" b="1" dirty="0">
                    <a:latin typeface="Times New Roman" pitchFamily="18" charset="0"/>
                    <a:cs typeface="Times New Roman" pitchFamily="18" charset="0"/>
                  </a:rPr>
                  <a:t>Test statistics:	</a:t>
                </a:r>
                <a:r>
                  <a:rPr lang="en-US" sz="2000" dirty="0">
                    <a:latin typeface="Times New Roman" pitchFamily="18" charset="0"/>
                    <a:cs typeface="Times New Roman" pitchFamily="18" charset="0"/>
                  </a:rPr>
                  <a:t>	</a:t>
                </a:r>
                <a:r>
                  <a:rPr lang="en-US" sz="2000" b="0" dirty="0"/>
                  <a:t> </a:t>
                </a:r>
                <a14:m>
                  <m:oMath xmlns:m="http://schemas.openxmlformats.org/officeDocument/2006/math">
                    <m:r>
                      <a:rPr lang="en-US" sz="2000" b="0" i="1" smtClean="0">
                        <a:latin typeface="Cambria Math"/>
                      </a:rPr>
                      <m:t>𝑍</m:t>
                    </m:r>
                    <m:r>
                      <a:rPr lang="en-US" sz="2000" b="0" i="1" smtClean="0">
                        <a:latin typeface="Cambria Math"/>
                      </a:rPr>
                      <m:t>=</m:t>
                    </m:r>
                    <m:f>
                      <m:fPr>
                        <m:ctrlPr>
                          <a:rPr lang="en-US" sz="2000" b="0" i="1" smtClean="0">
                            <a:latin typeface="Cambria Math" panose="02040503050406030204" pitchFamily="18" charset="0"/>
                          </a:rPr>
                        </m:ctrlPr>
                      </m:fPr>
                      <m:num>
                        <m:sSub>
                          <m:sSubPr>
                            <m:ctrlPr>
                              <a:rPr lang="en-US" sz="200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m:t>
                            </m:r>
                            <m:acc>
                              <m:accPr>
                                <m:chr m:val="̅"/>
                                <m:ctrlPr>
                                  <a:rPr lang="en-US" sz="2000" i="1" smtClean="0">
                                    <a:latin typeface="Cambria Math" panose="02040503050406030204" pitchFamily="18" charset="0"/>
                                    <a:cs typeface="Times New Roman" pitchFamily="18" charset="0"/>
                                  </a:rPr>
                                </m:ctrlPr>
                              </m:accPr>
                              <m:e>
                                <m:r>
                                  <a:rPr lang="en-US" sz="2000" b="0" i="1" smtClean="0">
                                    <a:latin typeface="Cambria Math"/>
                                    <a:cs typeface="Times New Roman" pitchFamily="18" charset="0"/>
                                  </a:rPr>
                                  <m:t>𝑋</m:t>
                                </m:r>
                              </m:e>
                            </m:acc>
                          </m:e>
                          <m:sub>
                            <m:r>
                              <a:rPr lang="en-US" sz="2000" b="0" i="1" smtClean="0">
                                <a:latin typeface="Cambria Math"/>
                                <a:cs typeface="Times New Roman" pitchFamily="18" charset="0"/>
                              </a:rPr>
                              <m:t>1</m:t>
                            </m:r>
                          </m:sub>
                        </m:sSub>
                        <m:r>
                          <a:rPr lang="en-US" sz="2000" b="0" i="1" smtClean="0">
                            <a:latin typeface="Cambria Math"/>
                            <a:cs typeface="Times New Roman" pitchFamily="18" charset="0"/>
                          </a:rPr>
                          <m:t> −</m:t>
                        </m:r>
                        <m:sSub>
                          <m:sSubPr>
                            <m:ctrlPr>
                              <a:rPr lang="en-US" sz="2000" b="0" i="1" smtClean="0">
                                <a:latin typeface="Cambria Math" panose="02040503050406030204" pitchFamily="18" charset="0"/>
                                <a:cs typeface="Times New Roman" pitchFamily="18" charset="0"/>
                              </a:rPr>
                            </m:ctrlPr>
                          </m:sSubPr>
                          <m:e>
                            <m:acc>
                              <m:accPr>
                                <m:chr m:val="̅"/>
                                <m:ctrlPr>
                                  <a:rPr lang="en-US" sz="2000" b="0" i="1" smtClean="0">
                                    <a:latin typeface="Cambria Math" panose="02040503050406030204" pitchFamily="18" charset="0"/>
                                    <a:cs typeface="Times New Roman" pitchFamily="18" charset="0"/>
                                  </a:rPr>
                                </m:ctrlPr>
                              </m:accPr>
                              <m:e>
                                <m:r>
                                  <a:rPr lang="en-US" sz="2000" b="0" i="1" smtClean="0">
                                    <a:latin typeface="Cambria Math"/>
                                    <a:cs typeface="Times New Roman" pitchFamily="18" charset="0"/>
                                  </a:rPr>
                                  <m:t>𝑋</m:t>
                                </m:r>
                              </m:e>
                            </m:acc>
                          </m:e>
                          <m:sub>
                            <m:r>
                              <a:rPr lang="en-US" sz="2000" b="0" i="1" smtClean="0">
                                <a:latin typeface="Cambria Math"/>
                                <a:cs typeface="Times New Roman" pitchFamily="18" charset="0"/>
                              </a:rPr>
                              <m:t>2</m:t>
                            </m:r>
                          </m:sub>
                        </m:sSub>
                        <m:r>
                          <a:rPr lang="en-US" sz="2000" b="0" i="1" smtClean="0">
                            <a:latin typeface="Cambria Math"/>
                            <a:cs typeface="Times New Roman" pitchFamily="18" charset="0"/>
                          </a:rPr>
                          <m:t>)</m:t>
                        </m:r>
                        <m:r>
                          <a:rPr lang="en-US" sz="2000" b="0" i="1" smtClean="0">
                            <a:latin typeface="Cambria Math"/>
                          </a:rPr>
                          <m:t>−(</m:t>
                        </m:r>
                        <m:sSub>
                          <m:sSubPr>
                            <m:ctrlPr>
                              <a:rPr lang="en-US" sz="2000" i="1" smtClean="0">
                                <a:latin typeface="Cambria Math" panose="02040503050406030204" pitchFamily="18" charset="0"/>
                                <a:cs typeface="Times New Roman" pitchFamily="18" charset="0"/>
                              </a:rPr>
                            </m:ctrlPr>
                          </m:sSubPr>
                          <m:e>
                            <m:r>
                              <a:rPr lang="en-US" sz="2000" i="1" smtClean="0">
                                <a:latin typeface="Cambria Math"/>
                                <a:ea typeface="Cambria Math"/>
                                <a:cs typeface="Times New Roman" pitchFamily="18" charset="0"/>
                              </a:rPr>
                              <m:t>𝜇</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 − </m:t>
                        </m:r>
                        <m:sSub>
                          <m:sSubPr>
                            <m:ctrlPr>
                              <a:rPr lang="en-US" sz="2000" b="0" i="1" smtClean="0">
                                <a:latin typeface="Cambria Math" panose="02040503050406030204" pitchFamily="18" charset="0"/>
                                <a:cs typeface="Times New Roman" pitchFamily="18" charset="0"/>
                              </a:rPr>
                            </m:ctrlPr>
                          </m:sSubPr>
                          <m:e>
                            <m:r>
                              <a:rPr lang="en-US" sz="2000" b="0" i="1" smtClean="0">
                                <a:latin typeface="Cambria Math"/>
                                <a:ea typeface="Cambria Math"/>
                                <a:cs typeface="Times New Roman" pitchFamily="18" charset="0"/>
                              </a:rPr>
                              <m:t>𝜇</m:t>
                            </m:r>
                          </m:e>
                          <m:sub>
                            <m:r>
                              <a:rPr lang="en-US" sz="2000" b="0" i="1" smtClean="0">
                                <a:latin typeface="Cambria Math"/>
                                <a:cs typeface="Times New Roman" pitchFamily="18" charset="0"/>
                              </a:rPr>
                              <m:t>2</m:t>
                            </m:r>
                          </m:sub>
                        </m:sSub>
                        <m:r>
                          <a:rPr lang="en-US" sz="2000" b="0" i="1" smtClean="0">
                            <a:latin typeface="Cambria Math"/>
                            <a:cs typeface="Times New Roman" pitchFamily="18" charset="0"/>
                          </a:rPr>
                          <m:t>)</m:t>
                        </m:r>
                      </m:num>
                      <m:den>
                        <m:rad>
                          <m:radPr>
                            <m:degHide m:val="on"/>
                            <m:ctrlPr>
                              <a:rPr lang="en-US" sz="2000" b="0" i="1" smtClean="0">
                                <a:latin typeface="Cambria Math" panose="02040503050406030204" pitchFamily="18" charset="0"/>
                              </a:rPr>
                            </m:ctrlPr>
                          </m:radPr>
                          <m:deg/>
                          <m:e>
                            <m:f>
                              <m:fPr>
                                <m:ctrlPr>
                                  <a:rPr lang="en-US" sz="2000" b="0" i="1" smtClean="0">
                                    <a:latin typeface="Cambria Math" panose="02040503050406030204" pitchFamily="18" charset="0"/>
                                  </a:rPr>
                                </m:ctrlPr>
                              </m:fPr>
                              <m:num>
                                <m:sSub>
                                  <m:sSubPr>
                                    <m:ctrlPr>
                                      <a:rPr lang="en-US" sz="2000" i="1" smtClean="0">
                                        <a:latin typeface="Cambria Math" panose="02040503050406030204" pitchFamily="18" charset="0"/>
                                        <a:cs typeface="Times New Roman" pitchFamily="18" charset="0"/>
                                      </a:rPr>
                                    </m:ctrlPr>
                                  </m:sSubPr>
                                  <m:e>
                                    <m:sSup>
                                      <m:sSupPr>
                                        <m:ctrlPr>
                                          <a:rPr lang="en-US" sz="2000" i="1" smtClean="0">
                                            <a:latin typeface="Cambria Math" panose="02040503050406030204" pitchFamily="18" charset="0"/>
                                            <a:cs typeface="Times New Roman" pitchFamily="18" charset="0"/>
                                          </a:rPr>
                                        </m:ctrlPr>
                                      </m:sSupPr>
                                      <m:e>
                                        <m:r>
                                          <a:rPr lang="en-US" sz="2000" i="1" smtClean="0">
                                            <a:latin typeface="Cambria Math"/>
                                            <a:ea typeface="Cambria Math"/>
                                            <a:cs typeface="Times New Roman" pitchFamily="18" charset="0"/>
                                          </a:rPr>
                                          <m:t>𝜎</m:t>
                                        </m:r>
                                      </m:e>
                                      <m:sup>
                                        <m:r>
                                          <a:rPr lang="en-US" sz="2000" b="0" i="1" smtClean="0">
                                            <a:latin typeface="Cambria Math"/>
                                            <a:cs typeface="Times New Roman" pitchFamily="18" charset="0"/>
                                          </a:rPr>
                                          <m:t>2</m:t>
                                        </m:r>
                                      </m:sup>
                                    </m:sSup>
                                  </m:e>
                                  <m:sub>
                                    <m:r>
                                      <a:rPr lang="en-US" sz="2000" b="0" i="1" smtClean="0">
                                        <a:latin typeface="Cambria Math"/>
                                        <a:cs typeface="Times New Roman" pitchFamily="18" charset="0"/>
                                      </a:rPr>
                                      <m:t>1</m:t>
                                    </m:r>
                                  </m:sub>
                                </m:sSub>
                              </m:num>
                              <m:den>
                                <m:sSub>
                                  <m:sSubPr>
                                    <m:ctrlPr>
                                      <a:rPr lang="en-US" sz="200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1</m:t>
                                    </m:r>
                                  </m:sub>
                                </m:sSub>
                              </m:den>
                            </m:f>
                            <m:r>
                              <a:rPr lang="en-US" sz="2000" b="0" i="1" smtClean="0">
                                <a:latin typeface="Cambria Math"/>
                              </a:rPr>
                              <m:t>+</m:t>
                            </m:r>
                            <m:f>
                              <m:fPr>
                                <m:ctrlPr>
                                  <a:rPr lang="en-US" sz="2000" b="0" i="1" smtClean="0">
                                    <a:latin typeface="Cambria Math" panose="02040503050406030204" pitchFamily="18" charset="0"/>
                                  </a:rPr>
                                </m:ctrlPr>
                              </m:fPr>
                              <m:num>
                                <m:sSub>
                                  <m:sSubPr>
                                    <m:ctrlPr>
                                      <a:rPr lang="en-US" sz="2000" i="1" smtClean="0">
                                        <a:latin typeface="Cambria Math" panose="02040503050406030204" pitchFamily="18" charset="0"/>
                                        <a:cs typeface="Times New Roman" pitchFamily="18" charset="0"/>
                                      </a:rPr>
                                    </m:ctrlPr>
                                  </m:sSubPr>
                                  <m:e>
                                    <m:sSup>
                                      <m:sSupPr>
                                        <m:ctrlPr>
                                          <a:rPr lang="en-US" sz="2000" i="1" smtClean="0">
                                            <a:latin typeface="Cambria Math" panose="02040503050406030204" pitchFamily="18" charset="0"/>
                                            <a:cs typeface="Times New Roman" pitchFamily="18" charset="0"/>
                                          </a:rPr>
                                        </m:ctrlPr>
                                      </m:sSupPr>
                                      <m:e>
                                        <m:r>
                                          <a:rPr lang="en-US" sz="2000" i="1" smtClean="0">
                                            <a:latin typeface="Cambria Math"/>
                                            <a:ea typeface="Cambria Math"/>
                                            <a:cs typeface="Times New Roman" pitchFamily="18" charset="0"/>
                                          </a:rPr>
                                          <m:t>𝜎</m:t>
                                        </m:r>
                                      </m:e>
                                      <m:sup>
                                        <m:r>
                                          <a:rPr lang="en-US" sz="2000" b="0" i="1" smtClean="0">
                                            <a:latin typeface="Cambria Math"/>
                                            <a:cs typeface="Times New Roman" pitchFamily="18" charset="0"/>
                                          </a:rPr>
                                          <m:t>2</m:t>
                                        </m:r>
                                      </m:sup>
                                    </m:sSup>
                                  </m:e>
                                  <m:sub>
                                    <m:r>
                                      <a:rPr lang="en-US" sz="2000" b="0" i="1" smtClean="0">
                                        <a:latin typeface="Cambria Math"/>
                                        <a:cs typeface="Times New Roman" pitchFamily="18" charset="0"/>
                                      </a:rPr>
                                      <m:t>2</m:t>
                                    </m:r>
                                  </m:sub>
                                </m:sSub>
                              </m:num>
                              <m:den>
                                <m:sSub>
                                  <m:sSubPr>
                                    <m:ctrlPr>
                                      <a:rPr lang="en-US" sz="200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2</m:t>
                                    </m:r>
                                  </m:sub>
                                </m:sSub>
                              </m:den>
                            </m:f>
                          </m:e>
                        </m:rad>
                      </m:den>
                    </m:f>
                    <m:r>
                      <a:rPr lang="en-US" sz="2000" b="0" i="1" smtClean="0">
                        <a:latin typeface="Cambria Math"/>
                        <a:ea typeface="Cambria Math"/>
                      </a:rPr>
                      <m:t> </m:t>
                    </m:r>
                  </m:oMath>
                </a14:m>
                <a:endParaRPr lang="en-US" sz="2000" dirty="0">
                  <a:latin typeface="Times New Roman" pitchFamily="18" charset="0"/>
                  <a:cs typeface="Times New Roman" pitchFamily="18" charset="0"/>
                </a:endParaRPr>
              </a:p>
              <a:p>
                <a:pPr marL="342900" indent="-342900" algn="just">
                  <a:buAutoNum type="arabicPeriod"/>
                </a:pPr>
                <a:r>
                  <a:rPr lang="en-US" sz="2000" b="1" dirty="0">
                    <a:latin typeface="Times New Roman" pitchFamily="18" charset="0"/>
                    <a:cs typeface="Times New Roman" pitchFamily="18" charset="0"/>
                  </a:rPr>
                  <a:t>Critical region: </a:t>
                </a:r>
                <a:r>
                  <a:rPr lang="en-US" sz="2000" dirty="0">
                    <a:latin typeface="Times New Roman" pitchFamily="18" charset="0"/>
                    <a:cs typeface="Times New Roman" pitchFamily="18" charset="0"/>
                  </a:rPr>
                  <a:t>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𝑍</m:t>
                        </m:r>
                      </m:e>
                      <m:sub>
                        <m:r>
                          <a:rPr lang="en-US" sz="2000" b="0" i="1" smtClean="0">
                            <a:latin typeface="Cambria Math"/>
                          </a:rPr>
                          <m:t>𝑐𝑎𝑙</m:t>
                        </m:r>
                      </m:sub>
                    </m:sSub>
                    <m:r>
                      <a:rPr lang="en-US" sz="2000" b="0" i="1" smtClean="0">
                        <a:latin typeface="Cambria Math"/>
                      </a:rPr>
                      <m:t>&gt;</m:t>
                    </m:r>
                    <m:sSub>
                      <m:sSubPr>
                        <m:ctrlPr>
                          <a:rPr lang="en-US" sz="2000" b="0" i="1" smtClean="0">
                            <a:latin typeface="Cambria Math" panose="02040503050406030204" pitchFamily="18" charset="0"/>
                          </a:rPr>
                        </m:ctrlPr>
                      </m:sSubPr>
                      <m:e>
                        <m:r>
                          <a:rPr lang="en-US" sz="2000" b="0" i="1" smtClean="0">
                            <a:latin typeface="Cambria Math"/>
                          </a:rPr>
                          <m:t>𝑍</m:t>
                        </m:r>
                      </m:e>
                      <m:sub>
                        <m:r>
                          <a:rPr lang="en-US" sz="2000" b="0" i="1" smtClean="0">
                            <a:latin typeface="Cambria Math"/>
                          </a:rPr>
                          <m:t>0.05</m:t>
                        </m:r>
                      </m:sub>
                    </m:sSub>
                  </m:oMath>
                </a14:m>
                <a:endParaRPr lang="en-US" sz="2000" b="0" dirty="0">
                  <a:latin typeface="Times New Roman" pitchFamily="18" charset="0"/>
                  <a:ea typeface="Cambria Math"/>
                </a:endParaRPr>
              </a:p>
              <a:p>
                <a:pPr marL="342900" indent="-342900" algn="just">
                  <a:buAutoNum type="arabicPeriod"/>
                </a:pPr>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From the table Z we got the value of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a:rPr>
                          <m:t>𝑍</m:t>
                        </m:r>
                      </m:e>
                      <m:sub>
                        <m:r>
                          <a:rPr lang="en-US" sz="2000" b="0" i="1" smtClean="0">
                            <a:latin typeface="Cambria Math"/>
                          </a:rPr>
                          <m:t>0.05</m:t>
                        </m:r>
                      </m:sub>
                    </m:sSub>
                  </m:oMath>
                </a14:m>
                <a:r>
                  <a:rPr lang="en-US" sz="2000" dirty="0">
                    <a:latin typeface="Times New Roman" pitchFamily="18" charset="0"/>
                    <a:cs typeface="Times New Roman" pitchFamily="18" charset="0"/>
                  </a:rPr>
                  <a:t>=1.645 for one tail positive. So the critical region will be.</a:t>
                </a:r>
              </a:p>
              <a:p>
                <a:pPr algn="just"/>
                <a:r>
                  <a:rPr lang="en-US" sz="2000" dirty="0"/>
                  <a:t>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𝑍</m:t>
                        </m:r>
                      </m:e>
                      <m:sub>
                        <m:r>
                          <a:rPr lang="en-US" sz="2000" b="0" i="1" smtClean="0">
                            <a:latin typeface="Cambria Math"/>
                          </a:rPr>
                          <m:t>𝑐𝑎𝑙</m:t>
                        </m:r>
                      </m:sub>
                    </m:sSub>
                    <m:r>
                      <a:rPr lang="en-US" sz="2000" b="0" i="1" smtClean="0">
                        <a:latin typeface="Cambria Math"/>
                      </a:rPr>
                      <m:t>&gt;1.645 </m:t>
                    </m:r>
                  </m:oMath>
                </a14:m>
                <a:endParaRPr lang="en-US" sz="2000" b="0" dirty="0"/>
              </a:p>
              <a:p>
                <a:pPr algn="just"/>
                <a:r>
                  <a:rPr lang="en-US" sz="2000" dirty="0"/>
                  <a:t>				2.683 &gt; 1.645</a:t>
                </a:r>
                <a:endParaRPr lang="en-US" sz="2000" b="0" dirty="0"/>
              </a:p>
              <a:p>
                <a:pPr algn="just"/>
                <a:endParaRPr lang="en-US" sz="2000" dirty="0">
                  <a:latin typeface="Times New Roman" pitchFamily="18" charset="0"/>
                  <a:cs typeface="Times New Roman" pitchFamily="18" charset="0"/>
                </a:endParaRPr>
              </a:p>
              <a:p>
                <a:endParaRPr lang="en-US" dirty="0"/>
              </a:p>
              <a:p>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228600" y="381000"/>
                <a:ext cx="8686800" cy="4872809"/>
              </a:xfrm>
              <a:prstGeom prst="rect">
                <a:avLst/>
              </a:prstGeom>
              <a:blipFill rotWithShape="1">
                <a:blip r:embed="rId2"/>
                <a:stretch>
                  <a:fillRect l="-1123" t="-1001" r="-702"/>
                </a:stretch>
              </a:blipFill>
            </p:spPr>
            <p:txBody>
              <a:bodyPr/>
              <a:lstStyle/>
              <a:p>
                <a:r>
                  <a:rPr lang="en-US">
                    <a:noFill/>
                  </a:rPr>
                  <a:t> </a:t>
                </a:r>
              </a:p>
            </p:txBody>
          </p:sp>
        </mc:Fallback>
      </mc:AlternateContent>
    </p:spTree>
    <p:extLst>
      <p:ext uri="{BB962C8B-B14F-4D97-AF65-F5344CB8AC3E}">
        <p14:creationId xmlns:p14="http://schemas.microsoft.com/office/powerpoint/2010/main" val="3648270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28600" y="304800"/>
                <a:ext cx="8610600" cy="4150175"/>
              </a:xfrm>
              <a:prstGeom prst="rect">
                <a:avLst/>
              </a:prstGeom>
              <a:noFill/>
            </p:spPr>
            <p:txBody>
              <a:bodyPr wrap="square" rtlCol="0">
                <a:spAutoFit/>
              </a:bodyPr>
              <a:lstStyle/>
              <a:p>
                <a:pPr algn="just"/>
                <a:r>
                  <a:rPr lang="en-US" sz="2000" b="1" dirty="0">
                    <a:latin typeface="Times New Roman" pitchFamily="18" charset="0"/>
                    <a:cs typeface="Times New Roman" pitchFamily="18" charset="0"/>
                  </a:rPr>
                  <a:t>5. Calculations:</a:t>
                </a:r>
              </a:p>
              <a:p>
                <a:pPr algn="just"/>
                <a:r>
                  <a:rPr lang="en-US" sz="2000" dirty="0">
                    <a:latin typeface="Times New Roman" pitchFamily="18" charset="0"/>
                    <a:cs typeface="Times New Roman" pitchFamily="18" charset="0"/>
                  </a:rPr>
                  <a:t>Here 	</a:t>
                </a:r>
              </a:p>
              <a:p>
                <a:pPr algn="just"/>
                <a:r>
                  <a:rPr lang="en-US" sz="2000" dirty="0">
                    <a:cs typeface="Times New Roman" pitchFamily="18" charset="0"/>
                  </a:rPr>
                  <a:t>	</a:t>
                </a:r>
                <a14:m>
                  <m:oMath xmlns:m="http://schemas.openxmlformats.org/officeDocument/2006/math">
                    <m:sSub>
                      <m:sSubPr>
                        <m:ctrlPr>
                          <a:rPr lang="en-US" sz="200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1</m:t>
                        </m:r>
                      </m:sub>
                    </m:sSub>
                    <m:r>
                      <a:rPr lang="en-US" sz="2000" b="0" i="0" smtClean="0">
                        <a:latin typeface="Cambria Math"/>
                        <a:cs typeface="Times New Roman" pitchFamily="18" charset="0"/>
                      </a:rPr>
                      <m:t>=36, </m:t>
                    </m:r>
                    <m:sSub>
                      <m:sSubPr>
                        <m:ctrlPr>
                          <a:rPr lang="en-US" sz="2000" b="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2</m:t>
                        </m:r>
                      </m:sub>
                    </m:sSub>
                    <m:r>
                      <a:rPr lang="en-US" sz="2000" b="0" i="1" smtClean="0">
                        <a:latin typeface="Cambria Math"/>
                        <a:cs typeface="Times New Roman" pitchFamily="18" charset="0"/>
                      </a:rPr>
                      <m:t>=64</m:t>
                    </m:r>
                  </m:oMath>
                </a14:m>
                <a:r>
                  <a:rPr lang="en-US" sz="2000" dirty="0">
                    <a:latin typeface="Times New Roman" pitchFamily="18" charset="0"/>
                    <a:cs typeface="Times New Roman" pitchFamily="18" charset="0"/>
                  </a:rPr>
                  <a:t>, </a:t>
                </a:r>
                <a14:m>
                  <m:oMath xmlns:m="http://schemas.openxmlformats.org/officeDocument/2006/math">
                    <m:sSub>
                      <m:sSubPr>
                        <m:ctrlPr>
                          <a:rPr lang="en-US" sz="2000" i="1" smtClean="0">
                            <a:latin typeface="Cambria Math" panose="02040503050406030204" pitchFamily="18" charset="0"/>
                            <a:cs typeface="Times New Roman" pitchFamily="18" charset="0"/>
                          </a:rPr>
                        </m:ctrlPr>
                      </m:sSubPr>
                      <m:e>
                        <m:acc>
                          <m:accPr>
                            <m:chr m:val="̅"/>
                            <m:ctrlPr>
                              <a:rPr lang="en-US" sz="2000" i="1" smtClean="0">
                                <a:latin typeface="Cambria Math" panose="02040503050406030204" pitchFamily="18" charset="0"/>
                                <a:cs typeface="Times New Roman" pitchFamily="18" charset="0"/>
                              </a:rPr>
                            </m:ctrlPr>
                          </m:accPr>
                          <m:e>
                            <m:r>
                              <a:rPr lang="en-US" sz="2000" b="0" i="1" smtClean="0">
                                <a:latin typeface="Cambria Math"/>
                                <a:cs typeface="Times New Roman" pitchFamily="18" charset="0"/>
                              </a:rPr>
                              <m:t>𝑋</m:t>
                            </m:r>
                          </m:e>
                        </m:acc>
                      </m:e>
                      <m:sub>
                        <m:r>
                          <a:rPr lang="en-US" sz="2000" b="0" i="1" smtClean="0">
                            <a:latin typeface="Cambria Math"/>
                            <a:cs typeface="Times New Roman" pitchFamily="18" charset="0"/>
                          </a:rPr>
                          <m:t>1</m:t>
                        </m:r>
                      </m:sub>
                    </m:sSub>
                    <m:r>
                      <a:rPr lang="en-US" sz="2000" b="0" i="1" smtClean="0">
                        <a:latin typeface="Cambria Math"/>
                        <a:cs typeface="Times New Roman" pitchFamily="18" charset="0"/>
                      </a:rPr>
                      <m:t>=8.75</m:t>
                    </m:r>
                    <m:r>
                      <a:rPr lang="en-US" sz="2000" b="0" i="0" smtClean="0">
                        <a:latin typeface="Cambria Math"/>
                        <a:cs typeface="Times New Roman" pitchFamily="18" charset="0"/>
                      </a:rPr>
                      <m:t>,</m:t>
                    </m:r>
                    <m:sSub>
                      <m:sSubPr>
                        <m:ctrlPr>
                          <a:rPr lang="en-US" sz="2000" b="0" i="1" smtClean="0">
                            <a:latin typeface="Cambria Math" panose="02040503050406030204" pitchFamily="18" charset="0"/>
                            <a:cs typeface="Times New Roman" pitchFamily="18" charset="0"/>
                          </a:rPr>
                        </m:ctrlPr>
                      </m:sSubPr>
                      <m:e>
                        <m:acc>
                          <m:accPr>
                            <m:chr m:val="̅"/>
                            <m:ctrlPr>
                              <a:rPr lang="en-US" sz="2000" b="0" i="1" smtClean="0">
                                <a:latin typeface="Cambria Math" panose="02040503050406030204" pitchFamily="18" charset="0"/>
                                <a:cs typeface="Times New Roman" pitchFamily="18" charset="0"/>
                              </a:rPr>
                            </m:ctrlPr>
                          </m:accPr>
                          <m:e>
                            <m:r>
                              <a:rPr lang="en-US" sz="2000" b="0" i="1" smtClean="0">
                                <a:latin typeface="Cambria Math"/>
                                <a:cs typeface="Times New Roman" pitchFamily="18" charset="0"/>
                              </a:rPr>
                              <m:t>𝑋</m:t>
                            </m:r>
                          </m:e>
                        </m:acc>
                      </m:e>
                      <m:sub>
                        <m:r>
                          <a:rPr lang="en-US" sz="2000" b="0" i="1" smtClean="0">
                            <a:latin typeface="Cambria Math"/>
                            <a:cs typeface="Times New Roman" pitchFamily="18" charset="0"/>
                          </a:rPr>
                          <m:t>2</m:t>
                        </m:r>
                      </m:sub>
                    </m:sSub>
                    <m:r>
                      <a:rPr lang="en-US" sz="2000" b="0" i="1" smtClean="0">
                        <a:latin typeface="Cambria Math"/>
                        <a:cs typeface="Times New Roman" pitchFamily="18" charset="0"/>
                      </a:rPr>
                      <m:t>=7.25</m:t>
                    </m:r>
                    <m:r>
                      <a:rPr lang="en-US" sz="2000" b="0" i="0" smtClean="0">
                        <a:latin typeface="Cambria Math"/>
                        <a:cs typeface="Times New Roman" pitchFamily="18" charset="0"/>
                      </a:rPr>
                      <m:t>, </m:t>
                    </m:r>
                    <m:sSub>
                      <m:sSubPr>
                        <m:ctrlPr>
                          <a:rPr lang="en-US" sz="2000" i="1" smtClean="0">
                            <a:latin typeface="Cambria Math" panose="02040503050406030204" pitchFamily="18" charset="0"/>
                            <a:cs typeface="Times New Roman" pitchFamily="18" charset="0"/>
                          </a:rPr>
                        </m:ctrlPr>
                      </m:sSubPr>
                      <m:e>
                        <m:sSup>
                          <m:sSupPr>
                            <m:ctrlPr>
                              <a:rPr lang="en-US" sz="2000" i="1" smtClean="0">
                                <a:latin typeface="Cambria Math" panose="02040503050406030204" pitchFamily="18" charset="0"/>
                                <a:cs typeface="Times New Roman" pitchFamily="18" charset="0"/>
                              </a:rPr>
                            </m:ctrlPr>
                          </m:sSupPr>
                          <m:e>
                            <m:r>
                              <a:rPr lang="en-US" sz="2000" i="1" smtClean="0">
                                <a:latin typeface="Cambria Math"/>
                                <a:ea typeface="Cambria Math"/>
                                <a:cs typeface="Times New Roman" pitchFamily="18" charset="0"/>
                              </a:rPr>
                              <m:t>𝜎</m:t>
                            </m:r>
                          </m:e>
                          <m:sup>
                            <m:r>
                              <a:rPr lang="en-US" sz="2000" b="0" i="1" smtClean="0">
                                <a:latin typeface="Cambria Math"/>
                                <a:cs typeface="Times New Roman" pitchFamily="18" charset="0"/>
                              </a:rPr>
                              <m:t>2</m:t>
                            </m:r>
                          </m:sup>
                        </m:sSup>
                      </m:e>
                      <m:sub>
                        <m:r>
                          <a:rPr lang="en-US" sz="2000" b="0" i="1" smtClean="0">
                            <a:latin typeface="Cambria Math"/>
                            <a:cs typeface="Times New Roman" pitchFamily="18" charset="0"/>
                          </a:rPr>
                          <m:t>1</m:t>
                        </m:r>
                      </m:sub>
                    </m:sSub>
                    <m:r>
                      <a:rPr lang="en-US" sz="2000" b="0" i="1" smtClean="0">
                        <a:latin typeface="Cambria Math"/>
                        <a:cs typeface="Times New Roman" pitchFamily="18" charset="0"/>
                      </a:rPr>
                      <m:t>=9</m:t>
                    </m:r>
                    <m:r>
                      <a:rPr lang="en-US" sz="2000" b="0" i="0" smtClean="0">
                        <a:latin typeface="Cambria Math"/>
                        <a:cs typeface="Times New Roman" pitchFamily="18" charset="0"/>
                      </a:rPr>
                      <m:t> </m:t>
                    </m:r>
                    <m:r>
                      <m:rPr>
                        <m:sty m:val="p"/>
                      </m:rPr>
                      <a:rPr lang="en-US" sz="2000" b="0" i="0" smtClean="0">
                        <a:latin typeface="Cambria Math"/>
                        <a:cs typeface="Times New Roman" pitchFamily="18" charset="0"/>
                      </a:rPr>
                      <m:t>and</m:t>
                    </m:r>
                    <m:sSub>
                      <m:sSubPr>
                        <m:ctrlPr>
                          <a:rPr lang="en-US" sz="2000" b="0" i="1" smtClean="0">
                            <a:latin typeface="Cambria Math" panose="02040503050406030204" pitchFamily="18" charset="0"/>
                            <a:cs typeface="Times New Roman" pitchFamily="18" charset="0"/>
                          </a:rPr>
                        </m:ctrlPr>
                      </m:sSubPr>
                      <m:e>
                        <m:sSup>
                          <m:sSupPr>
                            <m:ctrlPr>
                              <a:rPr lang="en-US" sz="2000" b="0" i="1" smtClean="0">
                                <a:latin typeface="Cambria Math" panose="02040503050406030204" pitchFamily="18" charset="0"/>
                                <a:cs typeface="Times New Roman" pitchFamily="18" charset="0"/>
                              </a:rPr>
                            </m:ctrlPr>
                          </m:sSupPr>
                          <m:e>
                            <m:r>
                              <a:rPr lang="en-US" sz="2000" b="0" i="1" smtClean="0">
                                <a:latin typeface="Cambria Math"/>
                                <a:ea typeface="Cambria Math"/>
                                <a:cs typeface="Times New Roman" pitchFamily="18" charset="0"/>
                              </a:rPr>
                              <m:t>𝜎</m:t>
                            </m:r>
                          </m:e>
                          <m:sup>
                            <m:r>
                              <a:rPr lang="en-US" sz="2000" b="0" i="1" smtClean="0">
                                <a:latin typeface="Cambria Math"/>
                                <a:cs typeface="Times New Roman" pitchFamily="18" charset="0"/>
                              </a:rPr>
                              <m:t>2</m:t>
                            </m:r>
                          </m:sup>
                        </m:sSup>
                      </m:e>
                      <m:sub>
                        <m:r>
                          <a:rPr lang="en-US" sz="2000" b="0" i="1" smtClean="0">
                            <a:latin typeface="Cambria Math"/>
                            <a:cs typeface="Times New Roman" pitchFamily="18" charset="0"/>
                          </a:rPr>
                          <m:t>2</m:t>
                        </m:r>
                      </m:sub>
                    </m:sSub>
                    <m:r>
                      <a:rPr lang="en-US" sz="2000" b="0" i="1" smtClean="0">
                        <a:latin typeface="Cambria Math"/>
                        <a:cs typeface="Times New Roman" pitchFamily="18" charset="0"/>
                      </a:rPr>
                      <m:t>=4</m:t>
                    </m:r>
                  </m:oMath>
                </a14:m>
                <a:endParaRPr lang="en-US" sz="2000" dirty="0"/>
              </a:p>
              <a:p>
                <a:pPr algn="just"/>
                <a:endParaRPr lang="en-US" sz="2000" dirty="0"/>
              </a:p>
              <a:p>
                <a:pPr algn="just"/>
                <a:r>
                  <a:rPr lang="en-US" sz="2000" dirty="0">
                    <a:latin typeface="Times New Roman" pitchFamily="18" charset="0"/>
                    <a:cs typeface="Times New Roman" pitchFamily="18" charset="0"/>
                  </a:rPr>
                  <a:t>So put all this information in the test statistics we got </a:t>
                </a:r>
              </a:p>
              <a:p>
                <a:pPr algn="just"/>
                <a:endParaRPr lang="en-US" sz="2000" dirty="0">
                  <a:latin typeface="Times New Roman" pitchFamily="18" charset="0"/>
                  <a:cs typeface="Times New Roman" pitchFamily="18" charset="0"/>
                </a:endParaRPr>
              </a:p>
              <a:p>
                <a:pPr algn="just"/>
                <a14:m>
                  <m:oMathPara xmlns:m="http://schemas.openxmlformats.org/officeDocument/2006/math">
                    <m:oMathParaPr>
                      <m:jc m:val="centerGroup"/>
                    </m:oMathParaPr>
                    <m:oMath xmlns:m="http://schemas.openxmlformats.org/officeDocument/2006/math">
                      <m:r>
                        <a:rPr lang="en-US" sz="2000" b="0" i="1" smtClean="0">
                          <a:latin typeface="Cambria Math"/>
                        </a:rPr>
                        <m:t>𝑍</m:t>
                      </m:r>
                      <m:r>
                        <a:rPr lang="en-US" sz="2000" b="0" i="1" smtClean="0">
                          <a:latin typeface="Cambria Math"/>
                        </a:rPr>
                        <m:t>=</m:t>
                      </m:r>
                      <m:f>
                        <m:fPr>
                          <m:ctrlPr>
                            <a:rPr lang="en-US" sz="2000" b="0" i="1" smtClean="0">
                              <a:latin typeface="Cambria Math" panose="02040503050406030204" pitchFamily="18" charset="0"/>
                            </a:rPr>
                          </m:ctrlPr>
                        </m:fPr>
                        <m:num>
                          <m:d>
                            <m:dPr>
                              <m:ctrlPr>
                                <a:rPr lang="en-US" sz="2000" b="0" i="1" smtClean="0">
                                  <a:latin typeface="Cambria Math" panose="02040503050406030204" pitchFamily="18" charset="0"/>
                                </a:rPr>
                              </m:ctrlPr>
                            </m:dPr>
                            <m:e>
                              <m:r>
                                <a:rPr lang="en-US" sz="2000" b="0" i="1" smtClean="0">
                                  <a:latin typeface="Cambria Math"/>
                                </a:rPr>
                                <m:t>8.75</m:t>
                              </m:r>
                              <m:r>
                                <a:rPr lang="en-US" sz="2000" b="0" i="1" smtClean="0">
                                  <a:latin typeface="Cambria Math"/>
                                  <a:cs typeface="Times New Roman" pitchFamily="18" charset="0"/>
                                </a:rPr>
                                <m:t> −7.25</m:t>
                              </m:r>
                            </m:e>
                          </m:d>
                          <m:r>
                            <a:rPr lang="en-US" sz="2000" b="0" i="1" smtClean="0">
                              <a:latin typeface="Cambria Math"/>
                            </a:rPr>
                            <m:t>−0</m:t>
                          </m:r>
                        </m:num>
                        <m:den>
                          <m:rad>
                            <m:radPr>
                              <m:degHide m:val="on"/>
                              <m:ctrlPr>
                                <a:rPr lang="en-US" sz="2000" b="0" i="1" smtClean="0">
                                  <a:latin typeface="Cambria Math" panose="02040503050406030204" pitchFamily="18" charset="0"/>
                                </a:rPr>
                              </m:ctrlPr>
                            </m:radPr>
                            <m:deg/>
                            <m:e>
                              <m:f>
                                <m:fPr>
                                  <m:ctrlPr>
                                    <a:rPr lang="en-US" sz="2000" b="0" i="1" smtClean="0">
                                      <a:latin typeface="Cambria Math" panose="02040503050406030204" pitchFamily="18" charset="0"/>
                                    </a:rPr>
                                  </m:ctrlPr>
                                </m:fPr>
                                <m:num>
                                  <m:r>
                                    <a:rPr lang="en-US" sz="2000" b="0" i="1" smtClean="0">
                                      <a:latin typeface="Cambria Math"/>
                                    </a:rPr>
                                    <m:t>9</m:t>
                                  </m:r>
                                </m:num>
                                <m:den>
                                  <m:r>
                                    <a:rPr lang="en-US" sz="2000" b="0" i="1" smtClean="0">
                                      <a:latin typeface="Cambria Math"/>
                                      <a:cs typeface="Times New Roman" pitchFamily="18" charset="0"/>
                                    </a:rPr>
                                    <m:t>36</m:t>
                                  </m:r>
                                </m:den>
                              </m:f>
                              <m:r>
                                <a:rPr lang="en-US" sz="2000" b="0" i="1" smtClean="0">
                                  <a:latin typeface="Cambria Math"/>
                                </a:rPr>
                                <m:t>+</m:t>
                              </m:r>
                              <m:f>
                                <m:fPr>
                                  <m:ctrlPr>
                                    <a:rPr lang="en-US" sz="2000" b="0" i="1" smtClean="0">
                                      <a:latin typeface="Cambria Math" panose="02040503050406030204" pitchFamily="18" charset="0"/>
                                    </a:rPr>
                                  </m:ctrlPr>
                                </m:fPr>
                                <m:num>
                                  <m:r>
                                    <a:rPr lang="en-US" sz="2000" b="0" i="1" smtClean="0">
                                      <a:latin typeface="Cambria Math"/>
                                    </a:rPr>
                                    <m:t>4</m:t>
                                  </m:r>
                                </m:num>
                                <m:den>
                                  <m:r>
                                    <a:rPr lang="en-US" sz="2000" b="0" i="1" smtClean="0">
                                      <a:latin typeface="Cambria Math"/>
                                      <a:cs typeface="Times New Roman" pitchFamily="18" charset="0"/>
                                    </a:rPr>
                                    <m:t>64</m:t>
                                  </m:r>
                                </m:den>
                              </m:f>
                            </m:e>
                          </m:rad>
                        </m:den>
                      </m:f>
                      <m:r>
                        <a:rPr lang="en-US" sz="2000" b="0" i="1" smtClean="0">
                          <a:latin typeface="Cambria Math"/>
                          <a:cs typeface="Times New Roman" pitchFamily="18" charset="0"/>
                        </a:rPr>
                        <m:t>=2.683</m:t>
                      </m:r>
                      <m:r>
                        <a:rPr lang="en-US" sz="2000" b="0" i="1" smtClean="0">
                          <a:latin typeface="Cambria Math"/>
                          <a:ea typeface="Cambria Math"/>
                        </a:rPr>
                        <m:t> </m:t>
                      </m:r>
                    </m:oMath>
                  </m:oMathPara>
                </a14:m>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p>
                <a:pPr algn="just"/>
                <a:r>
                  <a:rPr lang="en-US" sz="2000" b="1" dirty="0">
                    <a:latin typeface="Times New Roman" pitchFamily="18" charset="0"/>
                    <a:cs typeface="Times New Roman" pitchFamily="18" charset="0"/>
                  </a:rPr>
                  <a:t>6. Conclusion: </a:t>
                </a:r>
                <a:r>
                  <a:rPr lang="en-US" sz="2000" dirty="0">
                    <a:latin typeface="Times New Roman" pitchFamily="18" charset="0"/>
                    <a:cs typeface="Times New Roman" pitchFamily="18" charset="0"/>
                  </a:rPr>
                  <a:t>	Since the calculated value of Z = 2.683 falls in the critical region, so we reject our null hypothesis and conclude that  sleeping pills effect more men than women.</a:t>
                </a:r>
              </a:p>
            </p:txBody>
          </p:sp>
        </mc:Choice>
        <mc:Fallback xmlns="">
          <p:sp>
            <p:nvSpPr>
              <p:cNvPr id="2" name="TextBox 1"/>
              <p:cNvSpPr txBox="1">
                <a:spLocks noRot="1" noChangeAspect="1" noMove="1" noResize="1" noEditPoints="1" noAdjustHandles="1" noChangeArrowheads="1" noChangeShapeType="1" noTextEdit="1"/>
              </p:cNvSpPr>
              <p:nvPr/>
            </p:nvSpPr>
            <p:spPr>
              <a:xfrm>
                <a:off x="228600" y="304800"/>
                <a:ext cx="8610600" cy="4150175"/>
              </a:xfrm>
              <a:prstGeom prst="rect">
                <a:avLst/>
              </a:prstGeom>
              <a:blipFill rotWithShape="1">
                <a:blip r:embed="rId2"/>
                <a:stretch>
                  <a:fillRect l="-779" t="-734" r="-708" b="-1615"/>
                </a:stretch>
              </a:blipFill>
            </p:spPr>
            <p:txBody>
              <a:bodyPr/>
              <a:lstStyle/>
              <a:p>
                <a:r>
                  <a:rPr lang="en-US">
                    <a:noFill/>
                  </a:rPr>
                  <a:t> </a:t>
                </a:r>
              </a:p>
            </p:txBody>
          </p:sp>
        </mc:Fallback>
      </mc:AlternateContent>
    </p:spTree>
    <p:extLst>
      <p:ext uri="{BB962C8B-B14F-4D97-AF65-F5344CB8AC3E}">
        <p14:creationId xmlns:p14="http://schemas.microsoft.com/office/powerpoint/2010/main" val="1755771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70164" y="381000"/>
                <a:ext cx="8534400" cy="6870407"/>
              </a:xfrm>
              <a:prstGeom prst="rect">
                <a:avLst/>
              </a:prstGeom>
              <a:noFill/>
            </p:spPr>
            <p:txBody>
              <a:bodyPr wrap="square" rtlCol="0">
                <a:spAutoFit/>
              </a:bodyPr>
              <a:lstStyle/>
              <a:p>
                <a:pPr algn="just"/>
                <a:r>
                  <a:rPr lang="en-US" sz="2000" b="1" dirty="0">
                    <a:latin typeface="Times New Roman" pitchFamily="18" charset="0"/>
                    <a:cs typeface="Times New Roman" pitchFamily="18" charset="0"/>
                  </a:rPr>
                  <a:t>Hypothesis Testing of  Two Population’s Means ( when </a:t>
                </a:r>
                <a14:m>
                  <m:oMath xmlns:m="http://schemas.openxmlformats.org/officeDocument/2006/math">
                    <m:sSub>
                      <m:sSubPr>
                        <m:ctrlPr>
                          <a:rPr lang="en-US" sz="2000" b="1" i="1" smtClean="0">
                            <a:latin typeface="Cambria Math" panose="02040503050406030204" pitchFamily="18" charset="0"/>
                            <a:cs typeface="Times New Roman" pitchFamily="18" charset="0"/>
                          </a:rPr>
                        </m:ctrlPr>
                      </m:sSubPr>
                      <m:e>
                        <m:sSup>
                          <m:sSupPr>
                            <m:ctrlPr>
                              <a:rPr lang="en-US" sz="2000" b="1" i="1" smtClean="0">
                                <a:latin typeface="Cambria Math" panose="02040503050406030204" pitchFamily="18" charset="0"/>
                                <a:cs typeface="Times New Roman" pitchFamily="18" charset="0"/>
                              </a:rPr>
                            </m:ctrlPr>
                          </m:sSupPr>
                          <m:e>
                            <m:r>
                              <a:rPr lang="en-US" sz="2000" b="1" i="1" smtClean="0">
                                <a:latin typeface="Cambria Math"/>
                                <a:ea typeface="Cambria Math"/>
                                <a:cs typeface="Times New Roman" pitchFamily="18" charset="0"/>
                              </a:rPr>
                              <m:t>𝝈</m:t>
                            </m:r>
                          </m:e>
                          <m:sup>
                            <m:r>
                              <a:rPr lang="en-US" sz="2000" b="1" i="1" smtClean="0">
                                <a:latin typeface="Cambria Math"/>
                                <a:cs typeface="Times New Roman" pitchFamily="18" charset="0"/>
                              </a:rPr>
                              <m:t>𝟐</m:t>
                            </m:r>
                          </m:sup>
                        </m:sSup>
                      </m:e>
                      <m:sub>
                        <m:r>
                          <a:rPr lang="en-US" sz="2000" b="1" i="1" smtClean="0">
                            <a:latin typeface="Cambria Math"/>
                            <a:cs typeface="Times New Roman" pitchFamily="18" charset="0"/>
                          </a:rPr>
                          <m:t>𝟏</m:t>
                        </m:r>
                      </m:sub>
                    </m:sSub>
                    <m:r>
                      <a:rPr lang="en-US" sz="2000" b="1" i="1" smtClean="0">
                        <a:latin typeface="Cambria Math"/>
                        <a:cs typeface="Times New Roman" pitchFamily="18" charset="0"/>
                      </a:rPr>
                      <m:t> </m:t>
                    </m:r>
                    <m:r>
                      <a:rPr lang="en-US" sz="2000" b="1" i="1" smtClean="0">
                        <a:latin typeface="Cambria Math"/>
                        <a:cs typeface="Times New Roman" pitchFamily="18" charset="0"/>
                      </a:rPr>
                      <m:t>𝒂𝒏𝒅</m:t>
                    </m:r>
                    <m:r>
                      <a:rPr lang="en-US" sz="2000" b="1" i="1" smtClean="0">
                        <a:latin typeface="Cambria Math"/>
                        <a:cs typeface="Times New Roman" pitchFamily="18" charset="0"/>
                      </a:rPr>
                      <m:t> </m:t>
                    </m:r>
                    <m:sSub>
                      <m:sSubPr>
                        <m:ctrlPr>
                          <a:rPr lang="en-US" sz="2000" b="1" i="1" smtClean="0">
                            <a:latin typeface="Cambria Math" panose="02040503050406030204" pitchFamily="18" charset="0"/>
                            <a:cs typeface="Times New Roman" pitchFamily="18" charset="0"/>
                          </a:rPr>
                        </m:ctrlPr>
                      </m:sSubPr>
                      <m:e>
                        <m:sSup>
                          <m:sSupPr>
                            <m:ctrlPr>
                              <a:rPr lang="en-US" sz="2000" b="1" i="1" smtClean="0">
                                <a:latin typeface="Cambria Math" panose="02040503050406030204" pitchFamily="18" charset="0"/>
                                <a:cs typeface="Times New Roman" pitchFamily="18" charset="0"/>
                              </a:rPr>
                            </m:ctrlPr>
                          </m:sSupPr>
                          <m:e>
                            <m:r>
                              <a:rPr lang="en-US" sz="2000" b="1" i="1" smtClean="0">
                                <a:latin typeface="Cambria Math"/>
                                <a:ea typeface="Cambria Math"/>
                                <a:cs typeface="Times New Roman" pitchFamily="18" charset="0"/>
                              </a:rPr>
                              <m:t>𝝈</m:t>
                            </m:r>
                          </m:e>
                          <m:sup>
                            <m:r>
                              <a:rPr lang="en-US" sz="2000" b="1" i="1" smtClean="0">
                                <a:latin typeface="Cambria Math"/>
                                <a:cs typeface="Times New Roman" pitchFamily="18" charset="0"/>
                              </a:rPr>
                              <m:t>𝟐</m:t>
                            </m:r>
                          </m:sup>
                        </m:sSup>
                      </m:e>
                      <m:sub>
                        <m:r>
                          <a:rPr lang="en-US" sz="2000" b="1" i="1" smtClean="0">
                            <a:latin typeface="Cambria Math"/>
                            <a:cs typeface="Times New Roman" pitchFamily="18" charset="0"/>
                          </a:rPr>
                          <m:t>𝟐</m:t>
                        </m:r>
                      </m:sub>
                    </m:sSub>
                    <m:r>
                      <a:rPr lang="en-US" sz="2000" b="0" i="1" smtClean="0">
                        <a:latin typeface="Cambria Math"/>
                        <a:cs typeface="Times New Roman" pitchFamily="18" charset="0"/>
                      </a:rPr>
                      <m:t> </m:t>
                    </m:r>
                  </m:oMath>
                </a14:m>
                <a:r>
                  <a:rPr lang="en-US" sz="2000" b="1" dirty="0">
                    <a:latin typeface="Times New Roman" pitchFamily="18" charset="0"/>
                    <a:cs typeface="Times New Roman" pitchFamily="18" charset="0"/>
                  </a:rPr>
                  <a:t>are unknown)</a:t>
                </a:r>
              </a:p>
              <a:p>
                <a:pPr algn="just"/>
                <a:r>
                  <a:rPr lang="en-US" sz="2000" dirty="0">
                    <a:latin typeface="Times New Roman" pitchFamily="18" charset="0"/>
                    <a:cs typeface="Times New Roman" pitchFamily="18" charset="0"/>
                  </a:rPr>
                  <a:t>	Suppose there two population with mean </a:t>
                </a:r>
                <a14:m>
                  <m:oMath xmlns:m="http://schemas.openxmlformats.org/officeDocument/2006/math">
                    <m:sSub>
                      <m:sSubPr>
                        <m:ctrlPr>
                          <a:rPr lang="en-US" sz="2000" i="1" smtClean="0">
                            <a:latin typeface="Cambria Math" panose="02040503050406030204" pitchFamily="18" charset="0"/>
                            <a:cs typeface="Times New Roman" pitchFamily="18" charset="0"/>
                          </a:rPr>
                        </m:ctrlPr>
                      </m:sSubPr>
                      <m:e>
                        <m:r>
                          <a:rPr lang="en-US" sz="2000" i="1" smtClean="0">
                            <a:latin typeface="Cambria Math"/>
                            <a:ea typeface="Cambria Math"/>
                            <a:cs typeface="Times New Roman" pitchFamily="18" charset="0"/>
                          </a:rPr>
                          <m:t>𝜇</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 </m:t>
                    </m:r>
                    <m:r>
                      <a:rPr lang="en-US" sz="2000" b="0" i="1" smtClean="0">
                        <a:latin typeface="Cambria Math"/>
                        <a:cs typeface="Times New Roman" pitchFamily="18" charset="0"/>
                      </a:rPr>
                      <m:t>𝑎𝑛𝑑</m:t>
                    </m:r>
                    <m:r>
                      <a:rPr lang="en-US" sz="2000" b="0" i="1" smtClean="0">
                        <a:latin typeface="Cambria Math"/>
                        <a:cs typeface="Times New Roman" pitchFamily="18" charset="0"/>
                      </a:rPr>
                      <m:t> </m:t>
                    </m:r>
                    <m:sSub>
                      <m:sSubPr>
                        <m:ctrlPr>
                          <a:rPr lang="en-US" sz="2000" b="0" i="1" smtClean="0">
                            <a:latin typeface="Cambria Math" panose="02040503050406030204" pitchFamily="18" charset="0"/>
                            <a:cs typeface="Times New Roman" pitchFamily="18" charset="0"/>
                          </a:rPr>
                        </m:ctrlPr>
                      </m:sSubPr>
                      <m:e>
                        <m:r>
                          <a:rPr lang="en-US" sz="2000" b="0" i="1" smtClean="0">
                            <a:latin typeface="Cambria Math"/>
                            <a:ea typeface="Cambria Math"/>
                            <a:cs typeface="Times New Roman" pitchFamily="18" charset="0"/>
                          </a:rPr>
                          <m:t>𝜇</m:t>
                        </m:r>
                      </m:e>
                      <m:sub>
                        <m:r>
                          <a:rPr lang="en-US" sz="2000" b="0" i="1" smtClean="0">
                            <a:latin typeface="Cambria Math"/>
                            <a:cs typeface="Times New Roman" pitchFamily="18" charset="0"/>
                          </a:rPr>
                          <m:t>2</m:t>
                        </m:r>
                      </m:sub>
                    </m:sSub>
                  </m:oMath>
                </a14:m>
                <a:r>
                  <a:rPr lang="en-US" sz="2000" dirty="0">
                    <a:latin typeface="Times New Roman" pitchFamily="18" charset="0"/>
                    <a:cs typeface="Times New Roman" pitchFamily="18" charset="0"/>
                  </a:rPr>
                  <a:t> which are unknown and variances </a:t>
                </a:r>
                <a14:m>
                  <m:oMath xmlns:m="http://schemas.openxmlformats.org/officeDocument/2006/math">
                    <m:sSub>
                      <m:sSubPr>
                        <m:ctrlPr>
                          <a:rPr lang="en-US" sz="2000" i="1" smtClean="0">
                            <a:latin typeface="Cambria Math" panose="02040503050406030204" pitchFamily="18" charset="0"/>
                            <a:cs typeface="Times New Roman" pitchFamily="18" charset="0"/>
                          </a:rPr>
                        </m:ctrlPr>
                      </m:sSubPr>
                      <m:e>
                        <m:sSup>
                          <m:sSupPr>
                            <m:ctrlPr>
                              <a:rPr lang="en-US" sz="2000" i="1" smtClean="0">
                                <a:latin typeface="Cambria Math" panose="02040503050406030204" pitchFamily="18" charset="0"/>
                                <a:cs typeface="Times New Roman" pitchFamily="18" charset="0"/>
                              </a:rPr>
                            </m:ctrlPr>
                          </m:sSupPr>
                          <m:e>
                            <m:r>
                              <a:rPr lang="en-US" sz="2000" i="1" smtClean="0">
                                <a:latin typeface="Cambria Math"/>
                                <a:ea typeface="Cambria Math"/>
                                <a:cs typeface="Times New Roman" pitchFamily="18" charset="0"/>
                              </a:rPr>
                              <m:t>𝜎</m:t>
                            </m:r>
                          </m:e>
                          <m:sup>
                            <m:r>
                              <a:rPr lang="en-US" sz="2000" b="0" i="1" smtClean="0">
                                <a:latin typeface="Cambria Math"/>
                                <a:cs typeface="Times New Roman" pitchFamily="18" charset="0"/>
                              </a:rPr>
                              <m:t>2</m:t>
                            </m:r>
                          </m:sup>
                        </m:sSup>
                      </m:e>
                      <m:sub>
                        <m:r>
                          <a:rPr lang="en-US" sz="2000" b="0" i="1" smtClean="0">
                            <a:latin typeface="Cambria Math"/>
                            <a:cs typeface="Times New Roman" pitchFamily="18" charset="0"/>
                          </a:rPr>
                          <m:t>1</m:t>
                        </m:r>
                      </m:sub>
                    </m:sSub>
                    <m:r>
                      <a:rPr lang="en-US" sz="2000" b="0" i="1" smtClean="0">
                        <a:latin typeface="Cambria Math"/>
                        <a:cs typeface="Times New Roman" pitchFamily="18" charset="0"/>
                      </a:rPr>
                      <m:t> </m:t>
                    </m:r>
                    <m:r>
                      <a:rPr lang="en-US" sz="2000" b="0" i="1" smtClean="0">
                        <a:latin typeface="Cambria Math"/>
                        <a:cs typeface="Times New Roman" pitchFamily="18" charset="0"/>
                      </a:rPr>
                      <m:t>𝑎𝑛𝑑</m:t>
                    </m:r>
                    <m:r>
                      <a:rPr lang="en-US" sz="2000" b="0" i="1" smtClean="0">
                        <a:latin typeface="Cambria Math"/>
                        <a:cs typeface="Times New Roman" pitchFamily="18" charset="0"/>
                      </a:rPr>
                      <m:t> </m:t>
                    </m:r>
                    <m:sSub>
                      <m:sSubPr>
                        <m:ctrlPr>
                          <a:rPr lang="en-US" sz="2000" b="0" i="1" smtClean="0">
                            <a:latin typeface="Cambria Math" panose="02040503050406030204" pitchFamily="18" charset="0"/>
                            <a:cs typeface="Times New Roman" pitchFamily="18" charset="0"/>
                          </a:rPr>
                        </m:ctrlPr>
                      </m:sSubPr>
                      <m:e>
                        <m:sSup>
                          <m:sSupPr>
                            <m:ctrlPr>
                              <a:rPr lang="en-US" sz="2000" b="0" i="1" smtClean="0">
                                <a:latin typeface="Cambria Math" panose="02040503050406030204" pitchFamily="18" charset="0"/>
                                <a:cs typeface="Times New Roman" pitchFamily="18" charset="0"/>
                              </a:rPr>
                            </m:ctrlPr>
                          </m:sSupPr>
                          <m:e>
                            <m:r>
                              <a:rPr lang="en-US" sz="2000" b="0" i="1" smtClean="0">
                                <a:latin typeface="Cambria Math"/>
                                <a:ea typeface="Cambria Math"/>
                                <a:cs typeface="Times New Roman" pitchFamily="18" charset="0"/>
                              </a:rPr>
                              <m:t>𝜎</m:t>
                            </m:r>
                          </m:e>
                          <m:sup>
                            <m:r>
                              <a:rPr lang="en-US" sz="2000" b="0" i="1" smtClean="0">
                                <a:latin typeface="Cambria Math"/>
                                <a:cs typeface="Times New Roman" pitchFamily="18" charset="0"/>
                              </a:rPr>
                              <m:t>2</m:t>
                            </m:r>
                          </m:sup>
                        </m:sSup>
                      </m:e>
                      <m:sub>
                        <m:r>
                          <a:rPr lang="en-US" sz="2000" b="0" i="1" smtClean="0">
                            <a:latin typeface="Cambria Math"/>
                            <a:cs typeface="Times New Roman" pitchFamily="18" charset="0"/>
                          </a:rPr>
                          <m:t>2</m:t>
                        </m:r>
                      </m:sub>
                    </m:sSub>
                  </m:oMath>
                </a14:m>
                <a:r>
                  <a:rPr lang="en-US" sz="2000" dirty="0">
                    <a:latin typeface="Times New Roman" pitchFamily="18" charset="0"/>
                    <a:cs typeface="Times New Roman" pitchFamily="18" charset="0"/>
                  </a:rPr>
                  <a:t> which are also unknown but assumed to be equal. Two small samples of size </a:t>
                </a:r>
                <a14:m>
                  <m:oMath xmlns:m="http://schemas.openxmlformats.org/officeDocument/2006/math">
                    <m:sSub>
                      <m:sSubPr>
                        <m:ctrlPr>
                          <a:rPr lang="en-US" sz="200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 </m:t>
                    </m:r>
                    <m:r>
                      <a:rPr lang="en-US" sz="2000" b="0" i="1" smtClean="0">
                        <a:latin typeface="Cambria Math"/>
                        <a:cs typeface="Times New Roman" pitchFamily="18" charset="0"/>
                      </a:rPr>
                      <m:t>𝑎𝑛𝑑</m:t>
                    </m:r>
                    <m:r>
                      <a:rPr lang="en-US" sz="2000" b="0" i="1" smtClean="0">
                        <a:latin typeface="Cambria Math"/>
                        <a:cs typeface="Times New Roman" pitchFamily="18" charset="0"/>
                      </a:rPr>
                      <m:t> </m:t>
                    </m:r>
                    <m:sSub>
                      <m:sSubPr>
                        <m:ctrlPr>
                          <a:rPr lang="en-US" sz="2000" b="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2</m:t>
                        </m:r>
                      </m:sub>
                    </m:sSub>
                    <m:r>
                      <a:rPr lang="en-US" sz="2000" b="0" i="0" smtClean="0">
                        <a:latin typeface="Cambria Math"/>
                        <a:cs typeface="Times New Roman" pitchFamily="18" charset="0"/>
                      </a:rPr>
                      <m:t>&lt;</m:t>
                    </m:r>
                  </m:oMath>
                </a14:m>
                <a:r>
                  <a:rPr lang="en-US" sz="2000" dirty="0">
                    <a:latin typeface="Times New Roman" pitchFamily="18" charset="0"/>
                    <a:cs typeface="Times New Roman" pitchFamily="18" charset="0"/>
                  </a:rPr>
                  <a:t> 30 are selected from the population and sample means </a:t>
                </a:r>
                <a14:m>
                  <m:oMath xmlns:m="http://schemas.openxmlformats.org/officeDocument/2006/math">
                    <m:sSub>
                      <m:sSubPr>
                        <m:ctrlPr>
                          <a:rPr lang="en-US" sz="2000" i="1" smtClean="0">
                            <a:latin typeface="Cambria Math" panose="02040503050406030204" pitchFamily="18" charset="0"/>
                            <a:cs typeface="Times New Roman" pitchFamily="18" charset="0"/>
                          </a:rPr>
                        </m:ctrlPr>
                      </m:sSubPr>
                      <m:e>
                        <m:acc>
                          <m:accPr>
                            <m:chr m:val="̅"/>
                            <m:ctrlPr>
                              <a:rPr lang="en-US" sz="2000" i="1" smtClean="0">
                                <a:latin typeface="Cambria Math" panose="02040503050406030204" pitchFamily="18" charset="0"/>
                                <a:cs typeface="Times New Roman" pitchFamily="18" charset="0"/>
                              </a:rPr>
                            </m:ctrlPr>
                          </m:accPr>
                          <m:e>
                            <m:r>
                              <a:rPr lang="en-US" sz="2000" b="0" i="1" smtClean="0">
                                <a:latin typeface="Cambria Math"/>
                                <a:cs typeface="Times New Roman" pitchFamily="18" charset="0"/>
                              </a:rPr>
                              <m:t>𝑋</m:t>
                            </m:r>
                          </m:e>
                        </m:acc>
                      </m:e>
                      <m:sub>
                        <m:r>
                          <a:rPr lang="en-US" sz="2000" b="0" i="1" smtClean="0">
                            <a:latin typeface="Cambria Math"/>
                            <a:cs typeface="Times New Roman" pitchFamily="18" charset="0"/>
                          </a:rPr>
                          <m:t>1</m:t>
                        </m:r>
                      </m:sub>
                    </m:sSub>
                    <m:r>
                      <a:rPr lang="en-US" sz="2000" b="0" i="1" smtClean="0">
                        <a:latin typeface="Cambria Math"/>
                        <a:cs typeface="Times New Roman" pitchFamily="18" charset="0"/>
                      </a:rPr>
                      <m:t> </m:t>
                    </m:r>
                    <m:r>
                      <a:rPr lang="en-US" sz="2000" b="0" i="1" smtClean="0">
                        <a:latin typeface="Cambria Math"/>
                        <a:cs typeface="Times New Roman" pitchFamily="18" charset="0"/>
                      </a:rPr>
                      <m:t>𝑎𝑛𝑑</m:t>
                    </m:r>
                    <m:r>
                      <a:rPr lang="en-US" sz="2000" b="0" i="1" smtClean="0">
                        <a:latin typeface="Cambria Math"/>
                        <a:cs typeface="Times New Roman" pitchFamily="18" charset="0"/>
                      </a:rPr>
                      <m:t> </m:t>
                    </m:r>
                    <m:sSub>
                      <m:sSubPr>
                        <m:ctrlPr>
                          <a:rPr lang="en-US" sz="2000" b="0" i="1" smtClean="0">
                            <a:latin typeface="Cambria Math" panose="02040503050406030204" pitchFamily="18" charset="0"/>
                            <a:cs typeface="Times New Roman" pitchFamily="18" charset="0"/>
                          </a:rPr>
                        </m:ctrlPr>
                      </m:sSubPr>
                      <m:e>
                        <m:acc>
                          <m:accPr>
                            <m:chr m:val="̅"/>
                            <m:ctrlPr>
                              <a:rPr lang="en-US" sz="2000" b="0" i="1" smtClean="0">
                                <a:latin typeface="Cambria Math" panose="02040503050406030204" pitchFamily="18" charset="0"/>
                                <a:cs typeface="Times New Roman" pitchFamily="18" charset="0"/>
                              </a:rPr>
                            </m:ctrlPr>
                          </m:accPr>
                          <m:e>
                            <m:r>
                              <a:rPr lang="en-US" sz="2000" b="0" i="1" smtClean="0">
                                <a:latin typeface="Cambria Math"/>
                                <a:cs typeface="Times New Roman" pitchFamily="18" charset="0"/>
                              </a:rPr>
                              <m:t>𝑋</m:t>
                            </m:r>
                          </m:e>
                        </m:acc>
                      </m:e>
                      <m:sub>
                        <m:r>
                          <a:rPr lang="en-US" sz="2000" b="0" i="1" smtClean="0">
                            <a:latin typeface="Cambria Math"/>
                            <a:cs typeface="Times New Roman" pitchFamily="18" charset="0"/>
                          </a:rPr>
                          <m:t>2</m:t>
                        </m:r>
                      </m:sub>
                    </m:sSub>
                  </m:oMath>
                </a14:m>
                <a:r>
                  <a:rPr lang="en-US" sz="2000" dirty="0">
                    <a:latin typeface="Times New Roman" pitchFamily="18" charset="0"/>
                    <a:cs typeface="Times New Roman" pitchFamily="18" charset="0"/>
                  </a:rPr>
                  <a:t> are calculated. So the testing procedure used to test whether the two population’s means are identical or not by using this kind of information is called two sample t-test. The testing procedure for two sample</a:t>
                </a:r>
              </a:p>
              <a:p>
                <a:pPr algn="just"/>
                <a:r>
                  <a:rPr lang="en-US" sz="2000" dirty="0">
                    <a:latin typeface="Times New Roman" pitchFamily="18" charset="0"/>
                    <a:cs typeface="Times New Roman" pitchFamily="18" charset="0"/>
                  </a:rPr>
                  <a:t>t-test is given below</a:t>
                </a:r>
              </a:p>
              <a:p>
                <a:pPr algn="just"/>
                <a:r>
                  <a:rPr lang="en-US" sz="2000" b="1" dirty="0">
                    <a:latin typeface="Times New Roman" pitchFamily="18" charset="0"/>
                    <a:cs typeface="Times New Roman" pitchFamily="18" charset="0"/>
                  </a:rPr>
                  <a:t>Procedure:</a:t>
                </a:r>
              </a:p>
              <a:p>
                <a:pPr algn="just"/>
                <a:r>
                  <a:rPr lang="en-US" sz="2000" b="1" dirty="0">
                    <a:latin typeface="Times New Roman" pitchFamily="18" charset="0"/>
                    <a:cs typeface="Times New Roman" pitchFamily="18" charset="0"/>
                  </a:rPr>
                  <a:t>1. Formulating Hypothesis: </a:t>
                </a:r>
                <a:r>
                  <a:rPr lang="en-US" sz="2000" dirty="0">
                    <a:latin typeface="Times New Roman" pitchFamily="18" charset="0"/>
                    <a:cs typeface="Times New Roman" pitchFamily="18" charset="0"/>
                  </a:rPr>
                  <a:t>We frame the null and alternative hypothesis. Three different forms of null and alternative hypothesis are possible which are:</a:t>
                </a:r>
              </a:p>
              <a:p>
                <a:pPr marL="342900" indent="-342900" algn="just">
                  <a:buAutoNum type="alphaLcParenR"/>
                </a:pP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 </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ea typeface="Cambria Math"/>
                      </a:rPr>
                      <m:t>=0 </m:t>
                    </m:r>
                    <m:r>
                      <a:rPr lang="en-US" sz="2000" b="0" i="1" smtClean="0">
                        <a:latin typeface="Cambria Math"/>
                        <a:ea typeface="Cambria Math"/>
                      </a:rPr>
                      <m:t>𝑎𝑛𝑑</m:t>
                    </m:r>
                    <m:r>
                      <a:rPr lang="en-US" sz="2000" b="0" i="1" smtClean="0">
                        <a:latin typeface="Cambria Math"/>
                        <a:ea typeface="Cambria Math"/>
                      </a:rPr>
                      <m:t> </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ea typeface="Cambria Math"/>
                      </a:rPr>
                      <m:t>≠0</m:t>
                    </m:r>
                  </m:oMath>
                </a14:m>
                <a:endParaRPr lang="en-US" sz="2000" dirty="0">
                  <a:latin typeface="Times New Roman" pitchFamily="18" charset="0"/>
                  <a:cs typeface="Times New Roman" pitchFamily="18" charset="0"/>
                </a:endParaRPr>
              </a:p>
              <a:p>
                <a:pPr marL="342900" indent="-342900" algn="just">
                  <a:buAutoNum type="alphaLcParenR"/>
                </a:pP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ea typeface="Cambria Math"/>
                      </a:rPr>
                      <m:t>≤0 </m:t>
                    </m:r>
                    <m:r>
                      <a:rPr lang="en-US" sz="2000" b="0" i="1" smtClean="0">
                        <a:latin typeface="Cambria Math"/>
                        <a:ea typeface="Cambria Math"/>
                      </a:rPr>
                      <m:t>𝑎𝑛𝑑</m:t>
                    </m:r>
                    <m:r>
                      <a:rPr lang="en-US" sz="2000" b="0" i="1" smtClean="0">
                        <a:latin typeface="Cambria Math"/>
                        <a:ea typeface="Cambria Math"/>
                      </a:rPr>
                      <m:t> </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ea typeface="Cambria Math"/>
                      </a:rPr>
                      <m:t>&gt;0</m:t>
                    </m:r>
                  </m:oMath>
                </a14:m>
                <a:endParaRPr lang="en-US" sz="2000" b="1" dirty="0">
                  <a:latin typeface="Times New Roman" pitchFamily="18" charset="0"/>
                  <a:cs typeface="Times New Roman" pitchFamily="18" charset="0"/>
                </a:endParaRPr>
              </a:p>
              <a:p>
                <a:pPr marL="342900" indent="-342900" algn="just">
                  <a:buAutoNum type="alphaLcParenR"/>
                </a:pP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ea typeface="Cambria Math"/>
                      </a:rPr>
                      <m:t>≥0 </m:t>
                    </m:r>
                    <m:r>
                      <a:rPr lang="en-US" sz="2000" b="0" i="1" smtClean="0">
                        <a:latin typeface="Cambria Math"/>
                        <a:ea typeface="Cambria Math"/>
                      </a:rPr>
                      <m:t>𝑎𝑛𝑑</m:t>
                    </m:r>
                    <m:r>
                      <a:rPr lang="en-US" sz="2000" b="0" i="1" smtClean="0">
                        <a:latin typeface="Cambria Math"/>
                        <a:ea typeface="Cambria Math"/>
                      </a:rPr>
                      <m:t> </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ea typeface="Cambria Math"/>
                      </a:rPr>
                      <m:t>&lt;0</m:t>
                    </m:r>
                  </m:oMath>
                </a14:m>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OR</a:t>
                </a:r>
              </a:p>
              <a:p>
                <a:pPr marL="342900" indent="-342900" algn="just">
                  <a:buAutoNum type="alphaLcParenR"/>
                </a:pP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 </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rPr>
                      <m:t> </m:t>
                    </m:r>
                    <m:r>
                      <a:rPr lang="en-US" sz="2000" b="0" i="1" smtClean="0">
                        <a:latin typeface="Cambria Math"/>
                        <a:ea typeface="Cambria Math"/>
                      </a:rPr>
                      <m:t>𝑎𝑛𝑑</m:t>
                    </m:r>
                    <m:r>
                      <a:rPr lang="en-US" sz="2000" b="0" i="1" smtClean="0">
                        <a:latin typeface="Cambria Math"/>
                        <a:ea typeface="Cambria Math"/>
                      </a:rPr>
                      <m:t> </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i="1">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oMath>
                </a14:m>
                <a:endParaRPr lang="en-US" sz="2000" dirty="0">
                  <a:latin typeface="Times New Roman" pitchFamily="18" charset="0"/>
                  <a:cs typeface="Times New Roman" pitchFamily="18" charset="0"/>
                </a:endParaRPr>
              </a:p>
              <a:p>
                <a:pPr marL="342900" indent="-342900" algn="just">
                  <a:buAutoNum type="alphaLcParenR"/>
                </a:pP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i="1">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rPr>
                      <m:t> </m:t>
                    </m:r>
                    <m:r>
                      <a:rPr lang="en-US" sz="2000" b="0" i="1" smtClean="0">
                        <a:latin typeface="Cambria Math"/>
                        <a:ea typeface="Cambria Math"/>
                      </a:rPr>
                      <m:t> </m:t>
                    </m:r>
                    <m:r>
                      <a:rPr lang="en-US" sz="2000" b="0" i="1" smtClean="0">
                        <a:latin typeface="Cambria Math"/>
                        <a:ea typeface="Cambria Math"/>
                      </a:rPr>
                      <m:t>𝑎𝑛𝑑</m:t>
                    </m:r>
                    <m:r>
                      <a:rPr lang="en-US" sz="2000" b="0" i="1" smtClean="0">
                        <a:latin typeface="Cambria Math"/>
                        <a:ea typeface="Cambria Math"/>
                      </a:rPr>
                      <m:t> </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&gt;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oMath>
                </a14:m>
                <a:endParaRPr lang="en-US" sz="2000" b="1" dirty="0">
                  <a:latin typeface="Times New Roman" pitchFamily="18" charset="0"/>
                  <a:cs typeface="Times New Roman" pitchFamily="18" charset="0"/>
                </a:endParaRPr>
              </a:p>
              <a:p>
                <a:pPr marL="342900" indent="-342900" algn="just">
                  <a:buAutoNum type="alphaLcParenR"/>
                </a:pP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i="1">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rPr>
                      <m:t> </m:t>
                    </m:r>
                    <m:r>
                      <a:rPr lang="en-US" sz="2000" b="0" i="1" smtClean="0">
                        <a:latin typeface="Cambria Math"/>
                        <a:ea typeface="Cambria Math"/>
                      </a:rPr>
                      <m:t> </m:t>
                    </m:r>
                    <m:r>
                      <a:rPr lang="en-US" sz="2000" b="0" i="1" smtClean="0">
                        <a:latin typeface="Cambria Math"/>
                        <a:ea typeface="Cambria Math"/>
                      </a:rPr>
                      <m:t>𝑎𝑛𝑑</m:t>
                    </m:r>
                    <m:r>
                      <a:rPr lang="en-US" sz="2000" b="0" i="1" smtClean="0">
                        <a:latin typeface="Cambria Math"/>
                        <a:ea typeface="Cambria Math"/>
                      </a:rPr>
                      <m:t> </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&lt;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oMath>
                </a14:m>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p>
                <a:pPr marL="342900" indent="-342900" algn="just">
                  <a:buAutoNum type="arabicPeriod"/>
                </a:pPr>
                <a:endParaRPr lang="en-US" sz="2000" dirty="0">
                  <a:latin typeface="Times New Roman" pitchFamily="18" charset="0"/>
                  <a:cs typeface="Times New Roman"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70164" y="381000"/>
                <a:ext cx="8534400" cy="6870407"/>
              </a:xfrm>
              <a:prstGeom prst="rect">
                <a:avLst/>
              </a:prstGeom>
              <a:blipFill rotWithShape="1">
                <a:blip r:embed="rId2"/>
                <a:stretch>
                  <a:fillRect l="-714" t="-355" r="-786"/>
                </a:stretch>
              </a:blipFill>
            </p:spPr>
            <p:txBody>
              <a:bodyPr/>
              <a:lstStyle/>
              <a:p>
                <a:r>
                  <a:rPr lang="en-US">
                    <a:noFill/>
                  </a:rPr>
                  <a:t> </a:t>
                </a:r>
              </a:p>
            </p:txBody>
          </p:sp>
        </mc:Fallback>
      </mc:AlternateContent>
    </p:spTree>
    <p:extLst>
      <p:ext uri="{BB962C8B-B14F-4D97-AF65-F5344CB8AC3E}">
        <p14:creationId xmlns:p14="http://schemas.microsoft.com/office/powerpoint/2010/main" val="167481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04800" y="381000"/>
                <a:ext cx="8229600" cy="5035930"/>
              </a:xfrm>
              <a:prstGeom prst="rect">
                <a:avLst/>
              </a:prstGeom>
              <a:noFill/>
            </p:spPr>
            <p:txBody>
              <a:bodyPr wrap="square" rtlCol="0">
                <a:spAutoFit/>
              </a:bodyPr>
              <a:lstStyle/>
              <a:p>
                <a:pPr algn="just"/>
                <a:r>
                  <a:rPr lang="en-US" sz="2000" b="1" dirty="0">
                    <a:latin typeface="Times New Roman" pitchFamily="18" charset="0"/>
                    <a:cs typeface="Times New Roman" pitchFamily="18" charset="0"/>
                  </a:rPr>
                  <a:t>2. Level of significance </a:t>
                </a:r>
                <a:r>
                  <a:rPr lang="el-GR" sz="2000" dirty="0">
                    <a:latin typeface="Times New Roman" pitchFamily="18" charset="0"/>
                    <a:cs typeface="Times New Roman" pitchFamily="18" charset="0"/>
                  </a:rPr>
                  <a:t>α</a:t>
                </a:r>
                <a:r>
                  <a:rPr lang="en-US" sz="2000" dirty="0">
                    <a:latin typeface="Times New Roman" pitchFamily="18" charset="0"/>
                    <a:cs typeface="Times New Roman" pitchFamily="18" charset="0"/>
                  </a:rPr>
                  <a:t> is decided that can be 1%, 5% and 10%</a:t>
                </a:r>
              </a:p>
              <a:p>
                <a:pPr algn="just"/>
                <a:endParaRPr lang="en-US" sz="2000" dirty="0">
                  <a:latin typeface="Times New Roman" pitchFamily="18" charset="0"/>
                  <a:cs typeface="Times New Roman" pitchFamily="18" charset="0"/>
                </a:endParaRPr>
              </a:p>
              <a:p>
                <a:pPr algn="just"/>
                <a:r>
                  <a:rPr lang="en-US" sz="2000" b="1" dirty="0">
                    <a:latin typeface="Times New Roman" pitchFamily="18" charset="0"/>
                    <a:cs typeface="Times New Roman" pitchFamily="18" charset="0"/>
                  </a:rPr>
                  <a:t>3. Test Statistics</a:t>
                </a:r>
                <a:r>
                  <a:rPr lang="en-US" sz="2000" dirty="0">
                    <a:latin typeface="Times New Roman" pitchFamily="18" charset="0"/>
                    <a:cs typeface="Times New Roman" pitchFamily="18" charset="0"/>
                  </a:rPr>
                  <a:t>		</a:t>
                </a:r>
                <a14:m>
                  <m:oMath xmlns:m="http://schemas.openxmlformats.org/officeDocument/2006/math">
                    <m:r>
                      <m:rPr>
                        <m:sty m:val="p"/>
                      </m:rPr>
                      <a:rPr lang="en-US" sz="2800" b="0" i="0" smtClean="0">
                        <a:latin typeface="Cambria Math"/>
                      </a:rPr>
                      <m:t>t</m:t>
                    </m:r>
                    <m:r>
                      <a:rPr lang="en-US" sz="2800" b="0" i="1" smtClean="0">
                        <a:latin typeface="Cambria Math"/>
                      </a:rPr>
                      <m:t>=</m:t>
                    </m:r>
                    <m:f>
                      <m:fPr>
                        <m:ctrlPr>
                          <a:rPr lang="en-US" sz="2800" b="0" i="1" smtClean="0">
                            <a:latin typeface="Cambria Math" panose="02040503050406030204" pitchFamily="18" charset="0"/>
                          </a:rPr>
                        </m:ctrlPr>
                      </m:fPr>
                      <m:num>
                        <m:sSub>
                          <m:sSubPr>
                            <m:ctrlPr>
                              <a:rPr lang="en-US" sz="2800" i="1" smtClean="0">
                                <a:latin typeface="Cambria Math" panose="02040503050406030204" pitchFamily="18" charset="0"/>
                                <a:cs typeface="Times New Roman" pitchFamily="18" charset="0"/>
                              </a:rPr>
                            </m:ctrlPr>
                          </m:sSubPr>
                          <m:e>
                            <m:r>
                              <a:rPr lang="en-US" sz="2800" b="0" i="1" smtClean="0">
                                <a:latin typeface="Cambria Math"/>
                                <a:cs typeface="Times New Roman" pitchFamily="18" charset="0"/>
                              </a:rPr>
                              <m:t>(</m:t>
                            </m:r>
                            <m:acc>
                              <m:accPr>
                                <m:chr m:val="̅"/>
                                <m:ctrlPr>
                                  <a:rPr lang="en-US" sz="2800" i="1" smtClean="0">
                                    <a:latin typeface="Cambria Math" panose="02040503050406030204" pitchFamily="18" charset="0"/>
                                    <a:cs typeface="Times New Roman" pitchFamily="18" charset="0"/>
                                  </a:rPr>
                                </m:ctrlPr>
                              </m:accPr>
                              <m:e>
                                <m:r>
                                  <a:rPr lang="en-US" sz="2800" b="0" i="1" smtClean="0">
                                    <a:latin typeface="Cambria Math"/>
                                    <a:cs typeface="Times New Roman" pitchFamily="18" charset="0"/>
                                  </a:rPr>
                                  <m:t>𝑋</m:t>
                                </m:r>
                              </m:e>
                            </m:acc>
                          </m:e>
                          <m:sub>
                            <m:r>
                              <a:rPr lang="en-US" sz="2800" b="0" i="1" smtClean="0">
                                <a:latin typeface="Cambria Math"/>
                                <a:cs typeface="Times New Roman" pitchFamily="18" charset="0"/>
                              </a:rPr>
                              <m:t>1</m:t>
                            </m:r>
                          </m:sub>
                        </m:sSub>
                        <m:r>
                          <a:rPr lang="en-US" sz="2800" b="0" i="1" smtClean="0">
                            <a:latin typeface="Cambria Math"/>
                            <a:cs typeface="Times New Roman" pitchFamily="18" charset="0"/>
                          </a:rPr>
                          <m:t> −</m:t>
                        </m:r>
                        <m:sSub>
                          <m:sSubPr>
                            <m:ctrlPr>
                              <a:rPr lang="en-US" sz="2800" b="0" i="1" smtClean="0">
                                <a:latin typeface="Cambria Math" panose="02040503050406030204" pitchFamily="18" charset="0"/>
                                <a:cs typeface="Times New Roman" pitchFamily="18" charset="0"/>
                              </a:rPr>
                            </m:ctrlPr>
                          </m:sSubPr>
                          <m:e>
                            <m:acc>
                              <m:accPr>
                                <m:chr m:val="̅"/>
                                <m:ctrlPr>
                                  <a:rPr lang="en-US" sz="2800" b="0" i="1" smtClean="0">
                                    <a:latin typeface="Cambria Math" panose="02040503050406030204" pitchFamily="18" charset="0"/>
                                    <a:cs typeface="Times New Roman" pitchFamily="18" charset="0"/>
                                  </a:rPr>
                                </m:ctrlPr>
                              </m:accPr>
                              <m:e>
                                <m:r>
                                  <a:rPr lang="en-US" sz="2800" b="0" i="1" smtClean="0">
                                    <a:latin typeface="Cambria Math"/>
                                    <a:cs typeface="Times New Roman" pitchFamily="18" charset="0"/>
                                  </a:rPr>
                                  <m:t>𝑋</m:t>
                                </m:r>
                              </m:e>
                            </m:acc>
                          </m:e>
                          <m:sub>
                            <m:r>
                              <a:rPr lang="en-US" sz="2800" b="0" i="1" smtClean="0">
                                <a:latin typeface="Cambria Math"/>
                                <a:cs typeface="Times New Roman" pitchFamily="18" charset="0"/>
                              </a:rPr>
                              <m:t>2</m:t>
                            </m:r>
                          </m:sub>
                        </m:sSub>
                        <m:r>
                          <a:rPr lang="en-US" sz="2800" b="0" i="1" smtClean="0">
                            <a:latin typeface="Cambria Math"/>
                            <a:cs typeface="Times New Roman" pitchFamily="18" charset="0"/>
                          </a:rPr>
                          <m:t>)</m:t>
                        </m:r>
                        <m:r>
                          <a:rPr lang="en-US" sz="2800" b="0" i="1" smtClean="0">
                            <a:latin typeface="Cambria Math"/>
                          </a:rPr>
                          <m:t>−(</m:t>
                        </m:r>
                        <m:sSub>
                          <m:sSubPr>
                            <m:ctrlPr>
                              <a:rPr lang="en-US" sz="2800" i="1" smtClean="0">
                                <a:latin typeface="Cambria Math" panose="02040503050406030204" pitchFamily="18" charset="0"/>
                                <a:cs typeface="Times New Roman" pitchFamily="18" charset="0"/>
                              </a:rPr>
                            </m:ctrlPr>
                          </m:sSubPr>
                          <m:e>
                            <m:r>
                              <a:rPr lang="en-US" sz="2800" i="1" smtClean="0">
                                <a:latin typeface="Cambria Math"/>
                                <a:ea typeface="Cambria Math"/>
                                <a:cs typeface="Times New Roman" pitchFamily="18" charset="0"/>
                              </a:rPr>
                              <m:t>𝜇</m:t>
                            </m:r>
                          </m:e>
                          <m:sub>
                            <m:r>
                              <a:rPr lang="en-US" sz="2800" b="0" i="1" smtClean="0">
                                <a:latin typeface="Cambria Math"/>
                                <a:cs typeface="Times New Roman" pitchFamily="18" charset="0"/>
                              </a:rPr>
                              <m:t>1</m:t>
                            </m:r>
                          </m:sub>
                        </m:sSub>
                        <m:r>
                          <a:rPr lang="en-US" sz="2800" b="0" i="1" smtClean="0">
                            <a:latin typeface="Cambria Math"/>
                            <a:cs typeface="Times New Roman" pitchFamily="18" charset="0"/>
                          </a:rPr>
                          <m:t> − </m:t>
                        </m:r>
                        <m:sSub>
                          <m:sSubPr>
                            <m:ctrlPr>
                              <a:rPr lang="en-US" sz="2800" b="0" i="1" smtClean="0">
                                <a:latin typeface="Cambria Math" panose="02040503050406030204" pitchFamily="18" charset="0"/>
                                <a:cs typeface="Times New Roman" pitchFamily="18" charset="0"/>
                              </a:rPr>
                            </m:ctrlPr>
                          </m:sSubPr>
                          <m:e>
                            <m:r>
                              <a:rPr lang="en-US" sz="2800" b="0" i="1" smtClean="0">
                                <a:latin typeface="Cambria Math"/>
                                <a:ea typeface="Cambria Math"/>
                                <a:cs typeface="Times New Roman" pitchFamily="18" charset="0"/>
                              </a:rPr>
                              <m:t>𝜇</m:t>
                            </m:r>
                          </m:e>
                          <m:sub>
                            <m:r>
                              <a:rPr lang="en-US" sz="2800" b="0" i="1" smtClean="0">
                                <a:latin typeface="Cambria Math"/>
                                <a:cs typeface="Times New Roman" pitchFamily="18" charset="0"/>
                              </a:rPr>
                              <m:t>2</m:t>
                            </m:r>
                          </m:sub>
                        </m:sSub>
                        <m:r>
                          <a:rPr lang="en-US" sz="2800" b="0" i="1" smtClean="0">
                            <a:latin typeface="Cambria Math"/>
                            <a:cs typeface="Times New Roman" pitchFamily="18" charset="0"/>
                          </a:rPr>
                          <m:t>)</m:t>
                        </m:r>
                      </m:num>
                      <m:den>
                        <m:sSub>
                          <m:sSubPr>
                            <m:ctrlPr>
                              <a:rPr lang="en-US" sz="2800" b="0" i="1" smtClean="0">
                                <a:latin typeface="Cambria Math" panose="02040503050406030204" pitchFamily="18" charset="0"/>
                                <a:cs typeface="Times New Roman" pitchFamily="18" charset="0"/>
                              </a:rPr>
                            </m:ctrlPr>
                          </m:sSubPr>
                          <m:e>
                            <m:r>
                              <a:rPr lang="en-US" sz="2800" b="0" i="1" smtClean="0">
                                <a:latin typeface="Cambria Math"/>
                                <a:cs typeface="Times New Roman" pitchFamily="18" charset="0"/>
                              </a:rPr>
                              <m:t>𝑠</m:t>
                            </m:r>
                          </m:e>
                          <m:sub>
                            <m:r>
                              <a:rPr lang="en-US" sz="2800" b="0" i="1" smtClean="0">
                                <a:latin typeface="Cambria Math"/>
                                <a:cs typeface="Times New Roman" pitchFamily="18" charset="0"/>
                              </a:rPr>
                              <m:t>𝑝</m:t>
                            </m:r>
                          </m:sub>
                        </m:sSub>
                        <m:rad>
                          <m:radPr>
                            <m:degHide m:val="on"/>
                            <m:ctrlPr>
                              <a:rPr lang="en-US" sz="2800" b="0" i="1" smtClean="0">
                                <a:latin typeface="Cambria Math" panose="02040503050406030204" pitchFamily="18" charset="0"/>
                              </a:rPr>
                            </m:ctrlPr>
                          </m:radPr>
                          <m:deg/>
                          <m:e>
                            <m:f>
                              <m:fPr>
                                <m:ctrlPr>
                                  <a:rPr lang="en-US" sz="2800" b="0" i="1" smtClean="0">
                                    <a:latin typeface="Cambria Math" panose="02040503050406030204" pitchFamily="18" charset="0"/>
                                  </a:rPr>
                                </m:ctrlPr>
                              </m:fPr>
                              <m:num>
                                <m:r>
                                  <a:rPr lang="en-US" sz="2800" b="0" i="1" smtClean="0">
                                    <a:latin typeface="Cambria Math"/>
                                  </a:rPr>
                                  <m:t>1</m:t>
                                </m:r>
                              </m:num>
                              <m:den>
                                <m:sSub>
                                  <m:sSubPr>
                                    <m:ctrlPr>
                                      <a:rPr lang="en-US" sz="2800" i="1" smtClean="0">
                                        <a:latin typeface="Cambria Math" panose="02040503050406030204" pitchFamily="18" charset="0"/>
                                        <a:cs typeface="Times New Roman" pitchFamily="18" charset="0"/>
                                      </a:rPr>
                                    </m:ctrlPr>
                                  </m:sSubPr>
                                  <m:e>
                                    <m:r>
                                      <a:rPr lang="en-US" sz="2800" b="0" i="1" smtClean="0">
                                        <a:latin typeface="Cambria Math"/>
                                        <a:cs typeface="Times New Roman" pitchFamily="18" charset="0"/>
                                      </a:rPr>
                                      <m:t>𝑛</m:t>
                                    </m:r>
                                  </m:e>
                                  <m:sub>
                                    <m:r>
                                      <a:rPr lang="en-US" sz="2800" b="0" i="1" smtClean="0">
                                        <a:latin typeface="Cambria Math"/>
                                        <a:cs typeface="Times New Roman" pitchFamily="18" charset="0"/>
                                      </a:rPr>
                                      <m:t>1</m:t>
                                    </m:r>
                                  </m:sub>
                                </m:sSub>
                              </m:den>
                            </m:f>
                            <m:r>
                              <a:rPr lang="en-US" sz="2800" b="0" i="1" smtClean="0">
                                <a:latin typeface="Cambria Math"/>
                              </a:rPr>
                              <m:t>+</m:t>
                            </m:r>
                            <m:f>
                              <m:fPr>
                                <m:ctrlPr>
                                  <a:rPr lang="en-US" sz="2800" b="0" i="1" smtClean="0">
                                    <a:latin typeface="Cambria Math" panose="02040503050406030204" pitchFamily="18" charset="0"/>
                                  </a:rPr>
                                </m:ctrlPr>
                              </m:fPr>
                              <m:num>
                                <m:r>
                                  <a:rPr lang="en-US" sz="2800" b="0" i="1" smtClean="0">
                                    <a:latin typeface="Cambria Math"/>
                                  </a:rPr>
                                  <m:t>1</m:t>
                                </m:r>
                              </m:num>
                              <m:den>
                                <m:sSub>
                                  <m:sSubPr>
                                    <m:ctrlPr>
                                      <a:rPr lang="en-US" sz="2800" i="1" smtClean="0">
                                        <a:latin typeface="Cambria Math" panose="02040503050406030204" pitchFamily="18" charset="0"/>
                                        <a:cs typeface="Times New Roman" pitchFamily="18" charset="0"/>
                                      </a:rPr>
                                    </m:ctrlPr>
                                  </m:sSubPr>
                                  <m:e>
                                    <m:r>
                                      <a:rPr lang="en-US" sz="2800" b="0" i="1" smtClean="0">
                                        <a:latin typeface="Cambria Math"/>
                                        <a:cs typeface="Times New Roman" pitchFamily="18" charset="0"/>
                                      </a:rPr>
                                      <m:t>𝑛</m:t>
                                    </m:r>
                                  </m:e>
                                  <m:sub>
                                    <m:r>
                                      <a:rPr lang="en-US" sz="2800" b="0" i="1" smtClean="0">
                                        <a:latin typeface="Cambria Math"/>
                                        <a:cs typeface="Times New Roman" pitchFamily="18" charset="0"/>
                                      </a:rPr>
                                      <m:t>2</m:t>
                                    </m:r>
                                  </m:sub>
                                </m:sSub>
                              </m:den>
                            </m:f>
                          </m:e>
                        </m:rad>
                      </m:den>
                    </m:f>
                  </m:oMath>
                </a14:m>
                <a:endParaRPr lang="en-US" sz="28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Where</a:t>
                </a:r>
                <a:r>
                  <a:rPr lang="en-US" sz="2800" dirty="0">
                    <a:latin typeface="Times New Roman" pitchFamily="18" charset="0"/>
                    <a:cs typeface="Times New Roman" pitchFamily="18" charset="0"/>
                  </a:rPr>
                  <a:t> </a:t>
                </a:r>
              </a:p>
              <a:p>
                <a:pPr algn="just"/>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𝑠</m:t>
                          </m:r>
                        </m:e>
                        <m:sub>
                          <m:r>
                            <a:rPr lang="en-US" sz="2000" b="0" i="1" smtClean="0">
                              <a:latin typeface="Cambria Math"/>
                              <a:cs typeface="Times New Roman" pitchFamily="18" charset="0"/>
                            </a:rPr>
                            <m:t>𝑝</m:t>
                          </m:r>
                        </m:sub>
                      </m:sSub>
                      <m:r>
                        <a:rPr lang="en-US" sz="2000" b="0" i="1" smtClean="0">
                          <a:latin typeface="Cambria Math"/>
                          <a:cs typeface="Times New Roman" pitchFamily="18" charset="0"/>
                        </a:rPr>
                        <m:t>=</m:t>
                      </m:r>
                      <m:rad>
                        <m:radPr>
                          <m:degHide m:val="on"/>
                          <m:ctrlPr>
                            <a:rPr lang="en-US" sz="2000" b="0" i="1" smtClean="0">
                              <a:latin typeface="Cambria Math" panose="02040503050406030204" pitchFamily="18" charset="0"/>
                              <a:cs typeface="Times New Roman" pitchFamily="18" charset="0"/>
                            </a:rPr>
                          </m:ctrlPr>
                        </m:radPr>
                        <m:deg/>
                        <m:e>
                          <m:f>
                            <m:fPr>
                              <m:ctrlPr>
                                <a:rPr lang="en-US" sz="2000" b="0" i="1" smtClean="0">
                                  <a:latin typeface="Cambria Math" panose="02040503050406030204" pitchFamily="18" charset="0"/>
                                  <a:cs typeface="Times New Roman" pitchFamily="18" charset="0"/>
                                </a:rPr>
                              </m:ctrlPr>
                            </m:fPr>
                            <m:num>
                              <m:nary>
                                <m:naryPr>
                                  <m:chr m:val="∑"/>
                                  <m:subHide m:val="on"/>
                                  <m:supHide m:val="on"/>
                                  <m:ctrlPr>
                                    <a:rPr lang="en-US" sz="2000" b="0" i="1" smtClean="0">
                                      <a:latin typeface="Cambria Math" panose="02040503050406030204" pitchFamily="18" charset="0"/>
                                      <a:cs typeface="Times New Roman" pitchFamily="18" charset="0"/>
                                    </a:rPr>
                                  </m:ctrlPr>
                                </m:naryPr>
                                <m:sub/>
                                <m:sup/>
                                <m:e>
                                  <m:sSup>
                                    <m:sSupPr>
                                      <m:ctrlPr>
                                        <a:rPr lang="en-US" sz="2000" b="0" i="1" smtClean="0">
                                          <a:latin typeface="Cambria Math" panose="02040503050406030204" pitchFamily="18" charset="0"/>
                                          <a:cs typeface="Times New Roman" pitchFamily="18" charset="0"/>
                                        </a:rPr>
                                      </m:ctrlPr>
                                    </m:sSupPr>
                                    <m:e>
                                      <m:r>
                                        <a:rPr lang="en-US" sz="2000" b="0" i="1" smtClean="0">
                                          <a:latin typeface="Cambria Math"/>
                                          <a:cs typeface="Times New Roman" pitchFamily="18" charset="0"/>
                                        </a:rPr>
                                        <m:t>(</m:t>
                                      </m:r>
                                      <m:sSub>
                                        <m:sSubPr>
                                          <m:ctrlPr>
                                            <a:rPr lang="en-US" sz="2000" b="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𝑋</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m:t>
                                      </m:r>
                                      <m:sSub>
                                        <m:sSubPr>
                                          <m:ctrlPr>
                                            <a:rPr lang="en-US" sz="2000" b="0" i="1" smtClean="0">
                                              <a:latin typeface="Cambria Math" panose="02040503050406030204" pitchFamily="18" charset="0"/>
                                              <a:cs typeface="Times New Roman" pitchFamily="18" charset="0"/>
                                            </a:rPr>
                                          </m:ctrlPr>
                                        </m:sSubPr>
                                        <m:e>
                                          <m:acc>
                                            <m:accPr>
                                              <m:chr m:val="̅"/>
                                              <m:ctrlPr>
                                                <a:rPr lang="en-US" sz="2000" b="0" i="1" smtClean="0">
                                                  <a:latin typeface="Cambria Math" panose="02040503050406030204" pitchFamily="18" charset="0"/>
                                                  <a:cs typeface="Times New Roman" pitchFamily="18" charset="0"/>
                                                </a:rPr>
                                              </m:ctrlPr>
                                            </m:accPr>
                                            <m:e>
                                              <m:r>
                                                <a:rPr lang="en-US" sz="2000" b="0" i="1" smtClean="0">
                                                  <a:latin typeface="Cambria Math"/>
                                                  <a:cs typeface="Times New Roman" pitchFamily="18" charset="0"/>
                                                </a:rPr>
                                                <m:t>𝑋</m:t>
                                              </m:r>
                                            </m:e>
                                          </m:acc>
                                        </m:e>
                                        <m:sub>
                                          <m:r>
                                            <a:rPr lang="en-US" sz="2000" b="0" i="1" smtClean="0">
                                              <a:latin typeface="Cambria Math"/>
                                              <a:cs typeface="Times New Roman" pitchFamily="18" charset="0"/>
                                            </a:rPr>
                                            <m:t>1</m:t>
                                          </m:r>
                                        </m:sub>
                                      </m:sSub>
                                      <m:r>
                                        <a:rPr lang="en-US" sz="2000" b="0" i="1" smtClean="0">
                                          <a:latin typeface="Cambria Math"/>
                                          <a:cs typeface="Times New Roman" pitchFamily="18" charset="0"/>
                                        </a:rPr>
                                        <m:t>)</m:t>
                                      </m:r>
                                    </m:e>
                                    <m:sup>
                                      <m:r>
                                        <a:rPr lang="en-US" sz="2000" b="0" i="1" smtClean="0">
                                          <a:latin typeface="Cambria Math"/>
                                          <a:cs typeface="Times New Roman" pitchFamily="18" charset="0"/>
                                        </a:rPr>
                                        <m:t>2</m:t>
                                      </m:r>
                                    </m:sup>
                                  </m:sSup>
                                </m:e>
                              </m:nary>
                              <m:r>
                                <a:rPr lang="en-US" sz="2000" b="0" i="1" smtClean="0">
                                  <a:latin typeface="Cambria Math"/>
                                  <a:cs typeface="Times New Roman" pitchFamily="18" charset="0"/>
                                </a:rPr>
                                <m:t>+</m:t>
                              </m:r>
                              <m:nary>
                                <m:naryPr>
                                  <m:chr m:val="∑"/>
                                  <m:subHide m:val="on"/>
                                  <m:supHide m:val="on"/>
                                  <m:ctrlPr>
                                    <a:rPr lang="en-US" sz="2000" b="0" i="1" smtClean="0">
                                      <a:latin typeface="Cambria Math" panose="02040503050406030204" pitchFamily="18" charset="0"/>
                                      <a:cs typeface="Times New Roman" pitchFamily="18" charset="0"/>
                                    </a:rPr>
                                  </m:ctrlPr>
                                </m:naryPr>
                                <m:sub/>
                                <m:sup/>
                                <m:e>
                                  <m:sSup>
                                    <m:sSupPr>
                                      <m:ctrlPr>
                                        <a:rPr lang="en-US" sz="2000" b="0" i="1" smtClean="0">
                                          <a:latin typeface="Cambria Math" panose="02040503050406030204" pitchFamily="18" charset="0"/>
                                          <a:cs typeface="Times New Roman" pitchFamily="18" charset="0"/>
                                        </a:rPr>
                                      </m:ctrlPr>
                                    </m:sSupPr>
                                    <m:e>
                                      <m:r>
                                        <a:rPr lang="en-US" sz="2000" b="0" i="1" smtClean="0">
                                          <a:latin typeface="Cambria Math"/>
                                          <a:cs typeface="Times New Roman" pitchFamily="18" charset="0"/>
                                        </a:rPr>
                                        <m:t>(</m:t>
                                      </m:r>
                                      <m:sSub>
                                        <m:sSubPr>
                                          <m:ctrlPr>
                                            <a:rPr lang="en-US" sz="2000" b="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𝑋</m:t>
                                          </m:r>
                                        </m:e>
                                        <m:sub>
                                          <m:r>
                                            <a:rPr lang="en-US" sz="2000" b="0" i="1" smtClean="0">
                                              <a:latin typeface="Cambria Math"/>
                                              <a:cs typeface="Times New Roman" pitchFamily="18" charset="0"/>
                                            </a:rPr>
                                            <m:t>2</m:t>
                                          </m:r>
                                        </m:sub>
                                      </m:sSub>
                                      <m:r>
                                        <a:rPr lang="en-US" sz="2000" b="0" i="1" smtClean="0">
                                          <a:latin typeface="Cambria Math"/>
                                          <a:cs typeface="Times New Roman" pitchFamily="18" charset="0"/>
                                        </a:rPr>
                                        <m:t>−</m:t>
                                      </m:r>
                                      <m:sSub>
                                        <m:sSubPr>
                                          <m:ctrlPr>
                                            <a:rPr lang="en-US" sz="2000" b="0" i="1" smtClean="0">
                                              <a:latin typeface="Cambria Math" panose="02040503050406030204" pitchFamily="18" charset="0"/>
                                              <a:cs typeface="Times New Roman" pitchFamily="18" charset="0"/>
                                            </a:rPr>
                                          </m:ctrlPr>
                                        </m:sSubPr>
                                        <m:e>
                                          <m:acc>
                                            <m:accPr>
                                              <m:chr m:val="̅"/>
                                              <m:ctrlPr>
                                                <a:rPr lang="en-US" sz="2000" b="0" i="1" smtClean="0">
                                                  <a:latin typeface="Cambria Math" panose="02040503050406030204" pitchFamily="18" charset="0"/>
                                                  <a:cs typeface="Times New Roman" pitchFamily="18" charset="0"/>
                                                </a:rPr>
                                              </m:ctrlPr>
                                            </m:accPr>
                                            <m:e>
                                              <m:r>
                                                <a:rPr lang="en-US" sz="2000" b="0" i="1" smtClean="0">
                                                  <a:latin typeface="Cambria Math"/>
                                                  <a:cs typeface="Times New Roman" pitchFamily="18" charset="0"/>
                                                </a:rPr>
                                                <m:t>𝑋</m:t>
                                              </m:r>
                                            </m:e>
                                          </m:acc>
                                        </m:e>
                                        <m:sub>
                                          <m:r>
                                            <a:rPr lang="en-US" sz="2000" b="0" i="1" smtClean="0">
                                              <a:latin typeface="Cambria Math"/>
                                              <a:cs typeface="Times New Roman" pitchFamily="18" charset="0"/>
                                            </a:rPr>
                                            <m:t>2</m:t>
                                          </m:r>
                                        </m:sub>
                                      </m:sSub>
                                      <m:r>
                                        <a:rPr lang="en-US" sz="2000" b="0" i="1" smtClean="0">
                                          <a:latin typeface="Cambria Math"/>
                                          <a:cs typeface="Times New Roman" pitchFamily="18" charset="0"/>
                                        </a:rPr>
                                        <m:t>)</m:t>
                                      </m:r>
                                    </m:e>
                                    <m:sup>
                                      <m:r>
                                        <a:rPr lang="en-US" sz="2000" b="0" i="1" smtClean="0">
                                          <a:latin typeface="Cambria Math"/>
                                          <a:cs typeface="Times New Roman" pitchFamily="18" charset="0"/>
                                        </a:rPr>
                                        <m:t>2</m:t>
                                      </m:r>
                                    </m:sup>
                                  </m:sSup>
                                </m:e>
                              </m:nary>
                            </m:num>
                            <m:den>
                              <m:sSub>
                                <m:sSubPr>
                                  <m:ctrlPr>
                                    <a:rPr lang="en-US" sz="2000" b="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m:t>
                              </m:r>
                              <m:sSub>
                                <m:sSubPr>
                                  <m:ctrlPr>
                                    <a:rPr lang="en-US" sz="2000" b="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2</m:t>
                                  </m:r>
                                </m:sub>
                              </m:sSub>
                              <m:r>
                                <a:rPr lang="en-US" sz="2000" b="0" i="1" smtClean="0">
                                  <a:latin typeface="Cambria Math"/>
                                  <a:cs typeface="Times New Roman" pitchFamily="18" charset="0"/>
                                </a:rPr>
                                <m:t>−2</m:t>
                              </m:r>
                            </m:den>
                          </m:f>
                        </m:e>
                      </m:rad>
                    </m:oMath>
                  </m:oMathPara>
                </a14:m>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OR</a:t>
                </a:r>
              </a:p>
              <a:p>
                <a:pPr algn="just"/>
                <a:r>
                  <a:rPr lang="en-US" sz="800" dirty="0">
                    <a:cs typeface="Times New Roman" pitchFamily="18" charset="0"/>
                  </a:rPr>
                  <a:t>			</a:t>
                </a:r>
                <a14:m>
                  <m:oMath xmlns:m="http://schemas.openxmlformats.org/officeDocument/2006/math">
                    <m:sSub>
                      <m:sSubPr>
                        <m:ctrlPr>
                          <a:rPr lang="en-US" sz="2400" i="1" smtClean="0">
                            <a:latin typeface="Cambria Math" panose="02040503050406030204" pitchFamily="18" charset="0"/>
                            <a:cs typeface="Times New Roman" pitchFamily="18" charset="0"/>
                          </a:rPr>
                        </m:ctrlPr>
                      </m:sSubPr>
                      <m:e>
                        <m:r>
                          <a:rPr lang="en-US" sz="2400" b="0" i="1" smtClean="0">
                            <a:latin typeface="Cambria Math"/>
                            <a:cs typeface="Times New Roman" pitchFamily="18" charset="0"/>
                          </a:rPr>
                          <m:t>𝑠</m:t>
                        </m:r>
                      </m:e>
                      <m:sub>
                        <m:r>
                          <a:rPr lang="en-US" sz="2400" b="0" i="1" smtClean="0">
                            <a:latin typeface="Cambria Math"/>
                            <a:cs typeface="Times New Roman" pitchFamily="18" charset="0"/>
                          </a:rPr>
                          <m:t>𝑝</m:t>
                        </m:r>
                      </m:sub>
                    </m:sSub>
                    <m:r>
                      <a:rPr lang="en-US" sz="2400" b="0" i="1" smtClean="0">
                        <a:latin typeface="Cambria Math"/>
                        <a:cs typeface="Times New Roman" pitchFamily="18" charset="0"/>
                      </a:rPr>
                      <m:t>=</m:t>
                    </m:r>
                    <m:rad>
                      <m:radPr>
                        <m:degHide m:val="on"/>
                        <m:ctrlPr>
                          <a:rPr lang="en-US" sz="2400" b="0" i="1" smtClean="0">
                            <a:latin typeface="Cambria Math" panose="02040503050406030204" pitchFamily="18" charset="0"/>
                            <a:cs typeface="Times New Roman" pitchFamily="18" charset="0"/>
                          </a:rPr>
                        </m:ctrlPr>
                      </m:radPr>
                      <m:deg/>
                      <m:e>
                        <m:f>
                          <m:fPr>
                            <m:ctrlPr>
                              <a:rPr lang="en-US" sz="2400" b="0" i="1" smtClean="0">
                                <a:latin typeface="Cambria Math" panose="02040503050406030204" pitchFamily="18" charset="0"/>
                                <a:cs typeface="Times New Roman" pitchFamily="18" charset="0"/>
                              </a:rPr>
                            </m:ctrlPr>
                          </m:fPr>
                          <m:num>
                            <m:d>
                              <m:dPr>
                                <m:ctrlPr>
                                  <a:rPr lang="en-US" sz="2400" b="0" i="1" smtClean="0">
                                    <a:latin typeface="Cambria Math" panose="02040503050406030204" pitchFamily="18" charset="0"/>
                                    <a:cs typeface="Times New Roman" pitchFamily="18" charset="0"/>
                                  </a:rPr>
                                </m:ctrlPr>
                              </m:dPr>
                              <m:e>
                                <m:sSub>
                                  <m:sSubPr>
                                    <m:ctrlPr>
                                      <a:rPr lang="en-US" sz="2400" i="1" smtClean="0">
                                        <a:latin typeface="Cambria Math" panose="02040503050406030204" pitchFamily="18" charset="0"/>
                                        <a:cs typeface="Times New Roman" pitchFamily="18" charset="0"/>
                                      </a:rPr>
                                    </m:ctrlPr>
                                  </m:sSubPr>
                                  <m:e>
                                    <m:r>
                                      <a:rPr lang="en-US" sz="2400" b="0" i="1" smtClean="0">
                                        <a:latin typeface="Cambria Math"/>
                                        <a:cs typeface="Times New Roman" pitchFamily="18" charset="0"/>
                                      </a:rPr>
                                      <m:t>𝑛</m:t>
                                    </m:r>
                                  </m:e>
                                  <m:sub>
                                    <m:r>
                                      <a:rPr lang="en-US" sz="2400" b="0" i="1" smtClean="0">
                                        <a:latin typeface="Cambria Math"/>
                                        <a:cs typeface="Times New Roman" pitchFamily="18" charset="0"/>
                                      </a:rPr>
                                      <m:t>1</m:t>
                                    </m:r>
                                  </m:sub>
                                </m:sSub>
                                <m:r>
                                  <a:rPr lang="en-US" sz="2400" b="0" i="1" smtClean="0">
                                    <a:latin typeface="Cambria Math"/>
                                    <a:cs typeface="Times New Roman" pitchFamily="18" charset="0"/>
                                  </a:rPr>
                                  <m:t>−1</m:t>
                                </m:r>
                              </m:e>
                            </m:d>
                            <m:sSub>
                              <m:sSubPr>
                                <m:ctrlPr>
                                  <a:rPr lang="en-US" sz="2400" b="0" i="1" smtClean="0">
                                    <a:latin typeface="Cambria Math" panose="02040503050406030204" pitchFamily="18" charset="0"/>
                                    <a:cs typeface="Times New Roman" pitchFamily="18" charset="0"/>
                                  </a:rPr>
                                </m:ctrlPr>
                              </m:sSubPr>
                              <m:e>
                                <m:sSup>
                                  <m:sSupPr>
                                    <m:ctrlPr>
                                      <a:rPr lang="en-US" sz="2400" b="0" i="1" smtClean="0">
                                        <a:latin typeface="Cambria Math" panose="02040503050406030204" pitchFamily="18" charset="0"/>
                                        <a:cs typeface="Times New Roman" pitchFamily="18" charset="0"/>
                                      </a:rPr>
                                    </m:ctrlPr>
                                  </m:sSupPr>
                                  <m:e>
                                    <m:r>
                                      <a:rPr lang="en-US" sz="2400" b="0" i="1" smtClean="0">
                                        <a:latin typeface="Cambria Math"/>
                                        <a:cs typeface="Times New Roman" pitchFamily="18" charset="0"/>
                                      </a:rPr>
                                      <m:t>𝑠</m:t>
                                    </m:r>
                                  </m:e>
                                  <m:sup>
                                    <m:r>
                                      <a:rPr lang="en-US" sz="2400" b="0" i="1" smtClean="0">
                                        <a:latin typeface="Cambria Math"/>
                                        <a:cs typeface="Times New Roman" pitchFamily="18" charset="0"/>
                                      </a:rPr>
                                      <m:t>2</m:t>
                                    </m:r>
                                  </m:sup>
                                </m:sSup>
                              </m:e>
                              <m:sub>
                                <m:r>
                                  <a:rPr lang="en-US" sz="2400" b="0" i="1" smtClean="0">
                                    <a:latin typeface="Cambria Math"/>
                                    <a:cs typeface="Times New Roman" pitchFamily="18" charset="0"/>
                                  </a:rPr>
                                  <m:t>1</m:t>
                                </m:r>
                              </m:sub>
                            </m:sSub>
                            <m:r>
                              <a:rPr lang="en-US" sz="2400" b="0" i="1" smtClean="0">
                                <a:latin typeface="Cambria Math"/>
                                <a:cs typeface="Times New Roman" pitchFamily="18" charset="0"/>
                              </a:rPr>
                              <m:t>+(</m:t>
                            </m:r>
                            <m:sSub>
                              <m:sSubPr>
                                <m:ctrlPr>
                                  <a:rPr lang="en-US" sz="2400" i="1" smtClean="0">
                                    <a:latin typeface="Cambria Math" panose="02040503050406030204" pitchFamily="18" charset="0"/>
                                    <a:cs typeface="Times New Roman" pitchFamily="18" charset="0"/>
                                  </a:rPr>
                                </m:ctrlPr>
                              </m:sSubPr>
                              <m:e>
                                <m:r>
                                  <a:rPr lang="en-US" sz="2400" b="0" i="1" smtClean="0">
                                    <a:latin typeface="Cambria Math"/>
                                    <a:cs typeface="Times New Roman" pitchFamily="18" charset="0"/>
                                  </a:rPr>
                                  <m:t>𝑛</m:t>
                                </m:r>
                              </m:e>
                              <m:sub>
                                <m:r>
                                  <a:rPr lang="en-US" sz="2400" b="0" i="1" smtClean="0">
                                    <a:latin typeface="Cambria Math"/>
                                    <a:cs typeface="Times New Roman" pitchFamily="18" charset="0"/>
                                  </a:rPr>
                                  <m:t>2</m:t>
                                </m:r>
                              </m:sub>
                            </m:sSub>
                            <m:r>
                              <a:rPr lang="en-US" sz="2400" b="0" i="1" smtClean="0">
                                <a:latin typeface="Cambria Math"/>
                                <a:cs typeface="Times New Roman" pitchFamily="18" charset="0"/>
                              </a:rPr>
                              <m:t>−1)</m:t>
                            </m:r>
                            <m:sSub>
                              <m:sSubPr>
                                <m:ctrlPr>
                                  <a:rPr lang="en-US" sz="2400" b="0" i="1" smtClean="0">
                                    <a:latin typeface="Cambria Math" panose="02040503050406030204" pitchFamily="18" charset="0"/>
                                    <a:cs typeface="Times New Roman" pitchFamily="18" charset="0"/>
                                  </a:rPr>
                                </m:ctrlPr>
                              </m:sSubPr>
                              <m:e>
                                <m:sSup>
                                  <m:sSupPr>
                                    <m:ctrlPr>
                                      <a:rPr lang="en-US" sz="2400" b="0" i="1" smtClean="0">
                                        <a:latin typeface="Cambria Math" panose="02040503050406030204" pitchFamily="18" charset="0"/>
                                        <a:cs typeface="Times New Roman" pitchFamily="18" charset="0"/>
                                      </a:rPr>
                                    </m:ctrlPr>
                                  </m:sSupPr>
                                  <m:e>
                                    <m:r>
                                      <a:rPr lang="en-US" sz="2400" b="0" i="1" smtClean="0">
                                        <a:latin typeface="Cambria Math"/>
                                        <a:cs typeface="Times New Roman" pitchFamily="18" charset="0"/>
                                      </a:rPr>
                                      <m:t>𝑠</m:t>
                                    </m:r>
                                  </m:e>
                                  <m:sup>
                                    <m:r>
                                      <a:rPr lang="en-US" sz="2400" b="0" i="1" smtClean="0">
                                        <a:latin typeface="Cambria Math"/>
                                        <a:cs typeface="Times New Roman" pitchFamily="18" charset="0"/>
                                      </a:rPr>
                                      <m:t>2</m:t>
                                    </m:r>
                                  </m:sup>
                                </m:sSup>
                              </m:e>
                              <m:sub>
                                <m:r>
                                  <a:rPr lang="en-US" sz="2400" b="0" i="1" smtClean="0">
                                    <a:latin typeface="Cambria Math"/>
                                    <a:cs typeface="Times New Roman" pitchFamily="18" charset="0"/>
                                  </a:rPr>
                                  <m:t>2</m:t>
                                </m:r>
                              </m:sub>
                            </m:sSub>
                          </m:num>
                          <m:den>
                            <m:sSub>
                              <m:sSubPr>
                                <m:ctrlPr>
                                  <a:rPr lang="en-US" sz="2400" b="0" i="1" smtClean="0">
                                    <a:latin typeface="Cambria Math" panose="02040503050406030204" pitchFamily="18" charset="0"/>
                                    <a:cs typeface="Times New Roman" pitchFamily="18" charset="0"/>
                                  </a:rPr>
                                </m:ctrlPr>
                              </m:sSubPr>
                              <m:e>
                                <m:r>
                                  <a:rPr lang="en-US" sz="2400" b="0" i="1" smtClean="0">
                                    <a:latin typeface="Cambria Math"/>
                                    <a:cs typeface="Times New Roman" pitchFamily="18" charset="0"/>
                                  </a:rPr>
                                  <m:t>𝑛</m:t>
                                </m:r>
                              </m:e>
                              <m:sub>
                                <m:r>
                                  <a:rPr lang="en-US" sz="2400" b="0" i="1" smtClean="0">
                                    <a:latin typeface="Cambria Math"/>
                                    <a:cs typeface="Times New Roman" pitchFamily="18" charset="0"/>
                                  </a:rPr>
                                  <m:t>1</m:t>
                                </m:r>
                              </m:sub>
                            </m:sSub>
                            <m:r>
                              <a:rPr lang="en-US" sz="2400" b="0" i="1" smtClean="0">
                                <a:latin typeface="Cambria Math"/>
                                <a:cs typeface="Times New Roman" pitchFamily="18" charset="0"/>
                              </a:rPr>
                              <m:t>+</m:t>
                            </m:r>
                            <m:sSub>
                              <m:sSubPr>
                                <m:ctrlPr>
                                  <a:rPr lang="en-US" sz="2400" b="0" i="1" smtClean="0">
                                    <a:latin typeface="Cambria Math" panose="02040503050406030204" pitchFamily="18" charset="0"/>
                                    <a:cs typeface="Times New Roman" pitchFamily="18" charset="0"/>
                                  </a:rPr>
                                </m:ctrlPr>
                              </m:sSubPr>
                              <m:e>
                                <m:r>
                                  <a:rPr lang="en-US" sz="2400" b="0" i="1" smtClean="0">
                                    <a:latin typeface="Cambria Math"/>
                                    <a:cs typeface="Times New Roman" pitchFamily="18" charset="0"/>
                                  </a:rPr>
                                  <m:t>𝑛</m:t>
                                </m:r>
                              </m:e>
                              <m:sub>
                                <m:r>
                                  <a:rPr lang="en-US" sz="2400" b="0" i="1" smtClean="0">
                                    <a:latin typeface="Cambria Math"/>
                                    <a:cs typeface="Times New Roman" pitchFamily="18" charset="0"/>
                                  </a:rPr>
                                  <m:t>2</m:t>
                                </m:r>
                              </m:sub>
                            </m:sSub>
                            <m:r>
                              <a:rPr lang="en-US" sz="2400" b="0" i="1" smtClean="0">
                                <a:latin typeface="Cambria Math"/>
                                <a:cs typeface="Times New Roman" pitchFamily="18" charset="0"/>
                              </a:rPr>
                              <m:t>−2</m:t>
                            </m:r>
                          </m:den>
                        </m:f>
                        <m:r>
                          <m:rPr>
                            <m:nor/>
                          </m:rPr>
                          <a:rPr lang="en-US" sz="2400" dirty="0" smtClean="0">
                            <a:latin typeface="Times New Roman" pitchFamily="18" charset="0"/>
                            <a:cs typeface="Times New Roman" pitchFamily="18" charset="0"/>
                          </a:rPr>
                          <m:t> </m:t>
                        </m:r>
                      </m:e>
                    </m:rad>
                  </m:oMath>
                </a14:m>
                <a:endParaRPr lang="en-US" sz="24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And </a:t>
                </a:r>
              </a:p>
              <a:p>
                <a:pPr algn="just"/>
                <a14:m>
                  <m:oMath xmlns:m="http://schemas.openxmlformats.org/officeDocument/2006/math">
                    <m:r>
                      <a:rPr lang="en-US" sz="2000" b="0" i="1" smtClean="0">
                        <a:latin typeface="Cambria Math"/>
                      </a:rPr>
                      <m:t>(</m:t>
                    </m:r>
                    <m:sSub>
                      <m:sSubPr>
                        <m:ctrlPr>
                          <a:rPr lang="en-US" sz="2000" i="1" smtClean="0">
                            <a:latin typeface="Cambria Math" panose="02040503050406030204" pitchFamily="18" charset="0"/>
                            <a:cs typeface="Times New Roman" pitchFamily="18" charset="0"/>
                          </a:rPr>
                        </m:ctrlPr>
                      </m:sSubPr>
                      <m:e>
                        <m:r>
                          <a:rPr lang="en-US" sz="2000" i="1" smtClean="0">
                            <a:latin typeface="Cambria Math"/>
                            <a:ea typeface="Cambria Math"/>
                            <a:cs typeface="Times New Roman" pitchFamily="18" charset="0"/>
                          </a:rPr>
                          <m:t>𝜇</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 − </m:t>
                    </m:r>
                    <m:sSub>
                      <m:sSubPr>
                        <m:ctrlPr>
                          <a:rPr lang="en-US" sz="2000" b="0" i="1" smtClean="0">
                            <a:latin typeface="Cambria Math" panose="02040503050406030204" pitchFamily="18" charset="0"/>
                            <a:cs typeface="Times New Roman" pitchFamily="18" charset="0"/>
                          </a:rPr>
                        </m:ctrlPr>
                      </m:sSubPr>
                      <m:e>
                        <m:r>
                          <a:rPr lang="en-US" sz="2000" b="0" i="1" smtClean="0">
                            <a:latin typeface="Cambria Math"/>
                            <a:ea typeface="Cambria Math"/>
                            <a:cs typeface="Times New Roman" pitchFamily="18" charset="0"/>
                          </a:rPr>
                          <m:t>𝜇</m:t>
                        </m:r>
                      </m:e>
                      <m:sub>
                        <m:r>
                          <a:rPr lang="en-US" sz="2000" b="0" i="1" smtClean="0">
                            <a:latin typeface="Cambria Math"/>
                            <a:cs typeface="Times New Roman" pitchFamily="18" charset="0"/>
                          </a:rPr>
                          <m:t>2</m:t>
                        </m:r>
                      </m:sub>
                    </m:sSub>
                    <m:r>
                      <a:rPr lang="en-US" sz="2000" b="0" i="1" smtClean="0">
                        <a:latin typeface="Cambria Math"/>
                        <a:cs typeface="Times New Roman" pitchFamily="18" charset="0"/>
                      </a:rPr>
                      <m:t>)</m:t>
                    </m:r>
                  </m:oMath>
                </a14:m>
                <a:r>
                  <a:rPr lang="en-US" sz="2000" dirty="0">
                    <a:latin typeface="Times New Roman" pitchFamily="18" charset="0"/>
                    <a:cs typeface="Times New Roman" pitchFamily="18" charset="0"/>
                  </a:rPr>
                  <a:t> is either equals to zero or there may given a value in the question.</a:t>
                </a:r>
              </a:p>
              <a:p>
                <a:pPr algn="just"/>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304800" y="381000"/>
                <a:ext cx="8229600" cy="5035930"/>
              </a:xfrm>
              <a:prstGeom prst="rect">
                <a:avLst/>
              </a:prstGeom>
              <a:blipFill rotWithShape="1">
                <a:blip r:embed="rId2"/>
                <a:stretch>
                  <a:fillRect l="-741" t="-605"/>
                </a:stretch>
              </a:blipFill>
            </p:spPr>
            <p:txBody>
              <a:bodyPr/>
              <a:lstStyle/>
              <a:p>
                <a:r>
                  <a:rPr lang="en-US">
                    <a:noFill/>
                  </a:rPr>
                  <a:t> </a:t>
                </a:r>
              </a:p>
            </p:txBody>
          </p:sp>
        </mc:Fallback>
      </mc:AlternateContent>
    </p:spTree>
    <p:extLst>
      <p:ext uri="{BB962C8B-B14F-4D97-AF65-F5344CB8AC3E}">
        <p14:creationId xmlns:p14="http://schemas.microsoft.com/office/powerpoint/2010/main" val="246222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1376</Words>
  <Application>Microsoft Office PowerPoint</Application>
  <PresentationFormat>On-screen Show (4:3)</PresentationFormat>
  <Paragraphs>162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user</cp:lastModifiedBy>
  <cp:revision>25</cp:revision>
  <dcterms:created xsi:type="dcterms:W3CDTF">2020-04-23T10:03:13Z</dcterms:created>
  <dcterms:modified xsi:type="dcterms:W3CDTF">2020-12-01T17:13:07Z</dcterms:modified>
</cp:coreProperties>
</file>