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0" autoAdjust="0"/>
  </p:normalViewPr>
  <p:slideViewPr>
    <p:cSldViewPr>
      <p:cViewPr varScale="1">
        <p:scale>
          <a:sx n="66" d="100"/>
          <a:sy n="66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4F037-D738-4C52-B26D-5ED2F8EF6EB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24A6B-F240-42CE-B51F-3DE7D8F3E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6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fact that unaffected parents sometimes produced multiple offspring affected with this disease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 to the conclusion that type II OI was an autosomal recessive trait. This was disputed by studies in which the polymerase chain reaction (PCR) technique was used to amplify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 from the sperm of a father of two children with type II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OI. This DNA was compared with DNA extracted from his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somatic cells (skin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firoblasts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Although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procollagen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mutations were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detected in the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firoblast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DNA, they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werefound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approximately one of every eight sperm cells. This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a direct demonstration of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germline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mosaicism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this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4A6B-F240-42CE-B51F-3DE7D8F3E8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3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important characteristic of many genetic diseases is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 (or incomplete)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penetrance: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person who has a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disease-causing genotype might not exhibit the disease phenotype at all, even though he or she can transmit the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 causing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allele to the next generation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4A6B-F240-42CE-B51F-3DE7D8F3E8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0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disease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present at birth, nearly all affected persons would die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reaching reproductive age, and the frequency of the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 in the population would be much lower. Delaying the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 of onset of the disease thus reduces natural selection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against a disease-causing allele, increasing its frequency in a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4A6B-F240-42CE-B51F-3DE7D8F3E8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/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/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Autosomal </a:t>
            </a:r>
            <a:r>
              <a:rPr lang="en-US" sz="5400" dirty="0">
                <a:solidFill>
                  <a:srgbClr val="FF0000"/>
                </a:solidFill>
              </a:rPr>
              <a:t>Dominant and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>Recessive Inheritance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/>
            </a:r>
            <a:br>
              <a:rPr lang="en-US" sz="5400" dirty="0">
                <a:solidFill>
                  <a:srgbClr val="FF0000"/>
                </a:solidFill>
              </a:rPr>
            </a:b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3353"/>
            <a:ext cx="5943600" cy="607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2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243013"/>
            <a:ext cx="51149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8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“Dominant” Versus “Recessive”: Some 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0400" dirty="0"/>
              <a:t>Most dominant diseases </a:t>
            </a:r>
            <a:r>
              <a:rPr lang="en-US" sz="10400" dirty="0" smtClean="0"/>
              <a:t>are actually </a:t>
            </a:r>
            <a:r>
              <a:rPr lang="en-US" sz="10400" dirty="0"/>
              <a:t>more severe in affected homozygotes than in heterozygotes. A </a:t>
            </a:r>
            <a:r>
              <a:rPr lang="en-US" sz="10400" dirty="0" smtClean="0"/>
              <a:t>useful </a:t>
            </a:r>
            <a:r>
              <a:rPr lang="en-US" sz="10400" dirty="0"/>
              <a:t>and valid way to distinguish dominant and </a:t>
            </a:r>
            <a:r>
              <a:rPr lang="en-US" sz="10400" dirty="0" smtClean="0"/>
              <a:t>recessive disorders </a:t>
            </a:r>
            <a:r>
              <a:rPr lang="en-US" sz="10400" dirty="0"/>
              <a:t>is that heterozygotes are clinically affected in </a:t>
            </a:r>
            <a:r>
              <a:rPr lang="en-US" sz="10400" dirty="0" smtClean="0"/>
              <a:t>most cases </a:t>
            </a:r>
            <a:r>
              <a:rPr lang="en-US" sz="10400" dirty="0"/>
              <a:t>of dominant disorders, whereas they are almost </a:t>
            </a:r>
            <a:r>
              <a:rPr lang="en-US" sz="10400" dirty="0" smtClean="0"/>
              <a:t>always clinically </a:t>
            </a:r>
            <a:r>
              <a:rPr lang="en-US" sz="10400" dirty="0"/>
              <a:t>unaffected in recessive </a:t>
            </a:r>
            <a:r>
              <a:rPr lang="en-US" sz="10400" dirty="0" smtClean="0"/>
              <a:t>disorders.</a:t>
            </a:r>
          </a:p>
          <a:p>
            <a:pPr algn="just"/>
            <a:r>
              <a:rPr lang="en-US" sz="10400" dirty="0"/>
              <a:t>In some cases, a disease may be </a:t>
            </a:r>
            <a:r>
              <a:rPr lang="en-US" sz="10400" dirty="0" smtClean="0"/>
              <a:t>inherited in </a:t>
            </a:r>
            <a:r>
              <a:rPr lang="en-US" sz="10400" dirty="0"/>
              <a:t>either autosomal dominant or </a:t>
            </a:r>
            <a:r>
              <a:rPr lang="en-US" sz="10400" dirty="0" smtClean="0"/>
              <a:t>autosomal recessive </a:t>
            </a:r>
            <a:r>
              <a:rPr lang="en-US" sz="10400" dirty="0"/>
              <a:t>fashion, depending on the nature </a:t>
            </a:r>
            <a:r>
              <a:rPr lang="en-US" sz="10400" dirty="0" smtClean="0"/>
              <a:t>of the </a:t>
            </a:r>
            <a:r>
              <a:rPr lang="en-US" sz="10400" dirty="0"/>
              <a:t>mutation that alters the gene </a:t>
            </a:r>
            <a:r>
              <a:rPr lang="en-US" sz="10400" dirty="0" smtClean="0"/>
              <a:t>product </a:t>
            </a:r>
            <a:r>
              <a:rPr lang="en-US" sz="10400" dirty="0"/>
              <a:t>like Familial isolated growth </a:t>
            </a:r>
            <a:r>
              <a:rPr lang="en-US" sz="10400" dirty="0" smtClean="0"/>
              <a:t>hormone deficiency </a:t>
            </a:r>
            <a:r>
              <a:rPr lang="en-US" sz="10400" dirty="0"/>
              <a:t>(</a:t>
            </a:r>
            <a:r>
              <a:rPr lang="en-US" sz="10400" dirty="0" smtClean="0"/>
              <a:t>IGHD) and </a:t>
            </a:r>
            <a:r>
              <a:rPr lang="el-GR" sz="10400" dirty="0"/>
              <a:t>β-</a:t>
            </a:r>
            <a:r>
              <a:rPr lang="en-US" sz="10400" dirty="0" smtClean="0"/>
              <a:t>thalassemia</a:t>
            </a:r>
          </a:p>
          <a:p>
            <a:pPr algn="just"/>
            <a:r>
              <a:rPr lang="en-US" sz="10400" dirty="0"/>
              <a:t>A </a:t>
            </a:r>
            <a:r>
              <a:rPr lang="en-US" sz="10400" dirty="0" smtClean="0"/>
              <a:t>final </a:t>
            </a:r>
            <a:r>
              <a:rPr lang="en-US" sz="10400" dirty="0"/>
              <a:t>caution is that the terms dominant and </a:t>
            </a:r>
            <a:r>
              <a:rPr lang="en-US" sz="10400" dirty="0" smtClean="0"/>
              <a:t>recessive, strictly </a:t>
            </a:r>
            <a:r>
              <a:rPr lang="en-US" sz="10400" dirty="0"/>
              <a:t>speaking, apply to traits, not </a:t>
            </a:r>
            <a:r>
              <a:rPr lang="en-US" sz="10400" dirty="0" smtClean="0"/>
              <a:t>genes like sickle cell </a:t>
            </a:r>
            <a:r>
              <a:rPr lang="en-US" sz="10400" dirty="0"/>
              <a:t>disease. Heterozygotes, who are said to have sickle cell trait, are </a:t>
            </a:r>
            <a:r>
              <a:rPr lang="en-US" sz="10400" dirty="0" smtClean="0"/>
              <a:t>usually clinically </a:t>
            </a:r>
            <a:r>
              <a:rPr lang="en-US" sz="10400" dirty="0"/>
              <a:t>normal. However, a heterozygote has an </a:t>
            </a:r>
            <a:r>
              <a:rPr lang="en-US" sz="10400" dirty="0" smtClean="0"/>
              <a:t>increased risk </a:t>
            </a:r>
            <a:r>
              <a:rPr lang="en-US" sz="10400" dirty="0"/>
              <a:t>for splenic infarctions at very high altitude.  </a:t>
            </a:r>
            <a:r>
              <a:rPr lang="en-US" sz="11200" dirty="0"/>
              <a:t/>
            </a:r>
            <a:br>
              <a:rPr lang="en-US" sz="112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52400"/>
            <a:ext cx="655320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1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FACTORS </a:t>
            </a:r>
            <a:r>
              <a:rPr lang="en-US" dirty="0">
                <a:solidFill>
                  <a:srgbClr val="FF0000"/>
                </a:solidFill>
              </a:rPr>
              <a:t>THAT AFFECT EXPRESSION OF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DISEASE-CAUSING GENES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en-US" sz="12800" b="1" dirty="0">
                <a:solidFill>
                  <a:srgbClr val="FF0000"/>
                </a:solidFill>
              </a:rPr>
              <a:t>New mutations </a:t>
            </a:r>
            <a:r>
              <a:rPr lang="en-US" sz="11200" dirty="0"/>
              <a:t>are a common cause of </a:t>
            </a:r>
            <a:r>
              <a:rPr lang="en-US" sz="11200" dirty="0" smtClean="0"/>
              <a:t>the appearance </a:t>
            </a:r>
            <a:r>
              <a:rPr lang="en-US" sz="11200" dirty="0"/>
              <a:t>of a genetic disease in a </a:t>
            </a:r>
            <a:r>
              <a:rPr lang="en-US" sz="11200" dirty="0" smtClean="0"/>
              <a:t>person with </a:t>
            </a:r>
            <a:r>
              <a:rPr lang="en-US" sz="11200" dirty="0"/>
              <a:t>no previous family history of the </a:t>
            </a:r>
            <a:r>
              <a:rPr lang="en-US" sz="11200" dirty="0" smtClean="0"/>
              <a:t>disorder.</a:t>
            </a:r>
          </a:p>
          <a:p>
            <a:pPr algn="just"/>
            <a:r>
              <a:rPr lang="en-US" sz="11200" dirty="0" smtClean="0"/>
              <a:t>The </a:t>
            </a:r>
            <a:r>
              <a:rPr lang="en-US" sz="11200" dirty="0"/>
              <a:t>recurrence risk for the person’s siblings </a:t>
            </a:r>
            <a:r>
              <a:rPr lang="en-US" sz="11200" dirty="0" smtClean="0"/>
              <a:t>is very </a:t>
            </a:r>
            <a:r>
              <a:rPr lang="en-US" sz="11200" dirty="0"/>
              <a:t>low, but the recurrence risk for the person’s offspring may be substantially </a:t>
            </a:r>
            <a:r>
              <a:rPr lang="en-US" sz="11200" dirty="0" smtClean="0"/>
              <a:t>increased. </a:t>
            </a:r>
          </a:p>
          <a:p>
            <a:pPr algn="just"/>
            <a:r>
              <a:rPr lang="en-US" sz="11200" dirty="0"/>
              <a:t>A large fraction of the observed cases of </a:t>
            </a:r>
            <a:r>
              <a:rPr lang="en-US" sz="11200" dirty="0" smtClean="0"/>
              <a:t>many autosomal </a:t>
            </a:r>
            <a:r>
              <a:rPr lang="en-US" sz="11200" dirty="0"/>
              <a:t>dominant diseases are the result </a:t>
            </a:r>
            <a:r>
              <a:rPr lang="en-US" sz="11200" dirty="0" smtClean="0"/>
              <a:t>of new </a:t>
            </a:r>
            <a:r>
              <a:rPr lang="en-US" sz="11200" dirty="0"/>
              <a:t>mutations</a:t>
            </a:r>
            <a:r>
              <a:rPr lang="en-US" sz="11200" dirty="0" smtClean="0"/>
              <a:t>. For </a:t>
            </a:r>
            <a:r>
              <a:rPr lang="en-US" sz="11200" dirty="0"/>
              <a:t>example, approximately 7/8 </a:t>
            </a:r>
            <a:r>
              <a:rPr lang="en-US" sz="11200" dirty="0" smtClean="0"/>
              <a:t>of all </a:t>
            </a:r>
            <a:r>
              <a:rPr lang="en-US" sz="11200" dirty="0"/>
              <a:t>cases </a:t>
            </a:r>
            <a:r>
              <a:rPr lang="en-US" sz="11200" dirty="0" smtClean="0"/>
              <a:t>of achondroplasia</a:t>
            </a:r>
            <a:r>
              <a:rPr lang="en-US" sz="11200" dirty="0"/>
              <a:t> </a:t>
            </a:r>
            <a:r>
              <a:rPr lang="en-US" sz="11200" dirty="0" smtClean="0"/>
              <a:t>are </a:t>
            </a:r>
            <a:r>
              <a:rPr lang="en-US" sz="11200" dirty="0"/>
              <a:t>caused by </a:t>
            </a:r>
            <a:r>
              <a:rPr lang="en-US" sz="11200" dirty="0" smtClean="0"/>
              <a:t>new mutations</a:t>
            </a:r>
            <a:r>
              <a:rPr lang="en-US" sz="11200" dirty="0"/>
              <a:t>, and only 1/8 are inherited </a:t>
            </a:r>
            <a:r>
              <a:rPr lang="en-US" sz="11200" dirty="0" smtClean="0"/>
              <a:t>from an </a:t>
            </a:r>
            <a:r>
              <a:rPr lang="en-US" sz="11200" dirty="0"/>
              <a:t>affected parent.</a:t>
            </a:r>
            <a:br>
              <a:rPr lang="en-US" sz="112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Germline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Mosaicism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/>
              <a:t>Germline</a:t>
            </a:r>
            <a:r>
              <a:rPr lang="en-US" sz="2400" dirty="0"/>
              <a:t> </a:t>
            </a:r>
            <a:r>
              <a:rPr lang="en-US" sz="2400" dirty="0" err="1"/>
              <a:t>mosaicism</a:t>
            </a:r>
            <a:r>
              <a:rPr lang="en-US" sz="2400" dirty="0"/>
              <a:t> occurs when all or part of</a:t>
            </a:r>
            <a:br>
              <a:rPr lang="en-US" sz="2400" dirty="0"/>
            </a:br>
            <a:r>
              <a:rPr lang="en-US" sz="2400" dirty="0"/>
              <a:t>a parent’s </a:t>
            </a:r>
            <a:r>
              <a:rPr lang="en-US" sz="2400" dirty="0" err="1"/>
              <a:t>germline</a:t>
            </a:r>
            <a:r>
              <a:rPr lang="en-US" sz="2400" dirty="0"/>
              <a:t> is affected by a </a:t>
            </a:r>
            <a:r>
              <a:rPr lang="en-US" sz="2400" dirty="0" smtClean="0"/>
              <a:t>disease causing </a:t>
            </a:r>
            <a:r>
              <a:rPr lang="en-US" sz="2400" dirty="0"/>
              <a:t>mutation but the somatic cells are </a:t>
            </a:r>
            <a:r>
              <a:rPr lang="en-US" sz="2400" dirty="0" smtClean="0"/>
              <a:t>not</a:t>
            </a:r>
          </a:p>
          <a:p>
            <a:pPr algn="just"/>
            <a:r>
              <a:rPr lang="en-US" sz="2400" dirty="0" err="1"/>
              <a:t>Germline</a:t>
            </a:r>
            <a:r>
              <a:rPr lang="en-US" sz="2400" dirty="0"/>
              <a:t> </a:t>
            </a:r>
            <a:r>
              <a:rPr lang="en-US" sz="2400" dirty="0" err="1"/>
              <a:t>mosaicism</a:t>
            </a:r>
            <a:r>
              <a:rPr lang="en-US" sz="2400" dirty="0"/>
              <a:t> has been studied extensively in </a:t>
            </a:r>
            <a:r>
              <a:rPr lang="en-US" sz="2400" dirty="0" smtClean="0"/>
              <a:t>the lethal </a:t>
            </a:r>
            <a:r>
              <a:rPr lang="en-US" sz="2400" dirty="0"/>
              <a:t>perinatal form of </a:t>
            </a:r>
            <a:r>
              <a:rPr lang="en-US" sz="2400" dirty="0" err="1"/>
              <a:t>osteogenesis</a:t>
            </a:r>
            <a:r>
              <a:rPr lang="en-US" sz="2400" dirty="0"/>
              <a:t> </a:t>
            </a:r>
            <a:r>
              <a:rPr lang="en-US" sz="2400" dirty="0" err="1" smtClean="0"/>
              <a:t>imperfecta</a:t>
            </a:r>
            <a:endParaRPr lang="en-US" sz="2400" dirty="0" smtClean="0"/>
          </a:p>
          <a:p>
            <a:pPr algn="just"/>
            <a:r>
              <a:rPr lang="en-US" sz="2400" dirty="0"/>
              <a:t>Although </a:t>
            </a:r>
            <a:r>
              <a:rPr lang="en-US" sz="2400" dirty="0" err="1"/>
              <a:t>germline</a:t>
            </a:r>
            <a:r>
              <a:rPr lang="en-US" sz="2400" dirty="0"/>
              <a:t> </a:t>
            </a:r>
            <a:r>
              <a:rPr lang="en-US" sz="2400" dirty="0" err="1"/>
              <a:t>mosaicism</a:t>
            </a:r>
            <a:r>
              <a:rPr lang="en-US" sz="2400" dirty="0"/>
              <a:t> has been demonstrated</a:t>
            </a:r>
            <a:br>
              <a:rPr lang="en-US" sz="2400" dirty="0"/>
            </a:br>
            <a:r>
              <a:rPr lang="en-US" sz="2400" dirty="0"/>
              <a:t>for type II OI, most </a:t>
            </a:r>
            <a:r>
              <a:rPr lang="en-US" sz="2400" dirty="0" err="1"/>
              <a:t>noninherited</a:t>
            </a:r>
            <a:r>
              <a:rPr lang="en-US" sz="2400" dirty="0"/>
              <a:t> cases (approximately 95%)</a:t>
            </a:r>
            <a:br>
              <a:rPr lang="en-US" sz="2400" dirty="0"/>
            </a:br>
            <a:r>
              <a:rPr lang="en-US" sz="2400" dirty="0"/>
              <a:t>are thought to be caused by new </a:t>
            </a:r>
            <a:r>
              <a:rPr lang="en-US" sz="2400" dirty="0" smtClean="0"/>
              <a:t>mutations</a:t>
            </a:r>
          </a:p>
          <a:p>
            <a:pPr algn="just"/>
            <a:r>
              <a:rPr lang="en-US" sz="2400" dirty="0"/>
              <a:t>Other diseases in which </a:t>
            </a:r>
            <a:r>
              <a:rPr lang="en-US" sz="2400" dirty="0" err="1"/>
              <a:t>germline</a:t>
            </a:r>
            <a:r>
              <a:rPr lang="en-US" sz="2400" dirty="0"/>
              <a:t> </a:t>
            </a:r>
            <a:r>
              <a:rPr lang="en-US" sz="2400" dirty="0" err="1"/>
              <a:t>mosaicism</a:t>
            </a:r>
            <a:r>
              <a:rPr lang="en-US" sz="2400" dirty="0"/>
              <a:t> has been</a:t>
            </a:r>
            <a:br>
              <a:rPr lang="en-US" sz="2400" dirty="0"/>
            </a:br>
            <a:r>
              <a:rPr lang="en-US" sz="2400" dirty="0"/>
              <a:t>observed include achondroplasia, </a:t>
            </a:r>
            <a:r>
              <a:rPr lang="en-US" sz="2400" dirty="0" err="1"/>
              <a:t>neurofiromatosis</a:t>
            </a:r>
            <a:r>
              <a:rPr lang="en-US" sz="2400" dirty="0"/>
              <a:t> type 1,</a:t>
            </a:r>
            <a:br>
              <a:rPr lang="en-US" sz="2400" dirty="0"/>
            </a:br>
            <a:r>
              <a:rPr lang="en-US" sz="2400" dirty="0" err="1"/>
              <a:t>Duchenne</a:t>
            </a:r>
            <a:r>
              <a:rPr lang="en-US" sz="2400" dirty="0"/>
              <a:t> muscular dystrophy, and hemophilia A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30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16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5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808"/>
            <a:ext cx="8305800" cy="670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2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Age-Dependent Penetrance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en-US" sz="11200" dirty="0"/>
              <a:t>A delay in the age of onset of a genetic</a:t>
            </a:r>
            <a:br>
              <a:rPr lang="en-US" sz="11200" dirty="0"/>
            </a:br>
            <a:r>
              <a:rPr lang="en-US" sz="11200" dirty="0"/>
              <a:t>disease is known as </a:t>
            </a:r>
            <a:r>
              <a:rPr lang="en-US" sz="11200" b="1" dirty="0"/>
              <a:t>age-dependent penetrance</a:t>
            </a:r>
            <a:r>
              <a:rPr lang="en-US" sz="11200" b="1" dirty="0" smtClean="0"/>
              <a:t>.</a:t>
            </a:r>
            <a:endParaRPr lang="en-US" sz="11200" dirty="0"/>
          </a:p>
          <a:p>
            <a:pPr algn="just"/>
            <a:r>
              <a:rPr lang="en-US" sz="11200" dirty="0"/>
              <a:t>One of </a:t>
            </a:r>
            <a:r>
              <a:rPr lang="en-US" sz="11200" dirty="0" smtClean="0"/>
              <a:t>the best-known </a:t>
            </a:r>
            <a:r>
              <a:rPr lang="en-US" sz="11200" dirty="0"/>
              <a:t>examples is Huntington </a:t>
            </a:r>
            <a:r>
              <a:rPr lang="en-US" sz="11200" dirty="0" smtClean="0"/>
              <a:t>disease others are </a:t>
            </a:r>
            <a:r>
              <a:rPr lang="en-US" sz="11200" dirty="0"/>
              <a:t>hemochromatosis, a recessive disorder of iron </a:t>
            </a:r>
            <a:r>
              <a:rPr lang="en-US" sz="11200" dirty="0" smtClean="0"/>
              <a:t>storage,</a:t>
            </a:r>
            <a:r>
              <a:rPr lang="en-US" sz="11200" dirty="0"/>
              <a:t> familial Alzheimer </a:t>
            </a:r>
            <a:r>
              <a:rPr lang="en-US" sz="11200" dirty="0" smtClean="0"/>
              <a:t>disease and</a:t>
            </a:r>
            <a:r>
              <a:rPr lang="en-US" sz="11200" dirty="0"/>
              <a:t> </a:t>
            </a:r>
            <a:r>
              <a:rPr lang="en-US" sz="11200" dirty="0" smtClean="0"/>
              <a:t>many </a:t>
            </a:r>
            <a:r>
              <a:rPr lang="en-US" sz="11200" dirty="0"/>
              <a:t>inherited cancers, including autosomal </a:t>
            </a:r>
            <a:r>
              <a:rPr lang="en-US" sz="11200" dirty="0" smtClean="0"/>
              <a:t>dominant breast </a:t>
            </a:r>
            <a:r>
              <a:rPr lang="en-US" sz="11200" dirty="0" smtClean="0"/>
              <a:t>cancer</a:t>
            </a:r>
          </a:p>
          <a:p>
            <a:pPr algn="just"/>
            <a:r>
              <a:rPr lang="en-US" sz="11200" dirty="0"/>
              <a:t>Age-dependent penetrance is observed </a:t>
            </a:r>
            <a:r>
              <a:rPr lang="en-US" sz="11200" dirty="0" smtClean="0"/>
              <a:t>in many </a:t>
            </a:r>
            <a:r>
              <a:rPr lang="en-US" sz="11200" dirty="0"/>
              <a:t>genetic diseases. It complicates the interpretation of inheritance patterns in families.</a:t>
            </a:r>
            <a:r>
              <a:rPr lang="en-US" sz="11200" dirty="0"/>
              <a:t/>
            </a:r>
            <a:br>
              <a:rPr lang="en-US" sz="112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90" y="381000"/>
            <a:ext cx="7418210" cy="601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8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Characteristics </a:t>
            </a:r>
            <a:r>
              <a:rPr lang="en-US" dirty="0">
                <a:solidFill>
                  <a:srgbClr val="FF0000"/>
                </a:solidFill>
              </a:rPr>
              <a:t>of Autosomal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Dominant Inheritance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/>
              <a:t>Autosomal dominant inheritance is characterized by vertical transmission of the </a:t>
            </a:r>
            <a:r>
              <a:rPr lang="en-US" sz="2800" dirty="0" smtClean="0"/>
              <a:t>disease phenotype</a:t>
            </a:r>
            <a:r>
              <a:rPr lang="en-US" sz="2800" dirty="0"/>
              <a:t>, a lack of skipped generations, </a:t>
            </a:r>
            <a:r>
              <a:rPr lang="en-US" sz="2800" dirty="0" smtClean="0"/>
              <a:t>and roughly </a:t>
            </a:r>
            <a:r>
              <a:rPr lang="en-US" sz="2800" dirty="0"/>
              <a:t>equal numbers of affected males </a:t>
            </a:r>
            <a:r>
              <a:rPr lang="en-US" sz="2800" dirty="0" smtClean="0"/>
              <a:t>and females</a:t>
            </a:r>
            <a:r>
              <a:rPr lang="en-US" sz="2800" dirty="0"/>
              <a:t>. Father-to-son transmission may </a:t>
            </a:r>
            <a:r>
              <a:rPr lang="en-US" sz="2800" dirty="0" smtClean="0"/>
              <a:t>be observed</a:t>
            </a:r>
          </a:p>
          <a:p>
            <a:pPr algn="just"/>
            <a:r>
              <a:rPr lang="en-US" sz="2800" dirty="0"/>
              <a:t>The recurrence risk for an </a:t>
            </a:r>
            <a:r>
              <a:rPr lang="en-US" sz="2800" dirty="0" smtClean="0"/>
              <a:t>autosomal dominant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disorder is 50%. Because of independence, this</a:t>
            </a:r>
            <a:br>
              <a:rPr lang="en-US" sz="2800" dirty="0"/>
            </a:br>
            <a:r>
              <a:rPr lang="en-US" sz="2800" dirty="0"/>
              <a:t>risk remains constant no matter how many</a:t>
            </a:r>
            <a:br>
              <a:rPr lang="en-US" sz="2800" dirty="0"/>
            </a:br>
            <a:r>
              <a:rPr lang="en-US" sz="2800" dirty="0"/>
              <a:t>affected or unaffected children are born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44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 smtClean="0">
                <a:solidFill>
                  <a:srgbClr val="FF0000"/>
                </a:solidFill>
              </a:rPr>
              <a:t>BASIC </a:t>
            </a:r>
            <a:r>
              <a:rPr lang="en-US" sz="4000" dirty="0">
                <a:solidFill>
                  <a:srgbClr val="FF0000"/>
                </a:solidFill>
              </a:rPr>
              <a:t>CONCEPTS OF FORMAL GENETICS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>
            <a:normAutofit fontScale="25000" lnSpcReduction="20000"/>
          </a:bodyPr>
          <a:lstStyle/>
          <a:p>
            <a:r>
              <a:rPr lang="en-US" sz="14400" b="1" dirty="0" err="1"/>
              <a:t>Gregor</a:t>
            </a:r>
            <a:r>
              <a:rPr lang="en-US" sz="14400" b="1" dirty="0"/>
              <a:t> Mendel’s Contributions</a:t>
            </a:r>
            <a:r>
              <a:rPr lang="en-US" sz="14400" dirty="0"/>
              <a:t/>
            </a:r>
            <a:br>
              <a:rPr lang="en-US" sz="14400" dirty="0"/>
            </a:br>
            <a:r>
              <a:rPr lang="en-US" sz="14400" dirty="0" smtClean="0"/>
              <a:t>Mendel’s </a:t>
            </a:r>
            <a:r>
              <a:rPr lang="en-US" sz="14400" dirty="0"/>
              <a:t>key contributions were the </a:t>
            </a:r>
            <a:r>
              <a:rPr lang="en-US" sz="14400" dirty="0" smtClean="0"/>
              <a:t>principles of </a:t>
            </a:r>
            <a:r>
              <a:rPr lang="en-US" sz="14400" dirty="0"/>
              <a:t>dominance and </a:t>
            </a:r>
            <a:r>
              <a:rPr lang="en-US" sz="14400" dirty="0" err="1"/>
              <a:t>recessiveness</a:t>
            </a:r>
            <a:r>
              <a:rPr lang="en-US" sz="14400" dirty="0"/>
              <a:t>, </a:t>
            </a:r>
            <a:r>
              <a:rPr lang="en-US" sz="14400" dirty="0" smtClean="0"/>
              <a:t>segregation, and </a:t>
            </a:r>
            <a:r>
              <a:rPr lang="en-US" sz="14400" dirty="0"/>
              <a:t>independent assortment</a:t>
            </a:r>
            <a:r>
              <a:rPr lang="en-US" sz="14400" dirty="0" smtClean="0"/>
              <a:t>.</a:t>
            </a:r>
          </a:p>
          <a:p>
            <a:endParaRPr lang="en-US" sz="14400" b="1" dirty="0" smtClean="0"/>
          </a:p>
          <a:p>
            <a:r>
              <a:rPr lang="en-US" sz="14400" b="1" dirty="0" smtClean="0"/>
              <a:t>The </a:t>
            </a:r>
            <a:r>
              <a:rPr lang="en-US" sz="14400" b="1" dirty="0"/>
              <a:t>Concept of Phenotype</a:t>
            </a:r>
            <a:r>
              <a:rPr lang="en-US" sz="14400" dirty="0"/>
              <a:t/>
            </a:r>
            <a:br>
              <a:rPr lang="en-US" sz="14400" dirty="0"/>
            </a:br>
            <a:r>
              <a:rPr lang="en-US" sz="14400" dirty="0"/>
              <a:t>The phenotype, which is physically observable, results from the interaction of </a:t>
            </a:r>
            <a:r>
              <a:rPr lang="en-US" sz="14400" dirty="0" smtClean="0"/>
              <a:t>genotype and </a:t>
            </a:r>
            <a:r>
              <a:rPr lang="en-US" sz="14400" dirty="0"/>
              <a:t>environment.</a:t>
            </a:r>
            <a:br>
              <a:rPr lang="en-US" sz="14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678137"/>
            <a:ext cx="5715000" cy="572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3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4504"/>
            <a:ext cx="5638800" cy="590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7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01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8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938"/>
            <a:ext cx="6179552" cy="55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8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AUTOSOMAL RECESSIVE INHERITANCE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Autosomal recessive inheritance is characterized by clustering of the disease </a:t>
            </a:r>
            <a:r>
              <a:rPr lang="en-US" dirty="0" smtClean="0"/>
              <a:t>phenotype among </a:t>
            </a:r>
            <a:r>
              <a:rPr lang="en-US" dirty="0"/>
              <a:t>siblings, but the disease is not </a:t>
            </a:r>
            <a:r>
              <a:rPr lang="en-US" dirty="0" smtClean="0"/>
              <a:t>usually seen </a:t>
            </a:r>
            <a:r>
              <a:rPr lang="en-US" dirty="0"/>
              <a:t>among parents or other ancestors. </a:t>
            </a:r>
            <a:r>
              <a:rPr lang="en-US" dirty="0" smtClean="0"/>
              <a:t>Equal numbers </a:t>
            </a:r>
            <a:r>
              <a:rPr lang="en-US" dirty="0"/>
              <a:t>of affected males and </a:t>
            </a:r>
            <a:r>
              <a:rPr lang="en-US" dirty="0" smtClean="0"/>
              <a:t>females are </a:t>
            </a:r>
            <a:r>
              <a:rPr lang="en-US" dirty="0"/>
              <a:t>usually seen, </a:t>
            </a:r>
            <a:r>
              <a:rPr lang="en-US" dirty="0" smtClean="0"/>
              <a:t>and consanguinity </a:t>
            </a:r>
            <a:r>
              <a:rPr lang="en-US" dirty="0"/>
              <a:t>may </a:t>
            </a:r>
            <a:r>
              <a:rPr lang="en-US" dirty="0" smtClean="0"/>
              <a:t>be present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723900"/>
            <a:ext cx="47053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738188"/>
            <a:ext cx="49625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8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579</Words>
  <Application>Microsoft Office PowerPoint</Application>
  <PresentationFormat>On-screen Show (4:3)</PresentationFormat>
  <Paragraphs>33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    Autosomal Dominant and Recessive Inheritance  </vt:lpstr>
      <vt:lpstr>  Characteristics of Autosomal Dominant Inheritance  </vt:lpstr>
      <vt:lpstr>  BASIC CONCEPTS OF FORMAL GENETICS  </vt:lpstr>
      <vt:lpstr>PowerPoint Presentation</vt:lpstr>
      <vt:lpstr>PowerPoint Presentation</vt:lpstr>
      <vt:lpstr>PowerPoint Presentation</vt:lpstr>
      <vt:lpstr>PowerPoint Presentation</vt:lpstr>
      <vt:lpstr>AUTOSOMAL RECESSIVE INHERITANCE</vt:lpstr>
      <vt:lpstr>PowerPoint Presentation</vt:lpstr>
      <vt:lpstr>PowerPoint Presentation</vt:lpstr>
      <vt:lpstr>PowerPoint Presentation</vt:lpstr>
      <vt:lpstr>“Dominant” Versus “Recessive”: Some Cautions</vt:lpstr>
      <vt:lpstr>PowerPoint Presentation</vt:lpstr>
      <vt:lpstr>  FACTORS THAT AFFECT EXPRESSION OF DISEASE-CAUSING GENES  </vt:lpstr>
      <vt:lpstr>Germline Mosaicism</vt:lpstr>
      <vt:lpstr>PowerPoint Presentation</vt:lpstr>
      <vt:lpstr>PowerPoint Presentation</vt:lpstr>
      <vt:lpstr>Age-Dependent Penetrance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Autosomal Dominant and Recessive Inheritance  </dc:title>
  <dc:creator>waqas khan</dc:creator>
  <cp:lastModifiedBy>MyUserName</cp:lastModifiedBy>
  <cp:revision>29</cp:revision>
  <dcterms:created xsi:type="dcterms:W3CDTF">2006-08-16T00:00:00Z</dcterms:created>
  <dcterms:modified xsi:type="dcterms:W3CDTF">2019-01-29T19:14:53Z</dcterms:modified>
</cp:coreProperties>
</file>