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2" r:id="rId6"/>
    <p:sldId id="263" r:id="rId7"/>
    <p:sldId id="264" r:id="rId8"/>
    <p:sldId id="266" r:id="rId9"/>
    <p:sldId id="261" r:id="rId10"/>
    <p:sldId id="265"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2F81D9-EDD8-4F85-B6EC-06D99D1F98A8}"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9887E1-0656-4CC8-9096-03CBBDF6FB94}" type="slidenum">
              <a:rPr lang="en-US" smtClean="0"/>
              <a:t>‹#›</a:t>
            </a:fld>
            <a:endParaRPr lang="en-US"/>
          </a:p>
        </p:txBody>
      </p:sp>
    </p:spTree>
    <p:extLst>
      <p:ext uri="{BB962C8B-B14F-4D97-AF65-F5344CB8AC3E}">
        <p14:creationId xmlns:p14="http://schemas.microsoft.com/office/powerpoint/2010/main" val="29113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2F81D9-EDD8-4F85-B6EC-06D99D1F98A8}"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9887E1-0656-4CC8-9096-03CBBDF6FB94}" type="slidenum">
              <a:rPr lang="en-US" smtClean="0"/>
              <a:t>‹#›</a:t>
            </a:fld>
            <a:endParaRPr lang="en-US"/>
          </a:p>
        </p:txBody>
      </p:sp>
    </p:spTree>
    <p:extLst>
      <p:ext uri="{BB962C8B-B14F-4D97-AF65-F5344CB8AC3E}">
        <p14:creationId xmlns:p14="http://schemas.microsoft.com/office/powerpoint/2010/main" val="892805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2F81D9-EDD8-4F85-B6EC-06D99D1F98A8}"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9887E1-0656-4CC8-9096-03CBBDF6FB94}" type="slidenum">
              <a:rPr lang="en-US" smtClean="0"/>
              <a:t>‹#›</a:t>
            </a:fld>
            <a:endParaRPr lang="en-US"/>
          </a:p>
        </p:txBody>
      </p:sp>
    </p:spTree>
    <p:extLst>
      <p:ext uri="{BB962C8B-B14F-4D97-AF65-F5344CB8AC3E}">
        <p14:creationId xmlns:p14="http://schemas.microsoft.com/office/powerpoint/2010/main" val="763262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2F81D9-EDD8-4F85-B6EC-06D99D1F98A8}"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9887E1-0656-4CC8-9096-03CBBDF6FB94}" type="slidenum">
              <a:rPr lang="en-US" smtClean="0"/>
              <a:t>‹#›</a:t>
            </a:fld>
            <a:endParaRPr lang="en-US"/>
          </a:p>
        </p:txBody>
      </p:sp>
    </p:spTree>
    <p:extLst>
      <p:ext uri="{BB962C8B-B14F-4D97-AF65-F5344CB8AC3E}">
        <p14:creationId xmlns:p14="http://schemas.microsoft.com/office/powerpoint/2010/main" val="1471493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2F81D9-EDD8-4F85-B6EC-06D99D1F98A8}"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9887E1-0656-4CC8-9096-03CBBDF6FB94}" type="slidenum">
              <a:rPr lang="en-US" smtClean="0"/>
              <a:t>‹#›</a:t>
            </a:fld>
            <a:endParaRPr lang="en-US"/>
          </a:p>
        </p:txBody>
      </p:sp>
    </p:spTree>
    <p:extLst>
      <p:ext uri="{BB962C8B-B14F-4D97-AF65-F5344CB8AC3E}">
        <p14:creationId xmlns:p14="http://schemas.microsoft.com/office/powerpoint/2010/main" val="3446410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2F81D9-EDD8-4F85-B6EC-06D99D1F98A8}" type="datetimeFigureOut">
              <a:rPr lang="en-US" smtClean="0"/>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9887E1-0656-4CC8-9096-03CBBDF6FB94}" type="slidenum">
              <a:rPr lang="en-US" smtClean="0"/>
              <a:t>‹#›</a:t>
            </a:fld>
            <a:endParaRPr lang="en-US"/>
          </a:p>
        </p:txBody>
      </p:sp>
    </p:spTree>
    <p:extLst>
      <p:ext uri="{BB962C8B-B14F-4D97-AF65-F5344CB8AC3E}">
        <p14:creationId xmlns:p14="http://schemas.microsoft.com/office/powerpoint/2010/main" val="1194058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2F81D9-EDD8-4F85-B6EC-06D99D1F98A8}" type="datetimeFigureOut">
              <a:rPr lang="en-US" smtClean="0"/>
              <a:t>5/4/2020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9887E1-0656-4CC8-9096-03CBBDF6FB94}" type="slidenum">
              <a:rPr lang="en-US" smtClean="0"/>
              <a:t>‹#›</a:t>
            </a:fld>
            <a:endParaRPr lang="en-US"/>
          </a:p>
        </p:txBody>
      </p:sp>
    </p:spTree>
    <p:extLst>
      <p:ext uri="{BB962C8B-B14F-4D97-AF65-F5344CB8AC3E}">
        <p14:creationId xmlns:p14="http://schemas.microsoft.com/office/powerpoint/2010/main" val="2089354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2F81D9-EDD8-4F85-B6EC-06D99D1F98A8}" type="datetimeFigureOut">
              <a:rPr lang="en-US" smtClean="0"/>
              <a:t>5/4/2020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9887E1-0656-4CC8-9096-03CBBDF6FB94}" type="slidenum">
              <a:rPr lang="en-US" smtClean="0"/>
              <a:t>‹#›</a:t>
            </a:fld>
            <a:endParaRPr lang="en-US"/>
          </a:p>
        </p:txBody>
      </p:sp>
    </p:spTree>
    <p:extLst>
      <p:ext uri="{BB962C8B-B14F-4D97-AF65-F5344CB8AC3E}">
        <p14:creationId xmlns:p14="http://schemas.microsoft.com/office/powerpoint/2010/main" val="2534774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2F81D9-EDD8-4F85-B6EC-06D99D1F98A8}" type="datetimeFigureOut">
              <a:rPr lang="en-US" smtClean="0"/>
              <a:t>5/4/2020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9887E1-0656-4CC8-9096-03CBBDF6FB94}" type="slidenum">
              <a:rPr lang="en-US" smtClean="0"/>
              <a:t>‹#›</a:t>
            </a:fld>
            <a:endParaRPr lang="en-US"/>
          </a:p>
        </p:txBody>
      </p:sp>
    </p:spTree>
    <p:extLst>
      <p:ext uri="{BB962C8B-B14F-4D97-AF65-F5344CB8AC3E}">
        <p14:creationId xmlns:p14="http://schemas.microsoft.com/office/powerpoint/2010/main" val="2098031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2F81D9-EDD8-4F85-B6EC-06D99D1F98A8}" type="datetimeFigureOut">
              <a:rPr lang="en-US" smtClean="0"/>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9887E1-0656-4CC8-9096-03CBBDF6FB94}" type="slidenum">
              <a:rPr lang="en-US" smtClean="0"/>
              <a:t>‹#›</a:t>
            </a:fld>
            <a:endParaRPr lang="en-US"/>
          </a:p>
        </p:txBody>
      </p:sp>
    </p:spTree>
    <p:extLst>
      <p:ext uri="{BB962C8B-B14F-4D97-AF65-F5344CB8AC3E}">
        <p14:creationId xmlns:p14="http://schemas.microsoft.com/office/powerpoint/2010/main" val="1585004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2F81D9-EDD8-4F85-B6EC-06D99D1F98A8}" type="datetimeFigureOut">
              <a:rPr lang="en-US" smtClean="0"/>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9887E1-0656-4CC8-9096-03CBBDF6FB94}" type="slidenum">
              <a:rPr lang="en-US" smtClean="0"/>
              <a:t>‹#›</a:t>
            </a:fld>
            <a:endParaRPr lang="en-US"/>
          </a:p>
        </p:txBody>
      </p:sp>
    </p:spTree>
    <p:extLst>
      <p:ext uri="{BB962C8B-B14F-4D97-AF65-F5344CB8AC3E}">
        <p14:creationId xmlns:p14="http://schemas.microsoft.com/office/powerpoint/2010/main" val="2941616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2F81D9-EDD8-4F85-B6EC-06D99D1F98A8}" type="datetimeFigureOut">
              <a:rPr lang="en-US" smtClean="0"/>
              <a:t>5/4/2020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9887E1-0656-4CC8-9096-03CBBDF6FB94}" type="slidenum">
              <a:rPr lang="en-US" smtClean="0"/>
              <a:t>‹#›</a:t>
            </a:fld>
            <a:endParaRPr lang="en-US"/>
          </a:p>
        </p:txBody>
      </p:sp>
    </p:spTree>
    <p:extLst>
      <p:ext uri="{BB962C8B-B14F-4D97-AF65-F5344CB8AC3E}">
        <p14:creationId xmlns:p14="http://schemas.microsoft.com/office/powerpoint/2010/main" val="656248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www.itl.nist.gov/div898/handbook/eda/section4/eda43.htm#Snedecor"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734472"/>
            <a:ext cx="8305800" cy="2596737"/>
          </a:xfrm>
          <a:prstGeom prst="rect">
            <a:avLst/>
          </a:prstGeom>
          <a:noFill/>
        </p:spPr>
        <p:txBody>
          <a:bodyPr wrap="square" rtlCol="0">
            <a:spAutoFit/>
          </a:bodyPr>
          <a:lstStyle/>
          <a:p>
            <a:r>
              <a:rPr lang="en-US" sz="3200" dirty="0" smtClean="0">
                <a:latin typeface="Times New Roman" pitchFamily="18" charset="0"/>
                <a:cs typeface="Times New Roman" pitchFamily="18" charset="0"/>
              </a:rPr>
              <a:t>Subject:	Statistics</a:t>
            </a:r>
          </a:p>
          <a:p>
            <a:r>
              <a:rPr lang="en-US" sz="3200" dirty="0" smtClean="0">
                <a:latin typeface="Times New Roman" pitchFamily="18" charset="0"/>
                <a:cs typeface="Times New Roman" pitchFamily="18" charset="0"/>
              </a:rPr>
              <a:t>Class:	BS 4</a:t>
            </a:r>
            <a:r>
              <a:rPr lang="en-US" sz="3200" baseline="30000" dirty="0" smtClean="0">
                <a:latin typeface="Times New Roman" pitchFamily="18" charset="0"/>
                <a:cs typeface="Times New Roman" pitchFamily="18" charset="0"/>
              </a:rPr>
              <a:t>th</a:t>
            </a:r>
            <a:r>
              <a:rPr lang="en-US" sz="3200" dirty="0" smtClean="0">
                <a:latin typeface="Times New Roman" pitchFamily="18" charset="0"/>
                <a:cs typeface="Times New Roman" pitchFamily="18" charset="0"/>
              </a:rPr>
              <a:t> (Social Work)</a:t>
            </a:r>
          </a:p>
          <a:p>
            <a:r>
              <a:rPr lang="en-US" sz="3200" dirty="0" smtClean="0">
                <a:latin typeface="Times New Roman" pitchFamily="18" charset="0"/>
                <a:cs typeface="Times New Roman" pitchFamily="18" charset="0"/>
              </a:rPr>
              <a:t>Lecture:	</a:t>
            </a:r>
            <a:r>
              <a:rPr lang="en-US" sz="3200" dirty="0">
                <a:latin typeface="Times New Roman" pitchFamily="18" charset="0"/>
                <a:cs typeface="Times New Roman" pitchFamily="18" charset="0"/>
              </a:rPr>
              <a:t>7</a:t>
            </a:r>
            <a:r>
              <a:rPr lang="en-US" sz="3200" baseline="30000" dirty="0" smtClean="0">
                <a:latin typeface="Times New Roman" pitchFamily="18" charset="0"/>
                <a:cs typeface="Times New Roman" pitchFamily="18" charset="0"/>
              </a:rPr>
              <a:t>th</a:t>
            </a:r>
            <a:r>
              <a:rPr lang="en-US"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week</a:t>
            </a:r>
          </a:p>
          <a:p>
            <a:r>
              <a:rPr lang="en-US" sz="3200" dirty="0" smtClean="0">
                <a:latin typeface="Times New Roman" pitchFamily="18" charset="0"/>
                <a:cs typeface="Times New Roman" pitchFamily="18" charset="0"/>
              </a:rPr>
              <a:t>Topic:	</a:t>
            </a:r>
            <a:r>
              <a:rPr lang="en-US" sz="3200" dirty="0" smtClean="0">
                <a:latin typeface="Times New Roman" pitchFamily="18" charset="0"/>
                <a:cs typeface="Times New Roman" pitchFamily="18" charset="0"/>
              </a:rPr>
              <a:t>F-test</a:t>
            </a:r>
            <a:endParaRPr lang="en-US" sz="3200" dirty="0" smtClean="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586624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228600" y="304800"/>
                <a:ext cx="8763000" cy="4056047"/>
              </a:xfrm>
              <a:prstGeom prst="rect">
                <a:avLst/>
              </a:prstGeom>
              <a:noFill/>
            </p:spPr>
            <p:txBody>
              <a:bodyPr wrap="square" rtlCol="0">
                <a:spAutoFit/>
              </a:bodyPr>
              <a:lstStyle/>
              <a:p>
                <a:pPr algn="just"/>
                <a:r>
                  <a:rPr lang="en-US" sz="2000" b="1" dirty="0" smtClean="0">
                    <a:latin typeface="Times New Roman" pitchFamily="18" charset="0"/>
                    <a:cs typeface="Times New Roman" pitchFamily="18" charset="0"/>
                  </a:rPr>
                  <a:t>5. Calculations</a:t>
                </a:r>
                <a:r>
                  <a:rPr lang="en-US" sz="2000" dirty="0" smtClean="0">
                    <a:latin typeface="Times New Roman" pitchFamily="18" charset="0"/>
                    <a:cs typeface="Times New Roman" pitchFamily="18" charset="0"/>
                  </a:rPr>
                  <a:t>:</a:t>
                </a:r>
              </a:p>
              <a:p>
                <a:pPr algn="just"/>
                <a:r>
                  <a:rPr lang="en-US" sz="2000" dirty="0" smtClean="0">
                    <a:latin typeface="Times New Roman" pitchFamily="18" charset="0"/>
                    <a:cs typeface="Times New Roman" pitchFamily="18" charset="0"/>
                  </a:rPr>
                  <a:t>	Here n1=12 and n2 = 10 and we are with standard deviations. But in test statistics we need variances so we take the squares of standard deviation values we got</a:t>
                </a:r>
              </a:p>
              <a:p>
                <a:pPr algn="just"/>
                <a14:m>
                  <m:oMathPara xmlns:m="http://schemas.openxmlformats.org/officeDocument/2006/math">
                    <m:oMathParaPr>
                      <m:jc m:val="centerGroup"/>
                    </m:oMathParaPr>
                    <m:oMath xmlns:m="http://schemas.openxmlformats.org/officeDocument/2006/math">
                      <m:sSubSup>
                        <m:sSubSupPr>
                          <m:ctrlPr>
                            <a:rPr lang="en-US" sz="2000" i="1" smtClean="0">
                              <a:latin typeface="Cambria Math"/>
                            </a:rPr>
                          </m:ctrlPr>
                        </m:sSubSupPr>
                        <m:e>
                          <m:sSup>
                            <m:sSupPr>
                              <m:ctrlPr>
                                <a:rPr lang="en-US" sz="2000" i="1" smtClean="0">
                                  <a:latin typeface="Cambria Math"/>
                                </a:rPr>
                              </m:ctrlPr>
                            </m:sSupPr>
                            <m:e>
                              <m:r>
                                <a:rPr lang="en-US" sz="2000" b="0" i="1" smtClean="0">
                                  <a:latin typeface="Cambria Math"/>
                                </a:rPr>
                                <m:t>𝑠</m:t>
                              </m:r>
                            </m:e>
                            <m:sup>
                              <m:r>
                                <a:rPr lang="en-US" sz="2000" b="0" i="1" smtClean="0">
                                  <a:latin typeface="Cambria Math"/>
                                </a:rPr>
                                <m:t>2</m:t>
                              </m:r>
                            </m:sup>
                          </m:sSup>
                        </m:e>
                        <m:sub>
                          <m:r>
                            <a:rPr lang="en-US" sz="2000" b="0" i="1" smtClean="0">
                              <a:latin typeface="Cambria Math"/>
                            </a:rPr>
                            <m:t>1</m:t>
                          </m:r>
                        </m:sub>
                        <m:sup/>
                      </m:sSubSup>
                      <m:r>
                        <a:rPr lang="en-US" sz="2000" b="0" i="1" smtClean="0">
                          <a:latin typeface="Cambria Math"/>
                        </a:rPr>
                        <m:t>=12.167</m:t>
                      </m:r>
                    </m:oMath>
                  </m:oMathPara>
                </a14:m>
                <a:endParaRPr lang="en-US" sz="2000" b="0" dirty="0" smtClean="0">
                  <a:latin typeface="Times New Roman" pitchFamily="18" charset="0"/>
                  <a:cs typeface="Times New Roman" pitchFamily="18" charset="0"/>
                </a:endParaRPr>
              </a:p>
              <a:p>
                <a:pPr algn="just"/>
                <a14:m>
                  <m:oMathPara xmlns:m="http://schemas.openxmlformats.org/officeDocument/2006/math">
                    <m:oMathParaPr>
                      <m:jc m:val="centerGroup"/>
                    </m:oMathParaPr>
                    <m:oMath xmlns:m="http://schemas.openxmlformats.org/officeDocument/2006/math">
                      <m:sSubSup>
                        <m:sSubSupPr>
                          <m:ctrlPr>
                            <a:rPr lang="en-US" sz="2000" i="1" smtClean="0">
                              <a:latin typeface="Cambria Math"/>
                            </a:rPr>
                          </m:ctrlPr>
                        </m:sSubSupPr>
                        <m:e>
                          <m:sSup>
                            <m:sSupPr>
                              <m:ctrlPr>
                                <a:rPr lang="en-US" sz="2000" i="1" smtClean="0">
                                  <a:latin typeface="Cambria Math"/>
                                </a:rPr>
                              </m:ctrlPr>
                            </m:sSupPr>
                            <m:e>
                              <m:r>
                                <a:rPr lang="en-US" sz="2000" b="0" i="1" smtClean="0">
                                  <a:latin typeface="Cambria Math"/>
                                </a:rPr>
                                <m:t>𝑠</m:t>
                              </m:r>
                            </m:e>
                            <m:sup>
                              <m:r>
                                <a:rPr lang="en-US" sz="2000" b="0" i="1" smtClean="0">
                                  <a:latin typeface="Cambria Math"/>
                                </a:rPr>
                                <m:t>2</m:t>
                              </m:r>
                            </m:sup>
                          </m:sSup>
                        </m:e>
                        <m:sub>
                          <m:r>
                            <a:rPr lang="en-US" sz="2000" b="0" i="1" smtClean="0">
                              <a:latin typeface="Cambria Math"/>
                            </a:rPr>
                            <m:t>2</m:t>
                          </m:r>
                        </m:sub>
                        <m:sup/>
                      </m:sSubSup>
                      <m:r>
                        <a:rPr lang="en-US" sz="2000" b="0" i="1" smtClean="0">
                          <a:latin typeface="Cambria Math"/>
                        </a:rPr>
                        <m:t>=2.25</m:t>
                      </m:r>
                    </m:oMath>
                  </m:oMathPara>
                </a14:m>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So now</a:t>
                </a:r>
              </a:p>
              <a:p>
                <a:pPr algn="just"/>
                <a14:m>
                  <m:oMathPara xmlns:m="http://schemas.openxmlformats.org/officeDocument/2006/math">
                    <m:oMathParaPr>
                      <m:jc m:val="centerGroup"/>
                    </m:oMathParaPr>
                    <m:oMath xmlns:m="http://schemas.openxmlformats.org/officeDocument/2006/math">
                      <m:r>
                        <a:rPr lang="en-US" sz="2000" b="0" i="1" smtClean="0">
                          <a:latin typeface="Cambria Math"/>
                        </a:rPr>
                        <m:t>𝐹</m:t>
                      </m:r>
                      <m:r>
                        <a:rPr lang="en-US" sz="2000" b="0" i="1" smtClean="0">
                          <a:latin typeface="Cambria Math"/>
                        </a:rPr>
                        <m:t>=</m:t>
                      </m:r>
                      <m:f>
                        <m:fPr>
                          <m:ctrlPr>
                            <a:rPr lang="en-US" sz="2000" b="0" i="1" smtClean="0">
                              <a:latin typeface="Cambria Math"/>
                            </a:rPr>
                          </m:ctrlPr>
                        </m:fPr>
                        <m:num>
                          <m:r>
                            <a:rPr lang="en-US" sz="2000" b="0" i="1" smtClean="0">
                              <a:latin typeface="Cambria Math"/>
                            </a:rPr>
                            <m:t>12.167</m:t>
                          </m:r>
                        </m:num>
                        <m:den>
                          <m:r>
                            <a:rPr lang="en-US" sz="2000" b="0" i="1" smtClean="0">
                              <a:latin typeface="Cambria Math"/>
                            </a:rPr>
                            <m:t>2.25</m:t>
                          </m:r>
                        </m:den>
                      </m:f>
                      <m:r>
                        <a:rPr lang="en-US" sz="2000" b="0" i="1" smtClean="0">
                          <a:latin typeface="Cambria Math"/>
                        </a:rPr>
                        <m:t>=2.35</m:t>
                      </m:r>
                    </m:oMath>
                  </m:oMathPara>
                </a14:m>
                <a:endParaRPr lang="en-US" sz="2000" dirty="0" smtClean="0">
                  <a:latin typeface="Times New Roman" pitchFamily="18" charset="0"/>
                  <a:cs typeface="Times New Roman" pitchFamily="18" charset="0"/>
                </a:endParaRPr>
              </a:p>
              <a:p>
                <a:pPr algn="just"/>
                <a:r>
                  <a:rPr lang="en-US" sz="2000" b="1" dirty="0" smtClean="0">
                    <a:latin typeface="Times New Roman" pitchFamily="18" charset="0"/>
                    <a:cs typeface="Times New Roman" pitchFamily="18" charset="0"/>
                  </a:rPr>
                  <a:t>6. Conclusion</a:t>
                </a:r>
                <a:r>
                  <a:rPr lang="en-US" sz="2000" dirty="0" smtClean="0">
                    <a:latin typeface="Times New Roman" pitchFamily="18" charset="0"/>
                    <a:cs typeface="Times New Roman" pitchFamily="18" charset="0"/>
                  </a:rPr>
                  <a:t>:	Since the computed value of F does not falls in the critical region, we therefore do not reject our null hypothesis and may conclude that there is a sufficient evidence to conclude that the two variances are equal.</a:t>
                </a:r>
                <a:endParaRPr lang="en-US" sz="2000" dirty="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p:txBody>
          </p:sp>
        </mc:Choice>
        <mc:Fallback>
          <p:sp>
            <p:nvSpPr>
              <p:cNvPr id="2" name="TextBox 1"/>
              <p:cNvSpPr txBox="1">
                <a:spLocks noRot="1" noChangeAspect="1" noMove="1" noResize="1" noEditPoints="1" noAdjustHandles="1" noChangeArrowheads="1" noChangeShapeType="1" noTextEdit="1"/>
              </p:cNvSpPr>
              <p:nvPr/>
            </p:nvSpPr>
            <p:spPr>
              <a:xfrm>
                <a:off x="228600" y="304800"/>
                <a:ext cx="8763000" cy="4056047"/>
              </a:xfrm>
              <a:prstGeom prst="rect">
                <a:avLst/>
              </a:prstGeom>
              <a:blipFill rotWithShape="1">
                <a:blip r:embed="rId2"/>
                <a:stretch>
                  <a:fillRect l="-765" t="-752" r="-696"/>
                </a:stretch>
              </a:blipFill>
            </p:spPr>
            <p:txBody>
              <a:bodyPr/>
              <a:lstStyle/>
              <a:p>
                <a:r>
                  <a:rPr lang="en-US">
                    <a:noFill/>
                  </a:rPr>
                  <a:t> </a:t>
                </a:r>
              </a:p>
            </p:txBody>
          </p:sp>
        </mc:Fallback>
      </mc:AlternateContent>
    </p:spTree>
    <p:extLst>
      <p:ext uri="{BB962C8B-B14F-4D97-AF65-F5344CB8AC3E}">
        <p14:creationId xmlns:p14="http://schemas.microsoft.com/office/powerpoint/2010/main" val="1778898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81000"/>
            <a:ext cx="8686800" cy="3231654"/>
          </a:xfrm>
          <a:prstGeom prst="rect">
            <a:avLst/>
          </a:prstGeom>
          <a:noFill/>
        </p:spPr>
        <p:txBody>
          <a:bodyPr wrap="square" rtlCol="0">
            <a:spAutoFit/>
          </a:bodyPr>
          <a:lstStyle/>
          <a:p>
            <a:pPr algn="just"/>
            <a:r>
              <a:rPr lang="en-US" sz="2400" b="1" dirty="0" smtClean="0">
                <a:latin typeface="Times New Roman" pitchFamily="18" charset="0"/>
                <a:cs typeface="Times New Roman" pitchFamily="18" charset="0"/>
              </a:rPr>
              <a:t>Practice Question</a:t>
            </a:r>
          </a:p>
          <a:p>
            <a:pPr algn="just"/>
            <a:r>
              <a:rPr lang="en-US" sz="2000" b="1" dirty="0" smtClean="0">
                <a:latin typeface="Times New Roman" pitchFamily="18" charset="0"/>
                <a:cs typeface="Times New Roman" pitchFamily="18" charset="0"/>
              </a:rPr>
              <a:t>Q 1: </a:t>
            </a:r>
            <a:r>
              <a:rPr lang="en-US" sz="2000" dirty="0" smtClean="0">
                <a:latin typeface="Times New Roman" pitchFamily="18" charset="0"/>
                <a:cs typeface="Times New Roman" pitchFamily="18" charset="0"/>
              </a:rPr>
              <a:t>Two random samples are drawn from two normal populations are</a:t>
            </a:r>
          </a:p>
          <a:p>
            <a:pPr algn="just"/>
            <a:endParaRPr lang="en-US" sz="2000" dirty="0" smtClean="0">
              <a:latin typeface="Times New Roman" pitchFamily="18" charset="0"/>
              <a:cs typeface="Times New Roman" pitchFamily="18" charset="0"/>
            </a:endParaRPr>
          </a:p>
          <a:p>
            <a:pPr algn="just"/>
            <a:r>
              <a:rPr lang="en-US" sz="2000" b="1" dirty="0" smtClean="0">
                <a:latin typeface="Times New Roman" pitchFamily="18" charset="0"/>
                <a:cs typeface="Times New Roman" pitchFamily="18" charset="0"/>
              </a:rPr>
              <a:t>Sample 1:</a:t>
            </a:r>
            <a:r>
              <a:rPr lang="en-US" sz="2000" dirty="0" smtClean="0">
                <a:latin typeface="Times New Roman" pitchFamily="18" charset="0"/>
                <a:cs typeface="Times New Roman" pitchFamily="18" charset="0"/>
              </a:rPr>
              <a:t>	20, 16, 26, 27, 23, 22, 18, 24, 25 and 19</a:t>
            </a:r>
          </a:p>
          <a:p>
            <a:pPr algn="just"/>
            <a:r>
              <a:rPr lang="en-US" sz="2000" b="1" dirty="0" smtClean="0">
                <a:latin typeface="Times New Roman" pitchFamily="18" charset="0"/>
                <a:cs typeface="Times New Roman" pitchFamily="18" charset="0"/>
              </a:rPr>
              <a:t>Sample 2:	</a:t>
            </a:r>
            <a:r>
              <a:rPr lang="en-US" sz="2000" dirty="0" smtClean="0">
                <a:latin typeface="Times New Roman" pitchFamily="18" charset="0"/>
                <a:cs typeface="Times New Roman" pitchFamily="18" charset="0"/>
              </a:rPr>
              <a:t>27, 22, 42, 35, 32, 34, 38, 28, 41, 43, 30, and 27.</a:t>
            </a:r>
          </a:p>
          <a:p>
            <a:pPr algn="just"/>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Obtain the estimates of the variances of the populations and test whether the populations have same variance.</a:t>
            </a:r>
          </a:p>
          <a:p>
            <a:pPr algn="just"/>
            <a:endParaRPr lang="en-US" sz="2000" dirty="0" smtClean="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4231146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458200" cy="2923877"/>
          </a:xfrm>
          <a:prstGeom prst="rect">
            <a:avLst/>
          </a:prstGeom>
          <a:noFill/>
        </p:spPr>
        <p:txBody>
          <a:bodyPr wrap="square" rtlCol="0">
            <a:spAutoFit/>
          </a:bodyPr>
          <a:lstStyle/>
          <a:p>
            <a:pPr algn="just"/>
            <a:r>
              <a:rPr lang="en-US" sz="2400" b="1" dirty="0" smtClean="0">
                <a:latin typeface="Times New Roman" pitchFamily="18" charset="0"/>
                <a:cs typeface="Times New Roman" pitchFamily="18" charset="0"/>
              </a:rPr>
              <a:t>F-Test for Equality of Two Population Variances</a:t>
            </a:r>
          </a:p>
          <a:p>
            <a:pPr algn="just"/>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An</a:t>
            </a:r>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F</a:t>
            </a:r>
            <a:r>
              <a:rPr lang="en-US" sz="2000" dirty="0">
                <a:latin typeface="Times New Roman" pitchFamily="18" charset="0"/>
                <a:cs typeface="Times New Roman" pitchFamily="18" charset="0"/>
              </a:rPr>
              <a:t>-test (</a:t>
            </a:r>
            <a:r>
              <a:rPr lang="en-US" sz="2000" dirty="0" err="1">
                <a:latin typeface="Times New Roman" pitchFamily="18" charset="0"/>
                <a:cs typeface="Times New Roman" pitchFamily="18" charset="0"/>
                <a:hlinkClick r:id="rId2"/>
              </a:rPr>
              <a:t>Snedecor</a:t>
            </a:r>
            <a:r>
              <a:rPr lang="en-US" sz="2000" dirty="0">
                <a:latin typeface="Times New Roman" pitchFamily="18" charset="0"/>
                <a:cs typeface="Times New Roman" pitchFamily="18" charset="0"/>
                <a:hlinkClick r:id="rId2"/>
              </a:rPr>
              <a:t> and Cochran, 1983</a:t>
            </a:r>
            <a:r>
              <a:rPr lang="en-US" sz="2000" dirty="0">
                <a:latin typeface="Times New Roman" pitchFamily="18" charset="0"/>
                <a:cs typeface="Times New Roman" pitchFamily="18" charset="0"/>
              </a:rPr>
              <a:t>) is used to test if the variances of two populations are equal. This test can be a two-tailed test or a one-tailed test. The two-tailed version tests against the alternative that the variances are not equal. The one-tailed version only tests in one direction, that is the variance from the first population is either greater than or less than (but not both) the second population variance. The choice is determined by the problem. For example, if we are testing a new process, we may only be interested in knowing if the new process is less variable than the old process.</a:t>
            </a:r>
          </a:p>
        </p:txBody>
      </p:sp>
    </p:spTree>
    <p:extLst>
      <p:ext uri="{BB962C8B-B14F-4D97-AF65-F5344CB8AC3E}">
        <p14:creationId xmlns:p14="http://schemas.microsoft.com/office/powerpoint/2010/main" val="1034818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152400" y="228600"/>
                <a:ext cx="8686800" cy="4363887"/>
              </a:xfrm>
              <a:prstGeom prst="rect">
                <a:avLst/>
              </a:prstGeom>
              <a:noFill/>
            </p:spPr>
            <p:txBody>
              <a:bodyPr wrap="square" rtlCol="0">
                <a:spAutoFit/>
              </a:bodyPr>
              <a:lstStyle/>
              <a:p>
                <a:pPr algn="just"/>
                <a:r>
                  <a:rPr lang="en-US" sz="2400" b="1" dirty="0" smtClean="0">
                    <a:latin typeface="Times New Roman" pitchFamily="18" charset="0"/>
                    <a:cs typeface="Times New Roman" pitchFamily="18" charset="0"/>
                  </a:rPr>
                  <a:t>General Procedure for F-test</a:t>
                </a:r>
              </a:p>
              <a:p>
                <a:pPr algn="just"/>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The procedure to perform an F-test is given as follows:</a:t>
                </a:r>
              </a:p>
              <a:p>
                <a:pPr algn="just"/>
                <a:endParaRPr lang="en-US" sz="2000" dirty="0" smtClean="0">
                  <a:latin typeface="Times New Roman" pitchFamily="18" charset="0"/>
                  <a:cs typeface="Times New Roman" pitchFamily="18" charset="0"/>
                </a:endParaRPr>
              </a:p>
              <a:p>
                <a:pPr marL="342900" indent="-342900" algn="just">
                  <a:buAutoNum type="arabicPeriod"/>
                </a:pPr>
                <a:r>
                  <a:rPr lang="en-US" sz="2000" b="1" dirty="0" smtClean="0">
                    <a:latin typeface="Times New Roman" pitchFamily="18" charset="0"/>
                    <a:cs typeface="Times New Roman" pitchFamily="18" charset="0"/>
                  </a:rPr>
                  <a:t>Formulating Hypothesis:</a:t>
                </a:r>
                <a:r>
                  <a:rPr lang="en-US" sz="2000" dirty="0" smtClean="0">
                    <a:latin typeface="Times New Roman" pitchFamily="18" charset="0"/>
                    <a:cs typeface="Times New Roman" pitchFamily="18" charset="0"/>
                  </a:rPr>
                  <a:t>	We frame the null and alternative hypothesis. Three different forms of null and alternative hypothesis are possible which are:</a:t>
                </a:r>
              </a:p>
              <a:p>
                <a:pPr marL="342900" indent="-342900" algn="just">
                  <a:buAutoNum type="arabicPeriod"/>
                </a:pPr>
                <a:endParaRPr lang="en-US" sz="2000" dirty="0" smtClean="0">
                  <a:latin typeface="Times New Roman" pitchFamily="18" charset="0"/>
                  <a:cs typeface="Times New Roman" pitchFamily="18" charset="0"/>
                </a:endParaRPr>
              </a:p>
              <a:p>
                <a:pPr marL="342900" indent="-342900" algn="just">
                  <a:buAutoNum type="alphaLcParenR"/>
                </a:pPr>
                <a14:m>
                  <m:oMath xmlns:m="http://schemas.openxmlformats.org/officeDocument/2006/math">
                    <m:sSub>
                      <m:sSubPr>
                        <m:ctrlPr>
                          <a:rPr lang="en-US" sz="2000" i="1" smtClean="0">
                            <a:latin typeface="Cambria Math"/>
                          </a:rPr>
                        </m:ctrlPr>
                      </m:sSubPr>
                      <m:e>
                        <m:r>
                          <a:rPr lang="en-US" sz="2000" b="0" i="1" smtClean="0">
                            <a:latin typeface="Cambria Math"/>
                          </a:rPr>
                          <m:t>𝐻</m:t>
                        </m:r>
                      </m:e>
                      <m:sub>
                        <m:r>
                          <a:rPr lang="en-US" sz="2000" b="0" i="1" smtClean="0">
                            <a:latin typeface="Cambria Math"/>
                          </a:rPr>
                          <m:t>0</m:t>
                        </m:r>
                      </m:sub>
                    </m:sSub>
                    <m:r>
                      <a:rPr lang="en-US" sz="2000" b="0" i="1" smtClean="0">
                        <a:latin typeface="Cambria Math"/>
                      </a:rPr>
                      <m:t>:</m:t>
                    </m:r>
                    <m:sSub>
                      <m:sSubPr>
                        <m:ctrlPr>
                          <a:rPr lang="en-US" sz="2000" b="0" i="1" smtClean="0">
                            <a:latin typeface="Cambria Math"/>
                          </a:rPr>
                        </m:ctrlPr>
                      </m:sSubPr>
                      <m:e>
                        <m:sSup>
                          <m:sSupPr>
                            <m:ctrlPr>
                              <a:rPr lang="en-US" sz="2000" b="0" i="1" smtClean="0">
                                <a:latin typeface="Cambria Math"/>
                              </a:rPr>
                            </m:ctrlPr>
                          </m:sSupPr>
                          <m:e>
                            <m:r>
                              <a:rPr lang="en-US" sz="2000" b="0" i="1" smtClean="0">
                                <a:latin typeface="Cambria Math"/>
                                <a:ea typeface="Cambria Math"/>
                              </a:rPr>
                              <m:t>𝜎</m:t>
                            </m:r>
                          </m:e>
                          <m:sup>
                            <m:r>
                              <a:rPr lang="en-US" sz="2000" b="0" i="1" smtClean="0">
                                <a:latin typeface="Cambria Math"/>
                              </a:rPr>
                              <m:t>2</m:t>
                            </m:r>
                          </m:sup>
                        </m:sSup>
                      </m:e>
                      <m:sub>
                        <m:r>
                          <a:rPr lang="en-US" sz="2000" b="0" i="1" smtClean="0">
                            <a:latin typeface="Cambria Math"/>
                          </a:rPr>
                          <m:t>1</m:t>
                        </m:r>
                      </m:sub>
                    </m:sSub>
                    <m:r>
                      <a:rPr lang="en-US" sz="2000" b="0" i="1" smtClean="0">
                        <a:latin typeface="Cambria Math"/>
                      </a:rPr>
                      <m:t>=</m:t>
                    </m:r>
                    <m:sSub>
                      <m:sSubPr>
                        <m:ctrlPr>
                          <a:rPr lang="en-US" sz="2000" b="0" i="1" smtClean="0">
                            <a:latin typeface="Cambria Math"/>
                          </a:rPr>
                        </m:ctrlPr>
                      </m:sSubPr>
                      <m:e>
                        <m:sSup>
                          <m:sSupPr>
                            <m:ctrlPr>
                              <a:rPr lang="en-US" sz="2000" b="0" i="1" smtClean="0">
                                <a:latin typeface="Cambria Math"/>
                              </a:rPr>
                            </m:ctrlPr>
                          </m:sSupPr>
                          <m:e>
                            <m:r>
                              <a:rPr lang="en-US" sz="2000" b="0" i="1" smtClean="0">
                                <a:latin typeface="Cambria Math"/>
                                <a:ea typeface="Cambria Math"/>
                              </a:rPr>
                              <m:t>𝜎</m:t>
                            </m:r>
                          </m:e>
                          <m:sup>
                            <m:r>
                              <a:rPr lang="en-US" sz="2000" b="0" i="1" smtClean="0">
                                <a:latin typeface="Cambria Math"/>
                              </a:rPr>
                              <m:t>2</m:t>
                            </m:r>
                          </m:sup>
                        </m:sSup>
                      </m:e>
                      <m:sub>
                        <m:r>
                          <a:rPr lang="en-US" sz="2000" b="0" i="1" smtClean="0">
                            <a:latin typeface="Cambria Math"/>
                          </a:rPr>
                          <m:t>2</m:t>
                        </m:r>
                      </m:sub>
                    </m:sSub>
                    <m:r>
                      <a:rPr lang="en-US" sz="2000" b="0" i="1" smtClean="0">
                        <a:latin typeface="Cambria Math"/>
                      </a:rPr>
                      <m:t>           </m:t>
                    </m:r>
                    <m:r>
                      <a:rPr lang="en-US" sz="2000" b="0" i="1" smtClean="0">
                        <a:latin typeface="Cambria Math"/>
                        <a:ea typeface="Cambria Math"/>
                      </a:rPr>
                      <m:t>𝑎𝑛𝑑</m:t>
                    </m:r>
                    <m:r>
                      <a:rPr lang="en-US" sz="2000" b="0" i="1" smtClean="0">
                        <a:latin typeface="Cambria Math"/>
                        <a:ea typeface="Cambria Math"/>
                      </a:rPr>
                      <m:t>                  </m:t>
                    </m:r>
                    <m:sSub>
                      <m:sSubPr>
                        <m:ctrlPr>
                          <a:rPr lang="en-US" sz="2000" b="0" i="1" smtClean="0">
                            <a:latin typeface="Cambria Math"/>
                            <a:ea typeface="Cambria Math"/>
                          </a:rPr>
                        </m:ctrlPr>
                      </m:sSubPr>
                      <m:e>
                        <m:r>
                          <a:rPr lang="en-US" sz="2000" b="0" i="1" smtClean="0">
                            <a:latin typeface="Cambria Math"/>
                            <a:ea typeface="Cambria Math"/>
                          </a:rPr>
                          <m:t>𝐻</m:t>
                        </m:r>
                      </m:e>
                      <m:sub>
                        <m:r>
                          <a:rPr lang="en-US" sz="2000" b="0" i="1" smtClean="0">
                            <a:latin typeface="Cambria Math"/>
                            <a:ea typeface="Cambria Math"/>
                          </a:rPr>
                          <m:t>1</m:t>
                        </m:r>
                      </m:sub>
                    </m:sSub>
                    <m:r>
                      <a:rPr lang="en-US" sz="2000" b="0" i="1" smtClean="0">
                        <a:latin typeface="Cambria Math"/>
                        <a:ea typeface="Cambria Math"/>
                      </a:rPr>
                      <m:t>:</m:t>
                    </m:r>
                    <m:sSub>
                      <m:sSubPr>
                        <m:ctrlPr>
                          <a:rPr lang="en-US" sz="2000" b="0" i="1" smtClean="0">
                            <a:latin typeface="Cambria Math"/>
                          </a:rPr>
                        </m:ctrlPr>
                      </m:sSubPr>
                      <m:e>
                        <m:sSup>
                          <m:sSupPr>
                            <m:ctrlPr>
                              <a:rPr lang="en-US" sz="2000" b="0" i="1" smtClean="0">
                                <a:latin typeface="Cambria Math"/>
                              </a:rPr>
                            </m:ctrlPr>
                          </m:sSupPr>
                          <m:e>
                            <m:r>
                              <a:rPr lang="en-US" sz="2000" b="0" i="1" smtClean="0">
                                <a:latin typeface="Cambria Math"/>
                                <a:ea typeface="Cambria Math"/>
                              </a:rPr>
                              <m:t>𝜎</m:t>
                            </m:r>
                          </m:e>
                          <m:sup>
                            <m:r>
                              <a:rPr lang="en-US" sz="2000" b="0" i="1" smtClean="0">
                                <a:latin typeface="Cambria Math"/>
                              </a:rPr>
                              <m:t>2</m:t>
                            </m:r>
                          </m:sup>
                        </m:sSup>
                      </m:e>
                      <m:sub>
                        <m:r>
                          <a:rPr lang="en-US" sz="2000" b="0" i="1" smtClean="0">
                            <a:latin typeface="Cambria Math"/>
                          </a:rPr>
                          <m:t>1</m:t>
                        </m:r>
                      </m:sub>
                    </m:sSub>
                    <m:r>
                      <a:rPr lang="en-US" sz="2000" i="1">
                        <a:latin typeface="Cambria Math"/>
                        <a:ea typeface="Cambria Math"/>
                      </a:rPr>
                      <m:t>≠</m:t>
                    </m:r>
                    <m:sSub>
                      <m:sSubPr>
                        <m:ctrlPr>
                          <a:rPr lang="en-US" sz="2000" b="0" i="1" smtClean="0">
                            <a:latin typeface="Cambria Math"/>
                          </a:rPr>
                        </m:ctrlPr>
                      </m:sSubPr>
                      <m:e>
                        <m:sSup>
                          <m:sSupPr>
                            <m:ctrlPr>
                              <a:rPr lang="en-US" sz="2000" b="0" i="1" smtClean="0">
                                <a:latin typeface="Cambria Math"/>
                              </a:rPr>
                            </m:ctrlPr>
                          </m:sSupPr>
                          <m:e>
                            <m:r>
                              <a:rPr lang="en-US" sz="2000" b="0" i="1" smtClean="0">
                                <a:latin typeface="Cambria Math"/>
                                <a:ea typeface="Cambria Math"/>
                              </a:rPr>
                              <m:t>𝜎</m:t>
                            </m:r>
                          </m:e>
                          <m:sup>
                            <m:r>
                              <a:rPr lang="en-US" sz="2000" b="0" i="1" smtClean="0">
                                <a:latin typeface="Cambria Math"/>
                              </a:rPr>
                              <m:t>2</m:t>
                            </m:r>
                          </m:sup>
                        </m:sSup>
                      </m:e>
                      <m:sub>
                        <m:r>
                          <a:rPr lang="en-US" sz="2000" b="0" i="1" smtClean="0">
                            <a:latin typeface="Cambria Math"/>
                          </a:rPr>
                          <m:t>2</m:t>
                        </m:r>
                      </m:sub>
                    </m:sSub>
                  </m:oMath>
                </a14:m>
                <a:endParaRPr lang="en-US" sz="2000" dirty="0" smtClean="0">
                  <a:latin typeface="Times New Roman" pitchFamily="18" charset="0"/>
                  <a:cs typeface="Times New Roman" pitchFamily="18" charset="0"/>
                </a:endParaRPr>
              </a:p>
              <a:p>
                <a:pPr marL="342900" indent="-342900" algn="just">
                  <a:buAutoNum type="alphaLcParenR"/>
                </a:pPr>
                <a14:m>
                  <m:oMath xmlns:m="http://schemas.openxmlformats.org/officeDocument/2006/math">
                    <m:sSub>
                      <m:sSubPr>
                        <m:ctrlPr>
                          <a:rPr lang="en-US" sz="2000" i="1" smtClean="0">
                            <a:latin typeface="Cambria Math"/>
                          </a:rPr>
                        </m:ctrlPr>
                      </m:sSubPr>
                      <m:e>
                        <m:r>
                          <a:rPr lang="en-US" sz="2000" b="0" i="1" smtClean="0">
                            <a:latin typeface="Cambria Math"/>
                          </a:rPr>
                          <m:t>𝐻</m:t>
                        </m:r>
                      </m:e>
                      <m:sub>
                        <m:r>
                          <a:rPr lang="en-US" sz="2000" b="0" i="1" smtClean="0">
                            <a:latin typeface="Cambria Math"/>
                          </a:rPr>
                          <m:t>0</m:t>
                        </m:r>
                      </m:sub>
                    </m:sSub>
                    <m:r>
                      <a:rPr lang="en-US" sz="2000" b="0" i="1" smtClean="0">
                        <a:latin typeface="Cambria Math"/>
                      </a:rPr>
                      <m:t>:</m:t>
                    </m:r>
                    <m:sSub>
                      <m:sSubPr>
                        <m:ctrlPr>
                          <a:rPr lang="en-US" sz="2000" b="0" i="1" smtClean="0">
                            <a:latin typeface="Cambria Math"/>
                          </a:rPr>
                        </m:ctrlPr>
                      </m:sSubPr>
                      <m:e>
                        <m:sSup>
                          <m:sSupPr>
                            <m:ctrlPr>
                              <a:rPr lang="en-US" sz="2000" b="0" i="1" smtClean="0">
                                <a:latin typeface="Cambria Math"/>
                              </a:rPr>
                            </m:ctrlPr>
                          </m:sSupPr>
                          <m:e>
                            <m:r>
                              <a:rPr lang="en-US" sz="2000" b="0" i="1" smtClean="0">
                                <a:latin typeface="Cambria Math"/>
                                <a:ea typeface="Cambria Math"/>
                              </a:rPr>
                              <m:t>𝜎</m:t>
                            </m:r>
                          </m:e>
                          <m:sup>
                            <m:r>
                              <a:rPr lang="en-US" sz="2000" b="0" i="1" smtClean="0">
                                <a:latin typeface="Cambria Math"/>
                              </a:rPr>
                              <m:t>2</m:t>
                            </m:r>
                          </m:sup>
                        </m:sSup>
                      </m:e>
                      <m:sub>
                        <m:r>
                          <a:rPr lang="en-US" sz="2000" b="0" i="1" smtClean="0">
                            <a:latin typeface="Cambria Math"/>
                          </a:rPr>
                          <m:t>1</m:t>
                        </m:r>
                      </m:sub>
                    </m:sSub>
                    <m:r>
                      <a:rPr lang="en-US" sz="2000" i="1">
                        <a:latin typeface="Cambria Math"/>
                        <a:ea typeface="Cambria Math"/>
                      </a:rPr>
                      <m:t>≤</m:t>
                    </m:r>
                    <m:sSub>
                      <m:sSubPr>
                        <m:ctrlPr>
                          <a:rPr lang="en-US" sz="2000" b="0" i="1" smtClean="0">
                            <a:latin typeface="Cambria Math"/>
                          </a:rPr>
                        </m:ctrlPr>
                      </m:sSubPr>
                      <m:e>
                        <m:sSup>
                          <m:sSupPr>
                            <m:ctrlPr>
                              <a:rPr lang="en-US" sz="2000" b="0" i="1" smtClean="0">
                                <a:latin typeface="Cambria Math"/>
                              </a:rPr>
                            </m:ctrlPr>
                          </m:sSupPr>
                          <m:e>
                            <m:r>
                              <a:rPr lang="en-US" sz="2000" b="0" i="1" smtClean="0">
                                <a:latin typeface="Cambria Math"/>
                                <a:ea typeface="Cambria Math"/>
                              </a:rPr>
                              <m:t>𝜎</m:t>
                            </m:r>
                          </m:e>
                          <m:sup>
                            <m:r>
                              <a:rPr lang="en-US" sz="2000" b="0" i="1" smtClean="0">
                                <a:latin typeface="Cambria Math"/>
                              </a:rPr>
                              <m:t>2</m:t>
                            </m:r>
                          </m:sup>
                        </m:sSup>
                      </m:e>
                      <m:sub>
                        <m:r>
                          <a:rPr lang="en-US" sz="2000" b="0" i="1" smtClean="0">
                            <a:latin typeface="Cambria Math"/>
                          </a:rPr>
                          <m:t>2</m:t>
                        </m:r>
                      </m:sub>
                    </m:sSub>
                    <m:r>
                      <a:rPr lang="en-US" sz="2000" b="0" i="1" smtClean="0">
                        <a:latin typeface="Cambria Math"/>
                      </a:rPr>
                      <m:t>           </m:t>
                    </m:r>
                    <m:r>
                      <a:rPr lang="en-US" sz="2000" b="0" i="1" smtClean="0">
                        <a:latin typeface="Cambria Math"/>
                        <a:ea typeface="Cambria Math"/>
                      </a:rPr>
                      <m:t>𝑎𝑛𝑑</m:t>
                    </m:r>
                    <m:r>
                      <a:rPr lang="en-US" sz="2000" b="0" i="1" smtClean="0">
                        <a:latin typeface="Cambria Math"/>
                        <a:ea typeface="Cambria Math"/>
                      </a:rPr>
                      <m:t>                   </m:t>
                    </m:r>
                    <m:sSub>
                      <m:sSubPr>
                        <m:ctrlPr>
                          <a:rPr lang="en-US" sz="2000" b="0" i="1" smtClean="0">
                            <a:latin typeface="Cambria Math"/>
                            <a:ea typeface="Cambria Math"/>
                          </a:rPr>
                        </m:ctrlPr>
                      </m:sSubPr>
                      <m:e>
                        <m:r>
                          <a:rPr lang="en-US" sz="2000" b="0" i="1" smtClean="0">
                            <a:latin typeface="Cambria Math"/>
                            <a:ea typeface="Cambria Math"/>
                          </a:rPr>
                          <m:t>𝐻</m:t>
                        </m:r>
                      </m:e>
                      <m:sub>
                        <m:r>
                          <a:rPr lang="en-US" sz="2000" b="0" i="1" smtClean="0">
                            <a:latin typeface="Cambria Math"/>
                            <a:ea typeface="Cambria Math"/>
                          </a:rPr>
                          <m:t>1</m:t>
                        </m:r>
                      </m:sub>
                    </m:sSub>
                    <m:r>
                      <a:rPr lang="en-US" sz="2000" b="0" i="1" smtClean="0">
                        <a:latin typeface="Cambria Math"/>
                        <a:ea typeface="Cambria Math"/>
                      </a:rPr>
                      <m:t>:</m:t>
                    </m:r>
                    <m:sSub>
                      <m:sSubPr>
                        <m:ctrlPr>
                          <a:rPr lang="en-US" sz="2000" b="0" i="1" smtClean="0">
                            <a:latin typeface="Cambria Math"/>
                          </a:rPr>
                        </m:ctrlPr>
                      </m:sSubPr>
                      <m:e>
                        <m:sSup>
                          <m:sSupPr>
                            <m:ctrlPr>
                              <a:rPr lang="en-US" sz="2000" b="0" i="1" smtClean="0">
                                <a:latin typeface="Cambria Math"/>
                              </a:rPr>
                            </m:ctrlPr>
                          </m:sSupPr>
                          <m:e>
                            <m:r>
                              <a:rPr lang="en-US" sz="2000" b="0" i="1" smtClean="0">
                                <a:latin typeface="Cambria Math"/>
                                <a:ea typeface="Cambria Math"/>
                              </a:rPr>
                              <m:t>𝜎</m:t>
                            </m:r>
                          </m:e>
                          <m:sup>
                            <m:r>
                              <a:rPr lang="en-US" sz="2000" b="0" i="1" smtClean="0">
                                <a:latin typeface="Cambria Math"/>
                              </a:rPr>
                              <m:t>2</m:t>
                            </m:r>
                          </m:sup>
                        </m:sSup>
                      </m:e>
                      <m:sub>
                        <m:r>
                          <a:rPr lang="en-US" sz="2000" b="0" i="1" smtClean="0">
                            <a:latin typeface="Cambria Math"/>
                          </a:rPr>
                          <m:t>1</m:t>
                        </m:r>
                      </m:sub>
                    </m:sSub>
                    <m:r>
                      <a:rPr lang="en-US" sz="2000" b="0" i="1" smtClean="0">
                        <a:latin typeface="Cambria Math"/>
                      </a:rPr>
                      <m:t>&gt;</m:t>
                    </m:r>
                    <m:sSub>
                      <m:sSubPr>
                        <m:ctrlPr>
                          <a:rPr lang="en-US" sz="2000" b="0" i="1" smtClean="0">
                            <a:latin typeface="Cambria Math"/>
                          </a:rPr>
                        </m:ctrlPr>
                      </m:sSubPr>
                      <m:e>
                        <m:sSup>
                          <m:sSupPr>
                            <m:ctrlPr>
                              <a:rPr lang="en-US" sz="2000" b="0" i="1" smtClean="0">
                                <a:latin typeface="Cambria Math"/>
                              </a:rPr>
                            </m:ctrlPr>
                          </m:sSupPr>
                          <m:e>
                            <m:r>
                              <a:rPr lang="en-US" sz="2000" b="0" i="1" smtClean="0">
                                <a:latin typeface="Cambria Math"/>
                                <a:ea typeface="Cambria Math"/>
                              </a:rPr>
                              <m:t>𝜎</m:t>
                            </m:r>
                          </m:e>
                          <m:sup>
                            <m:r>
                              <a:rPr lang="en-US" sz="2000" b="0" i="1" smtClean="0">
                                <a:latin typeface="Cambria Math"/>
                              </a:rPr>
                              <m:t>2</m:t>
                            </m:r>
                          </m:sup>
                        </m:sSup>
                      </m:e>
                      <m:sub>
                        <m:r>
                          <a:rPr lang="en-US" sz="2000" b="0" i="1" smtClean="0">
                            <a:latin typeface="Cambria Math"/>
                          </a:rPr>
                          <m:t>2</m:t>
                        </m:r>
                      </m:sub>
                    </m:sSub>
                  </m:oMath>
                </a14:m>
                <a:endParaRPr lang="en-US" sz="2000" b="1" dirty="0" smtClean="0">
                  <a:latin typeface="Times New Roman" pitchFamily="18" charset="0"/>
                  <a:cs typeface="Times New Roman" pitchFamily="18" charset="0"/>
                </a:endParaRPr>
              </a:p>
              <a:p>
                <a:pPr marL="342900" indent="-342900" algn="just">
                  <a:buAutoNum type="alphaLcParenR"/>
                </a:pPr>
                <a14:m>
                  <m:oMath xmlns:m="http://schemas.openxmlformats.org/officeDocument/2006/math">
                    <m:sSub>
                      <m:sSubPr>
                        <m:ctrlPr>
                          <a:rPr lang="en-US" sz="2000" i="1" smtClean="0">
                            <a:latin typeface="Cambria Math"/>
                          </a:rPr>
                        </m:ctrlPr>
                      </m:sSubPr>
                      <m:e>
                        <m:r>
                          <a:rPr lang="en-US" sz="2000" b="0" i="1" smtClean="0">
                            <a:latin typeface="Cambria Math"/>
                          </a:rPr>
                          <m:t>𝐻</m:t>
                        </m:r>
                      </m:e>
                      <m:sub>
                        <m:r>
                          <a:rPr lang="en-US" sz="2000" b="0" i="1" smtClean="0">
                            <a:latin typeface="Cambria Math"/>
                          </a:rPr>
                          <m:t>0</m:t>
                        </m:r>
                      </m:sub>
                    </m:sSub>
                    <m:r>
                      <a:rPr lang="en-US" sz="2000" b="0" i="1" smtClean="0">
                        <a:latin typeface="Cambria Math"/>
                      </a:rPr>
                      <m:t>:</m:t>
                    </m:r>
                    <m:sSub>
                      <m:sSubPr>
                        <m:ctrlPr>
                          <a:rPr lang="en-US" sz="2000" b="0" i="1" smtClean="0">
                            <a:latin typeface="Cambria Math"/>
                          </a:rPr>
                        </m:ctrlPr>
                      </m:sSubPr>
                      <m:e>
                        <m:sSup>
                          <m:sSupPr>
                            <m:ctrlPr>
                              <a:rPr lang="en-US" sz="2000" b="0" i="1" smtClean="0">
                                <a:latin typeface="Cambria Math"/>
                              </a:rPr>
                            </m:ctrlPr>
                          </m:sSupPr>
                          <m:e>
                            <m:r>
                              <a:rPr lang="en-US" sz="2000" b="0" i="1" smtClean="0">
                                <a:latin typeface="Cambria Math"/>
                                <a:ea typeface="Cambria Math"/>
                              </a:rPr>
                              <m:t>𝜎</m:t>
                            </m:r>
                          </m:e>
                          <m:sup>
                            <m:r>
                              <a:rPr lang="en-US" sz="2000" b="0" i="1" smtClean="0">
                                <a:latin typeface="Cambria Math"/>
                              </a:rPr>
                              <m:t>2</m:t>
                            </m:r>
                          </m:sup>
                        </m:sSup>
                      </m:e>
                      <m:sub>
                        <m:r>
                          <a:rPr lang="en-US" sz="2000" b="0" i="1" smtClean="0">
                            <a:latin typeface="Cambria Math"/>
                          </a:rPr>
                          <m:t>1</m:t>
                        </m:r>
                      </m:sub>
                    </m:sSub>
                    <m:r>
                      <a:rPr lang="en-US" sz="2000" i="1">
                        <a:latin typeface="Cambria Math"/>
                        <a:ea typeface="Cambria Math"/>
                      </a:rPr>
                      <m:t>≥</m:t>
                    </m:r>
                    <m:sSub>
                      <m:sSubPr>
                        <m:ctrlPr>
                          <a:rPr lang="en-US" sz="2000" b="0" i="1" smtClean="0">
                            <a:latin typeface="Cambria Math"/>
                          </a:rPr>
                        </m:ctrlPr>
                      </m:sSubPr>
                      <m:e>
                        <m:sSup>
                          <m:sSupPr>
                            <m:ctrlPr>
                              <a:rPr lang="en-US" sz="2000" b="0" i="1" smtClean="0">
                                <a:latin typeface="Cambria Math"/>
                              </a:rPr>
                            </m:ctrlPr>
                          </m:sSupPr>
                          <m:e>
                            <m:r>
                              <a:rPr lang="en-US" sz="2000" b="0" i="1" smtClean="0">
                                <a:latin typeface="Cambria Math"/>
                                <a:ea typeface="Cambria Math"/>
                              </a:rPr>
                              <m:t>𝜎</m:t>
                            </m:r>
                          </m:e>
                          <m:sup>
                            <m:r>
                              <a:rPr lang="en-US" sz="2000" b="0" i="1" smtClean="0">
                                <a:latin typeface="Cambria Math"/>
                              </a:rPr>
                              <m:t>2</m:t>
                            </m:r>
                          </m:sup>
                        </m:sSup>
                      </m:e>
                      <m:sub>
                        <m:r>
                          <a:rPr lang="en-US" sz="2000" b="0" i="1" smtClean="0">
                            <a:latin typeface="Cambria Math"/>
                          </a:rPr>
                          <m:t>2</m:t>
                        </m:r>
                      </m:sub>
                    </m:sSub>
                    <m:r>
                      <a:rPr lang="en-US" sz="2000" b="0" i="1" smtClean="0">
                        <a:latin typeface="Cambria Math"/>
                      </a:rPr>
                      <m:t>           </m:t>
                    </m:r>
                    <m:r>
                      <a:rPr lang="en-US" sz="2000" b="0" i="1" smtClean="0">
                        <a:latin typeface="Cambria Math"/>
                        <a:ea typeface="Cambria Math"/>
                      </a:rPr>
                      <m:t>𝑎𝑛𝑑</m:t>
                    </m:r>
                    <m:r>
                      <a:rPr lang="en-US" sz="2000" b="0" i="1" smtClean="0">
                        <a:latin typeface="Cambria Math"/>
                        <a:ea typeface="Cambria Math"/>
                      </a:rPr>
                      <m:t>                  </m:t>
                    </m:r>
                    <m:sSub>
                      <m:sSubPr>
                        <m:ctrlPr>
                          <a:rPr lang="en-US" sz="2000" b="0" i="1" smtClean="0">
                            <a:latin typeface="Cambria Math"/>
                            <a:ea typeface="Cambria Math"/>
                          </a:rPr>
                        </m:ctrlPr>
                      </m:sSubPr>
                      <m:e>
                        <m:r>
                          <a:rPr lang="en-US" sz="2000" b="0" i="1" smtClean="0">
                            <a:latin typeface="Cambria Math"/>
                            <a:ea typeface="Cambria Math"/>
                          </a:rPr>
                          <m:t>𝐻</m:t>
                        </m:r>
                      </m:e>
                      <m:sub>
                        <m:r>
                          <a:rPr lang="en-US" sz="2000" b="0" i="1" smtClean="0">
                            <a:latin typeface="Cambria Math"/>
                            <a:ea typeface="Cambria Math"/>
                          </a:rPr>
                          <m:t>1</m:t>
                        </m:r>
                      </m:sub>
                    </m:sSub>
                    <m:r>
                      <a:rPr lang="en-US" sz="2000" b="0" i="1" smtClean="0">
                        <a:latin typeface="Cambria Math"/>
                        <a:ea typeface="Cambria Math"/>
                      </a:rPr>
                      <m:t>:</m:t>
                    </m:r>
                    <m:sSub>
                      <m:sSubPr>
                        <m:ctrlPr>
                          <a:rPr lang="en-US" sz="2000" b="0" i="1" smtClean="0">
                            <a:latin typeface="Cambria Math"/>
                          </a:rPr>
                        </m:ctrlPr>
                      </m:sSubPr>
                      <m:e>
                        <m:sSup>
                          <m:sSupPr>
                            <m:ctrlPr>
                              <a:rPr lang="en-US" sz="2000" b="0" i="1" smtClean="0">
                                <a:latin typeface="Cambria Math"/>
                              </a:rPr>
                            </m:ctrlPr>
                          </m:sSupPr>
                          <m:e>
                            <m:r>
                              <a:rPr lang="en-US" sz="2000" b="0" i="1" smtClean="0">
                                <a:latin typeface="Cambria Math"/>
                                <a:ea typeface="Cambria Math"/>
                              </a:rPr>
                              <m:t>𝜎</m:t>
                            </m:r>
                          </m:e>
                          <m:sup>
                            <m:r>
                              <a:rPr lang="en-US" sz="2000" b="0" i="1" smtClean="0">
                                <a:latin typeface="Cambria Math"/>
                              </a:rPr>
                              <m:t>2</m:t>
                            </m:r>
                          </m:sup>
                        </m:sSup>
                      </m:e>
                      <m:sub>
                        <m:r>
                          <a:rPr lang="en-US" sz="2000" b="0" i="1" smtClean="0">
                            <a:latin typeface="Cambria Math"/>
                          </a:rPr>
                          <m:t>1</m:t>
                        </m:r>
                      </m:sub>
                    </m:sSub>
                    <m:r>
                      <a:rPr lang="en-US" sz="2000" b="0" i="1" smtClean="0">
                        <a:latin typeface="Cambria Math"/>
                      </a:rPr>
                      <m:t>&lt;</m:t>
                    </m:r>
                    <m:sSub>
                      <m:sSubPr>
                        <m:ctrlPr>
                          <a:rPr lang="en-US" sz="2000" b="0" i="1" smtClean="0">
                            <a:latin typeface="Cambria Math"/>
                          </a:rPr>
                        </m:ctrlPr>
                      </m:sSubPr>
                      <m:e>
                        <m:sSup>
                          <m:sSupPr>
                            <m:ctrlPr>
                              <a:rPr lang="en-US" sz="2000" b="0" i="1" smtClean="0">
                                <a:latin typeface="Cambria Math"/>
                              </a:rPr>
                            </m:ctrlPr>
                          </m:sSupPr>
                          <m:e>
                            <m:r>
                              <a:rPr lang="en-US" sz="2000" b="0" i="1" smtClean="0">
                                <a:latin typeface="Cambria Math"/>
                                <a:ea typeface="Cambria Math"/>
                              </a:rPr>
                              <m:t>𝜎</m:t>
                            </m:r>
                          </m:e>
                          <m:sup>
                            <m:r>
                              <a:rPr lang="en-US" sz="2000" b="0" i="1" smtClean="0">
                                <a:latin typeface="Cambria Math"/>
                              </a:rPr>
                              <m:t>2</m:t>
                            </m:r>
                          </m:sup>
                        </m:sSup>
                      </m:e>
                      <m:sub>
                        <m:r>
                          <a:rPr lang="en-US" sz="2000" b="0" i="1" smtClean="0">
                            <a:latin typeface="Cambria Math"/>
                          </a:rPr>
                          <m:t>2</m:t>
                        </m:r>
                      </m:sub>
                    </m:sSub>
                  </m:oMath>
                </a14:m>
                <a:endParaRPr lang="en-US" sz="2000" dirty="0" smtClean="0">
                  <a:latin typeface="Times New Roman" pitchFamily="18" charset="0"/>
                  <a:cs typeface="Times New Roman" pitchFamily="18" charset="0"/>
                </a:endParaRPr>
              </a:p>
              <a:p>
                <a:pPr marL="342900" indent="-342900" algn="just">
                  <a:buAutoNum type="alphaLcParenR"/>
                </a:pPr>
                <a:endParaRPr lang="en-US" sz="2000" dirty="0" smtClean="0">
                  <a:latin typeface="Times New Roman" pitchFamily="18" charset="0"/>
                  <a:cs typeface="Times New Roman" pitchFamily="18" charset="0"/>
                </a:endParaRPr>
              </a:p>
              <a:p>
                <a:pPr algn="just"/>
                <a:r>
                  <a:rPr lang="en-US" sz="2000" b="1" dirty="0" smtClean="0">
                    <a:latin typeface="Times New Roman" pitchFamily="18" charset="0"/>
                    <a:cs typeface="Times New Roman" pitchFamily="18" charset="0"/>
                  </a:rPr>
                  <a:t>2. Level of significance </a:t>
                </a:r>
                <a:r>
                  <a:rPr lang="el-GR" sz="2000" dirty="0" smtClean="0">
                    <a:latin typeface="Times New Roman" pitchFamily="18" charset="0"/>
                    <a:cs typeface="Times New Roman" pitchFamily="18" charset="0"/>
                  </a:rPr>
                  <a:t>α</a:t>
                </a:r>
                <a:r>
                  <a:rPr lang="en-US" sz="2000" dirty="0" smtClean="0">
                    <a:latin typeface="Times New Roman" pitchFamily="18" charset="0"/>
                    <a:cs typeface="Times New Roman" pitchFamily="18" charset="0"/>
                  </a:rPr>
                  <a:t> is decided that can be 1%, 5% and 10%</a:t>
                </a:r>
              </a:p>
              <a:p>
                <a:pPr algn="just"/>
                <a:endParaRPr lang="en-US" sz="2000" dirty="0" smtClean="0">
                  <a:latin typeface="Times New Roman" pitchFamily="18" charset="0"/>
                  <a:cs typeface="Times New Roman" pitchFamily="18" charset="0"/>
                </a:endParaRPr>
              </a:p>
              <a:p>
                <a:pPr algn="just"/>
                <a:r>
                  <a:rPr lang="en-US" sz="2000" b="1" dirty="0" smtClean="0">
                    <a:latin typeface="Times New Roman" pitchFamily="18" charset="0"/>
                    <a:cs typeface="Times New Roman" pitchFamily="18" charset="0"/>
                  </a:rPr>
                  <a:t>3. Test </a:t>
                </a:r>
                <a:r>
                  <a:rPr lang="en-US" sz="2000" b="1" dirty="0" smtClean="0">
                    <a:latin typeface="Times New Roman" pitchFamily="18" charset="0"/>
                    <a:cs typeface="Times New Roman" pitchFamily="18" charset="0"/>
                  </a:rPr>
                  <a:t>Statistics</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14:m>
                  <m:oMath xmlns:m="http://schemas.openxmlformats.org/officeDocument/2006/math">
                    <m:r>
                      <a:rPr lang="en-US" sz="2000" b="0" i="1" smtClean="0">
                        <a:latin typeface="Cambria Math"/>
                        <a:cs typeface="Times New Roman" pitchFamily="18" charset="0"/>
                      </a:rPr>
                      <m:t>𝐹</m:t>
                    </m:r>
                    <m:r>
                      <a:rPr lang="en-US" sz="2000" b="0" i="1" smtClean="0">
                        <a:latin typeface="Cambria Math"/>
                        <a:cs typeface="Times New Roman" pitchFamily="18" charset="0"/>
                      </a:rPr>
                      <m:t>=</m:t>
                    </m:r>
                    <m:f>
                      <m:fPr>
                        <m:ctrlPr>
                          <a:rPr lang="en-US" sz="2000" b="0" i="1" smtClean="0">
                            <a:latin typeface="Cambria Math"/>
                            <a:cs typeface="Times New Roman" pitchFamily="18" charset="0"/>
                          </a:rPr>
                        </m:ctrlPr>
                      </m:fPr>
                      <m:num>
                        <m:sSub>
                          <m:sSubPr>
                            <m:ctrlPr>
                              <a:rPr lang="en-US" sz="2000" b="0" i="1" smtClean="0">
                                <a:latin typeface="Cambria Math"/>
                              </a:rPr>
                            </m:ctrlPr>
                          </m:sSubPr>
                          <m:e>
                            <m:sSup>
                              <m:sSupPr>
                                <m:ctrlPr>
                                  <a:rPr lang="en-US" sz="2000" b="0" i="1" smtClean="0">
                                    <a:latin typeface="Cambria Math"/>
                                  </a:rPr>
                                </m:ctrlPr>
                              </m:sSupPr>
                              <m:e>
                                <m:r>
                                  <a:rPr lang="en-US" sz="2000" b="0" i="1" smtClean="0">
                                    <a:latin typeface="Cambria Math"/>
                                  </a:rPr>
                                  <m:t>𝑠</m:t>
                                </m:r>
                              </m:e>
                              <m:sup>
                                <m:r>
                                  <a:rPr lang="en-US" sz="2000" b="0" i="1" smtClean="0">
                                    <a:latin typeface="Cambria Math"/>
                                  </a:rPr>
                                  <m:t>2</m:t>
                                </m:r>
                              </m:sup>
                            </m:sSup>
                          </m:e>
                          <m:sub>
                            <m:r>
                              <a:rPr lang="en-US" sz="2000" b="0" i="1" smtClean="0">
                                <a:latin typeface="Cambria Math"/>
                              </a:rPr>
                              <m:t>1</m:t>
                            </m:r>
                          </m:sub>
                        </m:sSub>
                      </m:num>
                      <m:den>
                        <m:sSub>
                          <m:sSubPr>
                            <m:ctrlPr>
                              <a:rPr lang="en-US" sz="2000" b="0" i="1" smtClean="0">
                                <a:latin typeface="Cambria Math"/>
                              </a:rPr>
                            </m:ctrlPr>
                          </m:sSubPr>
                          <m:e>
                            <m:sSup>
                              <m:sSupPr>
                                <m:ctrlPr>
                                  <a:rPr lang="en-US" sz="2000" b="0" i="1" smtClean="0">
                                    <a:latin typeface="Cambria Math"/>
                                  </a:rPr>
                                </m:ctrlPr>
                              </m:sSupPr>
                              <m:e>
                                <m:r>
                                  <a:rPr lang="en-US" sz="2000" b="0" i="1" smtClean="0">
                                    <a:latin typeface="Cambria Math"/>
                                  </a:rPr>
                                  <m:t>𝑠</m:t>
                                </m:r>
                              </m:e>
                              <m:sup>
                                <m:r>
                                  <a:rPr lang="en-US" sz="2000" b="0" i="1" smtClean="0">
                                    <a:latin typeface="Cambria Math"/>
                                    <a:ea typeface="Cambria Math"/>
                                  </a:rPr>
                                  <m:t>2</m:t>
                                </m:r>
                              </m:sup>
                            </m:sSup>
                          </m:e>
                          <m:sub>
                            <m:r>
                              <a:rPr lang="en-US" sz="2000" b="0" i="1" smtClean="0">
                                <a:latin typeface="Cambria Math"/>
                              </a:rPr>
                              <m:t>2</m:t>
                            </m:r>
                          </m:sub>
                        </m:sSub>
                      </m:den>
                    </m:f>
                  </m:oMath>
                </a14:m>
                <a:endParaRPr lang="en-US" sz="2000" dirty="0">
                  <a:latin typeface="Times New Roman" pitchFamily="18" charset="0"/>
                  <a:cs typeface="Times New Roman" pitchFamily="18" charset="0"/>
                </a:endParaRPr>
              </a:p>
            </p:txBody>
          </p:sp>
        </mc:Choice>
        <mc:Fallback>
          <p:sp>
            <p:nvSpPr>
              <p:cNvPr id="2" name="TextBox 1"/>
              <p:cNvSpPr txBox="1">
                <a:spLocks noRot="1" noChangeAspect="1" noMove="1" noResize="1" noEditPoints="1" noAdjustHandles="1" noChangeArrowheads="1" noChangeShapeType="1" noTextEdit="1"/>
              </p:cNvSpPr>
              <p:nvPr/>
            </p:nvSpPr>
            <p:spPr>
              <a:xfrm>
                <a:off x="152400" y="228600"/>
                <a:ext cx="8686800" cy="4363887"/>
              </a:xfrm>
              <a:prstGeom prst="rect">
                <a:avLst/>
              </a:prstGeom>
              <a:blipFill rotWithShape="1">
                <a:blip r:embed="rId2"/>
                <a:stretch>
                  <a:fillRect l="-1053" t="-1119" r="-702"/>
                </a:stretch>
              </a:blipFill>
            </p:spPr>
            <p:txBody>
              <a:bodyPr/>
              <a:lstStyle/>
              <a:p>
                <a:r>
                  <a:rPr lang="en-US">
                    <a:noFill/>
                  </a:rPr>
                  <a:t> </a:t>
                </a:r>
              </a:p>
            </p:txBody>
          </p:sp>
        </mc:Fallback>
      </mc:AlternateContent>
    </p:spTree>
    <p:extLst>
      <p:ext uri="{BB962C8B-B14F-4D97-AF65-F5344CB8AC3E}">
        <p14:creationId xmlns:p14="http://schemas.microsoft.com/office/powerpoint/2010/main" val="3286844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228600" y="152400"/>
                <a:ext cx="8534400" cy="7409080"/>
              </a:xfrm>
              <a:prstGeom prst="rect">
                <a:avLst/>
              </a:prstGeom>
              <a:noFill/>
            </p:spPr>
            <p:txBody>
              <a:bodyPr wrap="square" rtlCol="0">
                <a:spAutoFit/>
              </a:bodyPr>
              <a:lstStyle/>
              <a:p>
                <a:pPr algn="just"/>
                <a:r>
                  <a:rPr lang="en-US" b="1" dirty="0" smtClean="0">
                    <a:latin typeface="Times New Roman" pitchFamily="18" charset="0"/>
                    <a:cs typeface="Times New Roman" pitchFamily="18" charset="0"/>
                  </a:rPr>
                  <a:t>4. Critical Region</a:t>
                </a:r>
              </a:p>
              <a:p>
                <a:pPr algn="just"/>
                <a:r>
                  <a:rPr lang="en-US" dirty="0" smtClean="0">
                    <a:latin typeface="Times New Roman" pitchFamily="18" charset="0"/>
                    <a:cs typeface="Times New Roman" pitchFamily="18" charset="0"/>
                  </a:rPr>
                  <a:t>	It </a:t>
                </a:r>
                <a:r>
                  <a:rPr lang="en-US" dirty="0" smtClean="0">
                    <a:latin typeface="Times New Roman" pitchFamily="18" charset="0"/>
                    <a:cs typeface="Times New Roman" pitchFamily="18" charset="0"/>
                  </a:rPr>
                  <a:t>depends upon alternative </a:t>
                </a:r>
                <a:r>
                  <a:rPr lang="en-US" dirty="0" smtClean="0">
                    <a:latin typeface="Times New Roman" pitchFamily="18" charset="0"/>
                    <a:cs typeface="Times New Roman" pitchFamily="18" charset="0"/>
                  </a:rPr>
                  <a:t>hypothesis.</a:t>
                </a:r>
                <a:r>
                  <a:rPr lang="en-US" dirty="0"/>
                  <a:t> </a:t>
                </a:r>
                <a:r>
                  <a:rPr lang="en-US" dirty="0">
                    <a:latin typeface="Times New Roman" pitchFamily="18" charset="0"/>
                    <a:cs typeface="Times New Roman" pitchFamily="18" charset="0"/>
                  </a:rPr>
                  <a:t>The hypothesis that the two variances are equal is rejected if</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If	</a:t>
                </a:r>
                <a14:m>
                  <m:oMath xmlns:m="http://schemas.openxmlformats.org/officeDocument/2006/math">
                    <m:sSub>
                      <m:sSubPr>
                        <m:ctrlPr>
                          <a:rPr lang="en-US" b="0" i="1" smtClean="0">
                            <a:latin typeface="Cambria Math"/>
                            <a:ea typeface="Cambria Math"/>
                          </a:rPr>
                        </m:ctrlPr>
                      </m:sSubPr>
                      <m:e>
                        <m:r>
                          <a:rPr lang="en-US" b="0" i="1" smtClean="0">
                            <a:latin typeface="Cambria Math"/>
                            <a:ea typeface="Cambria Math"/>
                          </a:rPr>
                          <m:t>𝐻</m:t>
                        </m:r>
                      </m:e>
                      <m:sub>
                        <m:r>
                          <a:rPr lang="en-US" b="0" i="1" smtClean="0">
                            <a:latin typeface="Cambria Math"/>
                            <a:ea typeface="Cambria Math"/>
                          </a:rPr>
                          <m:t>1</m:t>
                        </m:r>
                      </m:sub>
                    </m:sSub>
                    <m:r>
                      <a:rPr lang="en-US" b="0" i="1" smtClean="0">
                        <a:latin typeface="Cambria Math"/>
                        <a:ea typeface="Cambria Math"/>
                      </a:rPr>
                      <m:t>:</m:t>
                    </m:r>
                    <m:sSup>
                      <m:sSupPr>
                        <m:ctrlPr>
                          <a:rPr lang="en-US" b="0" i="1" smtClean="0">
                            <a:latin typeface="Cambria Math"/>
                          </a:rPr>
                        </m:ctrlPr>
                      </m:sSupPr>
                      <m:e>
                        <m:r>
                          <a:rPr lang="en-US" b="0" i="1" smtClean="0">
                            <a:latin typeface="Cambria Math"/>
                            <a:ea typeface="Cambria Math"/>
                          </a:rPr>
                          <m:t>𝜎</m:t>
                        </m:r>
                      </m:e>
                      <m:sup>
                        <m:r>
                          <a:rPr lang="en-US" b="0" i="1" smtClean="0">
                            <a:latin typeface="Cambria Math"/>
                          </a:rPr>
                          <m:t>2</m:t>
                        </m:r>
                      </m:sup>
                    </m:sSup>
                    <m:r>
                      <a:rPr lang="en-US" i="1">
                        <a:latin typeface="Cambria Math"/>
                        <a:ea typeface="Cambria Math"/>
                      </a:rPr>
                      <m:t>≠</m:t>
                    </m:r>
                    <m:sSub>
                      <m:sSubPr>
                        <m:ctrlPr>
                          <a:rPr lang="en-US" b="0" i="1" smtClean="0">
                            <a:latin typeface="Cambria Math"/>
                          </a:rPr>
                        </m:ctrlPr>
                      </m:sSubPr>
                      <m:e>
                        <m:sSup>
                          <m:sSupPr>
                            <m:ctrlPr>
                              <a:rPr lang="en-US" b="0" i="1" smtClean="0">
                                <a:latin typeface="Cambria Math"/>
                              </a:rPr>
                            </m:ctrlPr>
                          </m:sSupPr>
                          <m:e>
                            <m:r>
                              <a:rPr lang="en-US" b="0" i="1" smtClean="0">
                                <a:latin typeface="Cambria Math"/>
                                <a:ea typeface="Cambria Math"/>
                              </a:rPr>
                              <m:t>𝜎</m:t>
                            </m:r>
                          </m:e>
                          <m:sup>
                            <m:r>
                              <a:rPr lang="en-US" b="0" i="1" smtClean="0">
                                <a:latin typeface="Cambria Math"/>
                              </a:rPr>
                              <m:t>2</m:t>
                            </m:r>
                          </m:sup>
                        </m:sSup>
                      </m:e>
                      <m:sub>
                        <m:r>
                          <a:rPr lang="en-US" b="0" i="1" smtClean="0">
                            <a:latin typeface="Cambria Math"/>
                          </a:rPr>
                          <m:t>0</m:t>
                        </m:r>
                      </m:sub>
                    </m:sSub>
                  </m:oMath>
                </a14:m>
                <a:r>
                  <a:rPr lang="en-US" dirty="0" smtClean="0">
                    <a:latin typeface="Times New Roman" pitchFamily="18" charset="0"/>
                    <a:cs typeface="Times New Roman" pitchFamily="18" charset="0"/>
                  </a:rPr>
                  <a:t>	than	 </a:t>
                </a:r>
                <a14:m>
                  <m:oMath xmlns:m="http://schemas.openxmlformats.org/officeDocument/2006/math">
                    <m:r>
                      <m:rPr>
                        <m:sty m:val="p"/>
                      </m:rPr>
                      <a:rPr lang="en-US" b="0" i="0" smtClean="0">
                        <a:latin typeface="Cambria Math"/>
                        <a:ea typeface="Cambria Math"/>
                      </a:rPr>
                      <m:t>F</m:t>
                    </m:r>
                    <m:r>
                      <a:rPr lang="en-US" b="0" i="1" smtClean="0">
                        <a:latin typeface="Cambria Math"/>
                        <a:ea typeface="Cambria Math"/>
                      </a:rPr>
                      <m:t>&lt;</m:t>
                    </m:r>
                    <m:sSub>
                      <m:sSubPr>
                        <m:ctrlPr>
                          <a:rPr lang="en-US" i="1" smtClean="0">
                            <a:latin typeface="Cambria Math"/>
                            <a:ea typeface="Cambria Math"/>
                          </a:rPr>
                        </m:ctrlPr>
                      </m:sSubPr>
                      <m:e>
                        <m:r>
                          <a:rPr lang="en-US" b="0" i="1" smtClean="0">
                            <a:latin typeface="Cambria Math"/>
                            <a:ea typeface="Cambria Math"/>
                          </a:rPr>
                          <m:t>𝐹</m:t>
                        </m:r>
                      </m:e>
                      <m:sub>
                        <m:r>
                          <a:rPr lang="en-US" b="0" i="1" smtClean="0">
                            <a:latin typeface="Cambria Math"/>
                            <a:ea typeface="Cambria Math"/>
                          </a:rPr>
                          <m:t>1−</m:t>
                        </m:r>
                        <m:f>
                          <m:fPr>
                            <m:type m:val="skw"/>
                            <m:ctrlPr>
                              <a:rPr lang="en-US" i="1" smtClean="0">
                                <a:latin typeface="Cambria Math"/>
                                <a:ea typeface="Cambria Math"/>
                              </a:rPr>
                            </m:ctrlPr>
                          </m:fPr>
                          <m:num>
                            <m:r>
                              <a:rPr lang="en-US" i="1" smtClean="0">
                                <a:latin typeface="Cambria Math"/>
                                <a:ea typeface="Cambria Math"/>
                              </a:rPr>
                              <m:t>𝛼</m:t>
                            </m:r>
                          </m:num>
                          <m:den>
                            <m:r>
                              <a:rPr lang="en-US" b="0" i="1" smtClean="0">
                                <a:latin typeface="Cambria Math"/>
                                <a:ea typeface="Cambria Math"/>
                              </a:rPr>
                              <m:t>2</m:t>
                            </m:r>
                          </m:den>
                        </m:f>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𝑛</m:t>
                            </m:r>
                          </m:e>
                          <m:sub>
                            <m:r>
                              <a:rPr lang="en-US" b="0" i="1" smtClean="0">
                                <a:latin typeface="Cambria Math"/>
                                <a:ea typeface="Cambria Math"/>
                              </a:rPr>
                              <m:t>1</m:t>
                            </m:r>
                          </m:sub>
                        </m:sSub>
                        <m:r>
                          <a:rPr lang="en-US" b="0" i="1" smtClean="0">
                            <a:latin typeface="Cambria Math"/>
                            <a:ea typeface="Cambria Math"/>
                          </a:rPr>
                          <m:t>−1)</m:t>
                        </m:r>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𝑛</m:t>
                            </m:r>
                          </m:e>
                          <m:sub>
                            <m:r>
                              <a:rPr lang="en-US" b="0" i="1" smtClean="0">
                                <a:latin typeface="Cambria Math"/>
                                <a:ea typeface="Cambria Math"/>
                              </a:rPr>
                              <m:t>2</m:t>
                            </m:r>
                          </m:sub>
                        </m:sSub>
                        <m:r>
                          <a:rPr lang="en-US" b="0" i="1" smtClean="0">
                            <a:latin typeface="Cambria Math"/>
                            <a:ea typeface="Cambria Math"/>
                          </a:rPr>
                          <m:t>−1</m:t>
                        </m:r>
                        <m:r>
                          <a:rPr lang="en-US" b="0" i="1" smtClean="0">
                            <a:latin typeface="Cambria Math"/>
                            <a:ea typeface="Cambria Math"/>
                          </a:rPr>
                          <m:t>)</m:t>
                        </m:r>
                      </m:sub>
                    </m:sSub>
                  </m:oMath>
                </a14:m>
                <a:r>
                  <a:rPr lang="en-US"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just"/>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OR</a:t>
                </a:r>
                <a:endParaRPr lang="en-US" dirty="0" smtClean="0">
                  <a:latin typeface="Times New Roman" pitchFamily="18" charset="0"/>
                  <a:cs typeface="Times New Roman" pitchFamily="18" charset="0"/>
                </a:endParaRPr>
              </a:p>
              <a:p>
                <a:pPr algn="just"/>
                <a:r>
                  <a:rPr lang="en-US" b="0" dirty="0">
                    <a:latin typeface="Times New Roman" pitchFamily="18" charset="0"/>
                    <a:ea typeface="Cambria Math"/>
                    <a:cs typeface="Times New Roman" pitchFamily="18" charset="0"/>
                  </a:rPr>
                  <a:t>	</a:t>
                </a:r>
                <a:r>
                  <a:rPr lang="en-US" b="0" dirty="0" smtClean="0">
                    <a:latin typeface="Times New Roman" pitchFamily="18" charset="0"/>
                    <a:ea typeface="Cambria Math"/>
                    <a:cs typeface="Times New Roman" pitchFamily="18" charset="0"/>
                  </a:rPr>
                  <a:t>			</a:t>
                </a:r>
                <a14:m>
                  <m:oMath xmlns:m="http://schemas.openxmlformats.org/officeDocument/2006/math">
                    <m:r>
                      <m:rPr>
                        <m:sty m:val="p"/>
                      </m:rPr>
                      <a:rPr lang="en-US" b="0" i="0" smtClean="0">
                        <a:latin typeface="Cambria Math"/>
                        <a:ea typeface="Cambria Math"/>
                      </a:rPr>
                      <m:t>F</m:t>
                    </m:r>
                    <m:r>
                      <a:rPr lang="en-US" b="0" i="1" smtClean="0">
                        <a:latin typeface="Cambria Math"/>
                        <a:ea typeface="Cambria Math"/>
                      </a:rPr>
                      <m:t>&gt;</m:t>
                    </m:r>
                    <m:sSub>
                      <m:sSubPr>
                        <m:ctrlPr>
                          <a:rPr lang="en-US" i="1" smtClean="0">
                            <a:latin typeface="Cambria Math"/>
                            <a:ea typeface="Cambria Math"/>
                          </a:rPr>
                        </m:ctrlPr>
                      </m:sSubPr>
                      <m:e>
                        <m:r>
                          <a:rPr lang="en-US" b="0" i="1" smtClean="0">
                            <a:latin typeface="Cambria Math"/>
                            <a:ea typeface="Cambria Math"/>
                          </a:rPr>
                          <m:t>𝐹</m:t>
                        </m:r>
                      </m:e>
                      <m:sub>
                        <m:f>
                          <m:fPr>
                            <m:type m:val="skw"/>
                            <m:ctrlPr>
                              <a:rPr lang="en-US" i="1" smtClean="0">
                                <a:latin typeface="Cambria Math"/>
                                <a:ea typeface="Cambria Math"/>
                              </a:rPr>
                            </m:ctrlPr>
                          </m:fPr>
                          <m:num>
                            <m:r>
                              <a:rPr lang="en-US" i="1" smtClean="0">
                                <a:latin typeface="Cambria Math"/>
                                <a:ea typeface="Cambria Math"/>
                              </a:rPr>
                              <m:t>𝛼</m:t>
                            </m:r>
                          </m:num>
                          <m:den>
                            <m:r>
                              <a:rPr lang="en-US" b="0" i="1" smtClean="0">
                                <a:latin typeface="Cambria Math"/>
                                <a:ea typeface="Cambria Math"/>
                              </a:rPr>
                              <m:t>2</m:t>
                            </m:r>
                          </m:den>
                        </m:f>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𝑛</m:t>
                            </m:r>
                          </m:e>
                          <m:sub>
                            <m:r>
                              <a:rPr lang="en-US" b="0" i="1" smtClean="0">
                                <a:latin typeface="Cambria Math"/>
                                <a:ea typeface="Cambria Math"/>
                              </a:rPr>
                              <m:t>1</m:t>
                            </m:r>
                          </m:sub>
                        </m:sSub>
                        <m:r>
                          <a:rPr lang="en-US" b="0" i="1" smtClean="0">
                            <a:latin typeface="Cambria Math"/>
                            <a:ea typeface="Cambria Math"/>
                          </a:rPr>
                          <m:t>−1)(</m:t>
                        </m:r>
                        <m:sSub>
                          <m:sSubPr>
                            <m:ctrlPr>
                              <a:rPr lang="en-US" b="0" i="1" smtClean="0">
                                <a:latin typeface="Cambria Math"/>
                                <a:ea typeface="Cambria Math"/>
                              </a:rPr>
                            </m:ctrlPr>
                          </m:sSubPr>
                          <m:e>
                            <m:r>
                              <a:rPr lang="en-US" b="0" i="1" smtClean="0">
                                <a:latin typeface="Cambria Math"/>
                                <a:ea typeface="Cambria Math"/>
                              </a:rPr>
                              <m:t>𝑛</m:t>
                            </m:r>
                          </m:e>
                          <m:sub>
                            <m:r>
                              <a:rPr lang="en-US" b="0" i="1" smtClean="0">
                                <a:latin typeface="Cambria Math"/>
                                <a:ea typeface="Cambria Math"/>
                              </a:rPr>
                              <m:t>2</m:t>
                            </m:r>
                          </m:sub>
                        </m:sSub>
                        <m:r>
                          <a:rPr lang="en-US" b="0" i="1" smtClean="0">
                            <a:latin typeface="Cambria Math"/>
                            <a:ea typeface="Cambria Math"/>
                          </a:rPr>
                          <m:t>−1)</m:t>
                        </m:r>
                      </m:sub>
                    </m:sSub>
                  </m:oMath>
                </a14:m>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If 	</a:t>
                </a:r>
                <a14:m>
                  <m:oMath xmlns:m="http://schemas.openxmlformats.org/officeDocument/2006/math">
                    <m:sSub>
                      <m:sSubPr>
                        <m:ctrlPr>
                          <a:rPr lang="en-US" b="0" i="1" smtClean="0">
                            <a:latin typeface="Cambria Math"/>
                            <a:ea typeface="Cambria Math"/>
                          </a:rPr>
                        </m:ctrlPr>
                      </m:sSubPr>
                      <m:e>
                        <m:r>
                          <a:rPr lang="en-US" b="0" i="1" smtClean="0">
                            <a:latin typeface="Cambria Math"/>
                            <a:ea typeface="Cambria Math"/>
                          </a:rPr>
                          <m:t>𝐻</m:t>
                        </m:r>
                      </m:e>
                      <m:sub>
                        <m:r>
                          <a:rPr lang="en-US" b="0" i="1" smtClean="0">
                            <a:latin typeface="Cambria Math"/>
                            <a:ea typeface="Cambria Math"/>
                          </a:rPr>
                          <m:t>1</m:t>
                        </m:r>
                      </m:sub>
                    </m:sSub>
                    <m:r>
                      <a:rPr lang="en-US" b="0" i="1" smtClean="0">
                        <a:latin typeface="Cambria Math"/>
                        <a:ea typeface="Cambria Math"/>
                      </a:rPr>
                      <m:t>:</m:t>
                    </m:r>
                    <m:sSup>
                      <m:sSupPr>
                        <m:ctrlPr>
                          <a:rPr lang="en-US" b="0" i="1" smtClean="0">
                            <a:latin typeface="Cambria Math"/>
                          </a:rPr>
                        </m:ctrlPr>
                      </m:sSupPr>
                      <m:e>
                        <m:r>
                          <a:rPr lang="en-US" b="0" i="1" smtClean="0">
                            <a:latin typeface="Cambria Math"/>
                            <a:ea typeface="Cambria Math"/>
                          </a:rPr>
                          <m:t>𝜎</m:t>
                        </m:r>
                      </m:e>
                      <m:sup>
                        <m:r>
                          <a:rPr lang="en-US" b="0" i="1" smtClean="0">
                            <a:latin typeface="Cambria Math"/>
                          </a:rPr>
                          <m:t>2</m:t>
                        </m:r>
                      </m:sup>
                    </m:sSup>
                    <m:r>
                      <a:rPr lang="en-US" b="0" i="1" smtClean="0">
                        <a:latin typeface="Cambria Math"/>
                      </a:rPr>
                      <m:t>&gt;</m:t>
                    </m:r>
                    <m:sSub>
                      <m:sSubPr>
                        <m:ctrlPr>
                          <a:rPr lang="en-US" b="0" i="1" smtClean="0">
                            <a:latin typeface="Cambria Math"/>
                          </a:rPr>
                        </m:ctrlPr>
                      </m:sSubPr>
                      <m:e>
                        <m:sSup>
                          <m:sSupPr>
                            <m:ctrlPr>
                              <a:rPr lang="en-US" b="0" i="1" smtClean="0">
                                <a:latin typeface="Cambria Math"/>
                              </a:rPr>
                            </m:ctrlPr>
                          </m:sSupPr>
                          <m:e>
                            <m:r>
                              <a:rPr lang="en-US" b="0" i="1" smtClean="0">
                                <a:latin typeface="Cambria Math"/>
                                <a:ea typeface="Cambria Math"/>
                              </a:rPr>
                              <m:t>𝜎</m:t>
                            </m:r>
                          </m:e>
                          <m:sup>
                            <m:r>
                              <a:rPr lang="en-US" b="0" i="1" smtClean="0">
                                <a:latin typeface="Cambria Math"/>
                              </a:rPr>
                              <m:t>2</m:t>
                            </m:r>
                          </m:sup>
                        </m:sSup>
                      </m:e>
                      <m:sub>
                        <m:r>
                          <a:rPr lang="en-US" b="0" i="1" smtClean="0">
                            <a:latin typeface="Cambria Math"/>
                          </a:rPr>
                          <m:t>0</m:t>
                        </m:r>
                      </m:sub>
                    </m:sSub>
                    <m:r>
                      <a:rPr lang="en-US" b="0" i="1" smtClean="0">
                        <a:latin typeface="Cambria Math"/>
                      </a:rPr>
                      <m:t> </m:t>
                    </m:r>
                  </m:oMath>
                </a14:m>
                <a:r>
                  <a:rPr lang="en-US" dirty="0" smtClean="0">
                    <a:latin typeface="Times New Roman" pitchFamily="18" charset="0"/>
                    <a:cs typeface="Times New Roman" pitchFamily="18" charset="0"/>
                  </a:rPr>
                  <a:t>	than	</a:t>
                </a:r>
                <a14:m>
                  <m:oMath xmlns:m="http://schemas.openxmlformats.org/officeDocument/2006/math">
                    <m:r>
                      <m:rPr>
                        <m:sty m:val="p"/>
                      </m:rPr>
                      <a:rPr lang="en-US" b="0" i="0" smtClean="0">
                        <a:latin typeface="Cambria Math"/>
                        <a:ea typeface="Cambria Math"/>
                      </a:rPr>
                      <m:t>F</m:t>
                    </m:r>
                    <m:r>
                      <a:rPr lang="en-US" b="0" i="1" smtClean="0">
                        <a:latin typeface="Cambria Math"/>
                        <a:ea typeface="Cambria Math"/>
                      </a:rPr>
                      <m:t>&gt;</m:t>
                    </m:r>
                    <m:sSub>
                      <m:sSubPr>
                        <m:ctrlPr>
                          <a:rPr lang="en-US" i="1" smtClean="0">
                            <a:latin typeface="Cambria Math"/>
                            <a:ea typeface="Cambria Math"/>
                          </a:rPr>
                        </m:ctrlPr>
                      </m:sSubPr>
                      <m:e>
                        <m:r>
                          <a:rPr lang="en-US" b="0" i="1" smtClean="0">
                            <a:latin typeface="Cambria Math"/>
                            <a:ea typeface="Cambria Math"/>
                          </a:rPr>
                          <m:t>𝐹</m:t>
                        </m:r>
                      </m:e>
                      <m:sub>
                        <m:r>
                          <a:rPr lang="en-US" i="1">
                            <a:latin typeface="Cambria Math"/>
                            <a:ea typeface="Cambria Math"/>
                          </a:rPr>
                          <m:t>𝛼</m:t>
                        </m:r>
                        <m:r>
                          <a:rPr lang="en-US" i="1" smtClean="0">
                            <a:latin typeface="Cambria Math"/>
                            <a:ea typeface="Cambria Math"/>
                          </a:rPr>
                          <m:t> </m:t>
                        </m:r>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𝑛</m:t>
                            </m:r>
                          </m:e>
                          <m:sub>
                            <m:r>
                              <a:rPr lang="en-US" b="0" i="1" smtClean="0">
                                <a:latin typeface="Cambria Math"/>
                                <a:ea typeface="Cambria Math"/>
                              </a:rPr>
                              <m:t>1</m:t>
                            </m:r>
                          </m:sub>
                        </m:sSub>
                        <m:r>
                          <a:rPr lang="en-US" b="0" i="1" smtClean="0">
                            <a:latin typeface="Cambria Math"/>
                            <a:ea typeface="Cambria Math"/>
                          </a:rPr>
                          <m:t>−1)(</m:t>
                        </m:r>
                        <m:sSub>
                          <m:sSubPr>
                            <m:ctrlPr>
                              <a:rPr lang="en-US" b="0" i="1" smtClean="0">
                                <a:latin typeface="Cambria Math"/>
                                <a:ea typeface="Cambria Math"/>
                              </a:rPr>
                            </m:ctrlPr>
                          </m:sSubPr>
                          <m:e>
                            <m:r>
                              <a:rPr lang="en-US" b="0" i="1" smtClean="0">
                                <a:latin typeface="Cambria Math"/>
                                <a:ea typeface="Cambria Math"/>
                              </a:rPr>
                              <m:t>𝑛</m:t>
                            </m:r>
                          </m:e>
                          <m:sub>
                            <m:r>
                              <a:rPr lang="en-US" b="0" i="1" smtClean="0">
                                <a:latin typeface="Cambria Math"/>
                                <a:ea typeface="Cambria Math"/>
                              </a:rPr>
                              <m:t>2</m:t>
                            </m:r>
                          </m:sub>
                        </m:sSub>
                        <m:r>
                          <a:rPr lang="en-US" b="0" i="1" smtClean="0">
                            <a:latin typeface="Cambria Math"/>
                            <a:ea typeface="Cambria Math"/>
                          </a:rPr>
                          <m:t>−1)</m:t>
                        </m:r>
                      </m:sub>
                    </m:sSub>
                  </m:oMath>
                </a14:m>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If	</a:t>
                </a:r>
                <a14:m>
                  <m:oMath xmlns:m="http://schemas.openxmlformats.org/officeDocument/2006/math">
                    <m:sSub>
                      <m:sSubPr>
                        <m:ctrlPr>
                          <a:rPr lang="en-US" b="0" i="1" smtClean="0">
                            <a:latin typeface="Cambria Math"/>
                            <a:ea typeface="Cambria Math"/>
                          </a:rPr>
                        </m:ctrlPr>
                      </m:sSubPr>
                      <m:e>
                        <m:r>
                          <a:rPr lang="en-US" b="0" i="1" smtClean="0">
                            <a:latin typeface="Cambria Math"/>
                            <a:ea typeface="Cambria Math"/>
                          </a:rPr>
                          <m:t>𝐻</m:t>
                        </m:r>
                      </m:e>
                      <m:sub>
                        <m:r>
                          <a:rPr lang="en-US" b="0" i="1" smtClean="0">
                            <a:latin typeface="Cambria Math"/>
                            <a:ea typeface="Cambria Math"/>
                          </a:rPr>
                          <m:t>1</m:t>
                        </m:r>
                      </m:sub>
                    </m:sSub>
                    <m:r>
                      <a:rPr lang="en-US" b="0" i="1" smtClean="0">
                        <a:latin typeface="Cambria Math"/>
                        <a:ea typeface="Cambria Math"/>
                      </a:rPr>
                      <m:t>:</m:t>
                    </m:r>
                    <m:sSup>
                      <m:sSupPr>
                        <m:ctrlPr>
                          <a:rPr lang="en-US" b="0" i="1" smtClean="0">
                            <a:latin typeface="Cambria Math"/>
                          </a:rPr>
                        </m:ctrlPr>
                      </m:sSupPr>
                      <m:e>
                        <m:r>
                          <a:rPr lang="en-US" b="0" i="1" smtClean="0">
                            <a:latin typeface="Cambria Math"/>
                            <a:ea typeface="Cambria Math"/>
                          </a:rPr>
                          <m:t>𝜎</m:t>
                        </m:r>
                      </m:e>
                      <m:sup>
                        <m:r>
                          <a:rPr lang="en-US" b="0" i="1" smtClean="0">
                            <a:latin typeface="Cambria Math"/>
                          </a:rPr>
                          <m:t>2</m:t>
                        </m:r>
                      </m:sup>
                    </m:sSup>
                    <m:r>
                      <a:rPr lang="en-US" b="0" i="1" smtClean="0">
                        <a:latin typeface="Cambria Math"/>
                      </a:rPr>
                      <m:t>&lt;</m:t>
                    </m:r>
                    <m:sSub>
                      <m:sSubPr>
                        <m:ctrlPr>
                          <a:rPr lang="en-US" b="0" i="1" smtClean="0">
                            <a:latin typeface="Cambria Math"/>
                          </a:rPr>
                        </m:ctrlPr>
                      </m:sSubPr>
                      <m:e>
                        <m:sSup>
                          <m:sSupPr>
                            <m:ctrlPr>
                              <a:rPr lang="en-US" b="0" i="1" smtClean="0">
                                <a:latin typeface="Cambria Math"/>
                              </a:rPr>
                            </m:ctrlPr>
                          </m:sSupPr>
                          <m:e>
                            <m:r>
                              <a:rPr lang="en-US" b="0" i="1" smtClean="0">
                                <a:latin typeface="Cambria Math"/>
                                <a:ea typeface="Cambria Math"/>
                              </a:rPr>
                              <m:t>𝜎</m:t>
                            </m:r>
                          </m:e>
                          <m:sup>
                            <m:r>
                              <a:rPr lang="en-US" b="0" i="1" smtClean="0">
                                <a:latin typeface="Cambria Math"/>
                              </a:rPr>
                              <m:t>2</m:t>
                            </m:r>
                          </m:sup>
                        </m:sSup>
                      </m:e>
                      <m:sub>
                        <m:r>
                          <a:rPr lang="en-US" b="0" i="1" smtClean="0">
                            <a:latin typeface="Cambria Math"/>
                          </a:rPr>
                          <m:t>0</m:t>
                        </m:r>
                      </m:sub>
                    </m:sSub>
                  </m:oMath>
                </a14:m>
                <a:r>
                  <a:rPr lang="en-US" dirty="0" smtClean="0">
                    <a:latin typeface="Times New Roman" pitchFamily="18" charset="0"/>
                    <a:cs typeface="Times New Roman" pitchFamily="18" charset="0"/>
                  </a:rPr>
                  <a:t>	than	</a:t>
                </a:r>
                <a14:m>
                  <m:oMath xmlns:m="http://schemas.openxmlformats.org/officeDocument/2006/math">
                    <m:r>
                      <m:rPr>
                        <m:sty m:val="p"/>
                      </m:rPr>
                      <a:rPr lang="en-US" b="0" i="0" smtClean="0">
                        <a:latin typeface="Cambria Math"/>
                        <a:ea typeface="Cambria Math"/>
                      </a:rPr>
                      <m:t>F</m:t>
                    </m:r>
                    <m:r>
                      <a:rPr lang="en-US" b="0" i="1" smtClean="0">
                        <a:latin typeface="Cambria Math"/>
                        <a:ea typeface="Cambria Math"/>
                      </a:rPr>
                      <m:t>&lt;</m:t>
                    </m:r>
                    <m:sSub>
                      <m:sSubPr>
                        <m:ctrlPr>
                          <a:rPr lang="en-US" i="1" smtClean="0">
                            <a:latin typeface="Cambria Math"/>
                            <a:ea typeface="Cambria Math"/>
                          </a:rPr>
                        </m:ctrlPr>
                      </m:sSubPr>
                      <m:e>
                        <m:r>
                          <a:rPr lang="en-US" b="0" i="1" smtClean="0">
                            <a:latin typeface="Cambria Math"/>
                            <a:ea typeface="Cambria Math"/>
                          </a:rPr>
                          <m:t>𝐹</m:t>
                        </m:r>
                      </m:e>
                      <m:sub>
                        <m:r>
                          <a:rPr lang="en-US" b="0" i="1" smtClean="0">
                            <a:latin typeface="Cambria Math"/>
                            <a:ea typeface="Cambria Math"/>
                          </a:rPr>
                          <m:t>1−</m:t>
                        </m:r>
                        <m:r>
                          <a:rPr lang="en-US" b="0" i="1" smtClean="0">
                            <a:latin typeface="Cambria Math"/>
                            <a:ea typeface="Cambria Math"/>
                          </a:rPr>
                          <m:t>𝛼</m:t>
                        </m:r>
                        <m:r>
                          <a:rPr lang="en-US" i="1" smtClean="0">
                            <a:latin typeface="Cambria Math"/>
                            <a:ea typeface="Cambria Math"/>
                          </a:rPr>
                          <m:t> </m:t>
                        </m:r>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𝑛</m:t>
                            </m:r>
                          </m:e>
                          <m:sub>
                            <m:r>
                              <a:rPr lang="en-US" b="0" i="1" smtClean="0">
                                <a:latin typeface="Cambria Math"/>
                                <a:ea typeface="Cambria Math"/>
                              </a:rPr>
                              <m:t>1</m:t>
                            </m:r>
                          </m:sub>
                        </m:sSub>
                        <m:r>
                          <a:rPr lang="en-US" b="0" i="1" smtClean="0">
                            <a:latin typeface="Cambria Math"/>
                            <a:ea typeface="Cambria Math"/>
                          </a:rPr>
                          <m:t>−1)(</m:t>
                        </m:r>
                        <m:sSub>
                          <m:sSubPr>
                            <m:ctrlPr>
                              <a:rPr lang="en-US" b="0" i="1" smtClean="0">
                                <a:latin typeface="Cambria Math"/>
                                <a:ea typeface="Cambria Math"/>
                              </a:rPr>
                            </m:ctrlPr>
                          </m:sSubPr>
                          <m:e>
                            <m:r>
                              <a:rPr lang="en-US" b="0" i="1" smtClean="0">
                                <a:latin typeface="Cambria Math"/>
                                <a:ea typeface="Cambria Math"/>
                              </a:rPr>
                              <m:t>𝑛</m:t>
                            </m:r>
                          </m:e>
                          <m:sub>
                            <m:r>
                              <a:rPr lang="en-US" b="0" i="1" smtClean="0">
                                <a:latin typeface="Cambria Math"/>
                                <a:ea typeface="Cambria Math"/>
                              </a:rPr>
                              <m:t>2</m:t>
                            </m:r>
                          </m:sub>
                        </m:sSub>
                        <m:r>
                          <a:rPr lang="en-US" b="0" i="1" smtClean="0">
                            <a:latin typeface="Cambria Math"/>
                            <a:ea typeface="Cambria Math"/>
                          </a:rPr>
                          <m:t>−1)</m:t>
                        </m:r>
                      </m:sub>
                    </m:sSub>
                  </m:oMath>
                </a14:m>
                <a:endParaRPr lang="en-US" dirty="0" smtClean="0"/>
              </a:p>
              <a:p>
                <a:pPr algn="just"/>
                <a:r>
                  <a:rPr lang="en-US" dirty="0" smtClean="0"/>
                  <a:t>Where </a:t>
                </a:r>
              </a:p>
              <a:p>
                <a:pPr algn="just"/>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𝑛</m:t>
                          </m:r>
                        </m:e>
                        <m:sub>
                          <m:r>
                            <a:rPr lang="en-US" b="0" i="1" smtClean="0">
                              <a:latin typeface="Cambria Math"/>
                            </a:rPr>
                            <m:t>1</m:t>
                          </m:r>
                        </m:sub>
                      </m:sSub>
                      <m:r>
                        <a:rPr lang="en-US" b="0" i="1" smtClean="0">
                          <a:latin typeface="Cambria Math"/>
                        </a:rPr>
                        <m:t>−1=</m:t>
                      </m:r>
                      <m:sSub>
                        <m:sSubPr>
                          <m:ctrlPr>
                            <a:rPr lang="en-US" b="0" i="1" smtClean="0">
                              <a:latin typeface="Cambria Math"/>
                            </a:rPr>
                          </m:ctrlPr>
                        </m:sSubPr>
                        <m:e>
                          <m:r>
                            <a:rPr lang="en-US" b="0" i="1" smtClean="0">
                              <a:latin typeface="Cambria Math"/>
                            </a:rPr>
                            <m:t>𝑣</m:t>
                          </m:r>
                        </m:e>
                        <m:sub>
                          <m:r>
                            <a:rPr lang="en-US" b="0" i="1" smtClean="0">
                              <a:latin typeface="Cambria Math"/>
                            </a:rPr>
                            <m:t>1</m:t>
                          </m:r>
                        </m:sub>
                      </m:sSub>
                      <m:r>
                        <a:rPr lang="en-US" b="0" i="0" smtClean="0">
                          <a:latin typeface="Cambria Math"/>
                        </a:rPr>
                        <m:t>   </m:t>
                      </m:r>
                      <m:r>
                        <m:rPr>
                          <m:sty m:val="p"/>
                        </m:rPr>
                        <a:rPr lang="en-US" b="0" i="0" smtClean="0">
                          <a:latin typeface="Cambria Math"/>
                        </a:rPr>
                        <m:t>and</m:t>
                      </m:r>
                      <m:r>
                        <a:rPr lang="en-US" b="0" i="0" smtClean="0">
                          <a:latin typeface="Cambria Math"/>
                        </a:rPr>
                        <m:t>   </m:t>
                      </m:r>
                      <m:sSub>
                        <m:sSubPr>
                          <m:ctrlPr>
                            <a:rPr lang="en-US" i="1" smtClean="0">
                              <a:latin typeface="Cambria Math"/>
                            </a:rPr>
                          </m:ctrlPr>
                        </m:sSubPr>
                        <m:e>
                          <m:r>
                            <a:rPr lang="en-US" b="0" i="1" smtClean="0">
                              <a:latin typeface="Cambria Math"/>
                            </a:rPr>
                            <m:t>𝑛</m:t>
                          </m:r>
                        </m:e>
                        <m:sub>
                          <m:r>
                            <a:rPr lang="en-US" b="0" i="1" smtClean="0">
                              <a:latin typeface="Cambria Math"/>
                            </a:rPr>
                            <m:t>2</m:t>
                          </m:r>
                        </m:sub>
                      </m:sSub>
                      <m:r>
                        <a:rPr lang="en-US" b="0" i="1" smtClean="0">
                          <a:latin typeface="Cambria Math"/>
                        </a:rPr>
                        <m:t>−1=</m:t>
                      </m:r>
                      <m:sSub>
                        <m:sSubPr>
                          <m:ctrlPr>
                            <a:rPr lang="en-US" b="0" i="1" smtClean="0">
                              <a:latin typeface="Cambria Math"/>
                            </a:rPr>
                          </m:ctrlPr>
                        </m:sSubPr>
                        <m:e>
                          <m:r>
                            <a:rPr lang="en-US" b="0" i="1" smtClean="0">
                              <a:latin typeface="Cambria Math"/>
                            </a:rPr>
                            <m:t>𝑣</m:t>
                          </m:r>
                        </m:e>
                        <m:sub>
                          <m:r>
                            <a:rPr lang="en-US" b="0" i="1" smtClean="0">
                              <a:latin typeface="Cambria Math"/>
                            </a:rPr>
                            <m:t>2</m:t>
                          </m:r>
                        </m:sub>
                      </m:sSub>
                    </m:oMath>
                  </m:oMathPara>
                </a14:m>
                <a:endParaRPr lang="en-US" dirty="0" smtClean="0"/>
              </a:p>
              <a:p>
                <a:pPr algn="just"/>
                <a:endParaRPr lang="en-US" dirty="0" smtClean="0"/>
              </a:p>
              <a:p>
                <a:pPr algn="just"/>
                <a:r>
                  <a:rPr lang="en-US" dirty="0" smtClean="0"/>
                  <a:t>Are degrees of freedom for F-test.</a:t>
                </a:r>
                <a:endParaRPr lang="en-US" dirty="0" smtClean="0"/>
              </a:p>
              <a:p>
                <a:pPr algn="just"/>
                <a:endParaRPr lang="en-US" dirty="0" smtClean="0"/>
              </a:p>
              <a:p>
                <a:pPr algn="just"/>
                <a:r>
                  <a:rPr lang="en-US" b="1" dirty="0" smtClean="0">
                    <a:latin typeface="Times New Roman" pitchFamily="18" charset="0"/>
                    <a:cs typeface="Times New Roman" pitchFamily="18" charset="0"/>
                  </a:rPr>
                  <a:t>5. Calculation</a:t>
                </a:r>
              </a:p>
              <a:p>
                <a:pPr algn="just"/>
                <a:r>
                  <a:rPr lang="en-US" dirty="0" smtClean="0">
                    <a:latin typeface="Times New Roman" pitchFamily="18" charset="0"/>
                    <a:cs typeface="Times New Roman" pitchFamily="18" charset="0"/>
                  </a:rPr>
                  <a:t>	Put all the information test statistics and get the results</a:t>
                </a:r>
              </a:p>
              <a:p>
                <a:pPr algn="just"/>
                <a:endParaRPr lang="en-US" dirty="0" smtClean="0">
                  <a:latin typeface="Times New Roman" pitchFamily="18" charset="0"/>
                  <a:cs typeface="Times New Roman" pitchFamily="18" charset="0"/>
                </a:endParaRPr>
              </a:p>
              <a:p>
                <a:pPr algn="just"/>
                <a:r>
                  <a:rPr lang="en-US" b="1" dirty="0" smtClean="0">
                    <a:latin typeface="Times New Roman" pitchFamily="18" charset="0"/>
                    <a:cs typeface="Times New Roman" pitchFamily="18" charset="0"/>
                  </a:rPr>
                  <a:t>6. Conclusion</a:t>
                </a:r>
              </a:p>
              <a:p>
                <a:pPr algn="just"/>
                <a:r>
                  <a:rPr lang="en-US" dirty="0" smtClean="0">
                    <a:latin typeface="Times New Roman" pitchFamily="18" charset="0"/>
                    <a:cs typeface="Times New Roman" pitchFamily="18" charset="0"/>
                  </a:rPr>
                  <a:t>	If the calculated value of </a:t>
                </a:r>
                <a:r>
                  <a:rPr lang="en-US" dirty="0" smtClean="0">
                    <a:latin typeface="Times New Roman" pitchFamily="18" charset="0"/>
                    <a:cs typeface="Times New Roman" pitchFamily="18" charset="0"/>
                  </a:rPr>
                  <a:t>F falls </a:t>
                </a:r>
                <a:r>
                  <a:rPr lang="en-US" dirty="0" smtClean="0">
                    <a:latin typeface="Times New Roman" pitchFamily="18" charset="0"/>
                    <a:cs typeface="Times New Roman" pitchFamily="18" charset="0"/>
                  </a:rPr>
                  <a:t>in the critical region than we say that our null hypothesis is rejected under and the provided information and conclude that the population variance is not equal to the specific value we assumed.</a:t>
                </a:r>
              </a:p>
              <a:p>
                <a:pPr algn="just"/>
                <a:endParaRPr lang="en-US" dirty="0" smtClean="0"/>
              </a:p>
              <a:p>
                <a:endParaRPr lang="en-US" dirty="0"/>
              </a:p>
              <a:p>
                <a:endParaRPr lang="en-US" dirty="0"/>
              </a:p>
            </p:txBody>
          </p:sp>
        </mc:Choice>
        <mc:Fallback>
          <p:sp>
            <p:nvSpPr>
              <p:cNvPr id="2" name="TextBox 1"/>
              <p:cNvSpPr txBox="1">
                <a:spLocks noRot="1" noChangeAspect="1" noMove="1" noResize="1" noEditPoints="1" noAdjustHandles="1" noChangeArrowheads="1" noChangeShapeType="1" noTextEdit="1"/>
              </p:cNvSpPr>
              <p:nvPr/>
            </p:nvSpPr>
            <p:spPr>
              <a:xfrm>
                <a:off x="228600" y="152400"/>
                <a:ext cx="8534400" cy="7409080"/>
              </a:xfrm>
              <a:prstGeom prst="rect">
                <a:avLst/>
              </a:prstGeom>
              <a:blipFill rotWithShape="1">
                <a:blip r:embed="rId2"/>
                <a:stretch>
                  <a:fillRect l="-643" t="-412" r="-571"/>
                </a:stretch>
              </a:blipFill>
            </p:spPr>
            <p:txBody>
              <a:bodyPr/>
              <a:lstStyle/>
              <a:p>
                <a:r>
                  <a:rPr lang="en-US">
                    <a:noFill/>
                  </a:rPr>
                  <a:t> </a:t>
                </a:r>
              </a:p>
            </p:txBody>
          </p:sp>
        </mc:Fallback>
      </mc:AlternateContent>
    </p:spTree>
    <p:extLst>
      <p:ext uri="{BB962C8B-B14F-4D97-AF65-F5344CB8AC3E}">
        <p14:creationId xmlns:p14="http://schemas.microsoft.com/office/powerpoint/2010/main" val="1420940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2122904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1912271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3200634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2503804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228600" y="228600"/>
                <a:ext cx="8610600" cy="6575005"/>
              </a:xfrm>
              <a:prstGeom prst="rect">
                <a:avLst/>
              </a:prstGeom>
              <a:noFill/>
            </p:spPr>
            <p:txBody>
              <a:bodyPr wrap="square" rtlCol="0">
                <a:spAutoFit/>
              </a:bodyPr>
              <a:lstStyle/>
              <a:p>
                <a:pPr algn="just"/>
                <a:r>
                  <a:rPr lang="en-US" sz="2400" b="1" dirty="0" smtClean="0">
                    <a:latin typeface="Times New Roman" pitchFamily="18" charset="0"/>
                    <a:cs typeface="Times New Roman" pitchFamily="18" charset="0"/>
                  </a:rPr>
                  <a:t>Questions:</a:t>
                </a:r>
              </a:p>
              <a:p>
                <a:pPr algn="just"/>
                <a:r>
                  <a:rPr lang="en-US" sz="2000" b="1" dirty="0" smtClean="0">
                    <a:latin typeface="Times New Roman" pitchFamily="18" charset="0"/>
                    <a:cs typeface="Times New Roman" pitchFamily="18" charset="0"/>
                  </a:rPr>
                  <a:t>Q 1: </a:t>
                </a:r>
                <a:r>
                  <a:rPr lang="en-US" sz="2000" dirty="0" smtClean="0">
                    <a:latin typeface="Times New Roman" pitchFamily="18" charset="0"/>
                    <a:cs typeface="Times New Roman" pitchFamily="18" charset="0"/>
                  </a:rPr>
                  <a:t>Given two random sample of size n1 = 12 and n2 = 10 from two normal populations, with standard deviations </a:t>
                </a:r>
                <a14:m>
                  <m:oMath xmlns:m="http://schemas.openxmlformats.org/officeDocument/2006/math">
                    <m:sSub>
                      <m:sSubPr>
                        <m:ctrlPr>
                          <a:rPr lang="en-US" sz="2000" i="1" smtClean="0">
                            <a:latin typeface="Cambria Math"/>
                          </a:rPr>
                        </m:ctrlPr>
                      </m:sSubPr>
                      <m:e>
                        <m:r>
                          <a:rPr lang="en-US" sz="2000" b="0" i="1" smtClean="0">
                            <a:latin typeface="Cambria Math"/>
                          </a:rPr>
                          <m:t>𝑠</m:t>
                        </m:r>
                      </m:e>
                      <m:sub>
                        <m:r>
                          <a:rPr lang="en-US" sz="2000" b="0" i="1" smtClean="0">
                            <a:latin typeface="Cambria Math"/>
                          </a:rPr>
                          <m:t>1</m:t>
                        </m:r>
                      </m:sub>
                    </m:sSub>
                    <m:r>
                      <a:rPr lang="en-US" sz="2000" b="0" i="1" smtClean="0">
                        <a:latin typeface="Cambria Math"/>
                      </a:rPr>
                      <m:t>=2.3 </m:t>
                    </m:r>
                    <m:r>
                      <a:rPr lang="en-US" sz="2000" b="0" i="1" smtClean="0">
                        <a:latin typeface="Cambria Math"/>
                      </a:rPr>
                      <m:t>𝑎𝑛𝑑</m:t>
                    </m:r>
                    <m:r>
                      <a:rPr lang="en-US" sz="2000" b="0" i="1" smtClean="0">
                        <a:latin typeface="Cambria Math"/>
                      </a:rPr>
                      <m:t> </m:t>
                    </m:r>
                    <m:sSub>
                      <m:sSubPr>
                        <m:ctrlPr>
                          <a:rPr lang="en-US" sz="2000" b="0" i="1" smtClean="0">
                            <a:latin typeface="Cambria Math"/>
                          </a:rPr>
                        </m:ctrlPr>
                      </m:sSubPr>
                      <m:e>
                        <m:r>
                          <a:rPr lang="en-US" sz="2000" b="0" i="1" smtClean="0">
                            <a:latin typeface="Cambria Math"/>
                          </a:rPr>
                          <m:t>𝑠</m:t>
                        </m:r>
                      </m:e>
                      <m:sub>
                        <m:r>
                          <a:rPr lang="en-US" sz="2000" b="0" i="1" smtClean="0">
                            <a:latin typeface="Cambria Math"/>
                          </a:rPr>
                          <m:t>2</m:t>
                        </m:r>
                      </m:sub>
                    </m:sSub>
                    <m:r>
                      <a:rPr lang="en-US" sz="2000" b="0" i="1" smtClean="0">
                        <a:latin typeface="Cambria Math"/>
                      </a:rPr>
                      <m:t>=1.5,</m:t>
                    </m:r>
                  </m:oMath>
                </a14:m>
                <a:r>
                  <a:rPr lang="en-US" sz="2000" dirty="0" smtClean="0">
                    <a:latin typeface="Times New Roman" pitchFamily="18" charset="0"/>
                    <a:cs typeface="Times New Roman" pitchFamily="18" charset="0"/>
                  </a:rPr>
                  <a:t> test at 0.05 level of significance, the hypothesis  </a:t>
                </a:r>
                <a14:m>
                  <m:oMath xmlns:m="http://schemas.openxmlformats.org/officeDocument/2006/math">
                    <m:sSub>
                      <m:sSubPr>
                        <m:ctrlPr>
                          <a:rPr lang="en-US" sz="2000" i="1" smtClean="0">
                            <a:latin typeface="Cambria Math"/>
                          </a:rPr>
                        </m:ctrlPr>
                      </m:sSubPr>
                      <m:e>
                        <m:r>
                          <a:rPr lang="en-US" sz="2000" b="0" i="1" smtClean="0">
                            <a:latin typeface="Cambria Math"/>
                          </a:rPr>
                          <m:t>𝐻</m:t>
                        </m:r>
                      </m:e>
                      <m:sub>
                        <m:r>
                          <a:rPr lang="en-US" sz="2000" b="0" i="1" smtClean="0">
                            <a:latin typeface="Cambria Math"/>
                          </a:rPr>
                          <m:t>0</m:t>
                        </m:r>
                      </m:sub>
                    </m:sSub>
                    <m:r>
                      <a:rPr lang="en-US" sz="2000" b="0" i="1" smtClean="0">
                        <a:latin typeface="Cambria Math"/>
                      </a:rPr>
                      <m:t>:</m:t>
                    </m:r>
                    <m:sSub>
                      <m:sSubPr>
                        <m:ctrlPr>
                          <a:rPr lang="en-US" sz="2000" b="0" i="1" smtClean="0">
                            <a:latin typeface="Cambria Math"/>
                          </a:rPr>
                        </m:ctrlPr>
                      </m:sSubPr>
                      <m:e>
                        <m:sSup>
                          <m:sSupPr>
                            <m:ctrlPr>
                              <a:rPr lang="en-US" sz="2000" b="0" i="1" smtClean="0">
                                <a:latin typeface="Cambria Math"/>
                              </a:rPr>
                            </m:ctrlPr>
                          </m:sSupPr>
                          <m:e>
                            <m:r>
                              <a:rPr lang="en-US" sz="2000" b="0" i="1" smtClean="0">
                                <a:latin typeface="Cambria Math"/>
                                <a:ea typeface="Cambria Math"/>
                              </a:rPr>
                              <m:t>𝜎</m:t>
                            </m:r>
                          </m:e>
                          <m:sup>
                            <m:r>
                              <a:rPr lang="en-US" sz="2000" b="0" i="1" smtClean="0">
                                <a:latin typeface="Cambria Math"/>
                              </a:rPr>
                              <m:t>2</m:t>
                            </m:r>
                          </m:sup>
                        </m:sSup>
                      </m:e>
                      <m:sub>
                        <m:r>
                          <a:rPr lang="en-US" sz="2000" b="0" i="1" smtClean="0">
                            <a:latin typeface="Cambria Math"/>
                          </a:rPr>
                          <m:t>1</m:t>
                        </m:r>
                      </m:sub>
                    </m:sSub>
                    <m:r>
                      <a:rPr lang="en-US" sz="2000" b="0" i="1" smtClean="0">
                        <a:latin typeface="Cambria Math"/>
                      </a:rPr>
                      <m:t>=</m:t>
                    </m:r>
                    <m:sSub>
                      <m:sSubPr>
                        <m:ctrlPr>
                          <a:rPr lang="en-US" sz="2000" b="0" i="1" smtClean="0">
                            <a:latin typeface="Cambria Math"/>
                          </a:rPr>
                        </m:ctrlPr>
                      </m:sSubPr>
                      <m:e>
                        <m:sSup>
                          <m:sSupPr>
                            <m:ctrlPr>
                              <a:rPr lang="en-US" sz="2000" b="0" i="1" smtClean="0">
                                <a:latin typeface="Cambria Math"/>
                              </a:rPr>
                            </m:ctrlPr>
                          </m:sSupPr>
                          <m:e>
                            <m:r>
                              <a:rPr lang="en-US" sz="2000" b="0" i="1" smtClean="0">
                                <a:latin typeface="Cambria Math"/>
                                <a:ea typeface="Cambria Math"/>
                              </a:rPr>
                              <m:t>𝜎</m:t>
                            </m:r>
                          </m:e>
                          <m:sup>
                            <m:r>
                              <a:rPr lang="en-US" sz="2000" b="0" i="1" smtClean="0">
                                <a:latin typeface="Cambria Math"/>
                              </a:rPr>
                              <m:t>2</m:t>
                            </m:r>
                          </m:sup>
                        </m:sSup>
                      </m:e>
                      <m:sub>
                        <m:r>
                          <a:rPr lang="en-US" sz="2000" b="0" i="1" smtClean="0">
                            <a:latin typeface="Cambria Math"/>
                          </a:rPr>
                          <m:t>2</m:t>
                        </m:r>
                      </m:sub>
                    </m:sSub>
                  </m:oMath>
                </a14:m>
                <a:r>
                  <a:rPr lang="en-US" sz="2000" dirty="0" smtClean="0">
                    <a:latin typeface="Times New Roman" pitchFamily="18" charset="0"/>
                    <a:cs typeface="Times New Roman" pitchFamily="18" charset="0"/>
                  </a:rPr>
                  <a:t>  against the alternative. </a:t>
                </a:r>
                <a14:m>
                  <m:oMath xmlns:m="http://schemas.openxmlformats.org/officeDocument/2006/math">
                    <m:sSub>
                      <m:sSubPr>
                        <m:ctrlPr>
                          <a:rPr lang="en-US" sz="2000" i="1" smtClean="0">
                            <a:latin typeface="Cambria Math"/>
                          </a:rPr>
                        </m:ctrlPr>
                      </m:sSubPr>
                      <m:e>
                        <m:r>
                          <a:rPr lang="en-US" sz="2000" b="0" i="1" smtClean="0">
                            <a:latin typeface="Cambria Math"/>
                          </a:rPr>
                          <m:t>𝐻</m:t>
                        </m:r>
                      </m:e>
                      <m:sub>
                        <m:r>
                          <a:rPr lang="en-US" sz="2000" b="0" i="1" smtClean="0">
                            <a:latin typeface="Cambria Math"/>
                          </a:rPr>
                          <m:t>1</m:t>
                        </m:r>
                      </m:sub>
                    </m:sSub>
                    <m:r>
                      <a:rPr lang="en-US" sz="2000" b="0" i="1" smtClean="0">
                        <a:latin typeface="Cambria Math"/>
                      </a:rPr>
                      <m:t>:</m:t>
                    </m:r>
                    <m:sSub>
                      <m:sSubPr>
                        <m:ctrlPr>
                          <a:rPr lang="en-US" sz="2000" b="0" i="1" smtClean="0">
                            <a:latin typeface="Cambria Math"/>
                          </a:rPr>
                        </m:ctrlPr>
                      </m:sSubPr>
                      <m:e>
                        <m:sSup>
                          <m:sSupPr>
                            <m:ctrlPr>
                              <a:rPr lang="en-US" sz="2000" b="0" i="1" smtClean="0">
                                <a:latin typeface="Cambria Math"/>
                              </a:rPr>
                            </m:ctrlPr>
                          </m:sSupPr>
                          <m:e>
                            <m:r>
                              <a:rPr lang="en-US" sz="2000" b="0" i="1" smtClean="0">
                                <a:latin typeface="Cambria Math"/>
                                <a:ea typeface="Cambria Math"/>
                              </a:rPr>
                              <m:t>𝜎</m:t>
                            </m:r>
                          </m:e>
                          <m:sup>
                            <m:r>
                              <a:rPr lang="en-US" sz="2000" b="0" i="1" smtClean="0">
                                <a:latin typeface="Cambria Math"/>
                              </a:rPr>
                              <m:t>2</m:t>
                            </m:r>
                          </m:sup>
                        </m:sSup>
                      </m:e>
                      <m:sub>
                        <m:r>
                          <a:rPr lang="en-US" sz="2000" b="0" i="1" smtClean="0">
                            <a:latin typeface="Cambria Math"/>
                          </a:rPr>
                          <m:t>1</m:t>
                        </m:r>
                      </m:sub>
                    </m:sSub>
                    <m:r>
                      <a:rPr lang="en-US" sz="2000" b="0" i="1" smtClean="0">
                        <a:latin typeface="Cambria Math"/>
                      </a:rPr>
                      <m:t>&gt;</m:t>
                    </m:r>
                    <m:sSub>
                      <m:sSubPr>
                        <m:ctrlPr>
                          <a:rPr lang="en-US" sz="2000" b="0" i="1" smtClean="0">
                            <a:latin typeface="Cambria Math"/>
                          </a:rPr>
                        </m:ctrlPr>
                      </m:sSubPr>
                      <m:e>
                        <m:sSup>
                          <m:sSupPr>
                            <m:ctrlPr>
                              <a:rPr lang="en-US" sz="2000" b="0" i="1" smtClean="0">
                                <a:latin typeface="Cambria Math"/>
                              </a:rPr>
                            </m:ctrlPr>
                          </m:sSupPr>
                          <m:e>
                            <m:r>
                              <a:rPr lang="en-US" sz="2000" b="0" i="1" smtClean="0">
                                <a:latin typeface="Cambria Math"/>
                                <a:ea typeface="Cambria Math"/>
                              </a:rPr>
                              <m:t>𝜎</m:t>
                            </m:r>
                          </m:e>
                          <m:sup>
                            <m:r>
                              <a:rPr lang="en-US" sz="2000" b="0" i="1" smtClean="0">
                                <a:latin typeface="Cambria Math"/>
                              </a:rPr>
                              <m:t>2</m:t>
                            </m:r>
                          </m:sup>
                        </m:sSup>
                      </m:e>
                      <m:sub>
                        <m:r>
                          <a:rPr lang="en-US" sz="2000" b="0" i="1" smtClean="0">
                            <a:latin typeface="Cambria Math"/>
                          </a:rPr>
                          <m:t>2</m:t>
                        </m:r>
                      </m:sub>
                    </m:sSub>
                  </m:oMath>
                </a14:m>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Solution</a:t>
                </a:r>
              </a:p>
              <a:p>
                <a:pPr marL="342900" indent="-342900" algn="just">
                  <a:buAutoNum type="arabicPeriod"/>
                </a:pPr>
                <a:r>
                  <a:rPr lang="en-US" sz="2000" b="1" dirty="0" smtClean="0">
                    <a:latin typeface="Times New Roman" pitchFamily="18" charset="0"/>
                    <a:cs typeface="Times New Roman" pitchFamily="18" charset="0"/>
                  </a:rPr>
                  <a:t>Null Hypothesis:	</a:t>
                </a:r>
                <a14:m>
                  <m:oMath xmlns:m="http://schemas.openxmlformats.org/officeDocument/2006/math">
                    <m:sSub>
                      <m:sSubPr>
                        <m:ctrlPr>
                          <a:rPr lang="en-US" sz="2000" b="0" i="1" smtClean="0">
                            <a:latin typeface="Cambria Math"/>
                          </a:rPr>
                        </m:ctrlPr>
                      </m:sSubPr>
                      <m:e>
                        <m:sSup>
                          <m:sSupPr>
                            <m:ctrlPr>
                              <a:rPr lang="en-US" sz="2000" b="0" i="1" smtClean="0">
                                <a:latin typeface="Cambria Math"/>
                              </a:rPr>
                            </m:ctrlPr>
                          </m:sSupPr>
                          <m:e>
                            <m:r>
                              <a:rPr lang="en-US" sz="2000" b="0" i="1" smtClean="0">
                                <a:latin typeface="Cambria Math"/>
                                <a:ea typeface="Cambria Math"/>
                              </a:rPr>
                              <m:t>𝜎</m:t>
                            </m:r>
                          </m:e>
                          <m:sup>
                            <m:r>
                              <a:rPr lang="en-US" sz="2000" b="0" i="1" smtClean="0">
                                <a:latin typeface="Cambria Math"/>
                              </a:rPr>
                              <m:t>2</m:t>
                            </m:r>
                          </m:sup>
                        </m:sSup>
                      </m:e>
                      <m:sub>
                        <m:r>
                          <a:rPr lang="en-US" sz="2000" b="0" i="1" smtClean="0">
                            <a:latin typeface="Cambria Math"/>
                          </a:rPr>
                          <m:t>1</m:t>
                        </m:r>
                      </m:sub>
                    </m:sSub>
                    <m:r>
                      <a:rPr lang="en-US" sz="2000" b="0" i="1" smtClean="0">
                        <a:latin typeface="Cambria Math"/>
                      </a:rPr>
                      <m:t>=</m:t>
                    </m:r>
                    <m:sSub>
                      <m:sSubPr>
                        <m:ctrlPr>
                          <a:rPr lang="en-US" sz="2000" b="0" i="1" smtClean="0">
                            <a:latin typeface="Cambria Math"/>
                          </a:rPr>
                        </m:ctrlPr>
                      </m:sSubPr>
                      <m:e>
                        <m:sSup>
                          <m:sSupPr>
                            <m:ctrlPr>
                              <a:rPr lang="en-US" sz="2000" b="0" i="1" smtClean="0">
                                <a:latin typeface="Cambria Math"/>
                              </a:rPr>
                            </m:ctrlPr>
                          </m:sSupPr>
                          <m:e>
                            <m:r>
                              <a:rPr lang="en-US" sz="2000" b="0" i="1" smtClean="0">
                                <a:latin typeface="Cambria Math"/>
                                <a:ea typeface="Cambria Math"/>
                              </a:rPr>
                              <m:t>𝜎</m:t>
                            </m:r>
                          </m:e>
                          <m:sup>
                            <m:r>
                              <a:rPr lang="en-US" sz="2000" b="0" i="1" smtClean="0">
                                <a:latin typeface="Cambria Math"/>
                              </a:rPr>
                              <m:t>2</m:t>
                            </m:r>
                          </m:sup>
                        </m:sSup>
                      </m:e>
                      <m:sub>
                        <m:r>
                          <a:rPr lang="en-US" sz="2000" b="0" i="1" smtClean="0">
                            <a:latin typeface="Cambria Math"/>
                          </a:rPr>
                          <m:t>2</m:t>
                        </m:r>
                      </m:sub>
                    </m:sSub>
                  </m:oMath>
                </a14:m>
                <a:r>
                  <a:rPr lang="en-US" sz="2000" b="1" dirty="0" smtClean="0">
                    <a:latin typeface="Times New Roman" pitchFamily="18" charset="0"/>
                    <a:cs typeface="Times New Roman" pitchFamily="18" charset="0"/>
                  </a:rPr>
                  <a:t>       Alternative </a:t>
                </a:r>
                <a:r>
                  <a:rPr lang="en-US" sz="2000" b="1" dirty="0" smtClean="0">
                    <a:latin typeface="Times New Roman" pitchFamily="18" charset="0"/>
                    <a:cs typeface="Times New Roman" pitchFamily="18" charset="0"/>
                  </a:rPr>
                  <a:t>Hypothesis:</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14:m>
                  <m:oMath xmlns:m="http://schemas.openxmlformats.org/officeDocument/2006/math">
                    <m:sSub>
                      <m:sSubPr>
                        <m:ctrlPr>
                          <a:rPr lang="en-US" sz="2000" b="0" i="1" smtClean="0">
                            <a:latin typeface="Cambria Math"/>
                          </a:rPr>
                        </m:ctrlPr>
                      </m:sSubPr>
                      <m:e>
                        <m:sSup>
                          <m:sSupPr>
                            <m:ctrlPr>
                              <a:rPr lang="en-US" sz="2000" b="0" i="1" smtClean="0">
                                <a:latin typeface="Cambria Math"/>
                              </a:rPr>
                            </m:ctrlPr>
                          </m:sSupPr>
                          <m:e>
                            <m:r>
                              <a:rPr lang="en-US" sz="2000" b="0" i="1" smtClean="0">
                                <a:latin typeface="Cambria Math"/>
                                <a:ea typeface="Cambria Math"/>
                              </a:rPr>
                              <m:t>𝜎</m:t>
                            </m:r>
                          </m:e>
                          <m:sup>
                            <m:r>
                              <a:rPr lang="en-US" sz="2000" b="0" i="1" smtClean="0">
                                <a:latin typeface="Cambria Math"/>
                              </a:rPr>
                              <m:t>2</m:t>
                            </m:r>
                          </m:sup>
                        </m:sSup>
                      </m:e>
                      <m:sub>
                        <m:r>
                          <a:rPr lang="en-US" sz="2000" b="0" i="1" smtClean="0">
                            <a:latin typeface="Cambria Math"/>
                          </a:rPr>
                          <m:t>1</m:t>
                        </m:r>
                      </m:sub>
                    </m:sSub>
                    <m:r>
                      <a:rPr lang="en-US" sz="2000" b="0" i="1" smtClean="0">
                        <a:latin typeface="Cambria Math"/>
                      </a:rPr>
                      <m:t>&gt;</m:t>
                    </m:r>
                    <m:sSub>
                      <m:sSubPr>
                        <m:ctrlPr>
                          <a:rPr lang="en-US" sz="2000" b="0" i="1" smtClean="0">
                            <a:latin typeface="Cambria Math"/>
                          </a:rPr>
                        </m:ctrlPr>
                      </m:sSubPr>
                      <m:e>
                        <m:sSup>
                          <m:sSupPr>
                            <m:ctrlPr>
                              <a:rPr lang="en-US" sz="2000" b="0" i="1" smtClean="0">
                                <a:latin typeface="Cambria Math"/>
                              </a:rPr>
                            </m:ctrlPr>
                          </m:sSupPr>
                          <m:e>
                            <m:r>
                              <a:rPr lang="en-US" sz="2000" b="0" i="1" smtClean="0">
                                <a:latin typeface="Cambria Math"/>
                                <a:ea typeface="Cambria Math"/>
                              </a:rPr>
                              <m:t>𝜎</m:t>
                            </m:r>
                          </m:e>
                          <m:sup>
                            <m:r>
                              <a:rPr lang="en-US" sz="2000" b="0" i="1" smtClean="0">
                                <a:latin typeface="Cambria Math"/>
                              </a:rPr>
                              <m:t>2</m:t>
                            </m:r>
                          </m:sup>
                        </m:sSup>
                      </m:e>
                      <m:sub>
                        <m:r>
                          <a:rPr lang="en-US" sz="2000" b="0" i="1" smtClean="0">
                            <a:latin typeface="Cambria Math"/>
                          </a:rPr>
                          <m:t>2</m:t>
                        </m:r>
                      </m:sub>
                    </m:sSub>
                  </m:oMath>
                </a14:m>
                <a:endParaRPr lang="en-US" sz="2000" dirty="0" smtClean="0">
                  <a:latin typeface="Times New Roman" pitchFamily="18" charset="0"/>
                  <a:cs typeface="Times New Roman" pitchFamily="18" charset="0"/>
                </a:endParaRPr>
              </a:p>
              <a:p>
                <a:pPr marL="342900" indent="-342900" algn="just">
                  <a:buAutoNum type="arabicPeriod"/>
                </a:pPr>
                <a:r>
                  <a:rPr lang="en-US" sz="2000" b="1" dirty="0" smtClean="0">
                    <a:latin typeface="Times New Roman" pitchFamily="18" charset="0"/>
                    <a:cs typeface="Times New Roman" pitchFamily="18" charset="0"/>
                  </a:rPr>
                  <a:t>Level of Significance:</a:t>
                </a:r>
                <a:r>
                  <a:rPr lang="en-US" sz="2000"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α</a:t>
                </a:r>
                <a:r>
                  <a:rPr lang="en-US" sz="2000" dirty="0" smtClean="0">
                    <a:latin typeface="Times New Roman" pitchFamily="18" charset="0"/>
                    <a:cs typeface="Times New Roman" pitchFamily="18" charset="0"/>
                  </a:rPr>
                  <a:t> = 0 . 05</a:t>
                </a:r>
              </a:p>
              <a:p>
                <a:pPr marL="342900" indent="-342900" algn="just">
                  <a:buAutoNum type="arabicPeriod"/>
                </a:pPr>
                <a:r>
                  <a:rPr lang="en-US" sz="2000" b="1" dirty="0" smtClean="0">
                    <a:latin typeface="Times New Roman" pitchFamily="18" charset="0"/>
                    <a:cs typeface="Times New Roman" pitchFamily="18" charset="0"/>
                  </a:rPr>
                  <a:t>Test Statistics:</a:t>
                </a:r>
                <a:r>
                  <a:rPr lang="en-US" sz="2000" dirty="0" smtClean="0">
                    <a:latin typeface="Times New Roman" pitchFamily="18" charset="0"/>
                    <a:cs typeface="Times New Roman" pitchFamily="18" charset="0"/>
                  </a:rPr>
                  <a:t>		</a:t>
                </a:r>
                <a14:m>
                  <m:oMath xmlns:m="http://schemas.openxmlformats.org/officeDocument/2006/math">
                    <m:r>
                      <a:rPr lang="en-US" sz="2000" b="0" i="1" smtClean="0">
                        <a:latin typeface="Cambria Math"/>
                        <a:cs typeface="Times New Roman" pitchFamily="18" charset="0"/>
                      </a:rPr>
                      <m:t>𝐹</m:t>
                    </m:r>
                    <m:r>
                      <a:rPr lang="en-US" sz="2000" b="0" i="1" smtClean="0">
                        <a:latin typeface="Cambria Math"/>
                        <a:cs typeface="Times New Roman" pitchFamily="18" charset="0"/>
                      </a:rPr>
                      <m:t>=</m:t>
                    </m:r>
                    <m:f>
                      <m:fPr>
                        <m:ctrlPr>
                          <a:rPr lang="en-US" sz="2000" b="0" i="1" smtClean="0">
                            <a:latin typeface="Cambria Math"/>
                            <a:cs typeface="Times New Roman" pitchFamily="18" charset="0"/>
                          </a:rPr>
                        </m:ctrlPr>
                      </m:fPr>
                      <m:num>
                        <m:sSub>
                          <m:sSubPr>
                            <m:ctrlPr>
                              <a:rPr lang="en-US" sz="2000" b="0" i="1" smtClean="0">
                                <a:latin typeface="Cambria Math"/>
                              </a:rPr>
                            </m:ctrlPr>
                          </m:sSubPr>
                          <m:e>
                            <m:sSup>
                              <m:sSupPr>
                                <m:ctrlPr>
                                  <a:rPr lang="en-US" sz="2000" b="0" i="1" smtClean="0">
                                    <a:latin typeface="Cambria Math"/>
                                  </a:rPr>
                                </m:ctrlPr>
                              </m:sSupPr>
                              <m:e>
                                <m:r>
                                  <a:rPr lang="en-US" sz="2000" b="0" i="1" smtClean="0">
                                    <a:latin typeface="Cambria Math"/>
                                  </a:rPr>
                                  <m:t>𝑠</m:t>
                                </m:r>
                              </m:e>
                              <m:sup>
                                <m:r>
                                  <a:rPr lang="en-US" sz="2000" b="0" i="1" smtClean="0">
                                    <a:latin typeface="Cambria Math"/>
                                  </a:rPr>
                                  <m:t>2</m:t>
                                </m:r>
                              </m:sup>
                            </m:sSup>
                          </m:e>
                          <m:sub>
                            <m:r>
                              <a:rPr lang="en-US" sz="2000" b="0" i="1" smtClean="0">
                                <a:latin typeface="Cambria Math"/>
                              </a:rPr>
                              <m:t>1</m:t>
                            </m:r>
                          </m:sub>
                        </m:sSub>
                      </m:num>
                      <m:den>
                        <m:sSub>
                          <m:sSubPr>
                            <m:ctrlPr>
                              <a:rPr lang="en-US" sz="2000" b="0" i="1" smtClean="0">
                                <a:latin typeface="Cambria Math"/>
                              </a:rPr>
                            </m:ctrlPr>
                          </m:sSubPr>
                          <m:e>
                            <m:sSup>
                              <m:sSupPr>
                                <m:ctrlPr>
                                  <a:rPr lang="en-US" sz="2000" b="0" i="1" smtClean="0">
                                    <a:latin typeface="Cambria Math"/>
                                  </a:rPr>
                                </m:ctrlPr>
                              </m:sSupPr>
                              <m:e>
                                <m:r>
                                  <a:rPr lang="en-US" sz="2000" b="0" i="1" smtClean="0">
                                    <a:latin typeface="Cambria Math"/>
                                  </a:rPr>
                                  <m:t>𝑠</m:t>
                                </m:r>
                              </m:e>
                              <m:sup>
                                <m:r>
                                  <a:rPr lang="en-US" sz="2000" b="0" i="1" smtClean="0">
                                    <a:latin typeface="Cambria Math"/>
                                    <a:ea typeface="Cambria Math"/>
                                  </a:rPr>
                                  <m:t>2</m:t>
                                </m:r>
                              </m:sup>
                            </m:sSup>
                          </m:e>
                          <m:sub>
                            <m:r>
                              <a:rPr lang="en-US" sz="2000" b="0" i="1" smtClean="0">
                                <a:latin typeface="Cambria Math"/>
                              </a:rPr>
                              <m:t>2</m:t>
                            </m:r>
                          </m:sub>
                        </m:sSub>
                      </m:den>
                    </m:f>
                  </m:oMath>
                </a14:m>
                <a:r>
                  <a:rPr lang="en-US" sz="2000" dirty="0" smtClean="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marL="342900" indent="-342900" algn="just">
                  <a:buAutoNum type="arabicPeriod"/>
                </a:pPr>
                <a:r>
                  <a:rPr lang="en-US" sz="2000" b="1" dirty="0" smtClean="0">
                    <a:latin typeface="Times New Roman" pitchFamily="18" charset="0"/>
                    <a:cs typeface="Times New Roman" pitchFamily="18" charset="0"/>
                  </a:rPr>
                  <a:t>Critical Region</a:t>
                </a: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a:t>
                </a:r>
                <a:r>
                  <a:rPr lang="en-US" sz="2000" dirty="0" smtClean="0">
                    <a:latin typeface="Times New Roman" pitchFamily="18" charset="0"/>
                    <a:cs typeface="Times New Roman" pitchFamily="18" charset="0"/>
                  </a:rPr>
                  <a:t>s our alternative hypothesis is </a:t>
                </a:r>
                <a14:m>
                  <m:oMath xmlns:m="http://schemas.openxmlformats.org/officeDocument/2006/math">
                    <m:sSub>
                      <m:sSubPr>
                        <m:ctrlPr>
                          <a:rPr lang="en-US" sz="2000" b="0" i="1" smtClean="0">
                            <a:latin typeface="Cambria Math"/>
                            <a:ea typeface="Cambria Math"/>
                          </a:rPr>
                        </m:ctrlPr>
                      </m:sSubPr>
                      <m:e>
                        <m:r>
                          <a:rPr lang="en-US" sz="2000" b="0" i="1" smtClean="0">
                            <a:latin typeface="Cambria Math"/>
                            <a:ea typeface="Cambria Math"/>
                          </a:rPr>
                          <m:t>𝐻</m:t>
                        </m:r>
                      </m:e>
                      <m:sub>
                        <m:r>
                          <a:rPr lang="en-US" sz="2000" b="0" i="1" smtClean="0">
                            <a:latin typeface="Cambria Math"/>
                            <a:ea typeface="Cambria Math"/>
                          </a:rPr>
                          <m:t>1</m:t>
                        </m:r>
                      </m:sub>
                    </m:sSub>
                    <m:r>
                      <a:rPr lang="en-US" sz="2000" b="0" i="1" smtClean="0">
                        <a:latin typeface="Cambria Math"/>
                        <a:ea typeface="Cambria Math"/>
                      </a:rPr>
                      <m:t>:</m:t>
                    </m:r>
                    <m:sSup>
                      <m:sSupPr>
                        <m:ctrlPr>
                          <a:rPr lang="en-US" sz="2000" b="0" i="1" smtClean="0">
                            <a:latin typeface="Cambria Math"/>
                          </a:rPr>
                        </m:ctrlPr>
                      </m:sSupPr>
                      <m:e>
                        <m:r>
                          <a:rPr lang="en-US" sz="2000" b="0" i="1" smtClean="0">
                            <a:latin typeface="Cambria Math"/>
                            <a:ea typeface="Cambria Math"/>
                          </a:rPr>
                          <m:t>𝜎</m:t>
                        </m:r>
                      </m:e>
                      <m:sup>
                        <m:r>
                          <a:rPr lang="en-US" sz="2000" b="0" i="1" smtClean="0">
                            <a:latin typeface="Cambria Math"/>
                          </a:rPr>
                          <m:t>2</m:t>
                        </m:r>
                      </m:sup>
                    </m:sSup>
                    <m:r>
                      <a:rPr lang="en-US" sz="2000" b="0" i="1" smtClean="0">
                        <a:latin typeface="Cambria Math"/>
                      </a:rPr>
                      <m:t>&gt;</m:t>
                    </m:r>
                    <m:sSub>
                      <m:sSubPr>
                        <m:ctrlPr>
                          <a:rPr lang="en-US" sz="2000" b="0" i="1" smtClean="0">
                            <a:latin typeface="Cambria Math"/>
                          </a:rPr>
                        </m:ctrlPr>
                      </m:sSubPr>
                      <m:e>
                        <m:sSup>
                          <m:sSupPr>
                            <m:ctrlPr>
                              <a:rPr lang="en-US" sz="2000" b="0" i="1" smtClean="0">
                                <a:latin typeface="Cambria Math"/>
                              </a:rPr>
                            </m:ctrlPr>
                          </m:sSupPr>
                          <m:e>
                            <m:r>
                              <a:rPr lang="en-US" sz="2000" b="0" i="1" smtClean="0">
                                <a:latin typeface="Cambria Math"/>
                                <a:ea typeface="Cambria Math"/>
                              </a:rPr>
                              <m:t>𝜎</m:t>
                            </m:r>
                          </m:e>
                          <m:sup>
                            <m:r>
                              <a:rPr lang="en-US" sz="2000" b="0" i="1" smtClean="0">
                                <a:latin typeface="Cambria Math"/>
                              </a:rPr>
                              <m:t>2</m:t>
                            </m:r>
                          </m:sup>
                        </m:sSup>
                      </m:e>
                      <m:sub>
                        <m:r>
                          <a:rPr lang="en-US" sz="2000" b="0" i="1" smtClean="0">
                            <a:latin typeface="Cambria Math"/>
                          </a:rPr>
                          <m:t>0</m:t>
                        </m:r>
                      </m:sub>
                    </m:sSub>
                    <m:r>
                      <a:rPr lang="en-US" sz="2000" b="0" i="1" smtClean="0">
                        <a:latin typeface="Cambria Math"/>
                      </a:rPr>
                      <m:t> </m:t>
                    </m:r>
                  </m:oMath>
                </a14:m>
                <a:r>
                  <a:rPr lang="en-US" sz="2000" dirty="0" smtClean="0">
                    <a:latin typeface="Times New Roman" pitchFamily="18" charset="0"/>
                    <a:cs typeface="Times New Roman" pitchFamily="18" charset="0"/>
                  </a:rPr>
                  <a:t>	than</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14:m>
                  <m:oMath xmlns:m="http://schemas.openxmlformats.org/officeDocument/2006/math">
                    <m:r>
                      <m:rPr>
                        <m:sty m:val="p"/>
                      </m:rPr>
                      <a:rPr lang="en-US" sz="2000" b="0" i="0" smtClean="0">
                        <a:latin typeface="Cambria Math"/>
                        <a:ea typeface="Cambria Math"/>
                      </a:rPr>
                      <m:t>F</m:t>
                    </m:r>
                    <m:r>
                      <a:rPr lang="en-US" sz="2000" b="0" i="1" smtClean="0">
                        <a:latin typeface="Cambria Math"/>
                        <a:ea typeface="Cambria Math"/>
                      </a:rPr>
                      <m:t>&gt;</m:t>
                    </m:r>
                    <m:sSub>
                      <m:sSubPr>
                        <m:ctrlPr>
                          <a:rPr lang="en-US" sz="2000" i="1" smtClean="0">
                            <a:latin typeface="Cambria Math"/>
                            <a:ea typeface="Cambria Math"/>
                          </a:rPr>
                        </m:ctrlPr>
                      </m:sSubPr>
                      <m:e>
                        <m:r>
                          <a:rPr lang="en-US" sz="2000" b="0" i="1" smtClean="0">
                            <a:latin typeface="Cambria Math"/>
                            <a:ea typeface="Cambria Math"/>
                          </a:rPr>
                          <m:t>𝐹</m:t>
                        </m:r>
                      </m:e>
                      <m:sub>
                        <m:r>
                          <a:rPr lang="en-US" sz="2000" i="1">
                            <a:latin typeface="Cambria Math"/>
                            <a:ea typeface="Cambria Math"/>
                          </a:rPr>
                          <m:t>𝛼</m:t>
                        </m:r>
                        <m:r>
                          <a:rPr lang="en-US" sz="2000" i="1" smtClean="0">
                            <a:latin typeface="Cambria Math"/>
                            <a:ea typeface="Cambria Math"/>
                          </a:rPr>
                          <m:t> </m:t>
                        </m:r>
                        <m: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𝑛</m:t>
                            </m:r>
                          </m:e>
                          <m:sub>
                            <m:r>
                              <a:rPr lang="en-US" sz="2000" b="0" i="1" smtClean="0">
                                <a:latin typeface="Cambria Math"/>
                                <a:ea typeface="Cambria Math"/>
                              </a:rPr>
                              <m:t>1</m:t>
                            </m:r>
                          </m:sub>
                        </m:sSub>
                        <m:r>
                          <a:rPr lang="en-US" sz="2000" b="0" i="1" smtClean="0">
                            <a:latin typeface="Cambria Math"/>
                            <a:ea typeface="Cambria Math"/>
                          </a:rPr>
                          <m:t>−1)(</m:t>
                        </m:r>
                        <m:sSub>
                          <m:sSubPr>
                            <m:ctrlPr>
                              <a:rPr lang="en-US" sz="2000" b="0" i="1" smtClean="0">
                                <a:latin typeface="Cambria Math"/>
                                <a:ea typeface="Cambria Math"/>
                              </a:rPr>
                            </m:ctrlPr>
                          </m:sSubPr>
                          <m:e>
                            <m:r>
                              <a:rPr lang="en-US" sz="2000" b="0" i="1" smtClean="0">
                                <a:latin typeface="Cambria Math"/>
                                <a:ea typeface="Cambria Math"/>
                              </a:rPr>
                              <m:t>𝑛</m:t>
                            </m:r>
                          </m:e>
                          <m:sub>
                            <m:r>
                              <a:rPr lang="en-US" sz="2000" b="0" i="1" smtClean="0">
                                <a:latin typeface="Cambria Math"/>
                                <a:ea typeface="Cambria Math"/>
                              </a:rPr>
                              <m:t>2</m:t>
                            </m:r>
                          </m:sub>
                        </m:sSub>
                        <m:r>
                          <a:rPr lang="en-US" sz="2000" b="0" i="1" smtClean="0">
                            <a:latin typeface="Cambria Math"/>
                            <a:ea typeface="Cambria Math"/>
                          </a:rPr>
                          <m:t>−1)</m:t>
                        </m:r>
                      </m:sub>
                    </m:sSub>
                    <m:r>
                      <a:rPr lang="en-US" sz="2000" b="0" i="1" smtClean="0">
                        <a:latin typeface="Cambria Math"/>
                        <a:ea typeface="Cambria Math"/>
                      </a:rPr>
                      <m:t> </m:t>
                    </m:r>
                  </m:oMath>
                </a14:m>
                <a:r>
                  <a:rPr lang="en-US" sz="2000" dirty="0" smtClean="0">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From </a:t>
                </a:r>
                <a:r>
                  <a:rPr lang="en-US" sz="2000" dirty="0" smtClean="0">
                    <a:latin typeface="Times New Roman" pitchFamily="18" charset="0"/>
                    <a:cs typeface="Times New Roman" pitchFamily="18" charset="0"/>
                  </a:rPr>
                  <a:t>F</a:t>
                </a:r>
                <a:r>
                  <a:rPr lang="en-US" sz="2000" dirty="0">
                    <a:latin typeface="Times New Roman" pitchFamily="18" charset="0"/>
                    <a:cs typeface="Times New Roman" pitchFamily="18" charset="0"/>
                  </a:rPr>
                  <a:t>-</a:t>
                </a:r>
                <a:r>
                  <a:rPr lang="en-US" sz="2000" dirty="0" smtClean="0">
                    <a:latin typeface="Times New Roman" pitchFamily="18" charset="0"/>
                    <a:cs typeface="Times New Roman" pitchFamily="18" charset="0"/>
                  </a:rPr>
                  <a:t>table </a:t>
                </a:r>
                <a:r>
                  <a:rPr lang="en-US" sz="2000" dirty="0" smtClean="0">
                    <a:latin typeface="Times New Roman" pitchFamily="18" charset="0"/>
                    <a:cs typeface="Times New Roman" pitchFamily="18" charset="0"/>
                  </a:rPr>
                  <a:t>the value of  </a:t>
                </a:r>
                <a14:m>
                  <m:oMath xmlns:m="http://schemas.openxmlformats.org/officeDocument/2006/math">
                    <m:sSub>
                      <m:sSubPr>
                        <m:ctrlPr>
                          <a:rPr lang="en-US" sz="2000" i="1" smtClean="0">
                            <a:latin typeface="Cambria Math"/>
                            <a:ea typeface="Cambria Math"/>
                          </a:rPr>
                        </m:ctrlPr>
                      </m:sSubPr>
                      <m:e>
                        <m:r>
                          <a:rPr lang="en-US" sz="2000" b="0" i="1" smtClean="0">
                            <a:latin typeface="Cambria Math"/>
                            <a:ea typeface="Cambria Math"/>
                          </a:rPr>
                          <m:t>𝐹</m:t>
                        </m:r>
                      </m:e>
                      <m:sub>
                        <m:r>
                          <a:rPr lang="en-US" sz="2000" i="1">
                            <a:latin typeface="Cambria Math"/>
                            <a:ea typeface="Cambria Math"/>
                          </a:rPr>
                          <m:t>𝛼</m:t>
                        </m:r>
                        <m:r>
                          <a:rPr lang="en-US" sz="2000" i="1" smtClean="0">
                            <a:latin typeface="Cambria Math"/>
                            <a:ea typeface="Cambria Math"/>
                          </a:rPr>
                          <m:t> </m:t>
                        </m:r>
                        <m: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𝑛</m:t>
                            </m:r>
                          </m:e>
                          <m:sub>
                            <m:r>
                              <a:rPr lang="en-US" sz="2000" b="0" i="1" smtClean="0">
                                <a:latin typeface="Cambria Math"/>
                                <a:ea typeface="Cambria Math"/>
                              </a:rPr>
                              <m:t>1</m:t>
                            </m:r>
                          </m:sub>
                        </m:sSub>
                        <m:r>
                          <a:rPr lang="en-US" sz="2000" b="0" i="1" smtClean="0">
                            <a:latin typeface="Cambria Math"/>
                            <a:ea typeface="Cambria Math"/>
                          </a:rPr>
                          <m:t>−1)(</m:t>
                        </m:r>
                        <m:sSub>
                          <m:sSubPr>
                            <m:ctrlPr>
                              <a:rPr lang="en-US" sz="2000" b="0" i="1" smtClean="0">
                                <a:latin typeface="Cambria Math"/>
                                <a:ea typeface="Cambria Math"/>
                              </a:rPr>
                            </m:ctrlPr>
                          </m:sSubPr>
                          <m:e>
                            <m:r>
                              <a:rPr lang="en-US" sz="2000" b="0" i="1" smtClean="0">
                                <a:latin typeface="Cambria Math"/>
                                <a:ea typeface="Cambria Math"/>
                              </a:rPr>
                              <m:t>𝑛</m:t>
                            </m:r>
                          </m:e>
                          <m:sub>
                            <m:r>
                              <a:rPr lang="en-US" sz="2000" b="0" i="1" smtClean="0">
                                <a:latin typeface="Cambria Math"/>
                                <a:ea typeface="Cambria Math"/>
                              </a:rPr>
                              <m:t>2</m:t>
                            </m:r>
                          </m:sub>
                        </m:sSub>
                        <m:r>
                          <a:rPr lang="en-US" sz="2000" b="0" i="1" smtClean="0">
                            <a:latin typeface="Cambria Math"/>
                            <a:ea typeface="Cambria Math"/>
                          </a:rPr>
                          <m:t>−1)</m:t>
                        </m:r>
                      </m:sub>
                    </m:sSub>
                  </m:oMath>
                </a14:m>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is</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as follows</a:t>
                </a:r>
              </a:p>
              <a:p>
                <a:pPr algn="just"/>
                <a:endParaRPr lang="en-US" sz="2000" dirty="0" smtClean="0">
                  <a:latin typeface="Times New Roman" pitchFamily="18" charset="0"/>
                  <a:cs typeface="Times New Roman" pitchFamily="18" charset="0"/>
                </a:endParaRPr>
              </a:p>
              <a:p>
                <a:pPr algn="just"/>
                <a14:m>
                  <m:oMathPara xmlns:m="http://schemas.openxmlformats.org/officeDocument/2006/math">
                    <m:oMathParaPr>
                      <m:jc m:val="centerGroup"/>
                    </m:oMathParaPr>
                    <m:oMath xmlns:m="http://schemas.openxmlformats.org/officeDocument/2006/math">
                      <m:r>
                        <m:rPr>
                          <m:sty m:val="p"/>
                        </m:rPr>
                        <a:rPr lang="en-US" sz="2000" b="0" i="0" smtClean="0">
                          <a:latin typeface="Cambria Math"/>
                          <a:ea typeface="Cambria Math"/>
                        </a:rPr>
                        <m:t>F</m:t>
                      </m:r>
                      <m:r>
                        <a:rPr lang="en-US" sz="2000" b="0" i="1" smtClean="0">
                          <a:latin typeface="Cambria Math"/>
                          <a:ea typeface="Cambria Math"/>
                        </a:rPr>
                        <m:t>&gt;</m:t>
                      </m:r>
                      <m:sSub>
                        <m:sSubPr>
                          <m:ctrlPr>
                            <a:rPr lang="en-US" sz="2000" i="1" smtClean="0">
                              <a:latin typeface="Cambria Math"/>
                              <a:ea typeface="Cambria Math"/>
                            </a:rPr>
                          </m:ctrlPr>
                        </m:sSubPr>
                        <m:e>
                          <m:r>
                            <a:rPr lang="en-US" sz="2000" b="0" i="1" smtClean="0">
                              <a:latin typeface="Cambria Math"/>
                              <a:ea typeface="Cambria Math"/>
                            </a:rPr>
                            <m:t>𝐹</m:t>
                          </m:r>
                        </m:e>
                        <m:sub>
                          <m:r>
                            <a:rPr lang="en-US" sz="2000" b="0" i="1" smtClean="0">
                              <a:latin typeface="Cambria Math"/>
                              <a:ea typeface="Cambria Math"/>
                            </a:rPr>
                            <m:t>0.05</m:t>
                          </m:r>
                          <m:r>
                            <a:rPr lang="en-US" sz="2000" i="1" smtClean="0">
                              <a:latin typeface="Cambria Math"/>
                              <a:ea typeface="Cambria Math"/>
                            </a:rPr>
                            <m:t> </m:t>
                          </m:r>
                          <m:r>
                            <a:rPr lang="en-US" sz="2000" b="0" i="1" smtClean="0">
                              <a:latin typeface="Cambria Math"/>
                              <a:ea typeface="Cambria Math"/>
                            </a:rPr>
                            <m:t>(</m:t>
                          </m:r>
                          <m:r>
                            <a:rPr lang="en-US" sz="2000" b="0" i="1" smtClean="0">
                              <a:latin typeface="Cambria Math"/>
                              <a:ea typeface="Cambria Math"/>
                            </a:rPr>
                            <m:t>12</m:t>
                          </m:r>
                          <m:r>
                            <a:rPr lang="en-US" sz="2000" b="0" i="1" smtClean="0">
                              <a:latin typeface="Cambria Math"/>
                              <a:ea typeface="Cambria Math"/>
                            </a:rPr>
                            <m:t>−1)(</m:t>
                          </m:r>
                          <m:r>
                            <a:rPr lang="en-US" sz="2000" b="0" i="1" smtClean="0">
                              <a:latin typeface="Cambria Math"/>
                              <a:ea typeface="Cambria Math"/>
                            </a:rPr>
                            <m:t>10</m:t>
                          </m:r>
                          <m:r>
                            <a:rPr lang="en-US" sz="2000" b="0" i="1" smtClean="0">
                              <a:latin typeface="Cambria Math"/>
                              <a:ea typeface="Cambria Math"/>
                            </a:rPr>
                            <m:t>−1)</m:t>
                          </m:r>
                        </m:sub>
                      </m:sSub>
                      <m:r>
                        <a:rPr lang="en-US" sz="2000" b="0" i="1" smtClean="0">
                          <a:latin typeface="Cambria Math"/>
                          <a:ea typeface="Cambria Math"/>
                        </a:rPr>
                        <m:t> </m:t>
                      </m:r>
                    </m:oMath>
                  </m:oMathPara>
                </a14:m>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just"/>
                <a:r>
                  <a:rPr lang="en-US" sz="2000" dirty="0" smtClean="0">
                    <a:latin typeface="Times New Roman" pitchFamily="18" charset="0"/>
                    <a:ea typeface="Cambria Math"/>
                    <a:cs typeface="Times New Roman" pitchFamily="18" charset="0"/>
                  </a:rPr>
                  <a:t>			       </a:t>
                </a:r>
                <a14:m>
                  <m:oMath xmlns:m="http://schemas.openxmlformats.org/officeDocument/2006/math">
                    <m:r>
                      <a:rPr lang="en-US" sz="2000" i="1">
                        <a:latin typeface="Cambria Math"/>
                        <a:ea typeface="Cambria Math"/>
                      </a:rPr>
                      <m:t>	</m:t>
                    </m:r>
                    <m:sSub>
                      <m:sSubPr>
                        <m:ctrlPr>
                          <a:rPr lang="en-US" sz="2000" i="1" smtClean="0">
                            <a:latin typeface="Cambria Math"/>
                            <a:ea typeface="Cambria Math"/>
                          </a:rPr>
                        </m:ctrlPr>
                      </m:sSubPr>
                      <m:e>
                        <m:r>
                          <a:rPr lang="en-US" sz="2000" b="0" i="1" smtClean="0">
                            <a:latin typeface="Cambria Math"/>
                            <a:ea typeface="Cambria Math"/>
                          </a:rPr>
                          <m:t>𝐹</m:t>
                        </m:r>
                      </m:e>
                      <m:sub>
                        <m:r>
                          <a:rPr lang="en-US" sz="2000" b="0" i="1" smtClean="0">
                            <a:latin typeface="Cambria Math"/>
                            <a:ea typeface="Cambria Math"/>
                          </a:rPr>
                          <m:t>0.05</m:t>
                        </m:r>
                        <m:r>
                          <a:rPr lang="en-US" sz="2000" i="1" smtClean="0">
                            <a:latin typeface="Cambria Math"/>
                            <a:ea typeface="Cambria Math"/>
                          </a:rPr>
                          <m:t> </m:t>
                        </m:r>
                        <m:r>
                          <a:rPr lang="en-US" sz="2000" b="0" i="1" smtClean="0">
                            <a:latin typeface="Cambria Math"/>
                            <a:ea typeface="Cambria Math"/>
                          </a:rPr>
                          <m:t>(11)(9)</m:t>
                        </m:r>
                      </m:sub>
                    </m:sSub>
                    <m:r>
                      <a:rPr lang="en-US" sz="2000" b="0" i="1" smtClean="0">
                        <a:latin typeface="Cambria Math"/>
                        <a:ea typeface="Cambria Math"/>
                      </a:rPr>
                      <m:t>=</m:t>
                    </m:r>
                  </m:oMath>
                </a14:m>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3.105 </a:t>
                </a:r>
                <a:r>
                  <a:rPr lang="en-US" sz="2000" dirty="0" smtClean="0">
                    <a:latin typeface="Times New Roman" pitchFamily="18" charset="0"/>
                    <a:cs typeface="Times New Roman" pitchFamily="18" charset="0"/>
                  </a:rPr>
                  <a:t>	</a:t>
                </a:r>
              </a:p>
              <a:p>
                <a:pPr algn="just"/>
                <a:endParaRPr lang="en-US" sz="2000" dirty="0" smtClean="0">
                  <a:latin typeface="Times New Roman" pitchFamily="18" charset="0"/>
                  <a:cs typeface="Times New Roman" pitchFamily="18" charset="0"/>
                </a:endParaRPr>
              </a:p>
              <a:p>
                <a:pPr algn="just"/>
                <a:r>
                  <a:rPr lang="en-US" sz="2000" b="0" dirty="0" smtClean="0">
                    <a:latin typeface="Times New Roman" pitchFamily="18" charset="0"/>
                    <a:ea typeface="Cambria Math"/>
                    <a:cs typeface="Times New Roman" pitchFamily="18" charset="0"/>
                  </a:rPr>
                  <a:t>				</a:t>
                </a:r>
                <a14:m>
                  <m:oMath xmlns:m="http://schemas.openxmlformats.org/officeDocument/2006/math">
                    <m:r>
                      <m:rPr>
                        <m:sty m:val="p"/>
                      </m:rPr>
                      <a:rPr lang="en-US" sz="2000" b="0" i="0" smtClean="0">
                        <a:latin typeface="Cambria Math"/>
                        <a:ea typeface="Cambria Math"/>
                      </a:rPr>
                      <m:t>F</m:t>
                    </m:r>
                    <m:r>
                      <a:rPr lang="en-US" sz="2000" b="0" i="0" smtClean="0">
                        <a:latin typeface="Cambria Math"/>
                        <a:ea typeface="Cambria Math"/>
                      </a:rPr>
                      <m:t>&gt;3.105</m:t>
                    </m:r>
                  </m:oMath>
                </a14:m>
                <a:endParaRPr lang="en-US" sz="2000" dirty="0" smtClean="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2.35 &gt; 3.105</a:t>
                </a:r>
                <a:r>
                  <a:rPr lang="en-US" sz="2000" dirty="0" smtClean="0">
                    <a:latin typeface="Times New Roman" pitchFamily="18" charset="0"/>
                    <a:cs typeface="Times New Roman" pitchFamily="18" charset="0"/>
                  </a:rPr>
                  <a:t>	</a:t>
                </a:r>
              </a:p>
              <a:p>
                <a:pPr algn="just"/>
                <a:endParaRPr lang="en-US" sz="2000" dirty="0">
                  <a:latin typeface="Times New Roman" pitchFamily="18" charset="0"/>
                  <a:cs typeface="Times New Roman" pitchFamily="18" charset="0"/>
                </a:endParaRPr>
              </a:p>
            </p:txBody>
          </p:sp>
        </mc:Choice>
        <mc:Fallback>
          <p:sp>
            <p:nvSpPr>
              <p:cNvPr id="2" name="TextBox 1"/>
              <p:cNvSpPr txBox="1">
                <a:spLocks noRot="1" noChangeAspect="1" noMove="1" noResize="1" noEditPoints="1" noAdjustHandles="1" noChangeArrowheads="1" noChangeShapeType="1" noTextEdit="1"/>
              </p:cNvSpPr>
              <p:nvPr/>
            </p:nvSpPr>
            <p:spPr>
              <a:xfrm>
                <a:off x="228600" y="228600"/>
                <a:ext cx="8610600" cy="6575005"/>
              </a:xfrm>
              <a:prstGeom prst="rect">
                <a:avLst/>
              </a:prstGeom>
              <a:blipFill rotWithShape="1">
                <a:blip r:embed="rId2"/>
                <a:stretch>
                  <a:fillRect l="-1133" t="-742" r="-708"/>
                </a:stretch>
              </a:blipFill>
            </p:spPr>
            <p:txBody>
              <a:bodyPr/>
              <a:lstStyle/>
              <a:p>
                <a:r>
                  <a:rPr lang="en-US">
                    <a:noFill/>
                  </a:rPr>
                  <a:t> </a:t>
                </a:r>
              </a:p>
            </p:txBody>
          </p:sp>
        </mc:Fallback>
      </mc:AlternateContent>
    </p:spTree>
    <p:extLst>
      <p:ext uri="{BB962C8B-B14F-4D97-AF65-F5344CB8AC3E}">
        <p14:creationId xmlns:p14="http://schemas.microsoft.com/office/powerpoint/2010/main" val="1237347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TotalTime>
  <Words>130</Words>
  <Application>Microsoft Office PowerPoint</Application>
  <PresentationFormat>On-screen Show (4:3)</PresentationFormat>
  <Paragraphs>68</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10</cp:revision>
  <dcterms:created xsi:type="dcterms:W3CDTF">2020-05-04T05:39:14Z</dcterms:created>
  <dcterms:modified xsi:type="dcterms:W3CDTF">2020-05-04T07:55:36Z</dcterms:modified>
</cp:coreProperties>
</file>