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6" r:id="rId1"/>
  </p:sldMasterIdLst>
  <p:sldIdLst>
    <p:sldId id="257"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B61BEF0D-F0BB-DE4B-95CE-6DB70DBA9567}" type="datetimeFigureOut">
              <a:rPr lang="en-US" smtClean="0"/>
              <a:pPr/>
              <a:t>10/25/2020</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1687737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4277755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19516870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1380196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7955034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61BEF0D-F0BB-DE4B-95CE-6DB70DBA9567}" type="datetimeFigureOut">
              <a:rPr lang="en-US" smtClean="0"/>
              <a:pPr/>
              <a:t>10/25/2020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0022294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61BEF0D-F0BB-DE4B-95CE-6DB70DBA9567}" type="datetimeFigureOut">
              <a:rPr lang="en-US" smtClean="0"/>
              <a:pPr/>
              <a:t>10/25/2020</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8692679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5C6B4A9-1611-4792-9094-5F34BCA07E0B}" type="datetimeFigureOut">
              <a:rPr lang="en-US" smtClean="0"/>
              <a:pPr/>
              <a:t>10/25/2020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pPr/>
              <a:t>‹#›</a:t>
            </a:fld>
            <a:endParaRPr lang="en-US" dirty="0"/>
          </a:p>
        </p:txBody>
      </p:sp>
    </p:spTree>
    <p:extLst>
      <p:ext uri="{BB962C8B-B14F-4D97-AF65-F5344CB8AC3E}">
        <p14:creationId xmlns:p14="http://schemas.microsoft.com/office/powerpoint/2010/main" xmlns="" val="14613180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B61BEF0D-F0BB-DE4B-95CE-6DB70DBA9567}" type="datetimeFigureOut">
              <a:rPr lang="en-US" smtClean="0"/>
              <a:pPr/>
              <a:t>10/25/2020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1966672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94106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600715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pPr/>
              <a:t>10/25/2020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pPr/>
              <a:t>‹#›</a:t>
            </a:fld>
            <a:endParaRPr lang="en-US" dirty="0"/>
          </a:p>
        </p:txBody>
      </p:sp>
    </p:spTree>
    <p:extLst>
      <p:ext uri="{BB962C8B-B14F-4D97-AF65-F5344CB8AC3E}">
        <p14:creationId xmlns:p14="http://schemas.microsoft.com/office/powerpoint/2010/main" xmlns="" val="3740585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621675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10/25/2020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529581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10/25/2020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114796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pPr/>
              <a:t>10/25/2020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519954A3-9DFD-4C44-94BA-B95130A3BA1C}" type="slidenum">
              <a:rPr lang="en-US" smtClean="0"/>
              <a:pPr/>
              <a:t>‹#›</a:t>
            </a:fld>
            <a:endParaRPr lang="en-US" dirty="0"/>
          </a:p>
        </p:txBody>
      </p:sp>
    </p:spTree>
    <p:extLst>
      <p:ext uri="{BB962C8B-B14F-4D97-AF65-F5344CB8AC3E}">
        <p14:creationId xmlns:p14="http://schemas.microsoft.com/office/powerpoint/2010/main" xmlns="" val="799758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1633447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B61BEF0D-F0BB-DE4B-95CE-6DB70DBA9567}" type="datetimeFigureOut">
              <a:rPr lang="en-US" smtClean="0"/>
              <a:pPr/>
              <a:t>10/25/2020</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1805864234"/>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 id="2147483702" r:id="rId16"/>
    <p:sldLayoutId id="2147483703"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Endogenous  Dormancy  </a:t>
            </a:r>
            <a:endParaRPr lang="en-GB" dirty="0"/>
          </a:p>
        </p:txBody>
      </p:sp>
      <p:sp>
        <p:nvSpPr>
          <p:cNvPr id="3" name="Content Placeholder 2"/>
          <p:cNvSpPr>
            <a:spLocks noGrp="1"/>
          </p:cNvSpPr>
          <p:nvPr>
            <p:ph idx="1"/>
          </p:nvPr>
        </p:nvSpPr>
        <p:spPr/>
        <p:txBody>
          <a:bodyPr>
            <a:normAutofit fontScale="85000" lnSpcReduction="20000"/>
          </a:bodyPr>
          <a:lstStyle/>
          <a:p>
            <a:pPr marL="0" indent="0">
              <a:buNone/>
            </a:pPr>
            <a:endParaRPr lang="en-GB" dirty="0"/>
          </a:p>
          <a:p>
            <a:r>
              <a:rPr lang="en-GB" sz="2200" b="1" u="sng" dirty="0"/>
              <a:t>DORMANCY:</a:t>
            </a:r>
          </a:p>
          <a:p>
            <a:r>
              <a:rPr lang="en-GB" sz="2200" dirty="0"/>
              <a:t>    “True dormancy or innate dormancy is caused by conditions within the seed that prevent germination under normally ideal conditions.”</a:t>
            </a:r>
          </a:p>
          <a:p>
            <a:r>
              <a:rPr lang="en-GB" sz="2200" dirty="0"/>
              <a:t>     Seed dormancy is divided into two major categories. </a:t>
            </a:r>
          </a:p>
          <a:p>
            <a:pPr lvl="0"/>
            <a:r>
              <a:rPr lang="en-GB" sz="2200" dirty="0"/>
              <a:t>Exogenous dormancy</a:t>
            </a:r>
          </a:p>
          <a:p>
            <a:pPr lvl="0"/>
            <a:r>
              <a:rPr lang="en-GB" sz="2200" dirty="0"/>
              <a:t>Endogenous </a:t>
            </a:r>
            <a:r>
              <a:rPr lang="en-GB" sz="2200" dirty="0" smtClean="0"/>
              <a:t>dormancy</a:t>
            </a:r>
            <a:r>
              <a:rPr lang="en-GB" sz="2200" dirty="0"/>
              <a:t> </a:t>
            </a:r>
          </a:p>
          <a:p>
            <a:r>
              <a:rPr lang="en-GB" sz="2200" b="1" u="sng" dirty="0"/>
              <a:t>ENDOGENOUS DORMANCY:</a:t>
            </a:r>
          </a:p>
          <a:p>
            <a:r>
              <a:rPr lang="en-GB" sz="2200" dirty="0"/>
              <a:t>“Endogenous dormancy is caused by the conditions within the embryo itself and it is also often broken down into three major subgroups.”</a:t>
            </a:r>
          </a:p>
          <a:p>
            <a:pPr marL="0" indent="0">
              <a:buNone/>
            </a:pPr>
            <a:endParaRPr lang="en-GB" sz="2200" dirty="0"/>
          </a:p>
        </p:txBody>
      </p:sp>
    </p:spTree>
    <p:extLst>
      <p:ext uri="{BB962C8B-B14F-4D97-AF65-F5344CB8AC3E}">
        <p14:creationId xmlns:p14="http://schemas.microsoft.com/office/powerpoint/2010/main" xmlns="" val="41995015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Continue…</a:t>
            </a:r>
            <a:endParaRPr lang="en-GB" dirty="0"/>
          </a:p>
        </p:txBody>
      </p:sp>
      <p:sp>
        <p:nvSpPr>
          <p:cNvPr id="3" name="Content Placeholder 2"/>
          <p:cNvSpPr>
            <a:spLocks noGrp="1"/>
          </p:cNvSpPr>
          <p:nvPr>
            <p:ph idx="1"/>
          </p:nvPr>
        </p:nvSpPr>
        <p:spPr/>
        <p:txBody>
          <a:bodyPr/>
          <a:lstStyle/>
          <a:p>
            <a:pPr lvl="0"/>
            <a:r>
              <a:rPr lang="en-GB" dirty="0"/>
              <a:t>Dormancy induced by the inhibitors present n the seed coat is highly useful for desert plants. The seeds germinate only after a good rainfall which dissolve away the inhibitors. The rainfall ensured the seed a proper supply of water during its germination.</a:t>
            </a:r>
          </a:p>
          <a:p>
            <a:pPr lvl="0"/>
            <a:r>
              <a:rPr lang="en-GB" dirty="0"/>
              <a:t>It follows storage of seeds for later use by animals and man.</a:t>
            </a:r>
          </a:p>
          <a:p>
            <a:pPr marL="0" indent="0">
              <a:buNone/>
            </a:pPr>
            <a:endParaRPr lang="en-GB" dirty="0"/>
          </a:p>
        </p:txBody>
      </p:sp>
    </p:spTree>
    <p:extLst>
      <p:ext uri="{BB962C8B-B14F-4D97-AF65-F5344CB8AC3E}">
        <p14:creationId xmlns:p14="http://schemas.microsoft.com/office/powerpoint/2010/main" xmlns="" val="1379934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Continue..</a:t>
            </a:r>
            <a:endParaRPr lang="en-GB" dirty="0"/>
          </a:p>
        </p:txBody>
      </p:sp>
      <p:sp>
        <p:nvSpPr>
          <p:cNvPr id="3" name="Content Placeholder 2"/>
          <p:cNvSpPr>
            <a:spLocks noGrp="1"/>
          </p:cNvSpPr>
          <p:nvPr>
            <p:ph idx="1"/>
          </p:nvPr>
        </p:nvSpPr>
        <p:spPr/>
        <p:txBody>
          <a:bodyPr>
            <a:normAutofit/>
          </a:bodyPr>
          <a:lstStyle/>
          <a:p>
            <a:pPr marL="0" lvl="0" indent="0">
              <a:buNone/>
            </a:pPr>
            <a:r>
              <a:rPr lang="en-GB" sz="2000" b="1" dirty="0" smtClean="0"/>
              <a:t>1.Physiological </a:t>
            </a:r>
            <a:r>
              <a:rPr lang="en-GB" sz="2000" b="1" dirty="0"/>
              <a:t>dormancy</a:t>
            </a:r>
          </a:p>
          <a:p>
            <a:pPr marL="0" lvl="0" indent="0">
              <a:buNone/>
            </a:pPr>
            <a:r>
              <a:rPr lang="en-GB" sz="2000" b="1" dirty="0" smtClean="0"/>
              <a:t>2.Morphological </a:t>
            </a:r>
            <a:r>
              <a:rPr lang="en-GB" sz="2000" b="1" dirty="0"/>
              <a:t>dormancy</a:t>
            </a:r>
          </a:p>
          <a:p>
            <a:pPr marL="0" lvl="0" indent="0">
              <a:buNone/>
            </a:pPr>
            <a:r>
              <a:rPr lang="en-GB" sz="2000" b="1" dirty="0" smtClean="0"/>
              <a:t>3.Combined </a:t>
            </a:r>
            <a:r>
              <a:rPr lang="en-GB" sz="2000" b="1" dirty="0"/>
              <a:t>dormancy</a:t>
            </a:r>
          </a:p>
          <a:p>
            <a:pPr marL="0" indent="0">
              <a:buNone/>
            </a:pPr>
            <a:endParaRPr lang="en-GB" sz="2000" b="1" dirty="0"/>
          </a:p>
        </p:txBody>
      </p:sp>
    </p:spTree>
    <p:extLst>
      <p:ext uri="{BB962C8B-B14F-4D97-AF65-F5344CB8AC3E}">
        <p14:creationId xmlns:p14="http://schemas.microsoft.com/office/powerpoint/2010/main" xmlns="" val="2539858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1.Physiological Dormancy</a:t>
            </a:r>
            <a:endParaRPr lang="en-GB" dirty="0"/>
          </a:p>
        </p:txBody>
      </p:sp>
      <p:sp>
        <p:nvSpPr>
          <p:cNvPr id="3" name="Content Placeholder 2"/>
          <p:cNvSpPr>
            <a:spLocks noGrp="1"/>
          </p:cNvSpPr>
          <p:nvPr>
            <p:ph idx="1"/>
          </p:nvPr>
        </p:nvSpPr>
        <p:spPr>
          <a:xfrm>
            <a:off x="1154954" y="2603500"/>
            <a:ext cx="8761413" cy="3861694"/>
          </a:xfrm>
        </p:spPr>
        <p:txBody>
          <a:bodyPr>
            <a:noAutofit/>
          </a:bodyPr>
          <a:lstStyle/>
          <a:p>
            <a:r>
              <a:rPr lang="en-GB" sz="2000" dirty="0"/>
              <a:t> Physiological dormancy prevents embryo growth and seed germination until chemical changes occur.  These chemical include inhibitors that often retard embryo growth to the point where it I not strong enough to break through the seed coat or other tissue. </a:t>
            </a:r>
            <a:endParaRPr lang="en-GB" sz="2000" dirty="0" smtClean="0"/>
          </a:p>
          <a:p>
            <a:r>
              <a:rPr lang="en-GB" sz="2000" dirty="0" smtClean="0"/>
              <a:t>Physiological </a:t>
            </a:r>
            <a:r>
              <a:rPr lang="en-GB" sz="2000" dirty="0"/>
              <a:t>dormancy is indicated when an increase in germination rate occur after an application of gibberellic acid (GA3) OR after dry after ripening or dry storage. </a:t>
            </a:r>
          </a:p>
          <a:p>
            <a:r>
              <a:rPr lang="en-GB" sz="2000" dirty="0" err="1" smtClean="0"/>
              <a:t>Physiolgical</a:t>
            </a:r>
            <a:r>
              <a:rPr lang="en-GB" sz="2000" dirty="0" smtClean="0"/>
              <a:t> </a:t>
            </a:r>
            <a:r>
              <a:rPr lang="en-GB" sz="2000" dirty="0"/>
              <a:t>dormancy is broken when inhibiting chemicals are broken down or are no longer produced by the seed often by a period of cool mist condition</a:t>
            </a:r>
            <a:r>
              <a:rPr lang="en-GB" sz="2000" dirty="0" smtClean="0"/>
              <a:t>.</a:t>
            </a:r>
          </a:p>
          <a:p>
            <a:endParaRPr lang="en-GB" sz="2000" dirty="0"/>
          </a:p>
        </p:txBody>
      </p:sp>
    </p:spTree>
    <p:extLst>
      <p:ext uri="{BB962C8B-B14F-4D97-AF65-F5344CB8AC3E}">
        <p14:creationId xmlns:p14="http://schemas.microsoft.com/office/powerpoint/2010/main" xmlns="" val="3207474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continue,..</a:t>
            </a:r>
            <a:endParaRPr lang="en-GB" dirty="0"/>
          </a:p>
        </p:txBody>
      </p:sp>
      <p:sp>
        <p:nvSpPr>
          <p:cNvPr id="3" name="Content Placeholder 2"/>
          <p:cNvSpPr>
            <a:spLocks noGrp="1"/>
          </p:cNvSpPr>
          <p:nvPr>
            <p:ph idx="1"/>
          </p:nvPr>
        </p:nvSpPr>
        <p:spPr/>
        <p:txBody>
          <a:bodyPr>
            <a:normAutofit/>
          </a:bodyPr>
          <a:lstStyle/>
          <a:p>
            <a:r>
              <a:rPr lang="en-GB" sz="2000" dirty="0"/>
              <a:t>Conditions that effect physiological dormancy of seed include:</a:t>
            </a:r>
          </a:p>
          <a:p>
            <a:pPr marL="0" lvl="0" indent="0">
              <a:buNone/>
            </a:pPr>
            <a:r>
              <a:rPr lang="en-GB" sz="2000" dirty="0" smtClean="0"/>
              <a:t>1</a:t>
            </a:r>
            <a:r>
              <a:rPr lang="en-GB" sz="2000" b="1" dirty="0" smtClean="0"/>
              <a:t>.   Drying</a:t>
            </a:r>
            <a:r>
              <a:rPr lang="en-GB" sz="2000" b="1" dirty="0"/>
              <a:t>:</a:t>
            </a:r>
          </a:p>
          <a:p>
            <a:r>
              <a:rPr lang="en-GB" sz="2000" dirty="0"/>
              <a:t>Some pants include a number of grasses and those from seasonally arid regions need a period of drying before they will germinate the seeds are released but not to have a lower moisture content before germination can begin. If the seeds remain moist after dispersal, germination can be delayed for months or years. </a:t>
            </a:r>
          </a:p>
          <a:p>
            <a:pPr marL="0" lvl="0" indent="0">
              <a:buNone/>
            </a:pPr>
            <a:endParaRPr lang="en-GB" sz="2000" dirty="0"/>
          </a:p>
        </p:txBody>
      </p:sp>
    </p:spTree>
    <p:extLst>
      <p:ext uri="{BB962C8B-B14F-4D97-AF65-F5344CB8AC3E}">
        <p14:creationId xmlns:p14="http://schemas.microsoft.com/office/powerpoint/2010/main" xmlns="" val="1425966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lvl="0" indent="0">
              <a:buNone/>
            </a:pPr>
            <a:r>
              <a:rPr lang="en-GB" dirty="0" smtClean="0"/>
              <a:t>2.   </a:t>
            </a:r>
            <a:r>
              <a:rPr lang="en-GB" sz="2400" b="1" dirty="0" err="1" smtClean="0"/>
              <a:t>Photodormancy</a:t>
            </a:r>
            <a:r>
              <a:rPr lang="en-GB" sz="2400" b="1" dirty="0"/>
              <a:t>:</a:t>
            </a:r>
          </a:p>
          <a:p>
            <a:r>
              <a:rPr lang="en-GB" dirty="0"/>
              <a:t>Light sensitivity effects germination of some seeds. These photoblastic seeds need a period of darkness or light to germinate.in species with thin seed coats light may be able to penetrate into the dormant embryo. </a:t>
            </a:r>
            <a:endParaRPr lang="en-GB" dirty="0" smtClean="0"/>
          </a:p>
          <a:p>
            <a:r>
              <a:rPr lang="en-GB" dirty="0" smtClean="0"/>
              <a:t>The </a:t>
            </a:r>
            <a:r>
              <a:rPr lang="en-GB" dirty="0"/>
              <a:t>presence of light or the absence of light may trigger the germination process inhibiting germination in some seeds buried too deeply or in others not buried in the </a:t>
            </a:r>
            <a:r>
              <a:rPr lang="en-GB" dirty="0" smtClean="0"/>
              <a:t>soil</a:t>
            </a:r>
            <a:r>
              <a:rPr lang="en-GB" dirty="0"/>
              <a:t>.</a:t>
            </a:r>
          </a:p>
        </p:txBody>
      </p:sp>
      <p:sp>
        <p:nvSpPr>
          <p:cNvPr id="4" name="Title 3"/>
          <p:cNvSpPr>
            <a:spLocks noGrp="1"/>
          </p:cNvSpPr>
          <p:nvPr>
            <p:ph type="title"/>
          </p:nvPr>
        </p:nvSpPr>
        <p:spPr/>
        <p:txBody>
          <a:bodyPr/>
          <a:lstStyle/>
          <a:p>
            <a:r>
              <a:rPr lang="en-GB" dirty="0" smtClean="0"/>
              <a:t>Continue..</a:t>
            </a:r>
            <a:endParaRPr lang="en-GB" dirty="0"/>
          </a:p>
        </p:txBody>
      </p:sp>
    </p:spTree>
    <p:extLst>
      <p:ext uri="{BB962C8B-B14F-4D97-AF65-F5344CB8AC3E}">
        <p14:creationId xmlns:p14="http://schemas.microsoft.com/office/powerpoint/2010/main" xmlns="" val="2831810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continue..</a:t>
            </a:r>
            <a:endParaRPr lang="en-GB" dirty="0"/>
          </a:p>
        </p:txBody>
      </p:sp>
      <p:sp>
        <p:nvSpPr>
          <p:cNvPr id="3" name="Content Placeholder 2"/>
          <p:cNvSpPr>
            <a:spLocks noGrp="1"/>
          </p:cNvSpPr>
          <p:nvPr>
            <p:ph idx="1"/>
          </p:nvPr>
        </p:nvSpPr>
        <p:spPr/>
        <p:txBody>
          <a:bodyPr>
            <a:normAutofit/>
          </a:bodyPr>
          <a:lstStyle/>
          <a:p>
            <a:pPr marL="0" lvl="0" indent="0">
              <a:buNone/>
            </a:pPr>
            <a:r>
              <a:rPr lang="en-GB" dirty="0" smtClean="0"/>
              <a:t>3.   </a:t>
            </a:r>
            <a:r>
              <a:rPr lang="en-GB" sz="2000" b="1" dirty="0" err="1" smtClean="0"/>
              <a:t>Thermodormancy</a:t>
            </a:r>
            <a:r>
              <a:rPr lang="en-GB" sz="2000" b="1" dirty="0"/>
              <a:t>:</a:t>
            </a:r>
          </a:p>
          <a:p>
            <a:r>
              <a:rPr lang="en-GB" sz="2000" dirty="0"/>
              <a:t>It is seed sensitivity to heat or cold. Some seeds including cocklebur and amaranth geminate only at high temperature. Many plants that have seeds that germinate in early to mid summer have </a:t>
            </a:r>
            <a:r>
              <a:rPr lang="en-GB" sz="2000" dirty="0" err="1"/>
              <a:t>thermo</a:t>
            </a:r>
            <a:r>
              <a:rPr lang="en-GB" sz="2000" dirty="0"/>
              <a:t> dormancy and germinate only when the soil temperature is warm.</a:t>
            </a:r>
          </a:p>
          <a:p>
            <a:pPr marL="0" indent="0">
              <a:buNone/>
            </a:pPr>
            <a:endParaRPr lang="en-GB" sz="2000" dirty="0"/>
          </a:p>
        </p:txBody>
      </p:sp>
    </p:spTree>
    <p:extLst>
      <p:ext uri="{BB962C8B-B14F-4D97-AF65-F5344CB8AC3E}">
        <p14:creationId xmlns:p14="http://schemas.microsoft.com/office/powerpoint/2010/main" xmlns="" val="555407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2.Morphological Dormancy</a:t>
            </a:r>
            <a:endParaRPr lang="en-GB" dirty="0"/>
          </a:p>
        </p:txBody>
      </p:sp>
      <p:sp>
        <p:nvSpPr>
          <p:cNvPr id="3" name="Content Placeholder 2"/>
          <p:cNvSpPr>
            <a:spLocks noGrp="1"/>
          </p:cNvSpPr>
          <p:nvPr>
            <p:ph idx="1"/>
          </p:nvPr>
        </p:nvSpPr>
        <p:spPr/>
        <p:txBody>
          <a:bodyPr>
            <a:normAutofit/>
          </a:bodyPr>
          <a:lstStyle/>
          <a:p>
            <a:r>
              <a:rPr lang="en-GB" sz="2000" b="1" dirty="0"/>
              <a:t>MORPHOLOGICAL DORMANCY:</a:t>
            </a:r>
          </a:p>
          <a:p>
            <a:r>
              <a:rPr lang="en-GB" dirty="0"/>
              <a:t>In morphological dormancy the embryo is underdeveloped or undifferentiated. Some seeds have fully differentiated embryos that need to grow more before</a:t>
            </a:r>
          </a:p>
          <a:p>
            <a:r>
              <a:rPr lang="en-GB" dirty="0"/>
              <a:t>S</a:t>
            </a:r>
            <a:r>
              <a:rPr lang="en-GB" dirty="0" smtClean="0"/>
              <a:t>eed </a:t>
            </a:r>
            <a:r>
              <a:rPr lang="en-GB" dirty="0"/>
              <a:t>germination or the embryo not differentiated into different tissues at the time of fruit ripening. </a:t>
            </a:r>
          </a:p>
          <a:p>
            <a:r>
              <a:rPr lang="en-GB" dirty="0"/>
              <a:t>Immature embryos some plants released their seeds before the tissues of the embryo have fully differentiated and the seeds ripen after they take in water while on the ground germination can be delayed from a few weeks to few months.</a:t>
            </a:r>
          </a:p>
          <a:p>
            <a:pPr marL="0" indent="0">
              <a:buNone/>
            </a:pPr>
            <a:endParaRPr lang="en-GB" dirty="0"/>
          </a:p>
          <a:p>
            <a:endParaRPr lang="en-GB" dirty="0"/>
          </a:p>
        </p:txBody>
      </p:sp>
    </p:spTree>
    <p:extLst>
      <p:ext uri="{BB962C8B-B14F-4D97-AF65-F5344CB8AC3E}">
        <p14:creationId xmlns:p14="http://schemas.microsoft.com/office/powerpoint/2010/main" xmlns="" val="2432100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3.Combined Dormancy</a:t>
            </a:r>
            <a:endParaRPr lang="en-GB" dirty="0"/>
          </a:p>
        </p:txBody>
      </p:sp>
      <p:sp>
        <p:nvSpPr>
          <p:cNvPr id="3" name="Content Placeholder 2"/>
          <p:cNvSpPr>
            <a:spLocks noGrp="1"/>
          </p:cNvSpPr>
          <p:nvPr>
            <p:ph idx="1"/>
          </p:nvPr>
        </p:nvSpPr>
        <p:spPr/>
        <p:txBody>
          <a:bodyPr/>
          <a:lstStyle/>
          <a:p>
            <a:r>
              <a:rPr lang="en-GB" sz="2000" b="1" dirty="0"/>
              <a:t>COMBINED DORMANCY:</a:t>
            </a:r>
          </a:p>
          <a:p>
            <a:r>
              <a:rPr lang="en-GB" dirty="0"/>
              <a:t>Seeds have both morphological and physiological dormancy. This dormancy occur when seeds with underdeveloped embryos also have physiological components to dormancy. These seeds before require dormancy-breaking treatments as well as a period </a:t>
            </a:r>
            <a:r>
              <a:rPr lang="en-GB" dirty="0" smtClean="0"/>
              <a:t>of </a:t>
            </a:r>
            <a:r>
              <a:rPr lang="en-GB" dirty="0"/>
              <a:t>time to developed fully grown embryos. </a:t>
            </a:r>
          </a:p>
        </p:txBody>
      </p:sp>
    </p:spTree>
    <p:extLst>
      <p:ext uri="{BB962C8B-B14F-4D97-AF65-F5344CB8AC3E}">
        <p14:creationId xmlns:p14="http://schemas.microsoft.com/office/powerpoint/2010/main" xmlns="" val="18765941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Biological Importance of Seed Dormancy</a:t>
            </a:r>
            <a:endParaRPr lang="en-GB" dirty="0"/>
          </a:p>
        </p:txBody>
      </p:sp>
      <p:sp>
        <p:nvSpPr>
          <p:cNvPr id="3" name="Content Placeholder 2"/>
          <p:cNvSpPr>
            <a:spLocks noGrp="1"/>
          </p:cNvSpPr>
          <p:nvPr>
            <p:ph idx="1"/>
          </p:nvPr>
        </p:nvSpPr>
        <p:spPr/>
        <p:txBody>
          <a:bodyPr>
            <a:normAutofit lnSpcReduction="10000"/>
          </a:bodyPr>
          <a:lstStyle/>
          <a:p>
            <a:pPr lvl="0"/>
            <a:r>
              <a:rPr lang="en-GB" dirty="0"/>
              <a:t>Dormancy allow the seeds to remain in suspended animation without any harm during drought, cold or high summer temperature.</a:t>
            </a:r>
          </a:p>
          <a:p>
            <a:pPr lvl="0"/>
            <a:r>
              <a:rPr lang="en-GB" dirty="0"/>
              <a:t>The dormant seed can remain alive in the soil for several years. They provide a continuous source of new plants even when all the mature plants of the have died down due to landslides, earthquake, floods epidemic or continuous drought.</a:t>
            </a:r>
          </a:p>
          <a:p>
            <a:pPr lvl="0"/>
            <a:r>
              <a:rPr lang="en-GB" dirty="0"/>
              <a:t>It helps the seeds to get dispersed over long distances through unfavourable environment or inhospitable area.</a:t>
            </a:r>
          </a:p>
          <a:p>
            <a:pPr lvl="0"/>
            <a:r>
              <a:rPr lang="en-GB" dirty="0"/>
              <a:t>The small seeds with impermeable seed coat belonging to edible fruits come out of the alimentary canals of birds and other animals uninjured. </a:t>
            </a:r>
            <a:r>
              <a:rPr lang="en-GB" dirty="0" err="1"/>
              <a:t>e.g</a:t>
            </a:r>
            <a:r>
              <a:rPr lang="en-GB" dirty="0"/>
              <a:t> guava</a:t>
            </a:r>
            <a:r>
              <a:rPr lang="en-GB" dirty="0" smtClean="0"/>
              <a:t>.</a:t>
            </a:r>
            <a:endParaRPr lang="en-GB" dirty="0"/>
          </a:p>
        </p:txBody>
      </p:sp>
    </p:spTree>
    <p:extLst>
      <p:ext uri="{BB962C8B-B14F-4D97-AF65-F5344CB8AC3E}">
        <p14:creationId xmlns:p14="http://schemas.microsoft.com/office/powerpoint/2010/main" xmlns="" val="5305388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xmlns=""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34</TotalTime>
  <Words>652</Words>
  <Application>Microsoft Office PowerPoint</Application>
  <PresentationFormat>Custom</PresentationFormat>
  <Paragraphs>44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Ion Boardroom</vt:lpstr>
      <vt:lpstr>Endogenous  Dormancy  </vt:lpstr>
      <vt:lpstr>Continue..</vt:lpstr>
      <vt:lpstr>  1.Physiological Dormancy</vt:lpstr>
      <vt:lpstr>continue,..</vt:lpstr>
      <vt:lpstr>Continue..</vt:lpstr>
      <vt:lpstr>continue..</vt:lpstr>
      <vt:lpstr>2.Morphological Dormancy</vt:lpstr>
      <vt:lpstr> 3.Combined Dormancy</vt:lpstr>
      <vt:lpstr>Biological Importance of Seed Dormancy</vt:lpstr>
      <vt:lpstr>Continue…</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iqra fatima</dc:creator>
  <cp:lastModifiedBy>Chemistry</cp:lastModifiedBy>
  <cp:revision>5</cp:revision>
  <dcterms:created xsi:type="dcterms:W3CDTF">2018-07-20T16:25:47Z</dcterms:created>
  <dcterms:modified xsi:type="dcterms:W3CDTF">2020-10-25T14:00:42Z</dcterms:modified>
</cp:coreProperties>
</file>