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4"/>
  </p:notesMasterIdLst>
  <p:sldIdLst>
    <p:sldId id="256" r:id="rId2"/>
    <p:sldId id="298" r:id="rId3"/>
    <p:sldId id="299" r:id="rId4"/>
    <p:sldId id="300" r:id="rId5"/>
    <p:sldId id="301" r:id="rId6"/>
    <p:sldId id="302" r:id="rId7"/>
    <p:sldId id="303" r:id="rId8"/>
    <p:sldId id="304" r:id="rId9"/>
    <p:sldId id="305" r:id="rId10"/>
    <p:sldId id="306" r:id="rId11"/>
    <p:sldId id="307" r:id="rId12"/>
    <p:sldId id="277"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mtaz" initials="m" lastIdx="2" clrIdx="0">
    <p:extLst>
      <p:ext uri="{19B8F6BF-5375-455C-9EA6-DF929625EA0E}">
        <p15:presenceInfo xmlns:p15="http://schemas.microsoft.com/office/powerpoint/2012/main" userId="06f53d98cca2de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6626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3811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972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0604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7261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1821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1989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2034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5956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3360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verywellmind.com/preoperational-stage-of-cognitive-development-279546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verywellmind.com/what-is-object-permanence-279540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BBA</a:t>
            </a:r>
            <a:br>
              <a:rPr lang="en-US" sz="4800" b="1" baseline="30000" dirty="0"/>
            </a:br>
            <a:r>
              <a:rPr lang="en-US" sz="2500" b="1" dirty="0"/>
              <a:t>Semester: 3</a:t>
            </a:r>
            <a:r>
              <a:rPr lang="en-US" sz="2500" b="1" baseline="30000" dirty="0"/>
              <a:t>rd</a:t>
            </a:r>
            <a:br>
              <a:rPr lang="en-US" sz="2500" b="1" baseline="30000" dirty="0"/>
            </a:br>
            <a:r>
              <a:rPr lang="en-US" sz="2500" b="1" baseline="30000" dirty="0"/>
              <a:t>Lecture No. 16</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49903" y="66207"/>
            <a:ext cx="9144000" cy="7030386"/>
          </a:xfrm>
          <a:prstGeom prst="rect">
            <a:avLst/>
          </a:prstGeom>
          <a:noFill/>
          <a:ln>
            <a:noFill/>
          </a:ln>
        </p:spPr>
        <p:txBody>
          <a:bodyPr spcFirstLastPara="1" wrap="square" lIns="91425" tIns="45700" rIns="91425" bIns="45700" anchor="t" anchorCtr="0">
            <a:noAutofit/>
          </a:bodyPr>
          <a:lstStyle/>
          <a:p>
            <a:pPr algn="l" fontAlgn="base"/>
            <a:r>
              <a:rPr lang="en-US" sz="2800" b="1" i="0" u="sng" dirty="0">
                <a:solidFill>
                  <a:schemeClr val="tx1"/>
                </a:solidFill>
                <a:effectLst/>
                <a:latin typeface="Lato"/>
                <a:cs typeface="Aldhabi" panose="01000000000000000000" pitchFamily="2" charset="-78"/>
              </a:rPr>
              <a:t>The Concrete Operational Stage</a:t>
            </a:r>
          </a:p>
          <a:p>
            <a:pPr algn="l" fontAlgn="base"/>
            <a:r>
              <a:rPr lang="en-US" sz="2800" b="1" i="0" dirty="0">
                <a:solidFill>
                  <a:schemeClr val="tx1"/>
                </a:solidFill>
                <a:effectLst/>
                <a:latin typeface="Lato"/>
                <a:cs typeface="Aldhabi" panose="01000000000000000000" pitchFamily="2" charset="-78"/>
              </a:rPr>
              <a:t>Ages: 7 to 11 Years</a:t>
            </a:r>
            <a:endParaRPr lang="en-US" sz="2800" b="0" i="0" dirty="0">
              <a:solidFill>
                <a:schemeClr val="tx1"/>
              </a:solidFill>
              <a:effectLst/>
              <a:latin typeface="Lato"/>
              <a:cs typeface="Aldhabi" panose="01000000000000000000" pitchFamily="2" charset="-78"/>
            </a:endParaRPr>
          </a:p>
          <a:p>
            <a:pPr algn="l" fontAlgn="base"/>
            <a:r>
              <a:rPr lang="en-US" sz="2800" b="0" i="0" dirty="0">
                <a:solidFill>
                  <a:schemeClr val="tx1"/>
                </a:solidFill>
                <a:effectLst/>
                <a:latin typeface="Lato"/>
                <a:cs typeface="Aldhabi" panose="01000000000000000000" pitchFamily="2" charset="-78"/>
              </a:rPr>
              <a:t>Major Characteristics and Developmental Changes</a:t>
            </a:r>
          </a:p>
          <a:p>
            <a:pPr marL="457200" indent="-457200" algn="l" fontAlgn="base">
              <a:buFont typeface="Arial" panose="020B0604020202020204" pitchFamily="34" charset="0"/>
              <a:buChar char="•"/>
            </a:pPr>
            <a:r>
              <a:rPr lang="en-US" sz="2800" b="0" i="0" dirty="0">
                <a:solidFill>
                  <a:schemeClr val="tx1"/>
                </a:solidFill>
                <a:effectLst/>
                <a:latin typeface="Lato"/>
                <a:cs typeface="Aldhabi" panose="01000000000000000000" pitchFamily="2" charset="-78"/>
              </a:rPr>
              <a:t>During this stage, children begin to thinking logically about concrete events.</a:t>
            </a:r>
          </a:p>
          <a:p>
            <a:pPr marL="457200" indent="-457200" algn="l" fontAlgn="base">
              <a:buFont typeface="Arial" panose="020B0604020202020204" pitchFamily="34" charset="0"/>
              <a:buChar char="•"/>
            </a:pPr>
            <a:r>
              <a:rPr lang="en-US" sz="2800" b="0" i="0" dirty="0">
                <a:solidFill>
                  <a:schemeClr val="tx1"/>
                </a:solidFill>
                <a:effectLst/>
                <a:latin typeface="Lato"/>
                <a:cs typeface="Aldhabi" panose="01000000000000000000" pitchFamily="2" charset="-78"/>
              </a:rPr>
              <a:t>They begin to understand the concept of conservation; that the amount of liquid in a short, wide cup is equal to that in a tall, skinny glass, for example.</a:t>
            </a:r>
          </a:p>
          <a:p>
            <a:pPr marL="457200" indent="-457200" algn="l" fontAlgn="base">
              <a:buFont typeface="Arial" panose="020B0604020202020204" pitchFamily="34" charset="0"/>
              <a:buChar char="•"/>
            </a:pPr>
            <a:r>
              <a:rPr lang="en-US" sz="2800" b="0" i="0" dirty="0">
                <a:solidFill>
                  <a:schemeClr val="tx1"/>
                </a:solidFill>
                <a:effectLst/>
                <a:latin typeface="Lato"/>
                <a:cs typeface="Aldhabi" panose="01000000000000000000" pitchFamily="2" charset="-78"/>
              </a:rPr>
              <a:t>Their thinking becomes more logical and organized, but still very concrete.</a:t>
            </a:r>
          </a:p>
          <a:p>
            <a:pPr marL="457200" indent="-457200" algn="l" fontAlgn="base">
              <a:buFont typeface="Arial" panose="020B0604020202020204" pitchFamily="34" charset="0"/>
              <a:buChar char="•"/>
            </a:pPr>
            <a:r>
              <a:rPr lang="en-US" sz="2800" b="0" i="0" dirty="0">
                <a:solidFill>
                  <a:schemeClr val="tx1"/>
                </a:solidFill>
                <a:effectLst/>
                <a:latin typeface="Lato"/>
                <a:cs typeface="Aldhabi" panose="01000000000000000000" pitchFamily="2" charset="-78"/>
              </a:rPr>
              <a:t>Children begin using inductive logic, or reasoning from specific information to a general principle</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7079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algn="just" fontAlgn="base"/>
            <a:r>
              <a:rPr lang="en-US" sz="2800" b="1" i="0" u="sng" dirty="0">
                <a:solidFill>
                  <a:schemeClr val="tx1"/>
                </a:solidFill>
                <a:effectLst/>
                <a:latin typeface="Lato"/>
              </a:rPr>
              <a:t>The Formal Operational Stage</a:t>
            </a:r>
          </a:p>
          <a:p>
            <a:pPr algn="just" fontAlgn="base"/>
            <a:r>
              <a:rPr lang="en-US" sz="2800" b="1" i="0" dirty="0">
                <a:solidFill>
                  <a:schemeClr val="tx1"/>
                </a:solidFill>
                <a:effectLst/>
                <a:latin typeface="Lato"/>
              </a:rPr>
              <a:t>Ages: 12 and Up</a:t>
            </a:r>
            <a:endParaRPr lang="en-US" sz="2800" b="0" i="0" dirty="0">
              <a:solidFill>
                <a:schemeClr val="tx1"/>
              </a:solidFill>
              <a:effectLst/>
              <a:latin typeface="Lato"/>
            </a:endParaRPr>
          </a:p>
          <a:p>
            <a:pPr algn="just" fontAlgn="base"/>
            <a:r>
              <a:rPr lang="en-US" sz="2800" b="0" i="0" dirty="0">
                <a:solidFill>
                  <a:schemeClr val="tx1"/>
                </a:solidFill>
                <a:effectLst/>
                <a:latin typeface="Lato"/>
              </a:rPr>
              <a:t>Major Characteristics and Developmental Changes:</a:t>
            </a:r>
          </a:p>
          <a:p>
            <a:pPr marL="457200" indent="-457200" algn="just" fontAlgn="base">
              <a:buFont typeface="Arial" panose="020B0604020202020204" pitchFamily="34" charset="0"/>
              <a:buChar char="•"/>
            </a:pPr>
            <a:r>
              <a:rPr lang="en-US" sz="2800" b="0" i="0" dirty="0">
                <a:solidFill>
                  <a:schemeClr val="tx1"/>
                </a:solidFill>
                <a:effectLst/>
                <a:latin typeface="Lato"/>
              </a:rPr>
              <a:t>At this stage, the adolescent or young adult begins to think abstractly and reason about hypothetical problems.</a:t>
            </a:r>
          </a:p>
          <a:p>
            <a:pPr marL="457200" indent="-457200" algn="just" fontAlgn="base">
              <a:buFont typeface="Arial" panose="020B0604020202020204" pitchFamily="34" charset="0"/>
              <a:buChar char="•"/>
            </a:pPr>
            <a:r>
              <a:rPr lang="en-US" sz="2800" b="0" i="0" dirty="0">
                <a:solidFill>
                  <a:schemeClr val="tx1"/>
                </a:solidFill>
                <a:effectLst/>
                <a:latin typeface="Lato"/>
              </a:rPr>
              <a:t>Abstract thought emerges.</a:t>
            </a:r>
          </a:p>
          <a:p>
            <a:pPr marL="457200" indent="-457200" algn="just" fontAlgn="base">
              <a:buFont typeface="Arial" panose="020B0604020202020204" pitchFamily="34" charset="0"/>
              <a:buChar char="•"/>
            </a:pPr>
            <a:r>
              <a:rPr lang="en-US" sz="2800" b="0" i="0" dirty="0">
                <a:solidFill>
                  <a:schemeClr val="tx1"/>
                </a:solidFill>
                <a:effectLst/>
                <a:latin typeface="Lato"/>
              </a:rPr>
              <a:t>Teens begin to think more about moral, philosophical, ethical, social, and political issues that require theoretical and abstract reasoning.</a:t>
            </a:r>
          </a:p>
          <a:p>
            <a:pPr marL="457200" indent="-457200" algn="just" fontAlgn="base">
              <a:buFont typeface="Arial" panose="020B0604020202020204" pitchFamily="34" charset="0"/>
              <a:buChar char="•"/>
            </a:pPr>
            <a:r>
              <a:rPr lang="en-US" sz="2800" b="0" i="0" dirty="0">
                <a:solidFill>
                  <a:schemeClr val="tx1"/>
                </a:solidFill>
                <a:effectLst/>
                <a:latin typeface="Lato"/>
              </a:rPr>
              <a:t>Begin to use deductive logic, or reasoning from a general principle to specific information</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98722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endParaRPr lang="en-US" sz="2600" b="1" u="sng" dirty="0">
              <a:solidFill>
                <a:schemeClr val="dk1"/>
              </a:solidFill>
              <a:latin typeface="Lato"/>
            </a:endParaRPr>
          </a:p>
          <a:p>
            <a:pPr marR="0" lvl="0" algn="just" rtl="0">
              <a:lnSpc>
                <a:spcPct val="100000"/>
              </a:lnSpc>
              <a:spcBef>
                <a:spcPts val="0"/>
              </a:spcBef>
              <a:spcAft>
                <a:spcPts val="0"/>
              </a:spcAft>
            </a:pPr>
            <a:endParaRPr lang="en-US" sz="2600" i="0"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pic>
        <p:nvPicPr>
          <p:cNvPr id="4" name="Picture 3" descr="Text&#10;&#10;Description automatically generated">
            <a:extLst>
              <a:ext uri="{FF2B5EF4-FFF2-40B4-BE49-F238E27FC236}">
                <a16:creationId xmlns:a16="http://schemas.microsoft.com/office/drawing/2014/main" id="{FE4A0033-996F-43C9-A5EC-2AF4A228C7A0}"/>
              </a:ext>
            </a:extLst>
          </p:cNvPr>
          <p:cNvPicPr>
            <a:picLocks noChangeAspect="1"/>
          </p:cNvPicPr>
          <p:nvPr/>
        </p:nvPicPr>
        <p:blipFill rotWithShape="1">
          <a:blip r:embed="rId3"/>
          <a:srcRect t="20765" b="28306"/>
          <a:stretch/>
        </p:blipFill>
        <p:spPr>
          <a:xfrm>
            <a:off x="16870" y="0"/>
            <a:ext cx="9127129" cy="6553200"/>
          </a:xfrm>
          <a:prstGeom prst="rect">
            <a:avLst/>
          </a:prstGeom>
        </p:spPr>
      </p:pic>
    </p:spTree>
    <p:extLst>
      <p:ext uri="{BB962C8B-B14F-4D97-AF65-F5344CB8AC3E}">
        <p14:creationId xmlns:p14="http://schemas.microsoft.com/office/powerpoint/2010/main" val="35957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endParaRPr lang="en-US" sz="2600" b="1" u="sng" dirty="0">
              <a:solidFill>
                <a:schemeClr val="dk1"/>
              </a:solidFill>
              <a:latin typeface="Lato"/>
            </a:endParaRPr>
          </a:p>
          <a:p>
            <a:pPr marR="0" lvl="0" algn="just" rtl="0">
              <a:lnSpc>
                <a:spcPct val="100000"/>
              </a:lnSpc>
              <a:spcBef>
                <a:spcPts val="0"/>
              </a:spcBef>
              <a:spcAft>
                <a:spcPts val="0"/>
              </a:spcAft>
            </a:pPr>
            <a:endParaRPr lang="en-US" sz="2600" i="0"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pic>
        <p:nvPicPr>
          <p:cNvPr id="4" name="Picture 3" descr="Text&#10;&#10;Description automatically generated">
            <a:extLst>
              <a:ext uri="{FF2B5EF4-FFF2-40B4-BE49-F238E27FC236}">
                <a16:creationId xmlns:a16="http://schemas.microsoft.com/office/drawing/2014/main" id="{69F289B9-864C-4FC5-BE0C-D6ABCBE40676}"/>
              </a:ext>
            </a:extLst>
          </p:cNvPr>
          <p:cNvPicPr>
            <a:picLocks noChangeAspect="1"/>
          </p:cNvPicPr>
          <p:nvPr/>
        </p:nvPicPr>
        <p:blipFill rotWithShape="1">
          <a:blip r:embed="rId3"/>
          <a:srcRect t="70820"/>
          <a:stretch/>
        </p:blipFill>
        <p:spPr>
          <a:xfrm>
            <a:off x="16870" y="14990"/>
            <a:ext cx="9127129" cy="5456420"/>
          </a:xfrm>
          <a:prstGeom prst="rect">
            <a:avLst/>
          </a:prstGeom>
        </p:spPr>
      </p:pic>
    </p:spTree>
    <p:extLst>
      <p:ext uri="{BB962C8B-B14F-4D97-AF65-F5344CB8AC3E}">
        <p14:creationId xmlns:p14="http://schemas.microsoft.com/office/powerpoint/2010/main" val="417784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endParaRPr lang="en-US" sz="2600" b="1" u="sng" dirty="0">
              <a:solidFill>
                <a:schemeClr val="dk1"/>
              </a:solidFill>
              <a:latin typeface="Lato"/>
            </a:endParaRPr>
          </a:p>
          <a:p>
            <a:pPr marR="0" lvl="0" algn="just" rtl="0">
              <a:lnSpc>
                <a:spcPct val="100000"/>
              </a:lnSpc>
              <a:spcBef>
                <a:spcPts val="0"/>
              </a:spcBef>
              <a:spcAft>
                <a:spcPts val="0"/>
              </a:spcAft>
            </a:pPr>
            <a:endParaRPr lang="en-US" sz="2600" i="0"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pic>
        <p:nvPicPr>
          <p:cNvPr id="3" name="Picture 2" descr="Text&#10;&#10;Description automatically generated">
            <a:extLst>
              <a:ext uri="{FF2B5EF4-FFF2-40B4-BE49-F238E27FC236}">
                <a16:creationId xmlns:a16="http://schemas.microsoft.com/office/drawing/2014/main" id="{15D7A213-8DE1-4206-8040-439E232083D6}"/>
              </a:ext>
            </a:extLst>
          </p:cNvPr>
          <p:cNvPicPr>
            <a:picLocks noChangeAspect="1"/>
          </p:cNvPicPr>
          <p:nvPr/>
        </p:nvPicPr>
        <p:blipFill rotWithShape="1">
          <a:blip r:embed="rId3"/>
          <a:srcRect b="48415"/>
          <a:stretch/>
        </p:blipFill>
        <p:spPr>
          <a:xfrm>
            <a:off x="0" y="0"/>
            <a:ext cx="8829207" cy="6858000"/>
          </a:xfrm>
          <a:prstGeom prst="rect">
            <a:avLst/>
          </a:prstGeom>
        </p:spPr>
      </p:pic>
    </p:spTree>
    <p:extLst>
      <p:ext uri="{BB962C8B-B14F-4D97-AF65-F5344CB8AC3E}">
        <p14:creationId xmlns:p14="http://schemas.microsoft.com/office/powerpoint/2010/main" val="117869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endParaRPr lang="en-US" sz="2600" b="1" u="sng" dirty="0">
              <a:solidFill>
                <a:schemeClr val="dk1"/>
              </a:solidFill>
              <a:latin typeface="Lato"/>
            </a:endParaRPr>
          </a:p>
          <a:p>
            <a:pPr marR="0" lvl="0" algn="just" rtl="0">
              <a:lnSpc>
                <a:spcPct val="100000"/>
              </a:lnSpc>
              <a:spcBef>
                <a:spcPts val="0"/>
              </a:spcBef>
              <a:spcAft>
                <a:spcPts val="0"/>
              </a:spcAft>
            </a:pPr>
            <a:endParaRPr lang="en-US" sz="2600" i="0"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pic>
        <p:nvPicPr>
          <p:cNvPr id="3" name="Picture 2" descr="Text&#10;&#10;Description automatically generated">
            <a:extLst>
              <a:ext uri="{FF2B5EF4-FFF2-40B4-BE49-F238E27FC236}">
                <a16:creationId xmlns:a16="http://schemas.microsoft.com/office/drawing/2014/main" id="{9766B697-DBE1-4C01-88AE-7DD6DC097ADB}"/>
              </a:ext>
            </a:extLst>
          </p:cNvPr>
          <p:cNvPicPr>
            <a:picLocks noChangeAspect="1"/>
          </p:cNvPicPr>
          <p:nvPr/>
        </p:nvPicPr>
        <p:blipFill rotWithShape="1">
          <a:blip r:embed="rId3"/>
          <a:srcRect t="50000" b="21311"/>
          <a:stretch/>
        </p:blipFill>
        <p:spPr>
          <a:xfrm>
            <a:off x="-2" y="0"/>
            <a:ext cx="9144000" cy="5231567"/>
          </a:xfrm>
          <a:prstGeom prst="rect">
            <a:avLst/>
          </a:prstGeom>
        </p:spPr>
      </p:pic>
    </p:spTree>
    <p:extLst>
      <p:ext uri="{BB962C8B-B14F-4D97-AF65-F5344CB8AC3E}">
        <p14:creationId xmlns:p14="http://schemas.microsoft.com/office/powerpoint/2010/main" val="311694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algn="just" fontAlgn="base"/>
            <a:r>
              <a:rPr lang="en-US" sz="2500" b="1" i="0" u="sng" dirty="0">
                <a:solidFill>
                  <a:srgbClr val="212121"/>
                </a:solidFill>
                <a:effectLst/>
                <a:latin typeface="Lato"/>
                <a:cs typeface="Lao UI" panose="020B0502040204020203" pitchFamily="34" charset="0"/>
              </a:rPr>
              <a:t>The 4 Stages of Cognitive Development</a:t>
            </a:r>
            <a:endParaRPr lang="en-US" sz="2500" b="0" i="0" dirty="0">
              <a:solidFill>
                <a:srgbClr val="212121"/>
              </a:solidFill>
              <a:effectLst/>
              <a:latin typeface="Lato"/>
              <a:cs typeface="Lao UI" panose="020B0502040204020203" pitchFamily="34" charset="0"/>
            </a:endParaRP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Jean Piaget's theory of cognitive development suggests that children move through four different stages of mental development. </a:t>
            </a: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His theory focuses not only on understanding how children acquire knowledge, but also on understanding the nature of intelligence.</a:t>
            </a:r>
            <a:endParaRPr lang="en-US" sz="2400" baseline="30000" dirty="0">
              <a:solidFill>
                <a:srgbClr val="0000EE"/>
              </a:solidFill>
              <a:latin typeface="Lato"/>
              <a:cs typeface="Lao UI" panose="020B0502040204020203" pitchFamily="34" charset="0"/>
            </a:endParaRP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 Piaget's stages are:</a:t>
            </a: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Sensorimotor stage: birth to 2 years</a:t>
            </a:r>
          </a:p>
          <a:p>
            <a:pPr marL="342900" indent="-342900" algn="just" fontAlgn="base">
              <a:buFont typeface="Arial" panose="020B0604020202020204" pitchFamily="34" charset="0"/>
              <a:buChar char="•"/>
            </a:pPr>
            <a:r>
              <a:rPr lang="en-US" sz="2400" b="0" i="0" dirty="0">
                <a:solidFill>
                  <a:schemeClr val="tx1"/>
                </a:solidFill>
                <a:effectLst/>
                <a:latin typeface="Lato"/>
                <a:cs typeface="Lao UI" panose="020B0502040204020203" pitchFamily="34" charset="0"/>
                <a:hlinkClick r:id="rId3">
                  <a:extLst>
                    <a:ext uri="{A12FA001-AC4F-418D-AE19-62706E023703}">
                      <ahyp:hlinkClr xmlns:ahyp="http://schemas.microsoft.com/office/drawing/2018/hyperlinkcolor" val="tx"/>
                    </a:ext>
                  </a:extLst>
                </a:hlinkClick>
              </a:rPr>
              <a:t>Preoperational stage</a:t>
            </a:r>
            <a:r>
              <a:rPr lang="en-US" sz="2400" b="0" i="0" dirty="0">
                <a:solidFill>
                  <a:schemeClr val="tx1"/>
                </a:solidFill>
                <a:effectLst/>
                <a:latin typeface="Lato"/>
                <a:cs typeface="Lao UI" panose="020B0502040204020203" pitchFamily="34" charset="0"/>
              </a:rPr>
              <a:t>: ages </a:t>
            </a:r>
            <a:r>
              <a:rPr lang="en-US" sz="2400" b="0" i="0" dirty="0">
                <a:solidFill>
                  <a:srgbClr val="212121"/>
                </a:solidFill>
                <a:effectLst/>
                <a:latin typeface="Lato"/>
                <a:cs typeface="Lao UI" panose="020B0502040204020203" pitchFamily="34" charset="0"/>
              </a:rPr>
              <a:t>2 to 7</a:t>
            </a: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Concrete operational stage: ages 7 to 11</a:t>
            </a: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Formal operational stage: ages 12 and up</a:t>
            </a:r>
          </a:p>
          <a:p>
            <a:pPr marL="342900" indent="-342900" algn="just" fontAlgn="base">
              <a:buFont typeface="Arial" panose="020B0604020202020204" pitchFamily="34" charset="0"/>
              <a:buChar char="•"/>
            </a:pPr>
            <a:r>
              <a:rPr lang="en-US" sz="2400" b="0" i="0" dirty="0">
                <a:solidFill>
                  <a:srgbClr val="212121"/>
                </a:solidFill>
                <a:effectLst/>
                <a:latin typeface="Lato"/>
                <a:cs typeface="Lao UI" panose="020B0502040204020203" pitchFamily="34" charset="0"/>
              </a:rPr>
              <a:t>Piaget believed that children take an active role in the learning process, acting much like little scientists as they perform experiments, make observations, and learn about the world. As kids interact with the world around them, they continually add new knowledge, build upon existing knowledge, and adapt previously held ideas to accommodate new information.</a:t>
            </a:r>
            <a:endParaRPr lang="en-US" sz="2400" b="1" i="0" u="none" strike="noStrike" cap="none" dirty="0">
              <a:solidFill>
                <a:schemeClr val="dk1"/>
              </a:solidFill>
              <a:latin typeface="Lato"/>
              <a:cs typeface="Lao UI" panose="020B0502040204020203" pitchFamily="34" charset="0"/>
              <a:sym typeface="Arial"/>
            </a:endParaRPr>
          </a:p>
        </p:txBody>
      </p:sp>
    </p:spTree>
    <p:extLst>
      <p:ext uri="{BB962C8B-B14F-4D97-AF65-F5344CB8AC3E}">
        <p14:creationId xmlns:p14="http://schemas.microsoft.com/office/powerpoint/2010/main" val="2418084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marR="0" lvl="0" algn="just" rtl="0">
              <a:lnSpc>
                <a:spcPct val="100000"/>
              </a:lnSpc>
              <a:spcBef>
                <a:spcPts val="0"/>
              </a:spcBef>
              <a:spcAft>
                <a:spcPts val="0"/>
              </a:spcAft>
            </a:pPr>
            <a:endParaRPr lang="en-US" sz="2600" b="1" u="sng" dirty="0">
              <a:solidFill>
                <a:schemeClr val="dk1"/>
              </a:solidFill>
              <a:latin typeface="Lato"/>
            </a:endParaRPr>
          </a:p>
          <a:p>
            <a:pPr marR="0" lvl="0" algn="just" rtl="0">
              <a:lnSpc>
                <a:spcPct val="100000"/>
              </a:lnSpc>
              <a:spcBef>
                <a:spcPts val="0"/>
              </a:spcBef>
              <a:spcAft>
                <a:spcPts val="0"/>
              </a:spcAft>
            </a:pPr>
            <a:endParaRPr lang="en-US" sz="2600" i="0" strike="noStrike" cap="none" dirty="0">
              <a:solidFill>
                <a:schemeClr val="dk1"/>
              </a:solidFill>
              <a:latin typeface="Lato"/>
              <a:sym typeface="Arial"/>
            </a:endParaRP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pic>
        <p:nvPicPr>
          <p:cNvPr id="2" name="Picture 1">
            <a:extLst>
              <a:ext uri="{FF2B5EF4-FFF2-40B4-BE49-F238E27FC236}">
                <a16:creationId xmlns:a16="http://schemas.microsoft.com/office/drawing/2014/main" id="{2470F6B5-A8DE-4BFD-85A3-C32AA4B4593E}"/>
              </a:ext>
            </a:extLst>
          </p:cNvPr>
          <p:cNvPicPr>
            <a:picLocks noChangeAspect="1"/>
          </p:cNvPicPr>
          <p:nvPr/>
        </p:nvPicPr>
        <p:blipFill rotWithShape="1">
          <a:blip r:embed="rId3"/>
          <a:srcRect l="27213" t="27621" r="29180" b="17270"/>
          <a:stretch/>
        </p:blipFill>
        <p:spPr>
          <a:xfrm>
            <a:off x="-2" y="-1"/>
            <a:ext cx="8529405" cy="7225259"/>
          </a:xfrm>
          <a:prstGeom prst="rect">
            <a:avLst/>
          </a:prstGeom>
        </p:spPr>
      </p:pic>
    </p:spTree>
    <p:extLst>
      <p:ext uri="{BB962C8B-B14F-4D97-AF65-F5344CB8AC3E}">
        <p14:creationId xmlns:p14="http://schemas.microsoft.com/office/powerpoint/2010/main" val="411822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algn="just" fontAlgn="base"/>
            <a:r>
              <a:rPr lang="en-US" sz="2800" b="1" i="0" u="sng" dirty="0">
                <a:solidFill>
                  <a:schemeClr val="tx1"/>
                </a:solidFill>
                <a:effectLst/>
                <a:latin typeface="Lato"/>
              </a:rPr>
              <a:t>The Sensorimotor Stage</a:t>
            </a:r>
          </a:p>
          <a:p>
            <a:pPr algn="just" fontAlgn="base"/>
            <a:r>
              <a:rPr lang="en-US" sz="2800" b="1" i="0" dirty="0">
                <a:solidFill>
                  <a:schemeClr val="tx1"/>
                </a:solidFill>
                <a:effectLst/>
                <a:latin typeface="Lato"/>
              </a:rPr>
              <a:t>Ages: Birth to 2 Years</a:t>
            </a:r>
            <a:endParaRPr lang="en-US" sz="2800" b="0" i="0" dirty="0">
              <a:solidFill>
                <a:schemeClr val="tx1"/>
              </a:solidFill>
              <a:effectLst/>
              <a:latin typeface="Lato"/>
            </a:endParaRPr>
          </a:p>
          <a:p>
            <a:pPr algn="just" fontAlgn="base"/>
            <a:r>
              <a:rPr lang="en-US" sz="2800" b="0" i="0" dirty="0">
                <a:solidFill>
                  <a:schemeClr val="tx1"/>
                </a:solidFill>
                <a:effectLst/>
                <a:latin typeface="Lato"/>
              </a:rPr>
              <a:t>Major Characteristics and Developmental Changes:</a:t>
            </a:r>
          </a:p>
          <a:p>
            <a:pPr marL="457200" indent="-457200" algn="just" fontAlgn="base">
              <a:buFont typeface="Arial" panose="020B0604020202020204" pitchFamily="34" charset="0"/>
              <a:buChar char="•"/>
            </a:pPr>
            <a:r>
              <a:rPr lang="en-US" sz="2800" b="0" i="0" dirty="0">
                <a:solidFill>
                  <a:schemeClr val="tx1"/>
                </a:solidFill>
                <a:effectLst/>
                <a:latin typeface="Lato"/>
              </a:rPr>
              <a:t>The infant knows the world through their movements and sensations.</a:t>
            </a:r>
          </a:p>
          <a:p>
            <a:pPr marL="457200" indent="-457200" algn="just" fontAlgn="base">
              <a:buFont typeface="Arial" panose="020B0604020202020204" pitchFamily="34" charset="0"/>
              <a:buChar char="•"/>
            </a:pPr>
            <a:r>
              <a:rPr lang="en-US" sz="2800" b="0" i="0" dirty="0">
                <a:solidFill>
                  <a:schemeClr val="tx1"/>
                </a:solidFill>
                <a:effectLst/>
                <a:latin typeface="Lato"/>
              </a:rPr>
              <a:t>Children learn about the world through basic actions such as sucking, grasping, looking, and listening</a:t>
            </a:r>
          </a:p>
          <a:p>
            <a:pPr marL="457200" indent="-457200" algn="just" fontAlgn="base">
              <a:buFont typeface="Arial" panose="020B0604020202020204" pitchFamily="34" charset="0"/>
              <a:buChar char="•"/>
            </a:pPr>
            <a:r>
              <a:rPr lang="en-US" sz="2800" b="0" i="0" dirty="0">
                <a:solidFill>
                  <a:schemeClr val="tx1"/>
                </a:solidFill>
                <a:effectLst/>
                <a:latin typeface="Lato"/>
              </a:rPr>
              <a:t>Infants learn that things continue to exist even though they cannot be seen (</a:t>
            </a:r>
            <a:r>
              <a:rPr lang="en-US" sz="2800" b="0" i="0" u="sng" dirty="0">
                <a:solidFill>
                  <a:schemeClr val="tx1"/>
                </a:solidFill>
                <a:effectLst/>
                <a:latin typeface="Lato"/>
                <a:hlinkClick r:id="rId3">
                  <a:extLst>
                    <a:ext uri="{A12FA001-AC4F-418D-AE19-62706E023703}">
                      <ahyp:hlinkClr xmlns:ahyp="http://schemas.microsoft.com/office/drawing/2018/hyperlinkcolor" val="tx"/>
                    </a:ext>
                  </a:extLst>
                </a:hlinkClick>
              </a:rPr>
              <a:t>object permanence</a:t>
            </a:r>
            <a:r>
              <a:rPr lang="en-US" sz="2800" b="0" i="0" dirty="0">
                <a:solidFill>
                  <a:schemeClr val="tx1"/>
                </a:solidFill>
                <a:effectLst/>
                <a:latin typeface="Lato"/>
              </a:rPr>
              <a:t>).</a:t>
            </a:r>
          </a:p>
          <a:p>
            <a:pPr marL="457200" indent="-457200" algn="just" fontAlgn="base">
              <a:buFont typeface="Arial" panose="020B0604020202020204" pitchFamily="34" charset="0"/>
              <a:buChar char="•"/>
            </a:pPr>
            <a:r>
              <a:rPr lang="en-US" sz="2800" b="0" i="0" dirty="0">
                <a:solidFill>
                  <a:schemeClr val="tx1"/>
                </a:solidFill>
                <a:effectLst/>
                <a:latin typeface="Lato"/>
              </a:rPr>
              <a:t>They are separate beings from the people and objects around </a:t>
            </a:r>
            <a:r>
              <a:rPr lang="en-US" sz="2800" b="0" i="0">
                <a:solidFill>
                  <a:schemeClr val="tx1"/>
                </a:solidFill>
                <a:effectLst/>
                <a:latin typeface="Lato"/>
              </a:rPr>
              <a:t>them.</a:t>
            </a:r>
          </a:p>
          <a:p>
            <a:pPr marL="457200" indent="-457200" algn="just" fontAlgn="base">
              <a:buFont typeface="Arial" panose="020B0604020202020204" pitchFamily="34" charset="0"/>
              <a:buChar char="•"/>
            </a:pPr>
            <a:r>
              <a:rPr lang="en-US" sz="2800" b="0" i="0">
                <a:solidFill>
                  <a:schemeClr val="tx1"/>
                </a:solidFill>
                <a:effectLst/>
                <a:latin typeface="Lato"/>
              </a:rPr>
              <a:t>They </a:t>
            </a:r>
            <a:r>
              <a:rPr lang="en-US" sz="2800" b="0" i="0" dirty="0">
                <a:solidFill>
                  <a:schemeClr val="tx1"/>
                </a:solidFill>
                <a:effectLst/>
                <a:latin typeface="Lato"/>
              </a:rPr>
              <a:t>realize that their actions can cause things to happen in the world around them</a:t>
            </a:r>
          </a:p>
          <a:p>
            <a:pPr marL="0" marR="0" lvl="0" indent="0" algn="l" rtl="0">
              <a:lnSpc>
                <a:spcPct val="100000"/>
              </a:lnSpc>
              <a:spcBef>
                <a:spcPts val="0"/>
              </a:spcBef>
              <a:spcAft>
                <a:spcPts val="0"/>
              </a:spcAft>
              <a:buNone/>
            </a:pPr>
            <a:endParaRPr sz="18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08940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 y="0"/>
            <a:ext cx="9144000" cy="7030386"/>
          </a:xfrm>
          <a:prstGeom prst="rect">
            <a:avLst/>
          </a:prstGeom>
          <a:noFill/>
          <a:ln>
            <a:noFill/>
          </a:ln>
        </p:spPr>
        <p:txBody>
          <a:bodyPr spcFirstLastPara="1" wrap="square" lIns="91425" tIns="45700" rIns="91425" bIns="45700" anchor="t" anchorCtr="0">
            <a:noAutofit/>
          </a:bodyPr>
          <a:lstStyle/>
          <a:p>
            <a:pPr algn="l" fontAlgn="base"/>
            <a:r>
              <a:rPr lang="en-US" sz="2800" b="1" i="0" u="sng" dirty="0">
                <a:solidFill>
                  <a:schemeClr val="tx1"/>
                </a:solidFill>
                <a:effectLst/>
                <a:latin typeface="Lato"/>
              </a:rPr>
              <a:t>The Preoperational Stage</a:t>
            </a:r>
          </a:p>
          <a:p>
            <a:pPr algn="l" fontAlgn="base"/>
            <a:r>
              <a:rPr lang="en-US" sz="2800" b="1" i="0" dirty="0">
                <a:solidFill>
                  <a:schemeClr val="tx1"/>
                </a:solidFill>
                <a:effectLst/>
                <a:latin typeface="Lato"/>
              </a:rPr>
              <a:t>Ages: 2 to 7 Years</a:t>
            </a:r>
            <a:endParaRPr lang="en-US" sz="2800" b="0" i="0" dirty="0">
              <a:solidFill>
                <a:schemeClr val="tx1"/>
              </a:solidFill>
              <a:effectLst/>
              <a:latin typeface="Lato"/>
            </a:endParaRPr>
          </a:p>
          <a:p>
            <a:pPr algn="l" fontAlgn="base"/>
            <a:r>
              <a:rPr lang="en-US" sz="2800" b="0" i="0" dirty="0">
                <a:solidFill>
                  <a:srgbClr val="212121"/>
                </a:solidFill>
                <a:effectLst/>
                <a:latin typeface="Lato"/>
              </a:rPr>
              <a:t>Major Characteristics and Developmental Changes:</a:t>
            </a:r>
          </a:p>
          <a:p>
            <a:pPr marL="457200" indent="-457200" algn="l" fontAlgn="base">
              <a:buFont typeface="Arial" panose="020B0604020202020204" pitchFamily="34" charset="0"/>
              <a:buChar char="•"/>
            </a:pPr>
            <a:r>
              <a:rPr lang="en-US" sz="2800" b="0" i="0" dirty="0">
                <a:solidFill>
                  <a:srgbClr val="212121"/>
                </a:solidFill>
                <a:effectLst/>
                <a:latin typeface="Lato"/>
              </a:rPr>
              <a:t>Children begin to think symbolically and learn to use words and pictures to represent objects.</a:t>
            </a:r>
          </a:p>
          <a:p>
            <a:pPr marL="457200" indent="-457200" algn="l" fontAlgn="base">
              <a:buFont typeface="Arial" panose="020B0604020202020204" pitchFamily="34" charset="0"/>
              <a:buChar char="•"/>
            </a:pPr>
            <a:r>
              <a:rPr lang="en-US" sz="2800" b="0" i="0" dirty="0">
                <a:solidFill>
                  <a:srgbClr val="212121"/>
                </a:solidFill>
                <a:effectLst/>
                <a:latin typeface="Lato"/>
              </a:rPr>
              <a:t>Children at this stage tend to be egocentric and struggle to see things from the perspective of others.</a:t>
            </a:r>
          </a:p>
          <a:p>
            <a:pPr marL="457200" indent="-457200" algn="l" fontAlgn="base">
              <a:buFont typeface="Arial" panose="020B0604020202020204" pitchFamily="34" charset="0"/>
              <a:buChar char="•"/>
            </a:pPr>
            <a:r>
              <a:rPr lang="en-US" sz="2800" b="0" i="0" dirty="0">
                <a:solidFill>
                  <a:srgbClr val="212121"/>
                </a:solidFill>
                <a:effectLst/>
                <a:latin typeface="Lato"/>
              </a:rPr>
              <a:t>While they are getting better with language and thinking, they still tend to think about things in very concrete terms.</a:t>
            </a:r>
          </a:p>
        </p:txBody>
      </p:sp>
    </p:spTree>
    <p:extLst>
      <p:ext uri="{BB962C8B-B14F-4D97-AF65-F5344CB8AC3E}">
        <p14:creationId xmlns:p14="http://schemas.microsoft.com/office/powerpoint/2010/main" val="2911477396"/>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500</Words>
  <Application>Microsoft Office PowerPoint</Application>
  <PresentationFormat>On-screen Show (4:3)</PresentationFormat>
  <Paragraphs>49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Lato</vt:lpstr>
      <vt:lpstr>Custom</vt:lpstr>
      <vt:lpstr>Sociology   BBA Semester: 3rd Lecture No. 16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271</cp:revision>
  <dcterms:modified xsi:type="dcterms:W3CDTF">2020-12-03T08:29:36Z</dcterms:modified>
</cp:coreProperties>
</file>