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1" r:id="rId1"/>
  </p:sldMasterIdLst>
  <p:notesMasterIdLst>
    <p:notesMasterId r:id="rId30"/>
  </p:notesMasterIdLst>
  <p:sldIdLst>
    <p:sldId id="271" r:id="rId2"/>
    <p:sldId id="276" r:id="rId3"/>
    <p:sldId id="270" r:id="rId4"/>
    <p:sldId id="256" r:id="rId5"/>
    <p:sldId id="279" r:id="rId6"/>
    <p:sldId id="280" r:id="rId7"/>
    <p:sldId id="281" r:id="rId8"/>
    <p:sldId id="257" r:id="rId9"/>
    <p:sldId id="258" r:id="rId10"/>
    <p:sldId id="260" r:id="rId11"/>
    <p:sldId id="261" r:id="rId12"/>
    <p:sldId id="282" r:id="rId13"/>
    <p:sldId id="262" r:id="rId14"/>
    <p:sldId id="263" r:id="rId15"/>
    <p:sldId id="264" r:id="rId16"/>
    <p:sldId id="272" r:id="rId17"/>
    <p:sldId id="265" r:id="rId18"/>
    <p:sldId id="283" r:id="rId19"/>
    <p:sldId id="284" r:id="rId20"/>
    <p:sldId id="285" r:id="rId21"/>
    <p:sldId id="266" r:id="rId22"/>
    <p:sldId id="273" r:id="rId23"/>
    <p:sldId id="267" r:id="rId24"/>
    <p:sldId id="268" r:id="rId25"/>
    <p:sldId id="274" r:id="rId26"/>
    <p:sldId id="269" r:id="rId27"/>
    <p:sldId id="286" r:id="rId28"/>
    <p:sldId id="275"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50" d="100"/>
          <a:sy n="50" d="100"/>
        </p:scale>
        <p:origin x="-1195" y="-8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042"/>
    </p:cViewPr>
  </p:sorterViewPr>
  <p:notesViewPr>
    <p:cSldViewPr>
      <p:cViewPr varScale="1">
        <p:scale>
          <a:sx n="38" d="100"/>
          <a:sy n="38" d="100"/>
        </p:scale>
        <p:origin x="-2314"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11E689-78EC-4F40-828B-2E81F3B0FFD1}" type="datetimeFigureOut">
              <a:rPr lang="en-US" smtClean="0"/>
              <a:t>12-Nov-20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EB48D6-B407-46D3-9A90-5E75037741DA}" type="slidenum">
              <a:rPr lang="en-US" smtClean="0"/>
              <a:t>‹#›</a:t>
            </a:fld>
            <a:endParaRPr lang="en-US"/>
          </a:p>
        </p:txBody>
      </p:sp>
    </p:spTree>
    <p:extLst>
      <p:ext uri="{BB962C8B-B14F-4D97-AF65-F5344CB8AC3E}">
        <p14:creationId xmlns:p14="http://schemas.microsoft.com/office/powerpoint/2010/main" val="1007958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EB48D6-B407-46D3-9A90-5E75037741DA}" type="slidenum">
              <a:rPr lang="en-US" smtClean="0"/>
              <a:t>1</a:t>
            </a:fld>
            <a:endParaRPr lang="en-US"/>
          </a:p>
        </p:txBody>
      </p:sp>
    </p:spTree>
    <p:extLst>
      <p:ext uri="{BB962C8B-B14F-4D97-AF65-F5344CB8AC3E}">
        <p14:creationId xmlns:p14="http://schemas.microsoft.com/office/powerpoint/2010/main" val="1188651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12-Nov-20</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12-Nov-20</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12-Nov-20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12-Nov-20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D8BD707-D9CF-40AE-B4C6-C98DA3205C09}" type="datetimeFigureOut">
              <a:rPr lang="en-US" smtClean="0"/>
              <a:pPr/>
              <a:t>12-Nov-20</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092" r:id="rId1"/>
    <p:sldLayoutId id="2147484093" r:id="rId2"/>
    <p:sldLayoutId id="2147484094" r:id="rId3"/>
    <p:sldLayoutId id="2147484095" r:id="rId4"/>
    <p:sldLayoutId id="2147484096" r:id="rId5"/>
    <p:sldLayoutId id="2147484097" r:id="rId6"/>
    <p:sldLayoutId id="2147484098" r:id="rId7"/>
    <p:sldLayoutId id="2147484099" r:id="rId8"/>
    <p:sldLayoutId id="2147484100" r:id="rId9"/>
    <p:sldLayoutId id="2147484101" r:id="rId10"/>
    <p:sldLayoutId id="2147484102"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bgsu.edu/education-and-human-development/school-of-educational-foundations-leadership-policy/educational-foundations-inquiry/social-foundations-of-education.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asaaaaaaaaaaaaaaaaa.jpg"/>
          <p:cNvPicPr>
            <a:picLocks noGrp="1" noChangeAspect="1"/>
          </p:cNvPicPr>
          <p:nvPr>
            <p:ph idx="1"/>
          </p:nvPr>
        </p:nvPicPr>
        <p:blipFill>
          <a:blip r:embed="rId3"/>
          <a:stretch>
            <a:fillRect/>
          </a:stretch>
        </p:blipFill>
        <p:spPr>
          <a:xfrm>
            <a:off x="0" y="0"/>
            <a:ext cx="9143999" cy="6858000"/>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Relationship of Science and Society</a:t>
            </a:r>
            <a:endParaRPr lang="en-US" b="1" dirty="0"/>
          </a:p>
        </p:txBody>
      </p:sp>
      <p:sp>
        <p:nvSpPr>
          <p:cNvPr id="3" name="Content Placeholder 2"/>
          <p:cNvSpPr>
            <a:spLocks noGrp="1"/>
          </p:cNvSpPr>
          <p:nvPr>
            <p:ph idx="1"/>
          </p:nvPr>
        </p:nvSpPr>
        <p:spPr/>
        <p:txBody>
          <a:bodyPr>
            <a:normAutofit/>
          </a:bodyPr>
          <a:lstStyle/>
          <a:p>
            <a:pPr algn="just"/>
            <a:r>
              <a:rPr lang="en-US" sz="2400" dirty="0" smtClean="0"/>
              <a:t>Infrastructures in the society has developed with the help of science and technology.</a:t>
            </a:r>
          </a:p>
          <a:p>
            <a:pPr algn="just"/>
            <a:r>
              <a:rPr lang="en-US" sz="2400" dirty="0" smtClean="0"/>
              <a:t>The invention of the telephone and radio services has </a:t>
            </a:r>
          </a:p>
          <a:p>
            <a:pPr algn="just">
              <a:buNone/>
            </a:pPr>
            <a:r>
              <a:rPr lang="en-US" sz="2400" dirty="0" smtClean="0"/>
              <a:t>    expanded human communication. </a:t>
            </a:r>
          </a:p>
          <a:p>
            <a:pPr algn="just"/>
            <a:r>
              <a:rPr lang="en-US" sz="2400" dirty="0" smtClean="0"/>
              <a:t>Society can not exist without the industry we have today. Society needs science and techn</a:t>
            </a:r>
            <a:r>
              <a:rPr lang="en-US" dirty="0" smtClean="0"/>
              <a:t>ology.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1" y="624110"/>
            <a:ext cx="6934199" cy="1280890"/>
          </a:xfrm>
        </p:spPr>
        <p:txBody>
          <a:bodyPr>
            <a:normAutofit fontScale="90000"/>
          </a:bodyPr>
          <a:lstStyle/>
          <a:p>
            <a:r>
              <a:rPr lang="en-US" dirty="0"/>
              <a:t>Relationship of Science and </a:t>
            </a:r>
            <a:r>
              <a:rPr lang="en-US" dirty="0" smtClean="0"/>
              <a:t>Society(</a:t>
            </a:r>
            <a:r>
              <a:rPr lang="en-US" dirty="0" err="1" smtClean="0"/>
              <a:t>cont</a:t>
            </a:r>
            <a:r>
              <a:rPr lang="en-US" dirty="0" smtClean="0"/>
              <a:t>…)</a:t>
            </a:r>
            <a:endParaRPr lang="en-US" dirty="0"/>
          </a:p>
        </p:txBody>
      </p:sp>
      <p:sp>
        <p:nvSpPr>
          <p:cNvPr id="3" name="Content Placeholder 2"/>
          <p:cNvSpPr>
            <a:spLocks noGrp="1"/>
          </p:cNvSpPr>
          <p:nvPr>
            <p:ph sz="half" idx="1"/>
          </p:nvPr>
        </p:nvSpPr>
        <p:spPr>
          <a:xfrm>
            <a:off x="1942416" y="2057400"/>
            <a:ext cx="6287184" cy="4038600"/>
          </a:xfrm>
        </p:spPr>
        <p:txBody>
          <a:bodyPr/>
          <a:lstStyle/>
          <a:p>
            <a:pPr marL="0" indent="0">
              <a:buNone/>
            </a:pPr>
            <a:endParaRPr lang="en-US" sz="2400" dirty="0"/>
          </a:p>
        </p:txBody>
      </p:sp>
      <p:pic>
        <p:nvPicPr>
          <p:cNvPr id="10" name="Content Placeholder 9" descr="images cccccccccccccccc.jpg"/>
          <p:cNvPicPr>
            <a:picLocks noGrp="1" noChangeAspect="1"/>
          </p:cNvPicPr>
          <p:nvPr>
            <p:ph sz="half" idx="2"/>
          </p:nvPr>
        </p:nvPicPr>
        <p:blipFill>
          <a:blip r:embed="rId2"/>
          <a:stretch>
            <a:fillRect/>
          </a:stretch>
        </p:blipFill>
        <p:spPr>
          <a:xfrm>
            <a:off x="1600201" y="1905000"/>
            <a:ext cx="6934199" cy="43434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b="1" dirty="0"/>
              <a:t>Relationship of Science and Society(</a:t>
            </a:r>
            <a:r>
              <a:rPr lang="en-US" b="1" dirty="0" err="1"/>
              <a:t>cont</a:t>
            </a:r>
            <a:r>
              <a:rPr lang="en-US" b="1" dirty="0"/>
              <a:t>…)</a:t>
            </a:r>
          </a:p>
        </p:txBody>
      </p:sp>
      <p:sp>
        <p:nvSpPr>
          <p:cNvPr id="6" name="Content Placeholder 5"/>
          <p:cNvSpPr>
            <a:spLocks noGrp="1"/>
          </p:cNvSpPr>
          <p:nvPr>
            <p:ph idx="1"/>
          </p:nvPr>
        </p:nvSpPr>
        <p:spPr/>
        <p:txBody>
          <a:bodyPr>
            <a:normAutofit/>
          </a:bodyPr>
          <a:lstStyle/>
          <a:p>
            <a:r>
              <a:rPr lang="en-US" sz="2400" b="1" dirty="0"/>
              <a:t>Science and technology studies</a:t>
            </a:r>
            <a:r>
              <a:rPr lang="en-US" sz="2400" dirty="0"/>
              <a:t>, or </a:t>
            </a:r>
            <a:r>
              <a:rPr lang="en-US" sz="2400" b="1" dirty="0"/>
              <a:t>science, technology and society</a:t>
            </a:r>
            <a:r>
              <a:rPr lang="en-US" sz="2400" dirty="0"/>
              <a:t> studies (both abbreviated </a:t>
            </a:r>
            <a:r>
              <a:rPr lang="en-US" sz="2400" b="1" dirty="0"/>
              <a:t>STS</a:t>
            </a:r>
            <a:r>
              <a:rPr lang="en-US" sz="2400" dirty="0"/>
              <a:t>) is the study of how society, politics, and culture affect scientific research and technological innovation, and how these, in turn, affect society, politics and culture</a:t>
            </a:r>
            <a:r>
              <a:rPr lang="en-US" sz="2000" dirty="0"/>
              <a:t>.</a:t>
            </a:r>
          </a:p>
        </p:txBody>
      </p:sp>
    </p:spTree>
    <p:extLst>
      <p:ext uri="{BB962C8B-B14F-4D97-AF65-F5344CB8AC3E}">
        <p14:creationId xmlns:p14="http://schemas.microsoft.com/office/powerpoint/2010/main" val="7714735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Cultural </a:t>
            </a:r>
            <a:r>
              <a:rPr lang="en-US" b="1" dirty="0" smtClean="0"/>
              <a:t>studies:</a:t>
            </a:r>
            <a:endParaRPr lang="en-US" dirty="0"/>
          </a:p>
        </p:txBody>
      </p:sp>
      <p:sp>
        <p:nvSpPr>
          <p:cNvPr id="3" name="Content Placeholder 2"/>
          <p:cNvSpPr>
            <a:spLocks noGrp="1"/>
          </p:cNvSpPr>
          <p:nvPr>
            <p:ph idx="1"/>
          </p:nvPr>
        </p:nvSpPr>
        <p:spPr/>
        <p:txBody>
          <a:bodyPr>
            <a:normAutofit/>
          </a:bodyPr>
          <a:lstStyle/>
          <a:p>
            <a:r>
              <a:rPr lang="en-US" sz="2000" b="1" dirty="0" smtClean="0"/>
              <a:t>Cultural studies</a:t>
            </a:r>
            <a:r>
              <a:rPr lang="en-US" sz="2000" dirty="0" smtClean="0"/>
              <a:t> is an innovative interdisciplinary field of research and teaching that investigates the ways in which “</a:t>
            </a:r>
            <a:r>
              <a:rPr lang="en-US" sz="2000" b="1" dirty="0" smtClean="0"/>
              <a:t>culture</a:t>
            </a:r>
            <a:r>
              <a:rPr lang="en-US" sz="2000" dirty="0" smtClean="0"/>
              <a:t>” creates and transforms individual experiences, everyday life, social relations and power.</a:t>
            </a:r>
          </a:p>
          <a:p>
            <a:r>
              <a:rPr lang="en-US" sz="2000" dirty="0" smtClean="0"/>
              <a:t>It  </a:t>
            </a:r>
            <a:r>
              <a:rPr lang="en-US" sz="2000" dirty="0"/>
              <a:t>helps us to understand ourselves and those around us by exploring a wide range of institutions, media, concepts and formations such as television, multiculturalism, and </a:t>
            </a:r>
            <a:r>
              <a:rPr lang="en-US" sz="2000" b="1" dirty="0"/>
              <a:t>cultural</a:t>
            </a:r>
            <a:r>
              <a:rPr lang="en-US" sz="2000" dirty="0"/>
              <a:t> heritage. </a:t>
            </a:r>
            <a:r>
              <a:rPr lang="en-US" sz="2000" b="1" dirty="0"/>
              <a:t>Cultural studies</a:t>
            </a:r>
            <a:r>
              <a:rPr lang="en-US" sz="2000" dirty="0"/>
              <a:t> deals with </a:t>
            </a:r>
            <a:r>
              <a:rPr lang="en-US" sz="2000" b="1" dirty="0"/>
              <a:t>culture</a:t>
            </a:r>
            <a:r>
              <a:rPr lang="en-US" sz="2000" dirty="0"/>
              <a:t> as a part of everyday life.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304800"/>
            <a:ext cx="6934200" cy="1143000"/>
          </a:xfrm>
        </p:spPr>
        <p:txBody>
          <a:bodyPr>
            <a:normAutofit fontScale="90000"/>
          </a:bodyPr>
          <a:lstStyle/>
          <a:p>
            <a:r>
              <a:rPr lang="en-US" b="1" dirty="0" smtClean="0"/>
              <a:t>Cultural Studies of Science Education</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2400" dirty="0"/>
              <a:t>S</a:t>
            </a:r>
            <a:r>
              <a:rPr lang="en-US" sz="2400" dirty="0" smtClean="0"/>
              <a:t>cience education as a cultural, cross-age, cross-class, and cross-disciplinary phenomenon. It establishes bridges between science education and social studies of science, public understanding of science, science and human values, and science and literacy. </a:t>
            </a: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Social Reconstruction:</a:t>
            </a:r>
            <a:endParaRPr lang="en-US" b="1" dirty="0"/>
          </a:p>
        </p:txBody>
      </p:sp>
      <p:pic>
        <p:nvPicPr>
          <p:cNvPr id="4" name="Content Placeholder 3" descr="social-reconstruction-1-728.jpg"/>
          <p:cNvPicPr>
            <a:picLocks noGrp="1" noChangeAspect="1"/>
          </p:cNvPicPr>
          <p:nvPr>
            <p:ph idx="1"/>
          </p:nvPr>
        </p:nvPicPr>
        <p:blipFill>
          <a:blip r:embed="rId2">
            <a:clrChange>
              <a:clrFrom>
                <a:srgbClr val="00FF01"/>
              </a:clrFrom>
              <a:clrTo>
                <a:srgbClr val="00FF01">
                  <a:alpha val="0"/>
                </a:srgbClr>
              </a:clrTo>
            </a:clrChange>
          </a:blip>
          <a:stretch>
            <a:fillRect/>
          </a:stretch>
        </p:blipFill>
        <p:spPr>
          <a:xfrm>
            <a:off x="1945200" y="2133600"/>
            <a:ext cx="6512999" cy="44196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153400" cy="1371600"/>
          </a:xfrm>
        </p:spPr>
        <p:txBody>
          <a:bodyPr>
            <a:normAutofit/>
          </a:bodyPr>
          <a:lstStyle/>
          <a:p>
            <a:r>
              <a:rPr lang="en-US" b="1" dirty="0"/>
              <a:t>The Two Major Premises of</a:t>
            </a:r>
            <a:br>
              <a:rPr lang="en-US" b="1" dirty="0"/>
            </a:br>
            <a:r>
              <a:rPr lang="en-US" b="1" dirty="0" smtClean="0"/>
              <a:t>Reconstruction</a:t>
            </a:r>
            <a:endParaRPr lang="en-US" dirty="0"/>
          </a:p>
        </p:txBody>
      </p:sp>
      <p:sp>
        <p:nvSpPr>
          <p:cNvPr id="6" name="Content Placeholder 5"/>
          <p:cNvSpPr>
            <a:spLocks noGrp="1"/>
          </p:cNvSpPr>
          <p:nvPr>
            <p:ph idx="1"/>
          </p:nvPr>
        </p:nvSpPr>
        <p:spPr/>
        <p:txBody>
          <a:bodyPr>
            <a:noAutofit/>
          </a:bodyPr>
          <a:lstStyle/>
          <a:p>
            <a:r>
              <a:rPr lang="en-US" sz="2400" dirty="0"/>
              <a:t>S</a:t>
            </a:r>
            <a:r>
              <a:rPr lang="en-US" sz="2400" dirty="0" smtClean="0"/>
              <a:t>ociety </a:t>
            </a:r>
            <a:r>
              <a:rPr lang="en-US" sz="2400" dirty="0"/>
              <a:t>is in need of </a:t>
            </a:r>
            <a:r>
              <a:rPr lang="en-US" sz="2400" dirty="0" smtClean="0"/>
              <a:t>constant reconstruction </a:t>
            </a:r>
            <a:r>
              <a:rPr lang="en-US" sz="2400" dirty="0"/>
              <a:t>or change</a:t>
            </a:r>
          </a:p>
          <a:p>
            <a:r>
              <a:rPr lang="en-US" sz="2400" dirty="0" smtClean="0"/>
              <a:t> </a:t>
            </a:r>
            <a:r>
              <a:rPr lang="en-US" sz="2400" dirty="0"/>
              <a:t>Such social change involves </a:t>
            </a:r>
            <a:r>
              <a:rPr lang="en-US" sz="2400" dirty="0" smtClean="0"/>
              <a:t>a reconstruction </a:t>
            </a:r>
            <a:r>
              <a:rPr lang="en-US" sz="2400" dirty="0"/>
              <a:t>of education and the </a:t>
            </a:r>
            <a:r>
              <a:rPr lang="en-US" sz="2400" dirty="0" smtClean="0"/>
              <a:t>use of </a:t>
            </a:r>
            <a:r>
              <a:rPr lang="en-US" sz="2400" dirty="0"/>
              <a:t>education in reconstructing </a:t>
            </a:r>
            <a:r>
              <a:rPr lang="en-US" sz="2400" dirty="0" smtClean="0"/>
              <a:t>the society</a:t>
            </a:r>
          </a:p>
          <a:p>
            <a:r>
              <a:rPr lang="en-US" sz="2400" dirty="0" smtClean="0"/>
              <a:t>History:</a:t>
            </a:r>
          </a:p>
          <a:p>
            <a:pPr marL="0" indent="0">
              <a:buNone/>
            </a:pPr>
            <a:r>
              <a:rPr lang="en-US" sz="2400" dirty="0" smtClean="0"/>
              <a:t>     Robert Owen and Edward Bellamy were part of the industrial revolution</a:t>
            </a:r>
            <a:r>
              <a:rPr lang="en-US" sz="2400" dirty="0"/>
              <a:t>, but saw the use of technology </a:t>
            </a:r>
            <a:r>
              <a:rPr lang="en-US" sz="2400" dirty="0" smtClean="0"/>
              <a:t>not only </a:t>
            </a:r>
            <a:r>
              <a:rPr lang="en-US" sz="2400" dirty="0"/>
              <a:t>for the production of wealth, but for </a:t>
            </a:r>
            <a:r>
              <a:rPr lang="en-US" sz="2400" dirty="0" smtClean="0"/>
              <a:t>improving the lot </a:t>
            </a:r>
            <a:r>
              <a:rPr lang="en-US" sz="2400" dirty="0"/>
              <a:t>of humanity throughout the world.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Science for Social Reconstruction</a:t>
            </a:r>
            <a:endParaRPr lang="en-US" b="1" dirty="0"/>
          </a:p>
        </p:txBody>
      </p:sp>
      <p:sp>
        <p:nvSpPr>
          <p:cNvPr id="3" name="Content Placeholder 2"/>
          <p:cNvSpPr>
            <a:spLocks noGrp="1"/>
          </p:cNvSpPr>
          <p:nvPr>
            <p:ph idx="1"/>
          </p:nvPr>
        </p:nvSpPr>
        <p:spPr/>
        <p:txBody>
          <a:bodyPr>
            <a:normAutofit/>
          </a:bodyPr>
          <a:lstStyle/>
          <a:p>
            <a:r>
              <a:rPr lang="en-US" sz="2400" dirty="0" smtClean="0"/>
              <a:t>Social Reconstruction”, endeavored to assess the contribution which men of science can make to the solution of our social and economic problems. </a:t>
            </a:r>
          </a:p>
          <a:p>
            <a:r>
              <a:rPr lang="en-US" sz="2400" dirty="0" smtClean="0"/>
              <a:t>While the lag between a scientific discovery and its application tends to decrease and consequently the rate of change produced by scientific knowledge to increase, he does not think that the rate of change will continue to increase. </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Science for </a:t>
            </a:r>
            <a:r>
              <a:rPr lang="en-US" b="1" dirty="0" smtClean="0"/>
              <a:t>Social Reconstruction</a:t>
            </a:r>
            <a:endParaRPr lang="en-US" b="1" dirty="0"/>
          </a:p>
        </p:txBody>
      </p:sp>
      <p:sp>
        <p:nvSpPr>
          <p:cNvPr id="3" name="Content Placeholder 2"/>
          <p:cNvSpPr>
            <a:spLocks noGrp="1"/>
          </p:cNvSpPr>
          <p:nvPr>
            <p:ph idx="1"/>
          </p:nvPr>
        </p:nvSpPr>
        <p:spPr/>
        <p:txBody>
          <a:bodyPr>
            <a:normAutofit/>
          </a:bodyPr>
          <a:lstStyle/>
          <a:p>
            <a:r>
              <a:rPr lang="en-US" dirty="0" smtClean="0"/>
              <a:t>Reconstructionists promotes </a:t>
            </a:r>
            <a:r>
              <a:rPr lang="en-US" dirty="0"/>
              <a:t>such things as the scientific method, </a:t>
            </a:r>
            <a:r>
              <a:rPr lang="en-US" dirty="0" smtClean="0"/>
              <a:t>problem solving</a:t>
            </a:r>
            <a:r>
              <a:rPr lang="en-US" dirty="0"/>
              <a:t>, naturalism, and </a:t>
            </a:r>
            <a:r>
              <a:rPr lang="en-US" dirty="0" smtClean="0"/>
              <a:t>humanism.</a:t>
            </a:r>
            <a:endParaRPr lang="en-US" dirty="0"/>
          </a:p>
          <a:p>
            <a:r>
              <a:rPr lang="en-US" dirty="0"/>
              <a:t>Although pragmatism advocates continuous change </a:t>
            </a:r>
            <a:r>
              <a:rPr lang="en-US" dirty="0" smtClean="0"/>
              <a:t>and a </a:t>
            </a:r>
            <a:r>
              <a:rPr lang="en-US" dirty="0"/>
              <a:t>forward-looking approach to the problems of people </a:t>
            </a:r>
            <a:r>
              <a:rPr lang="en-US" dirty="0" smtClean="0"/>
              <a:t>and society </a:t>
            </a:r>
            <a:r>
              <a:rPr lang="en-US" dirty="0"/>
              <a:t>it has become a tool for helping people adjust </a:t>
            </a:r>
            <a:r>
              <a:rPr lang="en-US" dirty="0" smtClean="0"/>
              <a:t>to society </a:t>
            </a:r>
            <a:r>
              <a:rPr lang="en-US" dirty="0"/>
              <a:t>rather than change it.</a:t>
            </a:r>
          </a:p>
          <a:p>
            <a:r>
              <a:rPr lang="en-US" dirty="0"/>
              <a:t>Education, from the reconstructionist’s view, is a </a:t>
            </a:r>
            <a:r>
              <a:rPr lang="en-US" dirty="0" smtClean="0"/>
              <a:t>tool for </a:t>
            </a:r>
            <a:r>
              <a:rPr lang="en-US" dirty="0"/>
              <a:t>immediate and continuous change.</a:t>
            </a:r>
          </a:p>
        </p:txBody>
      </p:sp>
    </p:spTree>
    <p:extLst>
      <p:ext uri="{BB962C8B-B14F-4D97-AF65-F5344CB8AC3E}">
        <p14:creationId xmlns:p14="http://schemas.microsoft.com/office/powerpoint/2010/main" val="2324307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Reconstructionism</a:t>
            </a:r>
            <a:br>
              <a:rPr lang="en-US" b="1" dirty="0"/>
            </a:br>
            <a:r>
              <a:rPr lang="en-US" b="1" dirty="0"/>
              <a:t>and </a:t>
            </a:r>
            <a:r>
              <a:rPr lang="en-US" b="1" dirty="0" smtClean="0"/>
              <a:t>Education:</a:t>
            </a:r>
            <a:endParaRPr lang="en-US" dirty="0"/>
          </a:p>
        </p:txBody>
      </p:sp>
      <p:sp>
        <p:nvSpPr>
          <p:cNvPr id="3" name="Content Placeholder 2"/>
          <p:cNvSpPr>
            <a:spLocks noGrp="1"/>
          </p:cNvSpPr>
          <p:nvPr>
            <p:ph idx="1"/>
          </p:nvPr>
        </p:nvSpPr>
        <p:spPr/>
        <p:txBody>
          <a:bodyPr>
            <a:noAutofit/>
          </a:bodyPr>
          <a:lstStyle/>
          <a:p>
            <a:r>
              <a:rPr lang="en-US" sz="2200" b="1" dirty="0"/>
              <a:t>Focus of </a:t>
            </a:r>
            <a:r>
              <a:rPr lang="en-US" sz="2200" b="1" dirty="0" smtClean="0"/>
              <a:t>Learning:</a:t>
            </a:r>
          </a:p>
          <a:p>
            <a:pPr marL="0" indent="0">
              <a:buNone/>
            </a:pPr>
            <a:endParaRPr lang="en-US" sz="2200" b="1" dirty="0" smtClean="0"/>
          </a:p>
          <a:p>
            <a:pPr marL="0" indent="0">
              <a:buNone/>
            </a:pPr>
            <a:r>
              <a:rPr lang="en-US" sz="2200" b="1" dirty="0"/>
              <a:t> </a:t>
            </a:r>
            <a:r>
              <a:rPr lang="en-US" sz="2200" b="1" dirty="0" smtClean="0"/>
              <a:t>     *</a:t>
            </a:r>
            <a:r>
              <a:rPr lang="en-US" sz="2200" dirty="0" smtClean="0"/>
              <a:t>Critically </a:t>
            </a:r>
            <a:r>
              <a:rPr lang="en-US" sz="2200" dirty="0"/>
              <a:t>analyze world events</a:t>
            </a:r>
          </a:p>
          <a:p>
            <a:pPr marL="0" indent="0">
              <a:buNone/>
            </a:pPr>
            <a:r>
              <a:rPr lang="en-US" sz="2200" dirty="0" smtClean="0"/>
              <a:t>      *</a:t>
            </a:r>
            <a:r>
              <a:rPr lang="en-US" sz="2200" dirty="0"/>
              <a:t>Explore controversial </a:t>
            </a:r>
            <a:r>
              <a:rPr lang="en-US" sz="2200" dirty="0" smtClean="0"/>
              <a:t>issues</a:t>
            </a:r>
          </a:p>
          <a:p>
            <a:pPr marL="0" indent="0">
              <a:buNone/>
            </a:pPr>
            <a:r>
              <a:rPr lang="en-US" sz="2200" dirty="0"/>
              <a:t> </a:t>
            </a:r>
            <a:r>
              <a:rPr lang="en-US" sz="2200" dirty="0" smtClean="0"/>
              <a:t>     *Develop </a:t>
            </a:r>
            <a:r>
              <a:rPr lang="en-US" sz="2200" dirty="0"/>
              <a:t>vision for new and </a:t>
            </a:r>
            <a:r>
              <a:rPr lang="en-US" sz="2200" dirty="0" smtClean="0"/>
              <a:t>better world</a:t>
            </a:r>
            <a:endParaRPr lang="en-US" sz="2200" dirty="0"/>
          </a:p>
          <a:p>
            <a:pPr marL="0" indent="0">
              <a:buNone/>
            </a:pPr>
            <a:r>
              <a:rPr lang="en-US" sz="2200" dirty="0"/>
              <a:t> </a:t>
            </a:r>
            <a:r>
              <a:rPr lang="en-US" sz="2200" dirty="0" smtClean="0"/>
              <a:t>     *Promote </a:t>
            </a:r>
            <a:r>
              <a:rPr lang="en-US" sz="2200" dirty="0"/>
              <a:t>programs of </a:t>
            </a:r>
            <a:r>
              <a:rPr lang="en-US" sz="2200" dirty="0" smtClean="0"/>
              <a:t>cultural renewal</a:t>
            </a:r>
            <a:endParaRPr lang="en-US" sz="2200" dirty="0"/>
          </a:p>
        </p:txBody>
      </p:sp>
    </p:spTree>
    <p:extLst>
      <p:ext uri="{BB962C8B-B14F-4D97-AF65-F5344CB8AC3E}">
        <p14:creationId xmlns:p14="http://schemas.microsoft.com/office/powerpoint/2010/main" val="31961566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990600"/>
            <a:ext cx="7772400" cy="4571999"/>
          </a:xfrm>
        </p:spPr>
        <p:txBody>
          <a:bodyPr>
            <a:noAutofit/>
          </a:bodyPr>
          <a:lstStyle/>
          <a:p>
            <a:r>
              <a:rPr lang="en-US" sz="6000" dirty="0" smtClean="0"/>
              <a:t>Socio-Economic Foundation Of Science Education</a:t>
            </a:r>
            <a:endParaRPr lang="en-US" sz="6000" dirty="0"/>
          </a:p>
        </p:txBody>
      </p:sp>
    </p:spTree>
    <p:extLst>
      <p:ext uri="{BB962C8B-B14F-4D97-AF65-F5344CB8AC3E}">
        <p14:creationId xmlns:p14="http://schemas.microsoft.com/office/powerpoint/2010/main" val="36297896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Role of the </a:t>
            </a:r>
            <a:r>
              <a:rPr lang="en-US" b="1" dirty="0" smtClean="0"/>
              <a:t>Teacher:</a:t>
            </a:r>
            <a:endParaRPr lang="en-US" dirty="0"/>
          </a:p>
        </p:txBody>
      </p:sp>
      <p:sp>
        <p:nvSpPr>
          <p:cNvPr id="3" name="Content Placeholder 2"/>
          <p:cNvSpPr>
            <a:spLocks noGrp="1"/>
          </p:cNvSpPr>
          <p:nvPr>
            <p:ph idx="1"/>
          </p:nvPr>
        </p:nvSpPr>
        <p:spPr/>
        <p:txBody>
          <a:bodyPr>
            <a:noAutofit/>
          </a:bodyPr>
          <a:lstStyle/>
          <a:p>
            <a:r>
              <a:rPr lang="en-US" sz="2000" dirty="0" smtClean="0"/>
              <a:t>An educator who is also a social activist</a:t>
            </a:r>
          </a:p>
          <a:p>
            <a:r>
              <a:rPr lang="en-US" sz="2000" dirty="0" smtClean="0"/>
              <a:t>Sees education as a tool for solving the problems of society</a:t>
            </a:r>
          </a:p>
          <a:p>
            <a:pPr marL="0" indent="0">
              <a:buNone/>
            </a:pPr>
            <a:r>
              <a:rPr lang="en-US" sz="2000" dirty="0" smtClean="0"/>
              <a:t>        - The teacher can inform others about the nature and the extent of the problem</a:t>
            </a:r>
          </a:p>
          <a:p>
            <a:pPr marL="0" indent="0">
              <a:buNone/>
            </a:pPr>
            <a:r>
              <a:rPr lang="en-US" sz="2000" dirty="0" smtClean="0"/>
              <a:t>       - Can suggest what one can do about these problems</a:t>
            </a:r>
          </a:p>
          <a:p>
            <a:r>
              <a:rPr lang="en-US" sz="2000" dirty="0" smtClean="0"/>
              <a:t>Rather than being passive dispensers of knowledge, teachers should become facilitators for analysis and change</a:t>
            </a:r>
            <a:endParaRPr lang="en-US" sz="2000" dirty="0"/>
          </a:p>
        </p:txBody>
      </p:sp>
    </p:spTree>
    <p:extLst>
      <p:ext uri="{BB962C8B-B14F-4D97-AF65-F5344CB8AC3E}">
        <p14:creationId xmlns:p14="http://schemas.microsoft.com/office/powerpoint/2010/main" val="9521278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Social development</a:t>
            </a:r>
            <a:endParaRPr lang="en-US" b="1" dirty="0"/>
          </a:p>
        </p:txBody>
      </p:sp>
      <p:sp>
        <p:nvSpPr>
          <p:cNvPr id="3" name="Content Placeholder 2"/>
          <p:cNvSpPr>
            <a:spLocks noGrp="1"/>
          </p:cNvSpPr>
          <p:nvPr>
            <p:ph idx="1"/>
          </p:nvPr>
        </p:nvSpPr>
        <p:spPr/>
        <p:txBody>
          <a:bodyPr>
            <a:normAutofit/>
          </a:bodyPr>
          <a:lstStyle/>
          <a:p>
            <a:endParaRPr lang="en-US" sz="2400" dirty="0" smtClean="0"/>
          </a:p>
          <a:p>
            <a:r>
              <a:rPr lang="en-US" sz="2400" b="1" dirty="0" smtClean="0"/>
              <a:t>Social development</a:t>
            </a:r>
            <a:r>
              <a:rPr lang="en-US" sz="2400" dirty="0" smtClean="0"/>
              <a:t> refers to the process by which a child learns to interact with others around them. As they </a:t>
            </a:r>
            <a:r>
              <a:rPr lang="en-US" sz="2400" b="1" dirty="0" smtClean="0"/>
              <a:t>develop</a:t>
            </a:r>
            <a:r>
              <a:rPr lang="en-US" sz="2400" dirty="0" smtClean="0"/>
              <a:t> and perceive their own individuality within their community, they also gain skills to communicate with other people and process their actions.</a:t>
            </a:r>
          </a:p>
          <a:p>
            <a:endParaRPr lang="en-US"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Social development</a:t>
            </a:r>
            <a:endParaRPr lang="en-US" dirty="0"/>
          </a:p>
        </p:txBody>
      </p:sp>
      <p:pic>
        <p:nvPicPr>
          <p:cNvPr id="4" name="Content Placeholder 3" descr="images zzzzzzzzzzz.jpg"/>
          <p:cNvPicPr>
            <a:picLocks noGrp="1" noChangeAspect="1"/>
          </p:cNvPicPr>
          <p:nvPr>
            <p:ph idx="1"/>
          </p:nvPr>
        </p:nvPicPr>
        <p:blipFill>
          <a:blip r:embed="rId2"/>
          <a:stretch>
            <a:fillRect/>
          </a:stretch>
        </p:blipFill>
        <p:spPr>
          <a:xfrm>
            <a:off x="1417320" y="2377281"/>
            <a:ext cx="5699760" cy="3124200"/>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Science and Social development</a:t>
            </a:r>
            <a:endParaRPr lang="en-US" b="1" dirty="0"/>
          </a:p>
        </p:txBody>
      </p:sp>
      <p:sp>
        <p:nvSpPr>
          <p:cNvPr id="3" name="Content Placeholder 2"/>
          <p:cNvSpPr>
            <a:spLocks noGrp="1"/>
          </p:cNvSpPr>
          <p:nvPr>
            <p:ph idx="1"/>
          </p:nvPr>
        </p:nvSpPr>
        <p:spPr/>
        <p:txBody>
          <a:bodyPr>
            <a:normAutofit/>
          </a:bodyPr>
          <a:lstStyle/>
          <a:p>
            <a:r>
              <a:rPr lang="en-US" sz="2400" b="1" dirty="0" smtClean="0"/>
              <a:t>Science</a:t>
            </a:r>
            <a:r>
              <a:rPr lang="en-US" sz="2400" dirty="0" smtClean="0"/>
              <a:t> and technology have had a major </a:t>
            </a:r>
            <a:r>
              <a:rPr lang="en-US" sz="2400" b="1" dirty="0" smtClean="0"/>
              <a:t>impact</a:t>
            </a:r>
            <a:r>
              <a:rPr lang="en-US" sz="2400" dirty="0" smtClean="0"/>
              <a:t> on </a:t>
            </a:r>
            <a:r>
              <a:rPr lang="en-US" sz="2400" b="1" dirty="0" smtClean="0"/>
              <a:t>society</a:t>
            </a:r>
            <a:r>
              <a:rPr lang="en-US" sz="2400" dirty="0" smtClean="0"/>
              <a:t>, and their </a:t>
            </a:r>
            <a:r>
              <a:rPr lang="en-US" sz="2400" b="1" dirty="0" smtClean="0"/>
              <a:t>impact</a:t>
            </a:r>
            <a:r>
              <a:rPr lang="en-US" sz="2400" dirty="0" smtClean="0"/>
              <a:t> is growing. ... By making life easier, </a:t>
            </a:r>
            <a:r>
              <a:rPr lang="en-US" sz="2400" b="1" dirty="0" smtClean="0"/>
              <a:t>science</a:t>
            </a:r>
            <a:r>
              <a:rPr lang="en-US" sz="2400" dirty="0" smtClean="0"/>
              <a:t> has given man the chance to pursue societal concerns such as ethics, aesthetics, education, and justice; to create cultures; and to improve human conditions.</a:t>
            </a:r>
            <a:endParaRPr lang="en-U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Leadership</a:t>
            </a:r>
            <a:r>
              <a:rPr lang="en-US" dirty="0" smtClean="0"/>
              <a:t> </a:t>
            </a:r>
            <a:endParaRPr lang="en-US" dirty="0"/>
          </a:p>
        </p:txBody>
      </p:sp>
      <p:sp>
        <p:nvSpPr>
          <p:cNvPr id="3" name="Content Placeholder 2"/>
          <p:cNvSpPr>
            <a:spLocks noGrp="1"/>
          </p:cNvSpPr>
          <p:nvPr>
            <p:ph idx="1"/>
          </p:nvPr>
        </p:nvSpPr>
        <p:spPr/>
        <p:txBody>
          <a:bodyPr>
            <a:normAutofit/>
          </a:bodyPr>
          <a:lstStyle/>
          <a:p>
            <a:r>
              <a:rPr lang="en-US" sz="2400" dirty="0" smtClean="0"/>
              <a:t>A simple definition is that </a:t>
            </a:r>
            <a:r>
              <a:rPr lang="en-US" sz="2400" b="1" dirty="0" smtClean="0"/>
              <a:t>leadership</a:t>
            </a:r>
            <a:r>
              <a:rPr lang="en-US" sz="2400" dirty="0" smtClean="0"/>
              <a:t> is the art of motivating a group of people to act towards achieving a common goal.</a:t>
            </a:r>
            <a:endParaRPr lang="en-US"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Model of Leadership:</a:t>
            </a:r>
            <a:endParaRPr lang="en-US" dirty="0"/>
          </a:p>
        </p:txBody>
      </p:sp>
      <p:pic>
        <p:nvPicPr>
          <p:cNvPr id="4" name="Content Placeholder 3" descr="qqqqqqqqqqqqqqq.png"/>
          <p:cNvPicPr>
            <a:picLocks noGrp="1" noChangeAspect="1"/>
          </p:cNvPicPr>
          <p:nvPr>
            <p:ph idx="1"/>
          </p:nvPr>
        </p:nvPicPr>
        <p:blipFill>
          <a:blip r:embed="rId2"/>
          <a:stretch>
            <a:fillRect/>
          </a:stretch>
        </p:blipFill>
        <p:spPr>
          <a:xfrm>
            <a:off x="2133600" y="1600200"/>
            <a:ext cx="5562600" cy="4876800"/>
          </a:xfr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Science for </a:t>
            </a:r>
            <a:r>
              <a:rPr lang="en-US" b="1" dirty="0" smtClean="0"/>
              <a:t>Leadership:</a:t>
            </a:r>
            <a:endParaRPr lang="en-US" dirty="0"/>
          </a:p>
        </p:txBody>
      </p:sp>
      <p:sp>
        <p:nvSpPr>
          <p:cNvPr id="6" name="Content Placeholder 5"/>
          <p:cNvSpPr>
            <a:spLocks noGrp="1"/>
          </p:cNvSpPr>
          <p:nvPr>
            <p:ph idx="1"/>
          </p:nvPr>
        </p:nvSpPr>
        <p:spPr/>
        <p:txBody>
          <a:bodyPr>
            <a:normAutofit/>
          </a:bodyPr>
          <a:lstStyle/>
          <a:p>
            <a:r>
              <a:rPr lang="en-US" sz="2400" b="1" dirty="0"/>
              <a:t>Science Based Leadership</a:t>
            </a:r>
            <a:r>
              <a:rPr lang="en-US" sz="2400" dirty="0"/>
              <a:t> provides training and coaching </a:t>
            </a:r>
            <a:r>
              <a:rPr lang="en-US" sz="2400" dirty="0" smtClean="0"/>
              <a:t>programmed </a:t>
            </a:r>
            <a:r>
              <a:rPr lang="en-US" sz="2400" dirty="0"/>
              <a:t>designed to engage people at all levels of the </a:t>
            </a:r>
            <a:r>
              <a:rPr lang="en-US" sz="2400" dirty="0" smtClean="0"/>
              <a:t>organization</a:t>
            </a:r>
            <a:r>
              <a:rPr lang="en-US" sz="2400" dirty="0"/>
              <a:t> </a:t>
            </a:r>
            <a:r>
              <a:rPr lang="en-US" sz="2400" b="1" dirty="0"/>
              <a:t>in</a:t>
            </a:r>
            <a:r>
              <a:rPr lang="en-US" sz="2400" dirty="0"/>
              <a:t> the application of </a:t>
            </a:r>
            <a:r>
              <a:rPr lang="en-US" sz="2400" dirty="0" smtClean="0"/>
              <a:t>behavioral-</a:t>
            </a:r>
            <a:r>
              <a:rPr lang="en-US" sz="2400" b="1" dirty="0" smtClean="0"/>
              <a:t>science</a:t>
            </a:r>
            <a:r>
              <a:rPr lang="en-US" sz="2400" dirty="0" smtClean="0"/>
              <a:t>-</a:t>
            </a:r>
            <a:r>
              <a:rPr lang="en-US" sz="2400" b="1" dirty="0" smtClean="0"/>
              <a:t>based</a:t>
            </a:r>
            <a:r>
              <a:rPr lang="en-US" sz="2400" dirty="0"/>
              <a:t> techniques to improve safety and business performance.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How is leadership both an art and a science?</a:t>
            </a:r>
            <a:br>
              <a:rPr lang="en-US" b="1" dirty="0"/>
            </a:br>
            <a:endParaRPr lang="en-US" b="1" dirty="0"/>
          </a:p>
        </p:txBody>
      </p:sp>
      <p:sp>
        <p:nvSpPr>
          <p:cNvPr id="3" name="Content Placeholder 2"/>
          <p:cNvSpPr>
            <a:spLocks noGrp="1"/>
          </p:cNvSpPr>
          <p:nvPr>
            <p:ph idx="1"/>
          </p:nvPr>
        </p:nvSpPr>
        <p:spPr/>
        <p:txBody>
          <a:bodyPr>
            <a:normAutofit/>
          </a:bodyPr>
          <a:lstStyle/>
          <a:p>
            <a:r>
              <a:rPr lang="en-US" sz="2400" b="1" dirty="0" smtClean="0"/>
              <a:t>Science</a:t>
            </a:r>
            <a:r>
              <a:rPr lang="en-US" sz="2400" dirty="0"/>
              <a:t> is the process of understanding how an environment works through observation and experimentation. In business, it is the understanding of social, physical, economic, technological, and political environments. </a:t>
            </a:r>
            <a:r>
              <a:rPr lang="en-US" sz="2400" b="1" dirty="0"/>
              <a:t>Art</a:t>
            </a:r>
            <a:r>
              <a:rPr lang="en-US" sz="2400" dirty="0"/>
              <a:t> is </a:t>
            </a:r>
            <a:r>
              <a:rPr lang="en-US" sz="2400" dirty="0" smtClean="0"/>
              <a:t>the application of human creative skill and imagination such as painting, and social life as language, literature and history.</a:t>
            </a:r>
            <a:endParaRPr lang="en-US" sz="2400" dirty="0"/>
          </a:p>
          <a:p>
            <a:endParaRPr lang="en-US" sz="2000" dirty="0"/>
          </a:p>
        </p:txBody>
      </p:sp>
    </p:spTree>
    <p:extLst>
      <p:ext uri="{BB962C8B-B14F-4D97-AF65-F5344CB8AC3E}">
        <p14:creationId xmlns:p14="http://schemas.microsoft.com/office/powerpoint/2010/main" val="26211307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Riddell, W. C. (2004). </a:t>
            </a:r>
            <a:r>
              <a:rPr lang="en-US" i="1" dirty="0"/>
              <a:t>The Social Benefits of Education: New Evidence on an Old Question</a:t>
            </a:r>
            <a:r>
              <a:rPr lang="en-US" dirty="0"/>
              <a:t>. Paper presented at the conference ‘Taking Public Universities Seriously’ at University of Toronto on December 3-4. </a:t>
            </a:r>
            <a:endParaRPr lang="en-US" dirty="0" smtClean="0"/>
          </a:p>
          <a:p>
            <a:r>
              <a:rPr lang="en-US" dirty="0">
                <a:hlinkClick r:id="rId2"/>
              </a:rPr>
              <a:t>https://</a:t>
            </a:r>
            <a:r>
              <a:rPr lang="en-US" dirty="0" smtClean="0">
                <a:hlinkClick r:id="rId2"/>
              </a:rPr>
              <a:t>www.bgsu.edu/education-and-human-development/school-of-educational-foundations-leadership-policy/educational-foundations-inquiry/social-foundations-of-education.html</a:t>
            </a:r>
            <a:endParaRPr lang="en-US" dirty="0" smtClean="0"/>
          </a:p>
          <a:p>
            <a:r>
              <a:rPr lang="en-US" dirty="0"/>
              <a:t>http://pu.edu.pk/images/journal/ier/PDF-FILES/5_39_3_17.pdf</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Content Placeholder 2"/>
          <p:cNvSpPr>
            <a:spLocks noGrp="1"/>
          </p:cNvSpPr>
          <p:nvPr>
            <p:ph idx="1"/>
          </p:nvPr>
        </p:nvSpPr>
        <p:spPr/>
        <p:txBody>
          <a:bodyPr>
            <a:normAutofit/>
          </a:bodyPr>
          <a:lstStyle/>
          <a:p>
            <a:r>
              <a:rPr lang="en-US" sz="2400" dirty="0" smtClean="0"/>
              <a:t>Introduction to socio </a:t>
            </a:r>
            <a:r>
              <a:rPr lang="en-US" sz="2400" dirty="0"/>
              <a:t>E</a:t>
            </a:r>
            <a:r>
              <a:rPr lang="en-US" sz="2400" dirty="0" smtClean="0"/>
              <a:t>conomic</a:t>
            </a:r>
          </a:p>
          <a:p>
            <a:r>
              <a:rPr lang="en-US" sz="2400" dirty="0" smtClean="0"/>
              <a:t>Objectives of Socio Economic</a:t>
            </a:r>
          </a:p>
          <a:p>
            <a:r>
              <a:rPr lang="en-US" sz="2400" dirty="0" smtClean="0"/>
              <a:t>Foundation of Social economic</a:t>
            </a:r>
          </a:p>
          <a:p>
            <a:r>
              <a:rPr lang="en-US" sz="2400" dirty="0" smtClean="0"/>
              <a:t>Relationship Between Science and Society</a:t>
            </a:r>
          </a:p>
          <a:p>
            <a:r>
              <a:rPr lang="en-US" sz="2400" dirty="0" smtClean="0"/>
              <a:t>Cultural study of science and Science Education </a:t>
            </a:r>
          </a:p>
          <a:p>
            <a:r>
              <a:rPr lang="en-US" sz="2400" dirty="0" smtClean="0"/>
              <a:t>Science for Social Reconstruction</a:t>
            </a:r>
          </a:p>
          <a:p>
            <a:r>
              <a:rPr lang="en-US" sz="2400" dirty="0" smtClean="0"/>
              <a:t>Science </a:t>
            </a:r>
            <a:r>
              <a:rPr lang="en-US" sz="2400" dirty="0"/>
              <a:t>for Social </a:t>
            </a:r>
            <a:r>
              <a:rPr lang="en-US" sz="2400" dirty="0" smtClean="0"/>
              <a:t>Development</a:t>
            </a:r>
          </a:p>
          <a:p>
            <a:r>
              <a:rPr lang="en-US" sz="2400" dirty="0" smtClean="0"/>
              <a:t>Science for leadership</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381000"/>
            <a:ext cx="7086600" cy="1470025"/>
          </a:xfrm>
        </p:spPr>
        <p:txBody>
          <a:bodyPr>
            <a:normAutofit/>
          </a:bodyPr>
          <a:lstStyle/>
          <a:p>
            <a:r>
              <a:rPr lang="en-US" sz="4800" b="1" dirty="0"/>
              <a:t>S</a:t>
            </a:r>
            <a:r>
              <a:rPr lang="en-US" sz="4800" b="1" dirty="0" smtClean="0"/>
              <a:t>ocio Economic:</a:t>
            </a:r>
            <a:endParaRPr lang="en-US" sz="4800" b="1" dirty="0"/>
          </a:p>
        </p:txBody>
      </p:sp>
      <p:sp>
        <p:nvSpPr>
          <p:cNvPr id="3" name="Subtitle 2"/>
          <p:cNvSpPr>
            <a:spLocks noGrp="1"/>
          </p:cNvSpPr>
          <p:nvPr>
            <p:ph type="subTitle" idx="1"/>
          </p:nvPr>
        </p:nvSpPr>
        <p:spPr>
          <a:xfrm>
            <a:off x="1219200" y="1981200"/>
            <a:ext cx="7696200" cy="4495800"/>
          </a:xfrm>
        </p:spPr>
        <p:txBody>
          <a:bodyPr>
            <a:normAutofit lnSpcReduction="10000"/>
          </a:bodyPr>
          <a:lstStyle/>
          <a:p>
            <a:pPr marL="457200" indent="-457200" algn="l">
              <a:buFont typeface="Wingdings" panose="05000000000000000000" pitchFamily="2" charset="2"/>
              <a:buChar char="§"/>
            </a:pPr>
            <a:r>
              <a:rPr lang="en-US" sz="2400" dirty="0" smtClean="0">
                <a:solidFill>
                  <a:schemeClr val="tx1"/>
                </a:solidFill>
              </a:rPr>
              <a:t>The prefix socio- refers to "the study of the behaviors of people," including the ways they interact with one another or their family structures. </a:t>
            </a:r>
          </a:p>
          <a:p>
            <a:pPr marL="457200" indent="-457200" algn="l">
              <a:buFont typeface="Wingdings" panose="05000000000000000000" pitchFamily="2" charset="2"/>
              <a:buChar char="§"/>
            </a:pPr>
            <a:r>
              <a:rPr lang="en-US" sz="2400" dirty="0" smtClean="0">
                <a:solidFill>
                  <a:schemeClr val="tx1"/>
                </a:solidFill>
              </a:rPr>
              <a:t>The word economic refers to the economy, such as people's income and finances </a:t>
            </a:r>
          </a:p>
          <a:p>
            <a:pPr marL="457200" indent="-457200" algn="l">
              <a:buFont typeface="Wingdings" panose="05000000000000000000" pitchFamily="2" charset="2"/>
              <a:buChar char="§"/>
            </a:pPr>
            <a:r>
              <a:rPr lang="en-US" sz="2400" dirty="0" smtClean="0">
                <a:solidFill>
                  <a:schemeClr val="tx1"/>
                </a:solidFill>
              </a:rPr>
              <a:t> ...An </a:t>
            </a:r>
            <a:r>
              <a:rPr lang="en-US" sz="2400" b="1" dirty="0" smtClean="0">
                <a:solidFill>
                  <a:schemeClr val="tx1"/>
                </a:solidFill>
              </a:rPr>
              <a:t>example</a:t>
            </a:r>
            <a:r>
              <a:rPr lang="en-US" sz="2400" dirty="0" smtClean="0">
                <a:solidFill>
                  <a:schemeClr val="tx1"/>
                </a:solidFill>
              </a:rPr>
              <a:t> of something </a:t>
            </a:r>
            <a:r>
              <a:rPr lang="en-US" sz="2400" b="1" dirty="0" smtClean="0">
                <a:solidFill>
                  <a:schemeClr val="tx1"/>
                </a:solidFill>
              </a:rPr>
              <a:t>socioeconomic</a:t>
            </a:r>
            <a:r>
              <a:rPr lang="en-US" sz="2400" dirty="0" smtClean="0">
                <a:solidFill>
                  <a:schemeClr val="tx1"/>
                </a:solidFill>
              </a:rPr>
              <a:t> is a person's class in society based on how much money he makes?</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Socio </a:t>
            </a:r>
            <a:r>
              <a:rPr lang="en-US" dirty="0" smtClean="0"/>
              <a:t>Economic(</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pPr algn="just"/>
            <a:r>
              <a:rPr lang="en-US" sz="2400" b="1" dirty="0"/>
              <a:t>Social economics</a:t>
            </a:r>
            <a:r>
              <a:rPr lang="en-US" sz="2400" dirty="0"/>
              <a:t> is a branch of </a:t>
            </a:r>
            <a:r>
              <a:rPr lang="en-US" sz="2400" b="1" dirty="0"/>
              <a:t>economics</a:t>
            </a:r>
            <a:r>
              <a:rPr lang="en-US" sz="2400" dirty="0"/>
              <a:t> that focuses on the relationship between </a:t>
            </a:r>
            <a:r>
              <a:rPr lang="en-US" sz="2400" b="1" dirty="0"/>
              <a:t>social</a:t>
            </a:r>
            <a:r>
              <a:rPr lang="en-US" sz="2400" dirty="0"/>
              <a:t> behavior and </a:t>
            </a:r>
            <a:r>
              <a:rPr lang="en-US" sz="2400" b="1" dirty="0"/>
              <a:t>economics</a:t>
            </a:r>
            <a:r>
              <a:rPr lang="en-US" sz="2400" dirty="0"/>
              <a:t>. It examines how </a:t>
            </a:r>
            <a:r>
              <a:rPr lang="en-US" sz="2400" b="1" dirty="0"/>
              <a:t>social</a:t>
            </a:r>
            <a:r>
              <a:rPr lang="en-US" sz="2400" dirty="0"/>
              <a:t> norms, ethics, emerging popular sentiments, and other </a:t>
            </a:r>
            <a:r>
              <a:rPr lang="en-US" sz="2400" b="1" dirty="0"/>
              <a:t>social</a:t>
            </a:r>
            <a:r>
              <a:rPr lang="en-US" sz="2400" dirty="0"/>
              <a:t> philosophies influence consumer behavior and shape public buying trends.</a:t>
            </a:r>
          </a:p>
        </p:txBody>
      </p:sp>
    </p:spTree>
    <p:extLst>
      <p:ext uri="{BB962C8B-B14F-4D97-AF65-F5344CB8AC3E}">
        <p14:creationId xmlns:p14="http://schemas.microsoft.com/office/powerpoint/2010/main" val="23699727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Socio-Economic </a:t>
            </a:r>
            <a:r>
              <a:rPr lang="en-US" b="1" dirty="0"/>
              <a:t>factors:</a:t>
            </a:r>
            <a:endParaRPr lang="en-US" dirty="0"/>
          </a:p>
        </p:txBody>
      </p:sp>
      <p:sp>
        <p:nvSpPr>
          <p:cNvPr id="3" name="Content Placeholder 2"/>
          <p:cNvSpPr>
            <a:spLocks noGrp="1"/>
          </p:cNvSpPr>
          <p:nvPr>
            <p:ph idx="1"/>
          </p:nvPr>
        </p:nvSpPr>
        <p:spPr/>
        <p:txBody>
          <a:bodyPr/>
          <a:lstStyle/>
          <a:p>
            <a:r>
              <a:rPr lang="en-US" sz="2400" dirty="0"/>
              <a:t>Social Status.</a:t>
            </a:r>
          </a:p>
          <a:p>
            <a:r>
              <a:rPr lang="en-US" sz="2400" dirty="0"/>
              <a:t>Social Expectations.</a:t>
            </a:r>
          </a:p>
          <a:p>
            <a:r>
              <a:rPr lang="en-US" sz="2400" dirty="0"/>
              <a:t>Social Responsibility.</a:t>
            </a:r>
          </a:p>
          <a:p>
            <a:r>
              <a:rPr lang="en-US" sz="2400" dirty="0"/>
              <a:t>Economic Security.</a:t>
            </a:r>
          </a:p>
          <a:p>
            <a:r>
              <a:rPr lang="en-US" sz="2400" dirty="0"/>
              <a:t>Job Security.</a:t>
            </a:r>
          </a:p>
          <a:p>
            <a:endParaRPr lang="en-US" dirty="0"/>
          </a:p>
        </p:txBody>
      </p:sp>
    </p:spTree>
    <p:extLst>
      <p:ext uri="{BB962C8B-B14F-4D97-AF65-F5344CB8AC3E}">
        <p14:creationId xmlns:p14="http://schemas.microsoft.com/office/powerpoint/2010/main" val="7060914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are social and economic problems?</a:t>
            </a:r>
            <a:br>
              <a:rPr lang="en-US" dirty="0"/>
            </a:br>
            <a:endParaRPr lang="en-US" dirty="0"/>
          </a:p>
        </p:txBody>
      </p:sp>
      <p:sp>
        <p:nvSpPr>
          <p:cNvPr id="3" name="Content Placeholder 2"/>
          <p:cNvSpPr>
            <a:spLocks noGrp="1"/>
          </p:cNvSpPr>
          <p:nvPr>
            <p:ph idx="1"/>
          </p:nvPr>
        </p:nvSpPr>
        <p:spPr/>
        <p:txBody>
          <a:bodyPr/>
          <a:lstStyle/>
          <a:p>
            <a:pPr algn="just"/>
            <a:r>
              <a:rPr lang="en-US" sz="2400" dirty="0" smtClean="0"/>
              <a:t>Socio-</a:t>
            </a:r>
            <a:r>
              <a:rPr lang="en-US" sz="2400" b="1" dirty="0" smtClean="0"/>
              <a:t>economic </a:t>
            </a:r>
            <a:r>
              <a:rPr lang="en-US" sz="2400" b="1" dirty="0"/>
              <a:t>issues</a:t>
            </a:r>
            <a:r>
              <a:rPr lang="en-US" sz="2400" dirty="0"/>
              <a:t> are factors that have negative influence on an individuals' </a:t>
            </a:r>
            <a:r>
              <a:rPr lang="en-US" sz="2400" b="1" dirty="0"/>
              <a:t>economic</a:t>
            </a:r>
            <a:r>
              <a:rPr lang="en-US" sz="2400" dirty="0"/>
              <a:t> activity including: lack of education, cultural and religious discrimination, overpopulation, unemployment and corruption.</a:t>
            </a:r>
          </a:p>
          <a:p>
            <a:endParaRPr lang="en-US" dirty="0"/>
          </a:p>
        </p:txBody>
      </p:sp>
    </p:spTree>
    <p:extLst>
      <p:ext uri="{BB962C8B-B14F-4D97-AF65-F5344CB8AC3E}">
        <p14:creationId xmlns:p14="http://schemas.microsoft.com/office/powerpoint/2010/main" val="13717260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Social economic Foundations of science Education</a:t>
            </a:r>
            <a:r>
              <a:rPr lang="en-US" dirty="0" smtClean="0"/>
              <a:t> </a:t>
            </a:r>
            <a:endParaRPr lang="en-US" dirty="0"/>
          </a:p>
        </p:txBody>
      </p:sp>
      <p:sp>
        <p:nvSpPr>
          <p:cNvPr id="3" name="Content Placeholder 2"/>
          <p:cNvSpPr>
            <a:spLocks noGrp="1"/>
          </p:cNvSpPr>
          <p:nvPr>
            <p:ph idx="1"/>
          </p:nvPr>
        </p:nvSpPr>
        <p:spPr/>
        <p:txBody>
          <a:bodyPr>
            <a:normAutofit/>
          </a:bodyPr>
          <a:lstStyle/>
          <a:p>
            <a:r>
              <a:rPr lang="en-US" sz="2400" b="1" dirty="0" smtClean="0"/>
              <a:t>Social Foundations of Education</a:t>
            </a:r>
            <a:r>
              <a:rPr lang="en-US" sz="2400" dirty="0" smtClean="0"/>
              <a:t> is an interdisciplinary program that highlights the influence of </a:t>
            </a:r>
            <a:r>
              <a:rPr lang="en-US" sz="2400" b="1" dirty="0" smtClean="0"/>
              <a:t>social</a:t>
            </a:r>
            <a:r>
              <a:rPr lang="en-US" sz="2400" dirty="0" smtClean="0"/>
              <a:t>, historical, cultural and philosophical forces on </a:t>
            </a:r>
            <a:r>
              <a:rPr lang="en-US" sz="2400" b="1" dirty="0" smtClean="0"/>
              <a:t>education.</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What is Science and Society?</a:t>
            </a:r>
            <a:endParaRPr lang="en-US" b="1" dirty="0"/>
          </a:p>
        </p:txBody>
      </p:sp>
      <p:sp>
        <p:nvSpPr>
          <p:cNvPr id="3" name="Content Placeholder 2"/>
          <p:cNvSpPr>
            <a:spLocks noGrp="1"/>
          </p:cNvSpPr>
          <p:nvPr>
            <p:ph idx="1"/>
          </p:nvPr>
        </p:nvSpPr>
        <p:spPr/>
        <p:txBody>
          <a:bodyPr>
            <a:normAutofit/>
          </a:bodyPr>
          <a:lstStyle/>
          <a:p>
            <a:r>
              <a:rPr lang="en-US" sz="2400" b="1" dirty="0" smtClean="0"/>
              <a:t>Science</a:t>
            </a:r>
            <a:r>
              <a:rPr lang="en-US" sz="2400" dirty="0" smtClean="0"/>
              <a:t> is the study of the nature and behavior of natural things and the knowledge that we obtain about them.  </a:t>
            </a:r>
            <a:endParaRPr lang="en-US" sz="2400" dirty="0"/>
          </a:p>
          <a:p>
            <a:r>
              <a:rPr lang="en-US" sz="2400" b="1" dirty="0" smtClean="0"/>
              <a:t>Society</a:t>
            </a:r>
            <a:r>
              <a:rPr lang="en-US" sz="2400" dirty="0" smtClean="0"/>
              <a:t> can be defined as a group of people, who share a common economic, social and industrial infrastructure</a:t>
            </a:r>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312</TotalTime>
  <Words>615</Words>
  <Application>Microsoft Office PowerPoint</Application>
  <PresentationFormat>On-screen Show (4:3)</PresentationFormat>
  <Paragraphs>86</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Essential</vt:lpstr>
      <vt:lpstr>PowerPoint Presentation</vt:lpstr>
      <vt:lpstr>Socio-Economic Foundation Of Science Education</vt:lpstr>
      <vt:lpstr>Content</vt:lpstr>
      <vt:lpstr>Socio Economic:</vt:lpstr>
      <vt:lpstr>Socio Economic(cont…):</vt:lpstr>
      <vt:lpstr> Socio-Economic factors:</vt:lpstr>
      <vt:lpstr>What are social and economic problems? </vt:lpstr>
      <vt:lpstr>Social economic Foundations of science Education </vt:lpstr>
      <vt:lpstr>What is Science and Society?</vt:lpstr>
      <vt:lpstr>Relationship of Science and Society</vt:lpstr>
      <vt:lpstr>Relationship of Science and Society(cont…)</vt:lpstr>
      <vt:lpstr>Relationship of Science and Society(cont…)</vt:lpstr>
      <vt:lpstr>Cultural studies:</vt:lpstr>
      <vt:lpstr>Cultural Studies of Science Education </vt:lpstr>
      <vt:lpstr>Social Reconstruction:</vt:lpstr>
      <vt:lpstr>The Two Major Premises of Reconstruction</vt:lpstr>
      <vt:lpstr>Science for Social Reconstruction</vt:lpstr>
      <vt:lpstr>Science for Social Reconstruction</vt:lpstr>
      <vt:lpstr>Reconstructionism and Education:</vt:lpstr>
      <vt:lpstr>Role of the Teacher:</vt:lpstr>
      <vt:lpstr>Social development</vt:lpstr>
      <vt:lpstr>Social development</vt:lpstr>
      <vt:lpstr>Science and Social development</vt:lpstr>
      <vt:lpstr>Leadership </vt:lpstr>
      <vt:lpstr>Model of Leadership:</vt:lpstr>
      <vt:lpstr>Science for Leadership:</vt:lpstr>
      <vt:lpstr>How is leadership both an art and a science? </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 economic</dc:title>
  <dc:creator>Guest</dc:creator>
  <cp:lastModifiedBy>Dr. Malik</cp:lastModifiedBy>
  <cp:revision>92</cp:revision>
  <dcterms:created xsi:type="dcterms:W3CDTF">2006-08-16T00:00:00Z</dcterms:created>
  <dcterms:modified xsi:type="dcterms:W3CDTF">2020-11-12T09:02:45Z</dcterms:modified>
</cp:coreProperties>
</file>